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38"/>
  </p:notesMasterIdLst>
  <p:sldIdLst>
    <p:sldId id="492" r:id="rId2"/>
    <p:sldId id="566" r:id="rId3"/>
    <p:sldId id="602" r:id="rId4"/>
    <p:sldId id="567" r:id="rId5"/>
    <p:sldId id="594" r:id="rId6"/>
    <p:sldId id="568" r:id="rId7"/>
    <p:sldId id="595" r:id="rId8"/>
    <p:sldId id="596" r:id="rId9"/>
    <p:sldId id="569" r:id="rId10"/>
    <p:sldId id="597" r:id="rId11"/>
    <p:sldId id="570" r:id="rId12"/>
    <p:sldId id="598" r:id="rId13"/>
    <p:sldId id="571" r:id="rId14"/>
    <p:sldId id="599" r:id="rId15"/>
    <p:sldId id="572" r:id="rId16"/>
    <p:sldId id="600" r:id="rId17"/>
    <p:sldId id="573" r:id="rId18"/>
    <p:sldId id="574" r:id="rId19"/>
    <p:sldId id="576" r:id="rId20"/>
    <p:sldId id="577" r:id="rId21"/>
    <p:sldId id="578" r:id="rId22"/>
    <p:sldId id="579" r:id="rId23"/>
    <p:sldId id="580" r:id="rId24"/>
    <p:sldId id="603" r:id="rId25"/>
    <p:sldId id="583" r:id="rId26"/>
    <p:sldId id="604" r:id="rId27"/>
    <p:sldId id="584" r:id="rId28"/>
    <p:sldId id="605" r:id="rId29"/>
    <p:sldId id="585" r:id="rId30"/>
    <p:sldId id="606" r:id="rId31"/>
    <p:sldId id="586" r:id="rId32"/>
    <p:sldId id="607" r:id="rId33"/>
    <p:sldId id="587" r:id="rId34"/>
    <p:sldId id="608" r:id="rId35"/>
    <p:sldId id="591" r:id="rId36"/>
    <p:sldId id="560" r:id="rId3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646F"/>
    <a:srgbClr val="697274"/>
    <a:srgbClr val="2E6480"/>
    <a:srgbClr val="FFFFCC"/>
    <a:srgbClr val="6FC9F1"/>
    <a:srgbClr val="FF9797"/>
    <a:srgbClr val="C2E59B"/>
    <a:srgbClr val="B0DD7F"/>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7" autoAdjust="0"/>
    <p:restoredTop sz="75476" autoAdjust="0"/>
  </p:normalViewPr>
  <p:slideViewPr>
    <p:cSldViewPr>
      <p:cViewPr>
        <p:scale>
          <a:sx n="67" d="100"/>
          <a:sy n="67" d="100"/>
        </p:scale>
        <p:origin x="96" y="520"/>
      </p:cViewPr>
      <p:guideLst>
        <p:guide orient="horz" pos="2160"/>
        <p:guide pos="3840"/>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5/1/18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hef.io/" TargetMode="External"/><Relationship Id="rId4" Type="http://schemas.openxmlformats.org/officeDocument/2006/relationships/hyperlink" Target="https://galaxy.ansible.com/intro#review" TargetMode="External"/><Relationship Id="rId5" Type="http://schemas.openxmlformats.org/officeDocument/2006/relationships/hyperlink" Target="http://cfengine.com/" TargetMode="External"/><Relationship Id="rId6" Type="http://schemas.openxmlformats.org/officeDocument/2006/relationships/hyperlink" Target="https://en.wikipedia.org/wiki/Promise_theory" TargetMode="External"/><Relationship Id="rId7" Type="http://schemas.openxmlformats.org/officeDocument/2006/relationships/hyperlink" Target="http://saltstack.com/" TargetMode="External"/><Relationship Id="rId8" Type="http://schemas.openxmlformats.org/officeDocument/2006/relationships/hyperlink" Target="https://github.com/saltstack-formulas" TargetMode="External"/><Relationship Id="rId9" Type="http://schemas.openxmlformats.org/officeDocument/2006/relationships/hyperlink" Target="http://www.ansibleworks.com/"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hef.io/" TargetMode="External"/><Relationship Id="rId4" Type="http://schemas.openxmlformats.org/officeDocument/2006/relationships/hyperlink" Target="https://galaxy.ansible.com/intro#review" TargetMode="External"/><Relationship Id="rId5" Type="http://schemas.openxmlformats.org/officeDocument/2006/relationships/hyperlink" Target="http://cfengine.com/" TargetMode="External"/><Relationship Id="rId6" Type="http://schemas.openxmlformats.org/officeDocument/2006/relationships/hyperlink" Target="https://en.wikipedia.org/wiki/Promise_theory" TargetMode="External"/><Relationship Id="rId7" Type="http://schemas.openxmlformats.org/officeDocument/2006/relationships/hyperlink" Target="http://saltstack.com/" TargetMode="External"/><Relationship Id="rId8" Type="http://schemas.openxmlformats.org/officeDocument/2006/relationships/hyperlink" Target="https://github.com/saltstack-formulas" TargetMode="External"/><Relationship Id="rId9" Type="http://schemas.openxmlformats.org/officeDocument/2006/relationships/hyperlink" Target="http://www.ansibleworks.com/"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puppetlabs.com/" TargetMode="External"/><Relationship Id="rId4" Type="http://schemas.openxmlformats.org/officeDocument/2006/relationships/hyperlink" Target="http://docs.puppetlabs.com/" TargetMode="External"/><Relationship Id="rId5" Type="http://schemas.openxmlformats.org/officeDocument/2006/relationships/hyperlink" Target="https://www.example42.com/guide/slides/beginner/" TargetMode="External"/><Relationship Id="rId6" Type="http://schemas.openxmlformats.org/officeDocument/2006/relationships/hyperlink" Target="https://puppetlabs.com/resources/books" TargetMode="External"/><Relationship Id="rId7" Type="http://schemas.openxmlformats.org/officeDocument/2006/relationships/hyperlink" Target="http://puppetlabs.com/community/overview/" TargetMode="External"/><Relationship Id="rId8" Type="http://schemas.openxmlformats.org/officeDocument/2006/relationships/hyperlink" Target="http://ask.puppetlabs.com/" TargetMode="External"/><Relationship Id="rId9" Type="http://schemas.openxmlformats.org/officeDocument/2006/relationships/hyperlink" Target="https://groups.google.com/forum/#!forum/puppet-users" TargetMode="External"/><Relationship Id="rId10" Type="http://schemas.openxmlformats.org/officeDocument/2006/relationships/hyperlink" Target="https://groups.google.com/forum/#!forum/puppet-dev" TargetMode="External"/><Relationship Id="rId11" Type="http://schemas.openxmlformats.org/officeDocument/2006/relationships/hyperlink" Target="https://groups.google.com/forum/#!forum/puppet-security-announce"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forge.puppetlabs.com/" TargetMode="External"/><Relationship Id="rId4" Type="http://schemas.openxmlformats.org/officeDocument/2006/relationships/hyperlink" Target="https://github.com/search?q=puppet" TargetMode="External"/><Relationship Id="rId5" Type="http://schemas.openxmlformats.org/officeDocument/2006/relationships/hyperlink" Target="http://www.planetpuppet.org/" TargetMode="External"/><Relationship Id="rId6" Type="http://schemas.openxmlformats.org/officeDocument/2006/relationships/hyperlink" Target="http://www.puppetconf.com/" TargetMode="External"/><Relationship Id="rId7" Type="http://schemas.openxmlformats.org/officeDocument/2006/relationships/hyperlink" Target="https://www.example42.com/guide/slides/beginner/" TargetMode="External"/><Relationship Id="rId8" Type="http://schemas.openxmlformats.org/officeDocument/2006/relationships/hyperlink" Target="https://tickets.puppetlabs.com/" TargetMode="External"/><Relationship Id="rId9" Type="http://schemas.openxmlformats.org/officeDocument/2006/relationships/hyperlink" Target="http://docs.puppetlabs.com/references/latest/developer/" TargetMode="External"/><Relationship Id="rId10" Type="http://schemas.openxmlformats.org/officeDocument/2006/relationships/hyperlink" Target="http://bitergia.dev.puppetlabs.com/browser/"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docs.puppetlabs.com/references/glossary.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1" Type="http://schemas.openxmlformats.org/officeDocument/2006/relationships/hyperlink" Target="http://puppetlabs.github.io/geppetto/" TargetMode="External"/><Relationship Id="rId12" Type="http://schemas.openxmlformats.org/officeDocument/2006/relationships/hyperlink" Target="https://github.com/puppetlabs/r10k/" TargetMode="External"/><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docs.puppetlabs.com/puppet/" TargetMode="External"/><Relationship Id="rId4" Type="http://schemas.openxmlformats.org/officeDocument/2006/relationships/hyperlink" Target="http://docs.puppetlabs.com/pe/" TargetMode="External"/><Relationship Id="rId5" Type="http://schemas.openxmlformats.org/officeDocument/2006/relationships/hyperlink" Target="http://docs.puppetlabs.com/facter/" TargetMode="External"/><Relationship Id="rId6" Type="http://schemas.openxmlformats.org/officeDocument/2006/relationships/hyperlink" Target="http://docs.puppetlabs.com/puppetserver/" TargetMode="External"/><Relationship Id="rId7" Type="http://schemas.openxmlformats.org/officeDocument/2006/relationships/hyperlink" Target="http://docs.puppetlabs.com/hiera/" TargetMode="External"/><Relationship Id="rId8" Type="http://schemas.openxmlformats.org/officeDocument/2006/relationships/hyperlink" Target="http://docs.puppetlabs.com/puppetdb/" TargetMode="External"/><Relationship Id="rId9" Type="http://schemas.openxmlformats.org/officeDocument/2006/relationships/hyperlink" Target="http://docs.puppetlabs.com/mcollective/" TargetMode="External"/><Relationship Id="rId10" Type="http://schemas.openxmlformats.org/officeDocument/2006/relationships/hyperlink" Target="http://docs.puppetlabs.com/pe/latest/razor_intro.html/"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uppet.community/" TargetMode="External"/><Relationship Id="rId4" Type="http://schemas.openxmlformats.org/officeDocument/2006/relationships/hyperlink" Target="http://www.puppetcookbook.com/" TargetMode="External"/><Relationship Id="rId5" Type="http://schemas.openxmlformats.org/officeDocument/2006/relationships/hyperlink" Target="https://github.com/sodabrew/puppet-dashboard/" TargetMode="External"/><Relationship Id="rId6" Type="http://schemas.openxmlformats.org/officeDocument/2006/relationships/hyperlink" Target="http://theforeman.org/" TargetMode="External"/><Relationship Id="rId7" Type="http://schemas.openxmlformats.org/officeDocument/2006/relationships/hyperlink" Target="https://github.com/puppet-community/puppetboard" TargetMode="External"/><Relationship Id="rId8" Type="http://schemas.openxmlformats.org/officeDocument/2006/relationships/hyperlink" Target="http://puppet-lint.com/" TargetMode="External"/><Relationship Id="rId9" Type="http://schemas.openxmlformats.org/officeDocument/2006/relationships/hyperlink" Target="http://rspec-puppet.com/" TargetMode="External"/><Relationship Id="rId10" Type="http://schemas.openxmlformats.org/officeDocument/2006/relationships/hyperlink" Target="http://www.kermit.fr/"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docs.puppetlabs.com/references/latest/typ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puppetlabs.com/" TargetMode="External"/><Relationship Id="rId4" Type="http://schemas.openxmlformats.org/officeDocument/2006/relationships/hyperlink" Target="http://docs.puppetlabs.com/guides/platforms.html" TargetMode="External"/><Relationship Id="rId5" Type="http://schemas.openxmlformats.org/officeDocument/2006/relationships/hyperlink" Target="http://puppetlabs.com/customers/companies/" TargetMode="External"/><Relationship Id="rId6" Type="http://schemas.openxmlformats.org/officeDocument/2006/relationships/hyperlink" Target="https://puppetlabs.com/puppet/puppet-enterprise" TargetMode="External"/><Relationship Id="rId7" Type="http://schemas.openxmlformats.org/officeDocument/2006/relationships/hyperlink" Target="https://github.com/puppetlabs/puppet"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puppetlabs.com/" TargetMode="External"/><Relationship Id="rId4" Type="http://schemas.openxmlformats.org/officeDocument/2006/relationships/hyperlink" Target="http://docs.puppetlabs.com/guides/platforms.html" TargetMode="External"/><Relationship Id="rId5" Type="http://schemas.openxmlformats.org/officeDocument/2006/relationships/hyperlink" Target="http://puppetlabs.com/customers/companies/" TargetMode="External"/><Relationship Id="rId6" Type="http://schemas.openxmlformats.org/officeDocument/2006/relationships/hyperlink" Target="https://puppetlabs.com/puppet/puppet-enterprise" TargetMode="External"/><Relationship Id="rId7" Type="http://schemas.openxmlformats.org/officeDocument/2006/relationships/hyperlink" Target="https://github.com/puppetlabs/puppet"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DevOps" TargetMode="External"/><Relationship Id="rId4" Type="http://schemas.openxmlformats.org/officeDocument/2006/relationships/hyperlink" Target="https://xebialabs.com/the-ultimate-devops-tool-chest/"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DevOps" TargetMode="External"/><Relationship Id="rId4" Type="http://schemas.openxmlformats.org/officeDocument/2006/relationships/hyperlink" Target="https://xebialabs.com/the-ultimate-devops-tool-chest/"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DevOps" TargetMode="External"/><Relationship Id="rId4" Type="http://schemas.openxmlformats.org/officeDocument/2006/relationships/hyperlink" Target="https://xebialabs.com/the-ultimate-devops-tool-chest/"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base"/>
            <a:r>
              <a:rPr lang="en-US" sz="1200" b="0" i="0" kern="1200" dirty="0" smtClean="0">
                <a:solidFill>
                  <a:schemeClr val="tx1"/>
                </a:solidFill>
                <a:effectLst/>
                <a:latin typeface="+mn-lt"/>
                <a:ea typeface="+mn-ea"/>
                <a:cs typeface="+mn-cs"/>
              </a:rPr>
              <a:t>Sections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Introduction to Puppet</a:t>
            </a:r>
          </a:p>
          <a:p>
            <a:pPr fontAlgn="base"/>
            <a:r>
              <a:rPr lang="en-US" sz="1200" b="0" i="0" kern="1200" dirty="0" smtClean="0">
                <a:solidFill>
                  <a:schemeClr val="tx1"/>
                </a:solidFill>
                <a:effectLst/>
                <a:latin typeface="+mn-lt"/>
                <a:ea typeface="+mn-ea"/>
                <a:cs typeface="+mn-cs"/>
              </a:rPr>
              <a:t>An introduction to Configuration Management tools, their principles and role in a [DevOps] tool chain.</a:t>
            </a:r>
          </a:p>
          <a:p>
            <a:pPr fontAlgn="base"/>
            <a:r>
              <a:rPr lang="en-US" sz="1200" b="0" i="0" kern="1200" dirty="0" smtClean="0">
                <a:solidFill>
                  <a:schemeClr val="tx1"/>
                </a:solidFill>
                <a:effectLst/>
                <a:latin typeface="+mn-lt"/>
                <a:ea typeface="+mn-ea"/>
                <a:cs typeface="+mn-cs"/>
              </a:rPr>
              <a:t>An overview of Puppet and its ecosystem, composed of different tools and endless integrations.</a:t>
            </a:r>
          </a:p>
          <a:p>
            <a:pPr fontAlgn="base"/>
            <a:r>
              <a:rPr lang="en-US" sz="1200" b="0" i="0" kern="1200" dirty="0" smtClean="0">
                <a:solidFill>
                  <a:schemeClr val="tx1"/>
                </a:solidFill>
                <a:effectLst/>
                <a:latin typeface="+mn-lt"/>
                <a:ea typeface="+mn-ea"/>
                <a:cs typeface="+mn-cs"/>
              </a:rPr>
              <a:t>A guided reference of Puppet learning resources, online references and core concepts.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Language Basics</a:t>
            </a:r>
          </a:p>
          <a:p>
            <a:pPr fontAlgn="base"/>
            <a:r>
              <a:rPr lang="en-US" sz="1200" b="0" i="0" kern="1200" dirty="0" smtClean="0">
                <a:solidFill>
                  <a:schemeClr val="tx1"/>
                </a:solidFill>
                <a:effectLst/>
                <a:latin typeface="+mn-lt"/>
                <a:ea typeface="+mn-ea"/>
                <a:cs typeface="+mn-cs"/>
              </a:rPr>
              <a:t>General overview of Puppet DSL with examples of common resources.</a:t>
            </a:r>
          </a:p>
          <a:p>
            <a:pPr fontAlgn="base"/>
            <a:r>
              <a:rPr lang="en-US" sz="1200" b="0" i="0" kern="1200" dirty="0" smtClean="0">
                <a:solidFill>
                  <a:schemeClr val="tx1"/>
                </a:solidFill>
                <a:effectLst/>
                <a:latin typeface="+mn-lt"/>
                <a:ea typeface="+mn-ea"/>
                <a:cs typeface="+mn-cs"/>
              </a:rPr>
              <a:t>Modules principles and usage patterns.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Using Puppet</a:t>
            </a:r>
          </a:p>
          <a:p>
            <a:pPr fontAlgn="base"/>
            <a:r>
              <a:rPr lang="en-US" sz="1200" b="0" i="0" kern="1200" dirty="0" smtClean="0">
                <a:solidFill>
                  <a:schemeClr val="tx1"/>
                </a:solidFill>
                <a:effectLst/>
                <a:latin typeface="+mn-lt"/>
                <a:ea typeface="+mn-ea"/>
                <a:cs typeface="+mn-cs"/>
              </a:rPr>
              <a:t>A basic outline of Puppet installation and usage modes.</a:t>
            </a:r>
          </a:p>
          <a:p>
            <a:pPr fontAlgn="base"/>
            <a:r>
              <a:rPr lang="en-US" sz="1200" b="0" i="0" kern="1200" dirty="0" smtClean="0">
                <a:solidFill>
                  <a:schemeClr val="tx1"/>
                </a:solidFill>
                <a:effectLst/>
                <a:latin typeface="+mn-lt"/>
                <a:ea typeface="+mn-ea"/>
                <a:cs typeface="+mn-cs"/>
              </a:rPr>
              <a:t>A review of what happens during a Puppet run.</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Appendix</a:t>
            </a:r>
          </a:p>
          <a:p>
            <a:pPr fontAlgn="base"/>
            <a:r>
              <a:rPr lang="en-US" sz="1200" b="0" i="0" kern="1200" dirty="0" smtClean="0">
                <a:solidFill>
                  <a:schemeClr val="tx1"/>
                </a:solidFill>
                <a:effectLst/>
                <a:latin typeface="+mn-lt"/>
                <a:ea typeface="+mn-ea"/>
                <a:cs typeface="+mn-cs"/>
              </a:rPr>
              <a:t>A brief history of Puppet versions.</a:t>
            </a:r>
          </a:p>
          <a:p>
            <a:pPr fontAlgn="base"/>
            <a:r>
              <a:rPr lang="en-US" sz="1200" b="0" i="0" kern="1200" dirty="0" smtClean="0">
                <a:solidFill>
                  <a:schemeClr val="tx1"/>
                </a:solidFill>
                <a:effectLst/>
                <a:latin typeface="+mn-lt"/>
                <a:ea typeface="+mn-ea"/>
                <a:cs typeface="+mn-cs"/>
              </a:rPr>
              <a:t>Some hints on Puppet 4 migration.</a:t>
            </a:r>
          </a:p>
          <a:p>
            <a:pPr fontAlgn="base"/>
            <a:r>
              <a:rPr lang="en-US" sz="1200" b="0" i="0" kern="1200" dirty="0" smtClean="0">
                <a:solidFill>
                  <a:schemeClr val="tx1"/>
                </a:solidFill>
                <a:effectLst/>
                <a:latin typeface="+mn-lt"/>
                <a:ea typeface="+mn-ea"/>
                <a:cs typeface="+mn-cs"/>
              </a:rPr>
              <a:t>An overview of </a:t>
            </a:r>
            <a:r>
              <a:rPr lang="en-US" sz="1200" b="0" i="0" kern="1200" dirty="0" err="1" smtClean="0">
                <a:solidFill>
                  <a:schemeClr val="tx1"/>
                </a:solidFill>
                <a:effectLst/>
                <a:latin typeface="+mn-lt"/>
                <a:ea typeface="+mn-ea"/>
                <a:cs typeface="+mn-cs"/>
              </a:rPr>
              <a:t>Hiera</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 slides deck for audience with limited, fragmentary or no experience with Puppet.</a:t>
            </a:r>
          </a:p>
          <a:p>
            <a:pPr fontAlgn="base"/>
            <a:r>
              <a:rPr lang="en-US" sz="1200" b="0" i="0" kern="1200" dirty="0" smtClean="0">
                <a:solidFill>
                  <a:schemeClr val="tx1"/>
                </a:solidFill>
                <a:effectLst/>
                <a:latin typeface="+mn-lt"/>
                <a:ea typeface="+mn-ea"/>
                <a:cs typeface="+mn-cs"/>
              </a:rPr>
              <a:t>It's about:</a:t>
            </a:r>
          </a:p>
          <a:p>
            <a:pPr fontAlgn="base"/>
            <a:r>
              <a:rPr lang="en-US" sz="1200" b="0" i="0" kern="1200" dirty="0" smtClean="0">
                <a:solidFill>
                  <a:schemeClr val="tx1"/>
                </a:solidFill>
                <a:effectLst/>
                <a:latin typeface="+mn-lt"/>
                <a:ea typeface="+mn-ea"/>
                <a:cs typeface="+mn-cs"/>
              </a:rPr>
              <a:t>Configuration management tools</a:t>
            </a:r>
          </a:p>
          <a:p>
            <a:pPr fontAlgn="base"/>
            <a:r>
              <a:rPr lang="en-US" sz="1200" b="0" i="0" kern="1200" dirty="0" smtClean="0">
                <a:solidFill>
                  <a:schemeClr val="tx1"/>
                </a:solidFill>
                <a:effectLst/>
                <a:latin typeface="+mn-lt"/>
                <a:ea typeface="+mn-ea"/>
                <a:cs typeface="+mn-cs"/>
              </a:rPr>
              <a:t>Puppet and its ecosystem</a:t>
            </a:r>
          </a:p>
          <a:p>
            <a:pPr fontAlgn="base"/>
            <a:r>
              <a:rPr lang="en-US" sz="1200" b="0" i="0" kern="1200" dirty="0" smtClean="0">
                <a:solidFill>
                  <a:schemeClr val="tx1"/>
                </a:solidFill>
                <a:effectLst/>
                <a:latin typeface="+mn-lt"/>
                <a:ea typeface="+mn-ea"/>
                <a:cs typeface="+mn-cs"/>
              </a:rPr>
              <a:t>Core concepts and terminology</a:t>
            </a:r>
          </a:p>
          <a:p>
            <a:pPr fontAlgn="base"/>
            <a:r>
              <a:rPr lang="en-US" sz="1200" b="0" i="0" kern="1200" dirty="0" smtClean="0">
                <a:solidFill>
                  <a:schemeClr val="tx1"/>
                </a:solidFill>
                <a:effectLst/>
                <a:latin typeface="+mn-lt"/>
                <a:ea typeface="+mn-ea"/>
                <a:cs typeface="+mn-cs"/>
              </a:rPr>
              <a:t>Puppet Language basics</a:t>
            </a:r>
          </a:p>
          <a:p>
            <a:pPr fontAlgn="base"/>
            <a:r>
              <a:rPr lang="en-US" sz="1200" b="0" i="0" kern="1200" dirty="0" smtClean="0">
                <a:solidFill>
                  <a:schemeClr val="tx1"/>
                </a:solidFill>
                <a:effectLst/>
                <a:latin typeface="+mn-lt"/>
                <a:ea typeface="+mn-ea"/>
                <a:cs typeface="+mn-cs"/>
              </a:rPr>
              <a:t>Learning References</a:t>
            </a:r>
          </a:p>
          <a:p>
            <a:pPr fontAlgn="base"/>
            <a:r>
              <a:rPr lang="en-US" sz="1200" b="0" i="0" kern="1200" dirty="0" smtClean="0">
                <a:solidFill>
                  <a:schemeClr val="tx1"/>
                </a:solidFill>
                <a:effectLst/>
                <a:latin typeface="+mn-lt"/>
                <a:ea typeface="+mn-ea"/>
                <a:cs typeface="+mn-cs"/>
              </a:rPr>
              <a:t>Installation and basic usage</a:t>
            </a:r>
          </a:p>
          <a:p>
            <a:endParaRPr lang="en-US" dirty="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Configuration Management principles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Configuration management tools typically describe the systems setups via code or data (</a:t>
            </a:r>
            <a:r>
              <a:rPr lang="en-US" sz="1200" b="1" i="0" kern="1200" dirty="0" smtClean="0">
                <a:solidFill>
                  <a:schemeClr val="tx1"/>
                </a:solidFill>
                <a:effectLst/>
                <a:latin typeface="+mn-lt"/>
                <a:ea typeface="+mn-ea"/>
                <a:cs typeface="+mn-cs"/>
              </a:rPr>
              <a:t>Infrastructure as Code</a:t>
            </a:r>
            <a:r>
              <a:rPr lang="en-US" sz="1200" b="0" i="0" kern="1200" dirty="0" smtClean="0">
                <a:solidFill>
                  <a:schemeClr val="tx1"/>
                </a:solidFill>
                <a:effectLst/>
                <a:latin typeface="+mn-lt"/>
                <a:ea typeface="+mn-ea"/>
                <a:cs typeface="+mn-cs"/>
              </a:rPr>
              <a:t>), this involves a paradigm change in system administration:</a:t>
            </a:r>
          </a:p>
          <a:p>
            <a:pPr fontAlgn="base"/>
            <a:r>
              <a:rPr lang="en-US" sz="1200" b="0" i="0" kern="1200" dirty="0" smtClean="0">
                <a:solidFill>
                  <a:schemeClr val="tx1"/>
                </a:solidFill>
                <a:effectLst/>
                <a:latin typeface="+mn-lt"/>
                <a:ea typeface="+mn-ea"/>
                <a:cs typeface="+mn-cs"/>
              </a:rPr>
              <a:t>Systems are managed </a:t>
            </a:r>
            <a:r>
              <a:rPr lang="en-US" sz="1200" b="1" i="0" kern="1200" dirty="0" smtClean="0">
                <a:solidFill>
                  <a:schemeClr val="tx1"/>
                </a:solidFill>
                <a:effectLst/>
                <a:latin typeface="+mn-lt"/>
                <a:ea typeface="+mn-ea"/>
                <a:cs typeface="+mn-cs"/>
              </a:rPr>
              <a:t>centrally</a:t>
            </a:r>
            <a:r>
              <a:rPr lang="en-US" sz="1200" b="0" i="0" kern="1200" dirty="0" smtClean="0">
                <a:solidFill>
                  <a:schemeClr val="tx1"/>
                </a:solidFill>
                <a:effectLst/>
                <a:latin typeface="+mn-lt"/>
                <a:ea typeface="+mn-ea"/>
                <a:cs typeface="+mn-cs"/>
              </a:rPr>
              <a:t> in an </a:t>
            </a:r>
            <a:r>
              <a:rPr lang="en-US" sz="1200" b="1" i="0" kern="1200" dirty="0" smtClean="0">
                <a:solidFill>
                  <a:schemeClr val="tx1"/>
                </a:solidFill>
                <a:effectLst/>
                <a:latin typeface="+mn-lt"/>
                <a:ea typeface="+mn-ea"/>
                <a:cs typeface="+mn-cs"/>
              </a:rPr>
              <a:t>automated</a:t>
            </a:r>
            <a:r>
              <a:rPr lang="en-US" sz="1200" b="0" i="0" kern="1200" dirty="0" smtClean="0">
                <a:solidFill>
                  <a:schemeClr val="tx1"/>
                </a:solidFill>
                <a:effectLst/>
                <a:latin typeface="+mn-lt"/>
                <a:ea typeface="+mn-ea"/>
                <a:cs typeface="+mn-cs"/>
              </a:rPr>
              <a:t> way: no more manually</a:t>
            </a:r>
          </a:p>
          <a:p>
            <a:pPr fontAlgn="base"/>
            <a:r>
              <a:rPr lang="en-US" sz="1200" b="0" i="0" kern="1200" dirty="0" smtClean="0">
                <a:solidFill>
                  <a:schemeClr val="tx1"/>
                </a:solidFill>
                <a:effectLst/>
                <a:latin typeface="+mn-lt"/>
                <a:ea typeface="+mn-ea"/>
                <a:cs typeface="+mn-cs"/>
              </a:rPr>
              <a:t>Code is versioned with a Source Control Management tool (</a:t>
            </a:r>
            <a:r>
              <a:rPr lang="en-US" sz="1200" b="1"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is the most used in Puppet world)</a:t>
            </a:r>
          </a:p>
          <a:p>
            <a:pPr fontAlgn="base"/>
            <a:r>
              <a:rPr lang="en-US" sz="1200" b="0" i="0" kern="1200" dirty="0" smtClean="0">
                <a:solidFill>
                  <a:schemeClr val="tx1"/>
                </a:solidFill>
                <a:effectLst/>
                <a:latin typeface="+mn-lt"/>
                <a:ea typeface="+mn-ea"/>
                <a:cs typeface="+mn-cs"/>
              </a:rPr>
              <a:t>Commits history shows the </a:t>
            </a:r>
            <a:r>
              <a:rPr lang="en-US" sz="1200" b="1" i="0" kern="1200" dirty="0" smtClean="0">
                <a:solidFill>
                  <a:schemeClr val="tx1"/>
                </a:solidFill>
                <a:effectLst/>
                <a:latin typeface="+mn-lt"/>
                <a:ea typeface="+mn-ea"/>
                <a:cs typeface="+mn-cs"/>
              </a:rPr>
              <a:t>history of change</a:t>
            </a:r>
            <a:r>
              <a:rPr lang="en-US" sz="1200" b="0" i="0" kern="1200" dirty="0" smtClean="0">
                <a:solidFill>
                  <a:schemeClr val="tx1"/>
                </a:solidFill>
                <a:effectLst/>
                <a:latin typeface="+mn-lt"/>
                <a:ea typeface="+mn-ea"/>
                <a:cs typeface="+mn-cs"/>
              </a:rPr>
              <a:t> on the infrastructure (who, what, when and why)</a:t>
            </a:r>
          </a:p>
          <a:p>
            <a:pPr fontAlgn="base"/>
            <a:r>
              <a:rPr lang="en-US" sz="1200" b="0" i="0" kern="1200" dirty="0" smtClean="0">
                <a:solidFill>
                  <a:schemeClr val="tx1"/>
                </a:solidFill>
                <a:effectLst/>
                <a:latin typeface="+mn-lt"/>
                <a:ea typeface="+mn-ea"/>
                <a:cs typeface="+mn-cs"/>
              </a:rPr>
              <a:t>Code can be </a:t>
            </a:r>
            <a:r>
              <a:rPr lang="en-US" sz="1200" b="1" i="0" kern="1200" dirty="0" smtClean="0">
                <a:solidFill>
                  <a:schemeClr val="tx1"/>
                </a:solidFill>
                <a:effectLst/>
                <a:latin typeface="+mn-lt"/>
                <a:ea typeface="+mn-ea"/>
                <a:cs typeface="+mn-cs"/>
              </a:rPr>
              <a:t>tested</a:t>
            </a:r>
            <a:r>
              <a:rPr lang="en-US" sz="1200" b="0" i="0" kern="1200" dirty="0" smtClean="0">
                <a:solidFill>
                  <a:schemeClr val="tx1"/>
                </a:solidFill>
                <a:effectLst/>
                <a:latin typeface="+mn-lt"/>
                <a:ea typeface="+mn-ea"/>
                <a:cs typeface="+mn-cs"/>
              </a:rPr>
              <a:t> before deployment in production</a:t>
            </a:r>
          </a:p>
          <a:p>
            <a:pPr fontAlgn="base"/>
            <a:r>
              <a:rPr lang="en-US" sz="1200" b="0" i="0" kern="1200" dirty="0" smtClean="0">
                <a:solidFill>
                  <a:schemeClr val="tx1"/>
                </a:solidFill>
                <a:effectLst/>
                <a:latin typeface="+mn-lt"/>
                <a:ea typeface="+mn-ea"/>
                <a:cs typeface="+mn-cs"/>
              </a:rPr>
              <a:t>Code has to be </a:t>
            </a:r>
            <a:r>
              <a:rPr lang="en-US" sz="1200" b="1" i="0" kern="1200" dirty="0" smtClean="0">
                <a:solidFill>
                  <a:schemeClr val="tx1"/>
                </a:solidFill>
                <a:effectLst/>
                <a:latin typeface="+mn-lt"/>
                <a:ea typeface="+mn-ea"/>
                <a:cs typeface="+mn-cs"/>
              </a:rPr>
              <a:t>deployed</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1245332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Configuration Management tools</a:t>
            </a:r>
          </a:p>
          <a:p>
            <a:pPr fontAlgn="base"/>
            <a:r>
              <a:rPr lang="en-US" sz="1200" b="0" i="0" kern="1200" dirty="0" smtClean="0">
                <a:solidFill>
                  <a:schemeClr val="tx1"/>
                </a:solidFill>
                <a:effectLst/>
                <a:latin typeface="+mn-lt"/>
                <a:ea typeface="+mn-ea"/>
                <a:cs typeface="+mn-cs"/>
              </a:rPr>
              <a:t>Common alternatives to Puppet:</a:t>
            </a:r>
          </a:p>
          <a:p>
            <a:pPr fontAlgn="base"/>
            <a:endParaRPr lang="en-US" sz="1200" b="1" i="0" kern="1200" dirty="0" smtClean="0">
              <a:solidFill>
                <a:schemeClr val="tx1"/>
              </a:solidFill>
              <a:effectLst/>
              <a:latin typeface="+mn-lt"/>
              <a:ea typeface="+mn-ea"/>
              <a:cs typeface="+mn-cs"/>
              <a:hlinkClick r:id="rId3"/>
            </a:endParaRPr>
          </a:p>
          <a:p>
            <a:pPr fontAlgn="base"/>
            <a:r>
              <a:rPr lang="en-US" sz="1200" b="1" i="0" kern="1200" dirty="0" smtClean="0">
                <a:solidFill>
                  <a:schemeClr val="tx1"/>
                </a:solidFill>
                <a:effectLst/>
                <a:latin typeface="+mn-lt"/>
                <a:ea typeface="+mn-ea"/>
                <a:cs typeface="+mn-cs"/>
                <a:hlinkClick r:id="rId3"/>
              </a:rPr>
              <a:t>Chef</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Has Chef clients that connect to Chef server</a:t>
            </a:r>
          </a:p>
          <a:p>
            <a:pPr fontAlgn="base"/>
            <a:r>
              <a:rPr lang="en-US" sz="1200" b="0" i="0" kern="1200" dirty="0" smtClean="0">
                <a:solidFill>
                  <a:schemeClr val="tx1"/>
                </a:solidFill>
                <a:effectLst/>
                <a:latin typeface="+mn-lt"/>
                <a:ea typeface="+mn-ea"/>
                <a:cs typeface="+mn-cs"/>
              </a:rPr>
              <a:t>Has characteristic similar to Puppet</a:t>
            </a:r>
          </a:p>
          <a:p>
            <a:pPr fontAlgn="base"/>
            <a:r>
              <a:rPr lang="en-US" sz="1200" b="0" i="0" kern="1200" dirty="0" smtClean="0">
                <a:solidFill>
                  <a:schemeClr val="tx1"/>
                </a:solidFill>
                <a:effectLst/>
                <a:latin typeface="+mn-lt"/>
                <a:ea typeface="+mn-ea"/>
                <a:cs typeface="+mn-cs"/>
              </a:rPr>
              <a:t>Community code is shared on the </a:t>
            </a:r>
            <a:r>
              <a:rPr lang="en-US" sz="1200" b="0" i="0" kern="1200" dirty="0" smtClean="0">
                <a:solidFill>
                  <a:schemeClr val="tx1"/>
                </a:solidFill>
                <a:effectLst/>
                <a:latin typeface="+mn-lt"/>
                <a:ea typeface="+mn-ea"/>
                <a:cs typeface="+mn-cs"/>
                <a:hlinkClick r:id="rId4"/>
              </a:rPr>
              <a:t>Chef Supermarket</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Chef code is Ruby with dedicated extensions</a:t>
            </a:r>
          </a:p>
          <a:p>
            <a:pPr fontAlgn="base"/>
            <a:r>
              <a:rPr lang="en-US" sz="1200" b="0" i="0" kern="1200" dirty="0" smtClean="0">
                <a:solidFill>
                  <a:schemeClr val="tx1"/>
                </a:solidFill>
                <a:effectLst/>
                <a:latin typeface="+mn-lt"/>
                <a:ea typeface="+mn-ea"/>
                <a:cs typeface="+mn-cs"/>
              </a:rPr>
              <a:t>Software developed in Ruby.</a:t>
            </a:r>
          </a:p>
          <a:p>
            <a:pPr fontAlgn="base"/>
            <a:endParaRPr lang="en-US" sz="1200" b="1" i="0" kern="1200" dirty="0" smtClean="0">
              <a:solidFill>
                <a:schemeClr val="tx1"/>
              </a:solidFill>
              <a:effectLst/>
              <a:latin typeface="+mn-lt"/>
              <a:ea typeface="+mn-ea"/>
              <a:cs typeface="+mn-cs"/>
              <a:hlinkClick r:id="rId5"/>
            </a:endParaRPr>
          </a:p>
          <a:p>
            <a:pPr fontAlgn="base"/>
            <a:r>
              <a:rPr lang="en-US" sz="1200" b="1" i="0" kern="1200" dirty="0" smtClean="0">
                <a:solidFill>
                  <a:schemeClr val="tx1"/>
                </a:solidFill>
                <a:effectLst/>
                <a:latin typeface="+mn-lt"/>
                <a:ea typeface="+mn-ea"/>
                <a:cs typeface="+mn-cs"/>
                <a:hlinkClick r:id="rId5"/>
              </a:rPr>
              <a:t>CFEngine</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first and oldest of the bunch</a:t>
            </a:r>
          </a:p>
          <a:p>
            <a:pPr fontAlgn="base"/>
            <a:r>
              <a:rPr lang="en-US" sz="1200" b="0" i="0" kern="1200" dirty="0" smtClean="0">
                <a:solidFill>
                  <a:schemeClr val="tx1"/>
                </a:solidFill>
                <a:effectLst/>
                <a:latin typeface="+mn-lt"/>
                <a:ea typeface="+mn-ea"/>
                <a:cs typeface="+mn-cs"/>
              </a:rPr>
              <a:t>CFEngine3 is a complete and modern rework</a:t>
            </a:r>
          </a:p>
          <a:p>
            <a:pPr fontAlgn="base"/>
            <a:r>
              <a:rPr lang="en-US" sz="1200" b="0" i="0" kern="1200" dirty="0" smtClean="0">
                <a:solidFill>
                  <a:schemeClr val="tx1"/>
                </a:solidFill>
                <a:effectLst/>
                <a:latin typeface="+mn-lt"/>
                <a:ea typeface="+mn-ea"/>
                <a:cs typeface="+mn-cs"/>
              </a:rPr>
              <a:t>Different daemons for different functions in a distributed environment</a:t>
            </a:r>
          </a:p>
          <a:p>
            <a:pPr fontAlgn="base"/>
            <a:r>
              <a:rPr lang="en-US" sz="1200" b="0" i="0" kern="1200" dirty="0" smtClean="0">
                <a:solidFill>
                  <a:schemeClr val="tx1"/>
                </a:solidFill>
                <a:effectLst/>
                <a:latin typeface="+mn-lt"/>
                <a:ea typeface="+mn-ea"/>
                <a:cs typeface="+mn-cs"/>
              </a:rPr>
              <a:t>Based on the </a:t>
            </a:r>
            <a:r>
              <a:rPr lang="en-US" sz="1200" b="0" i="0" kern="1200" dirty="0" smtClean="0">
                <a:solidFill>
                  <a:schemeClr val="tx1"/>
                </a:solidFill>
                <a:effectLst/>
                <a:latin typeface="+mn-lt"/>
                <a:ea typeface="+mn-ea"/>
                <a:cs typeface="+mn-cs"/>
                <a:hlinkClick r:id="rId6"/>
              </a:rPr>
              <a:t>Promise theory</a:t>
            </a:r>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Cfengine</a:t>
            </a:r>
            <a:r>
              <a:rPr lang="en-US" sz="1200" b="0" i="0" kern="1200" dirty="0" smtClean="0">
                <a:solidFill>
                  <a:schemeClr val="tx1"/>
                </a:solidFill>
                <a:effectLst/>
                <a:latin typeface="+mn-lt"/>
                <a:ea typeface="+mn-ea"/>
                <a:cs typeface="+mn-cs"/>
              </a:rPr>
              <a:t> code is a test based list of pro</a:t>
            </a:r>
          </a:p>
          <a:p>
            <a:pPr fontAlgn="base"/>
            <a:r>
              <a:rPr lang="en-US" sz="1200" b="0" i="0" kern="1200" dirty="0" smtClean="0">
                <a:solidFill>
                  <a:schemeClr val="tx1"/>
                </a:solidFill>
                <a:effectLst/>
                <a:latin typeface="+mn-lt"/>
                <a:ea typeface="+mn-ea"/>
                <a:cs typeface="+mn-cs"/>
              </a:rPr>
              <a:t>Software developed in C by Prof. Mark Burgess.</a:t>
            </a:r>
          </a:p>
          <a:p>
            <a:pPr fontAlgn="base"/>
            <a:endParaRPr lang="en-US" sz="1200" b="1" i="0" kern="1200" dirty="0" smtClean="0">
              <a:solidFill>
                <a:schemeClr val="tx1"/>
              </a:solidFill>
              <a:effectLst/>
              <a:latin typeface="+mn-lt"/>
              <a:ea typeface="+mn-ea"/>
              <a:cs typeface="+mn-cs"/>
              <a:hlinkClick r:id="rId7"/>
            </a:endParaRPr>
          </a:p>
          <a:p>
            <a:pPr fontAlgn="base"/>
            <a:r>
              <a:rPr lang="en-US" sz="1200" b="1" i="0" kern="1200" dirty="0" smtClean="0">
                <a:solidFill>
                  <a:schemeClr val="tx1"/>
                </a:solidFill>
                <a:effectLst/>
                <a:latin typeface="+mn-lt"/>
                <a:ea typeface="+mn-ea"/>
                <a:cs typeface="+mn-cs"/>
                <a:hlinkClick r:id="rId7"/>
              </a:rPr>
              <a:t>Salt</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Manages deployments on multiple clouds in a fast way</a:t>
            </a:r>
          </a:p>
          <a:p>
            <a:pPr fontAlgn="base"/>
            <a:r>
              <a:rPr lang="en-US" sz="1200" b="0" i="0" kern="1200" dirty="0" smtClean="0">
                <a:solidFill>
                  <a:schemeClr val="tx1"/>
                </a:solidFill>
                <a:effectLst/>
                <a:latin typeface="+mn-lt"/>
                <a:ea typeface="+mn-ea"/>
                <a:cs typeface="+mn-cs"/>
              </a:rPr>
              <a:t>Salt code is composed of states (Puppet resources) written in YAML files</a:t>
            </a:r>
          </a:p>
          <a:p>
            <a:pPr fontAlgn="base"/>
            <a:r>
              <a:rPr lang="en-US" sz="1200" b="0" i="0" kern="1200" dirty="0" smtClean="0">
                <a:solidFill>
                  <a:schemeClr val="tx1"/>
                </a:solidFill>
                <a:effectLst/>
                <a:latin typeface="+mn-lt"/>
                <a:ea typeface="+mn-ea"/>
                <a:cs typeface="+mn-cs"/>
                <a:hlinkClick r:id="rId8"/>
              </a:rPr>
              <a:t>Formulas</a:t>
            </a:r>
            <a:r>
              <a:rPr lang="en-US" sz="1200" b="0" i="0" kern="1200" dirty="0" smtClean="0">
                <a:solidFill>
                  <a:schemeClr val="tx1"/>
                </a:solidFill>
                <a:effectLst/>
                <a:latin typeface="+mn-lt"/>
                <a:ea typeface="+mn-ea"/>
                <a:cs typeface="+mn-cs"/>
              </a:rPr>
              <a:t> are equivalent to modules</a:t>
            </a:r>
          </a:p>
          <a:p>
            <a:pPr fontAlgn="base"/>
            <a:r>
              <a:rPr lang="en-US" sz="1200" b="0" i="0" kern="1200" dirty="0" err="1" smtClean="0">
                <a:solidFill>
                  <a:schemeClr val="tx1"/>
                </a:solidFill>
                <a:effectLst/>
                <a:latin typeface="+mn-lt"/>
                <a:ea typeface="+mn-ea"/>
                <a:cs typeface="+mn-cs"/>
              </a:rPr>
              <a:t>Sotfware</a:t>
            </a:r>
            <a:r>
              <a:rPr lang="en-US" sz="1200" b="0" i="0" kern="1200" dirty="0" smtClean="0">
                <a:solidFill>
                  <a:schemeClr val="tx1"/>
                </a:solidFill>
                <a:effectLst/>
                <a:latin typeface="+mn-lt"/>
                <a:ea typeface="+mn-ea"/>
                <a:cs typeface="+mn-cs"/>
              </a:rPr>
              <a:t> developed in Python</a:t>
            </a:r>
          </a:p>
          <a:p>
            <a:pPr fontAlgn="base"/>
            <a:endParaRPr lang="en-US" sz="1200" b="1" i="0" kern="1200" dirty="0" smtClean="0">
              <a:solidFill>
                <a:schemeClr val="tx1"/>
              </a:solidFill>
              <a:effectLst/>
              <a:latin typeface="+mn-lt"/>
              <a:ea typeface="+mn-ea"/>
              <a:cs typeface="+mn-cs"/>
              <a:hlinkClick r:id="rId9"/>
            </a:endParaRPr>
          </a:p>
          <a:p>
            <a:pPr fontAlgn="base"/>
            <a:r>
              <a:rPr lang="en-US" sz="1200" b="1" i="0" kern="1200" dirty="0" smtClean="0">
                <a:solidFill>
                  <a:schemeClr val="tx1"/>
                </a:solidFill>
                <a:effectLst/>
                <a:latin typeface="+mn-lt"/>
                <a:ea typeface="+mn-ea"/>
                <a:cs typeface="+mn-cs"/>
                <a:hlinkClick r:id="rId9"/>
              </a:rPr>
              <a:t>Ansible</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Quick setup, no agents, communications over SSH</a:t>
            </a:r>
          </a:p>
          <a:p>
            <a:pPr fontAlgn="base"/>
            <a:r>
              <a:rPr lang="en-US" sz="1200" b="0" i="0" kern="1200" dirty="0" err="1" smtClean="0">
                <a:solidFill>
                  <a:schemeClr val="tx1"/>
                </a:solidFill>
                <a:effectLst/>
                <a:latin typeface="+mn-lt"/>
                <a:ea typeface="+mn-ea"/>
                <a:cs typeface="+mn-cs"/>
              </a:rPr>
              <a:t>Ansible</a:t>
            </a:r>
            <a:r>
              <a:rPr lang="en-US" sz="1200" b="0" i="0" kern="1200" dirty="0" smtClean="0">
                <a:solidFill>
                  <a:schemeClr val="tx1"/>
                </a:solidFill>
                <a:effectLst/>
                <a:latin typeface="+mn-lt"/>
                <a:ea typeface="+mn-ea"/>
                <a:cs typeface="+mn-cs"/>
              </a:rPr>
              <a:t> code is YAML based and written on playbooks</a:t>
            </a:r>
          </a:p>
          <a:p>
            <a:pPr fontAlgn="base"/>
            <a:r>
              <a:rPr lang="en-US" sz="1200" b="0" i="0" kern="1200" dirty="0" smtClean="0">
                <a:solidFill>
                  <a:schemeClr val="tx1"/>
                </a:solidFill>
                <a:effectLst/>
                <a:latin typeface="+mn-lt"/>
                <a:ea typeface="+mn-ea"/>
                <a:cs typeface="+mn-cs"/>
              </a:rPr>
              <a:t>Roles are equivalent to modules, they are shared on the </a:t>
            </a:r>
            <a:r>
              <a:rPr lang="en-US" sz="1200" b="0" i="0" kern="1200" dirty="0" smtClean="0">
                <a:solidFill>
                  <a:schemeClr val="tx1"/>
                </a:solidFill>
                <a:effectLst/>
                <a:latin typeface="+mn-lt"/>
                <a:ea typeface="+mn-ea"/>
                <a:cs typeface="+mn-cs"/>
                <a:hlinkClick r:id="rId4"/>
              </a:rPr>
              <a:t>Ansible Galaxy</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Can </a:t>
            </a:r>
            <a:r>
              <a:rPr lang="en-US" sz="1200" b="0" i="0" kern="1200" dirty="0" err="1" smtClean="0">
                <a:solidFill>
                  <a:schemeClr val="tx1"/>
                </a:solidFill>
                <a:effectLst/>
                <a:latin typeface="+mn-lt"/>
                <a:ea typeface="+mn-ea"/>
                <a:cs typeface="+mn-cs"/>
              </a:rPr>
              <a:t>centralise</a:t>
            </a:r>
            <a:r>
              <a:rPr lang="en-US" sz="1200" b="0" i="0" kern="1200" dirty="0" smtClean="0">
                <a:solidFill>
                  <a:schemeClr val="tx1"/>
                </a:solidFill>
                <a:effectLst/>
                <a:latin typeface="+mn-lt"/>
                <a:ea typeface="+mn-ea"/>
                <a:cs typeface="+mn-cs"/>
              </a:rPr>
              <a:t> multi node task executions, software deployments and configuration management.</a:t>
            </a:r>
          </a:p>
          <a:p>
            <a:pPr fontAlgn="base"/>
            <a:r>
              <a:rPr lang="en-US" sz="1200" b="0" i="0" kern="1200" dirty="0" smtClean="0">
                <a:solidFill>
                  <a:schemeClr val="tx1"/>
                </a:solidFill>
                <a:effectLst/>
                <a:latin typeface="+mn-lt"/>
                <a:ea typeface="+mn-ea"/>
                <a:cs typeface="+mn-cs"/>
              </a:rPr>
              <a:t>Software </a:t>
            </a:r>
            <a:r>
              <a:rPr lang="en-US" sz="1200" b="0" i="0" kern="1200" dirty="0" err="1" smtClean="0">
                <a:solidFill>
                  <a:schemeClr val="tx1"/>
                </a:solidFill>
                <a:effectLst/>
                <a:latin typeface="+mn-lt"/>
                <a:ea typeface="+mn-ea"/>
                <a:cs typeface="+mn-cs"/>
              </a:rPr>
              <a:t>eveloped</a:t>
            </a:r>
            <a:r>
              <a:rPr lang="en-US" sz="1200" b="0" i="0" kern="1200" dirty="0" smtClean="0">
                <a:solidFill>
                  <a:schemeClr val="tx1"/>
                </a:solidFill>
                <a:effectLst/>
                <a:latin typeface="+mn-lt"/>
                <a:ea typeface="+mn-ea"/>
                <a:cs typeface="+mn-cs"/>
              </a:rPr>
              <a:t> in Python. Bought by </a:t>
            </a:r>
            <a:r>
              <a:rPr lang="en-US" sz="1200" b="0" i="0" kern="1200" dirty="0" err="1" smtClean="0">
                <a:solidFill>
                  <a:schemeClr val="tx1"/>
                </a:solidFill>
                <a:effectLst/>
                <a:latin typeface="+mn-lt"/>
                <a:ea typeface="+mn-ea"/>
                <a:cs typeface="+mn-cs"/>
              </a:rPr>
              <a:t>RedHat</a:t>
            </a:r>
            <a:r>
              <a:rPr lang="en-US" sz="1200" b="0" i="0" kern="1200" dirty="0" smtClean="0">
                <a:solidFill>
                  <a:schemeClr val="tx1"/>
                </a:solidFill>
                <a:effectLst/>
                <a:latin typeface="+mn-lt"/>
                <a:ea typeface="+mn-ea"/>
                <a:cs typeface="+mn-cs"/>
              </a:rPr>
              <a:t> in October 2015</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405042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Configuration Management tools</a:t>
            </a:r>
          </a:p>
          <a:p>
            <a:pPr fontAlgn="base"/>
            <a:r>
              <a:rPr lang="en-US" sz="1200" b="0" i="0" kern="1200" dirty="0" smtClean="0">
                <a:solidFill>
                  <a:schemeClr val="tx1"/>
                </a:solidFill>
                <a:effectLst/>
                <a:latin typeface="+mn-lt"/>
                <a:ea typeface="+mn-ea"/>
                <a:cs typeface="+mn-cs"/>
              </a:rPr>
              <a:t>Common alternatives to Puppet:</a:t>
            </a:r>
          </a:p>
          <a:p>
            <a:pPr fontAlgn="base"/>
            <a:endParaRPr lang="en-US" sz="1200" b="1" i="0" kern="1200" dirty="0" smtClean="0">
              <a:solidFill>
                <a:schemeClr val="tx1"/>
              </a:solidFill>
              <a:effectLst/>
              <a:latin typeface="+mn-lt"/>
              <a:ea typeface="+mn-ea"/>
              <a:cs typeface="+mn-cs"/>
              <a:hlinkClick r:id="rId3"/>
            </a:endParaRPr>
          </a:p>
          <a:p>
            <a:pPr fontAlgn="base"/>
            <a:r>
              <a:rPr lang="en-US" sz="1200" b="1" i="0" kern="1200" dirty="0" smtClean="0">
                <a:solidFill>
                  <a:schemeClr val="tx1"/>
                </a:solidFill>
                <a:effectLst/>
                <a:latin typeface="+mn-lt"/>
                <a:ea typeface="+mn-ea"/>
                <a:cs typeface="+mn-cs"/>
                <a:hlinkClick r:id="rId3"/>
              </a:rPr>
              <a:t>Chef</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Has Chef clients that connect to Chef server</a:t>
            </a:r>
          </a:p>
          <a:p>
            <a:pPr fontAlgn="base"/>
            <a:r>
              <a:rPr lang="en-US" sz="1200" b="0" i="0" kern="1200" dirty="0" smtClean="0">
                <a:solidFill>
                  <a:schemeClr val="tx1"/>
                </a:solidFill>
                <a:effectLst/>
                <a:latin typeface="+mn-lt"/>
                <a:ea typeface="+mn-ea"/>
                <a:cs typeface="+mn-cs"/>
              </a:rPr>
              <a:t>Has characteristic similar to Puppet</a:t>
            </a:r>
          </a:p>
          <a:p>
            <a:pPr fontAlgn="base"/>
            <a:r>
              <a:rPr lang="en-US" sz="1200" b="0" i="0" kern="1200" dirty="0" smtClean="0">
                <a:solidFill>
                  <a:schemeClr val="tx1"/>
                </a:solidFill>
                <a:effectLst/>
                <a:latin typeface="+mn-lt"/>
                <a:ea typeface="+mn-ea"/>
                <a:cs typeface="+mn-cs"/>
              </a:rPr>
              <a:t>Community code is shared on the </a:t>
            </a:r>
            <a:r>
              <a:rPr lang="en-US" sz="1200" b="0" i="0" kern="1200" dirty="0" smtClean="0">
                <a:solidFill>
                  <a:schemeClr val="tx1"/>
                </a:solidFill>
                <a:effectLst/>
                <a:latin typeface="+mn-lt"/>
                <a:ea typeface="+mn-ea"/>
                <a:cs typeface="+mn-cs"/>
                <a:hlinkClick r:id="rId4"/>
              </a:rPr>
              <a:t>Chef Supermarket</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Chef code is Ruby with dedicated extensions</a:t>
            </a:r>
          </a:p>
          <a:p>
            <a:pPr fontAlgn="base"/>
            <a:r>
              <a:rPr lang="en-US" sz="1200" b="0" i="0" kern="1200" dirty="0" smtClean="0">
                <a:solidFill>
                  <a:schemeClr val="tx1"/>
                </a:solidFill>
                <a:effectLst/>
                <a:latin typeface="+mn-lt"/>
                <a:ea typeface="+mn-ea"/>
                <a:cs typeface="+mn-cs"/>
              </a:rPr>
              <a:t>Software developed in Ruby.</a:t>
            </a:r>
          </a:p>
          <a:p>
            <a:pPr fontAlgn="base"/>
            <a:endParaRPr lang="en-US" sz="1200" b="1" i="0" kern="1200" dirty="0" smtClean="0">
              <a:solidFill>
                <a:schemeClr val="tx1"/>
              </a:solidFill>
              <a:effectLst/>
              <a:latin typeface="+mn-lt"/>
              <a:ea typeface="+mn-ea"/>
              <a:cs typeface="+mn-cs"/>
              <a:hlinkClick r:id="rId5"/>
            </a:endParaRPr>
          </a:p>
          <a:p>
            <a:pPr fontAlgn="base"/>
            <a:r>
              <a:rPr lang="en-US" sz="1200" b="1" i="0" kern="1200" dirty="0" smtClean="0">
                <a:solidFill>
                  <a:schemeClr val="tx1"/>
                </a:solidFill>
                <a:effectLst/>
                <a:latin typeface="+mn-lt"/>
                <a:ea typeface="+mn-ea"/>
                <a:cs typeface="+mn-cs"/>
                <a:hlinkClick r:id="rId5"/>
              </a:rPr>
              <a:t>CFEngine</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first and oldest of the bunch</a:t>
            </a:r>
          </a:p>
          <a:p>
            <a:pPr fontAlgn="base"/>
            <a:r>
              <a:rPr lang="en-US" sz="1200" b="0" i="0" kern="1200" dirty="0" smtClean="0">
                <a:solidFill>
                  <a:schemeClr val="tx1"/>
                </a:solidFill>
                <a:effectLst/>
                <a:latin typeface="+mn-lt"/>
                <a:ea typeface="+mn-ea"/>
                <a:cs typeface="+mn-cs"/>
              </a:rPr>
              <a:t>CFEngine3 is a complete and modern rework</a:t>
            </a:r>
          </a:p>
          <a:p>
            <a:pPr fontAlgn="base"/>
            <a:r>
              <a:rPr lang="en-US" sz="1200" b="0" i="0" kern="1200" dirty="0" smtClean="0">
                <a:solidFill>
                  <a:schemeClr val="tx1"/>
                </a:solidFill>
                <a:effectLst/>
                <a:latin typeface="+mn-lt"/>
                <a:ea typeface="+mn-ea"/>
                <a:cs typeface="+mn-cs"/>
              </a:rPr>
              <a:t>Different daemons for different functions in a distributed environment</a:t>
            </a:r>
          </a:p>
          <a:p>
            <a:pPr fontAlgn="base"/>
            <a:r>
              <a:rPr lang="en-US" sz="1200" b="0" i="0" kern="1200" dirty="0" smtClean="0">
                <a:solidFill>
                  <a:schemeClr val="tx1"/>
                </a:solidFill>
                <a:effectLst/>
                <a:latin typeface="+mn-lt"/>
                <a:ea typeface="+mn-ea"/>
                <a:cs typeface="+mn-cs"/>
              </a:rPr>
              <a:t>Based on the </a:t>
            </a:r>
            <a:r>
              <a:rPr lang="en-US" sz="1200" b="0" i="0" kern="1200" dirty="0" smtClean="0">
                <a:solidFill>
                  <a:schemeClr val="tx1"/>
                </a:solidFill>
                <a:effectLst/>
                <a:latin typeface="+mn-lt"/>
                <a:ea typeface="+mn-ea"/>
                <a:cs typeface="+mn-cs"/>
                <a:hlinkClick r:id="rId6"/>
              </a:rPr>
              <a:t>Promise theory</a:t>
            </a:r>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Cfengine</a:t>
            </a:r>
            <a:r>
              <a:rPr lang="en-US" sz="1200" b="0" i="0" kern="1200" dirty="0" smtClean="0">
                <a:solidFill>
                  <a:schemeClr val="tx1"/>
                </a:solidFill>
                <a:effectLst/>
                <a:latin typeface="+mn-lt"/>
                <a:ea typeface="+mn-ea"/>
                <a:cs typeface="+mn-cs"/>
              </a:rPr>
              <a:t> code is a test based list of pro</a:t>
            </a:r>
          </a:p>
          <a:p>
            <a:pPr fontAlgn="base"/>
            <a:r>
              <a:rPr lang="en-US" sz="1200" b="0" i="0" kern="1200" dirty="0" smtClean="0">
                <a:solidFill>
                  <a:schemeClr val="tx1"/>
                </a:solidFill>
                <a:effectLst/>
                <a:latin typeface="+mn-lt"/>
                <a:ea typeface="+mn-ea"/>
                <a:cs typeface="+mn-cs"/>
              </a:rPr>
              <a:t>Software developed in C by Prof. Mark Burgess.</a:t>
            </a:r>
          </a:p>
          <a:p>
            <a:pPr fontAlgn="base"/>
            <a:endParaRPr lang="en-US" sz="1200" b="1" i="0" kern="1200" dirty="0" smtClean="0">
              <a:solidFill>
                <a:schemeClr val="tx1"/>
              </a:solidFill>
              <a:effectLst/>
              <a:latin typeface="+mn-lt"/>
              <a:ea typeface="+mn-ea"/>
              <a:cs typeface="+mn-cs"/>
              <a:hlinkClick r:id="rId7"/>
            </a:endParaRPr>
          </a:p>
          <a:p>
            <a:pPr fontAlgn="base"/>
            <a:r>
              <a:rPr lang="en-US" sz="1200" b="1" i="0" kern="1200" dirty="0" smtClean="0">
                <a:solidFill>
                  <a:schemeClr val="tx1"/>
                </a:solidFill>
                <a:effectLst/>
                <a:latin typeface="+mn-lt"/>
                <a:ea typeface="+mn-ea"/>
                <a:cs typeface="+mn-cs"/>
                <a:hlinkClick r:id="rId7"/>
              </a:rPr>
              <a:t>Salt</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Manages deployments on multiple clouds in a fast way</a:t>
            </a:r>
          </a:p>
          <a:p>
            <a:pPr fontAlgn="base"/>
            <a:r>
              <a:rPr lang="en-US" sz="1200" b="0" i="0" kern="1200" dirty="0" smtClean="0">
                <a:solidFill>
                  <a:schemeClr val="tx1"/>
                </a:solidFill>
                <a:effectLst/>
                <a:latin typeface="+mn-lt"/>
                <a:ea typeface="+mn-ea"/>
                <a:cs typeface="+mn-cs"/>
              </a:rPr>
              <a:t>Salt code is composed of states (Puppet resources) written in YAML files</a:t>
            </a:r>
          </a:p>
          <a:p>
            <a:pPr fontAlgn="base"/>
            <a:r>
              <a:rPr lang="en-US" sz="1200" b="0" i="0" kern="1200" dirty="0" smtClean="0">
                <a:solidFill>
                  <a:schemeClr val="tx1"/>
                </a:solidFill>
                <a:effectLst/>
                <a:latin typeface="+mn-lt"/>
                <a:ea typeface="+mn-ea"/>
                <a:cs typeface="+mn-cs"/>
                <a:hlinkClick r:id="rId8"/>
              </a:rPr>
              <a:t>Formulas</a:t>
            </a:r>
            <a:r>
              <a:rPr lang="en-US" sz="1200" b="0" i="0" kern="1200" dirty="0" smtClean="0">
                <a:solidFill>
                  <a:schemeClr val="tx1"/>
                </a:solidFill>
                <a:effectLst/>
                <a:latin typeface="+mn-lt"/>
                <a:ea typeface="+mn-ea"/>
                <a:cs typeface="+mn-cs"/>
              </a:rPr>
              <a:t> are equivalent to modules</a:t>
            </a:r>
          </a:p>
          <a:p>
            <a:pPr fontAlgn="base"/>
            <a:r>
              <a:rPr lang="en-US" sz="1200" b="0" i="0" kern="1200" dirty="0" err="1" smtClean="0">
                <a:solidFill>
                  <a:schemeClr val="tx1"/>
                </a:solidFill>
                <a:effectLst/>
                <a:latin typeface="+mn-lt"/>
                <a:ea typeface="+mn-ea"/>
                <a:cs typeface="+mn-cs"/>
              </a:rPr>
              <a:t>Sotfware</a:t>
            </a:r>
            <a:r>
              <a:rPr lang="en-US" sz="1200" b="0" i="0" kern="1200" dirty="0" smtClean="0">
                <a:solidFill>
                  <a:schemeClr val="tx1"/>
                </a:solidFill>
                <a:effectLst/>
                <a:latin typeface="+mn-lt"/>
                <a:ea typeface="+mn-ea"/>
                <a:cs typeface="+mn-cs"/>
              </a:rPr>
              <a:t> developed in Python</a:t>
            </a:r>
          </a:p>
          <a:p>
            <a:pPr fontAlgn="base"/>
            <a:endParaRPr lang="en-US" sz="1200" b="1" i="0" kern="1200" dirty="0" smtClean="0">
              <a:solidFill>
                <a:schemeClr val="tx1"/>
              </a:solidFill>
              <a:effectLst/>
              <a:latin typeface="+mn-lt"/>
              <a:ea typeface="+mn-ea"/>
              <a:cs typeface="+mn-cs"/>
              <a:hlinkClick r:id="rId9"/>
            </a:endParaRPr>
          </a:p>
          <a:p>
            <a:pPr fontAlgn="base"/>
            <a:r>
              <a:rPr lang="en-US" sz="1200" b="1" i="0" kern="1200" dirty="0" smtClean="0">
                <a:solidFill>
                  <a:schemeClr val="tx1"/>
                </a:solidFill>
                <a:effectLst/>
                <a:latin typeface="+mn-lt"/>
                <a:ea typeface="+mn-ea"/>
                <a:cs typeface="+mn-cs"/>
                <a:hlinkClick r:id="rId9"/>
              </a:rPr>
              <a:t>Ansible</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Quick setup, no agents, communications over SSH</a:t>
            </a:r>
          </a:p>
          <a:p>
            <a:pPr fontAlgn="base"/>
            <a:r>
              <a:rPr lang="en-US" sz="1200" b="0" i="0" kern="1200" dirty="0" err="1" smtClean="0">
                <a:solidFill>
                  <a:schemeClr val="tx1"/>
                </a:solidFill>
                <a:effectLst/>
                <a:latin typeface="+mn-lt"/>
                <a:ea typeface="+mn-ea"/>
                <a:cs typeface="+mn-cs"/>
              </a:rPr>
              <a:t>Ansible</a:t>
            </a:r>
            <a:r>
              <a:rPr lang="en-US" sz="1200" b="0" i="0" kern="1200" dirty="0" smtClean="0">
                <a:solidFill>
                  <a:schemeClr val="tx1"/>
                </a:solidFill>
                <a:effectLst/>
                <a:latin typeface="+mn-lt"/>
                <a:ea typeface="+mn-ea"/>
                <a:cs typeface="+mn-cs"/>
              </a:rPr>
              <a:t> code is YAML based and written on playbooks</a:t>
            </a:r>
          </a:p>
          <a:p>
            <a:pPr fontAlgn="base"/>
            <a:r>
              <a:rPr lang="en-US" sz="1200" b="0" i="0" kern="1200" dirty="0" smtClean="0">
                <a:solidFill>
                  <a:schemeClr val="tx1"/>
                </a:solidFill>
                <a:effectLst/>
                <a:latin typeface="+mn-lt"/>
                <a:ea typeface="+mn-ea"/>
                <a:cs typeface="+mn-cs"/>
              </a:rPr>
              <a:t>Roles are equivalent to modules, they are shared on the </a:t>
            </a:r>
            <a:r>
              <a:rPr lang="en-US" sz="1200" b="0" i="0" kern="1200" dirty="0" smtClean="0">
                <a:solidFill>
                  <a:schemeClr val="tx1"/>
                </a:solidFill>
                <a:effectLst/>
                <a:latin typeface="+mn-lt"/>
                <a:ea typeface="+mn-ea"/>
                <a:cs typeface="+mn-cs"/>
                <a:hlinkClick r:id="rId4"/>
              </a:rPr>
              <a:t>Ansible Galaxy</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Can </a:t>
            </a:r>
            <a:r>
              <a:rPr lang="en-US" sz="1200" b="0" i="0" kern="1200" dirty="0" err="1" smtClean="0">
                <a:solidFill>
                  <a:schemeClr val="tx1"/>
                </a:solidFill>
                <a:effectLst/>
                <a:latin typeface="+mn-lt"/>
                <a:ea typeface="+mn-ea"/>
                <a:cs typeface="+mn-cs"/>
              </a:rPr>
              <a:t>centralise</a:t>
            </a:r>
            <a:r>
              <a:rPr lang="en-US" sz="1200" b="0" i="0" kern="1200" dirty="0" smtClean="0">
                <a:solidFill>
                  <a:schemeClr val="tx1"/>
                </a:solidFill>
                <a:effectLst/>
                <a:latin typeface="+mn-lt"/>
                <a:ea typeface="+mn-ea"/>
                <a:cs typeface="+mn-cs"/>
              </a:rPr>
              <a:t> multi node task executions, software deployments and configuration management.</a:t>
            </a:r>
          </a:p>
          <a:p>
            <a:pPr fontAlgn="base"/>
            <a:r>
              <a:rPr lang="en-US" sz="1200" b="0" i="0" kern="1200" dirty="0" smtClean="0">
                <a:solidFill>
                  <a:schemeClr val="tx1"/>
                </a:solidFill>
                <a:effectLst/>
                <a:latin typeface="+mn-lt"/>
                <a:ea typeface="+mn-ea"/>
                <a:cs typeface="+mn-cs"/>
              </a:rPr>
              <a:t>Software </a:t>
            </a:r>
            <a:r>
              <a:rPr lang="en-US" sz="1200" b="0" i="0" kern="1200" dirty="0" err="1" smtClean="0">
                <a:solidFill>
                  <a:schemeClr val="tx1"/>
                </a:solidFill>
                <a:effectLst/>
                <a:latin typeface="+mn-lt"/>
                <a:ea typeface="+mn-ea"/>
                <a:cs typeface="+mn-cs"/>
              </a:rPr>
              <a:t>eveloped</a:t>
            </a:r>
            <a:r>
              <a:rPr lang="en-US" sz="1200" b="0" i="0" kern="1200" dirty="0" smtClean="0">
                <a:solidFill>
                  <a:schemeClr val="tx1"/>
                </a:solidFill>
                <a:effectLst/>
                <a:latin typeface="+mn-lt"/>
                <a:ea typeface="+mn-ea"/>
                <a:cs typeface="+mn-cs"/>
              </a:rPr>
              <a:t> in Python. Bought by </a:t>
            </a:r>
            <a:r>
              <a:rPr lang="en-US" sz="1200" b="0" i="0" kern="1200" dirty="0" err="1" smtClean="0">
                <a:solidFill>
                  <a:schemeClr val="tx1"/>
                </a:solidFill>
                <a:effectLst/>
                <a:latin typeface="+mn-lt"/>
                <a:ea typeface="+mn-ea"/>
                <a:cs typeface="+mn-cs"/>
              </a:rPr>
              <a:t>RedHat</a:t>
            </a:r>
            <a:r>
              <a:rPr lang="en-US" sz="1200" b="0" i="0" kern="1200" dirty="0" smtClean="0">
                <a:solidFill>
                  <a:schemeClr val="tx1"/>
                </a:solidFill>
                <a:effectLst/>
                <a:latin typeface="+mn-lt"/>
                <a:ea typeface="+mn-ea"/>
                <a:cs typeface="+mn-cs"/>
              </a:rPr>
              <a:t> in October 2015</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12</a:t>
            </a:fld>
            <a:endParaRPr lang="en-US" altLang="en-US"/>
          </a:p>
        </p:txBody>
      </p:sp>
    </p:spTree>
    <p:extLst>
      <p:ext uri="{BB962C8B-B14F-4D97-AF65-F5344CB8AC3E}">
        <p14:creationId xmlns:p14="http://schemas.microsoft.com/office/powerpoint/2010/main" val="87638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Learning </a:t>
            </a:r>
            <a:r>
              <a:rPr lang="en-US" sz="1200" b="0" i="0" kern="1200" dirty="0" smtClean="0">
                <a:solidFill>
                  <a:schemeClr val="tx1"/>
                </a:solidFill>
                <a:effectLst/>
                <a:latin typeface="+mn-lt"/>
                <a:ea typeface="+mn-ea"/>
                <a:cs typeface="+mn-cs"/>
              </a:rPr>
              <a:t>resources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Useful resources to start learning Puppet:</a:t>
            </a:r>
          </a:p>
          <a:p>
            <a:pPr fontAlgn="base"/>
            <a:r>
              <a:rPr lang="en-US" sz="1200" b="0" i="0" kern="1200" dirty="0" smtClean="0">
                <a:solidFill>
                  <a:schemeClr val="tx1"/>
                </a:solidFill>
                <a:effectLst/>
                <a:latin typeface="+mn-lt"/>
                <a:ea typeface="+mn-ea"/>
                <a:cs typeface="+mn-cs"/>
              </a:rPr>
              <a:t>The website of </a:t>
            </a:r>
            <a:r>
              <a:rPr lang="en-US" sz="1200" b="0" i="0" kern="1200" dirty="0" smtClean="0">
                <a:solidFill>
                  <a:schemeClr val="tx1"/>
                </a:solidFill>
                <a:effectLst/>
                <a:latin typeface="+mn-lt"/>
                <a:ea typeface="+mn-ea"/>
                <a:cs typeface="+mn-cs"/>
                <a:hlinkClick r:id="rId3"/>
              </a:rPr>
              <a:t>Puppet Labs</a:t>
            </a:r>
            <a:r>
              <a:rPr lang="en-US" sz="1200" b="0" i="0" kern="1200" dirty="0" smtClean="0">
                <a:solidFill>
                  <a:schemeClr val="tx1"/>
                </a:solidFill>
                <a:effectLst/>
                <a:latin typeface="+mn-lt"/>
                <a:ea typeface="+mn-ea"/>
                <a:cs typeface="+mn-cs"/>
              </a:rPr>
              <a:t>, the company behind Puppet</a:t>
            </a:r>
          </a:p>
          <a:p>
            <a:pPr fontAlgn="base"/>
            <a:r>
              <a:rPr lang="en-US" sz="1200" b="0" i="0" kern="1200" dirty="0" smtClean="0">
                <a:solidFill>
                  <a:schemeClr val="tx1"/>
                </a:solidFill>
                <a:effectLst/>
                <a:latin typeface="+mn-lt"/>
                <a:ea typeface="+mn-ea"/>
                <a:cs typeface="+mn-cs"/>
              </a:rPr>
              <a:t>The official </a:t>
            </a:r>
            <a:r>
              <a:rPr lang="en-US" sz="1200" b="0" i="0" kern="1200" dirty="0" smtClean="0">
                <a:solidFill>
                  <a:schemeClr val="tx1"/>
                </a:solidFill>
                <a:effectLst/>
                <a:latin typeface="+mn-lt"/>
                <a:ea typeface="+mn-ea"/>
                <a:cs typeface="+mn-cs"/>
                <a:hlinkClick r:id="rId4"/>
              </a:rPr>
              <a:t>Puppet Documentation site</a:t>
            </a:r>
            <a:r>
              <a:rPr lang="en-US" sz="1200" b="0" i="0"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hlinkClick r:id="rId5"/>
              </a:rPr>
              <a:t>The Learning VM</a:t>
            </a:r>
            <a:r>
              <a:rPr lang="en-US" sz="1200" b="0" i="0" kern="1200" dirty="0" smtClean="0">
                <a:solidFill>
                  <a:schemeClr val="tx1"/>
                </a:solidFill>
                <a:effectLst/>
                <a:latin typeface="+mn-lt"/>
                <a:ea typeface="+mn-ea"/>
                <a:cs typeface="+mn-cs"/>
              </a:rPr>
              <a:t>, based on Puppet Enterprise, for a guided tour in Puppet world</a:t>
            </a:r>
          </a:p>
          <a:p>
            <a:pPr fontAlgn="base"/>
            <a:r>
              <a:rPr lang="en-US" sz="1200" b="0" i="0" kern="1200" dirty="0" smtClean="0">
                <a:solidFill>
                  <a:schemeClr val="tx1"/>
                </a:solidFill>
                <a:effectLst/>
                <a:latin typeface="+mn-lt"/>
                <a:ea typeface="+mn-ea"/>
                <a:cs typeface="+mn-cs"/>
              </a:rPr>
              <a:t>A list of the available </a:t>
            </a:r>
            <a:r>
              <a:rPr lang="en-US" sz="1200" b="0" i="0" kern="1200" dirty="0" smtClean="0">
                <a:solidFill>
                  <a:schemeClr val="tx1"/>
                </a:solidFill>
                <a:effectLst/>
                <a:latin typeface="+mn-lt"/>
                <a:ea typeface="+mn-ea"/>
                <a:cs typeface="+mn-cs"/>
                <a:hlinkClick r:id="rId6"/>
              </a:rPr>
              <a:t>Puppet </a:t>
            </a:r>
            <a:r>
              <a:rPr lang="en-US" sz="1200" b="0" i="0" kern="1200" dirty="0" smtClean="0">
                <a:solidFill>
                  <a:schemeClr val="tx1"/>
                </a:solidFill>
                <a:effectLst/>
                <a:latin typeface="+mn-lt"/>
                <a:ea typeface="+mn-ea"/>
                <a:cs typeface="+mn-cs"/>
                <a:hlinkClick r:id="rId6"/>
              </a:rPr>
              <a:t>Books</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you have questions to ask about Puppet usage use these:</a:t>
            </a:r>
          </a:p>
          <a:p>
            <a:pPr fontAlgn="base"/>
            <a:r>
              <a:rPr lang="en-US" sz="1200" b="0" i="0" kern="1200" dirty="0" smtClean="0">
                <a:solidFill>
                  <a:schemeClr val="tx1"/>
                </a:solidFill>
                <a:effectLst/>
                <a:latin typeface="+mn-lt"/>
                <a:ea typeface="+mn-ea"/>
                <a:cs typeface="+mn-cs"/>
              </a:rPr>
              <a:t>All the </a:t>
            </a:r>
            <a:r>
              <a:rPr lang="en-US" sz="1200" b="0" i="0" kern="1200" dirty="0" smtClean="0">
                <a:solidFill>
                  <a:schemeClr val="tx1"/>
                </a:solidFill>
                <a:effectLst/>
                <a:latin typeface="+mn-lt"/>
                <a:ea typeface="+mn-ea"/>
                <a:cs typeface="+mn-cs"/>
                <a:hlinkClick r:id="rId7"/>
              </a:rPr>
              <a:t>Puppet Community</a:t>
            </a:r>
            <a:r>
              <a:rPr lang="en-US" sz="1200" b="0" i="0" kern="1200" dirty="0" smtClean="0">
                <a:solidFill>
                  <a:schemeClr val="tx1"/>
                </a:solidFill>
                <a:effectLst/>
                <a:latin typeface="+mn-lt"/>
                <a:ea typeface="+mn-ea"/>
                <a:cs typeface="+mn-cs"/>
              </a:rPr>
              <a:t> references</a:t>
            </a:r>
          </a:p>
          <a:p>
            <a:pPr fontAlgn="base"/>
            <a:r>
              <a:rPr lang="en-US" sz="1200" b="0" i="0" kern="1200" dirty="0" smtClean="0">
                <a:solidFill>
                  <a:schemeClr val="tx1"/>
                </a:solidFill>
                <a:effectLst/>
                <a:latin typeface="+mn-lt"/>
                <a:ea typeface="+mn-ea"/>
                <a:cs typeface="+mn-cs"/>
                <a:hlinkClick r:id="rId8"/>
              </a:rPr>
              <a:t>Ask Puppet</a:t>
            </a:r>
            <a:r>
              <a:rPr lang="en-US" sz="1200" b="0" i="0" kern="1200" dirty="0" smtClean="0">
                <a:solidFill>
                  <a:schemeClr val="tx1"/>
                </a:solidFill>
                <a:effectLst/>
                <a:latin typeface="+mn-lt"/>
                <a:ea typeface="+mn-ea"/>
                <a:cs typeface="+mn-cs"/>
              </a:rPr>
              <a:t>, the official Q&amp;A </a:t>
            </a:r>
            <a:r>
              <a:rPr lang="en-US" sz="1200" b="0" i="0" kern="1200" dirty="0" smtClean="0">
                <a:solidFill>
                  <a:schemeClr val="tx1"/>
                </a:solidFill>
                <a:effectLst/>
                <a:latin typeface="+mn-lt"/>
                <a:ea typeface="+mn-ea"/>
                <a:cs typeface="+mn-cs"/>
              </a:rPr>
              <a:t>site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discussion groups on Google Groups: </a:t>
            </a:r>
            <a:r>
              <a:rPr lang="en-US" sz="1200" b="0" i="0" kern="1200" dirty="0" smtClean="0">
                <a:solidFill>
                  <a:schemeClr val="tx1"/>
                </a:solidFill>
                <a:effectLst/>
                <a:latin typeface="+mn-lt"/>
                <a:ea typeface="+mn-ea"/>
                <a:cs typeface="+mn-cs"/>
                <a:hlinkClick r:id="rId9"/>
              </a:rPr>
              <a:t>puppet-users</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hlinkClick r:id="rId10"/>
              </a:rPr>
              <a:t>puppet-dev</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hlinkClick r:id="rId11"/>
              </a:rPr>
              <a:t>puppet-security-announce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1229878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Learning </a:t>
            </a:r>
            <a:r>
              <a:rPr lang="en-US" sz="1200" b="0" i="0" kern="1200" dirty="0" smtClean="0">
                <a:solidFill>
                  <a:schemeClr val="tx1"/>
                </a:solidFill>
                <a:effectLst/>
                <a:latin typeface="+mn-lt"/>
                <a:ea typeface="+mn-ea"/>
                <a:cs typeface="+mn-cs"/>
              </a:rPr>
              <a:t>resources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To </a:t>
            </a:r>
            <a:r>
              <a:rPr lang="en-US" sz="1200" b="0" i="0" kern="1200" dirty="0" smtClean="0">
                <a:solidFill>
                  <a:schemeClr val="tx1"/>
                </a:solidFill>
                <a:effectLst/>
                <a:latin typeface="+mn-lt"/>
                <a:ea typeface="+mn-ea"/>
                <a:cs typeface="+mn-cs"/>
              </a:rPr>
              <a:t>explore and use existing Puppet code:</a:t>
            </a:r>
          </a:p>
          <a:p>
            <a:pPr fontAlgn="base"/>
            <a:r>
              <a:rPr lang="en-US" sz="1200" b="0" i="0" kern="1200" dirty="0" smtClean="0">
                <a:solidFill>
                  <a:schemeClr val="tx1"/>
                </a:solidFill>
                <a:effectLst/>
                <a:latin typeface="+mn-lt"/>
                <a:ea typeface="+mn-ea"/>
                <a:cs typeface="+mn-cs"/>
              </a:rPr>
              <a:t>Puppet modules on </a:t>
            </a:r>
            <a:r>
              <a:rPr lang="en-US" sz="1200" b="0" i="0" kern="1200" dirty="0" smtClean="0">
                <a:solidFill>
                  <a:schemeClr val="tx1"/>
                </a:solidFill>
                <a:effectLst/>
                <a:latin typeface="+mn-lt"/>
                <a:ea typeface="+mn-ea"/>
                <a:cs typeface="+mn-cs"/>
                <a:hlinkClick r:id="rId3"/>
              </a:rPr>
              <a:t>Module Forge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modules on </a:t>
            </a:r>
            <a:r>
              <a:rPr lang="en-US" sz="1200" b="0" i="0" kern="1200" dirty="0" smtClean="0">
                <a:solidFill>
                  <a:schemeClr val="tx1"/>
                </a:solidFill>
                <a:effectLst/>
                <a:latin typeface="+mn-lt"/>
                <a:ea typeface="+mn-ea"/>
                <a:cs typeface="+mn-cs"/>
                <a:hlinkClick r:id="rId4"/>
              </a:rPr>
              <a:t>GitHub</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To inform yourself about what happens in Puppet World</a:t>
            </a:r>
          </a:p>
          <a:p>
            <a:pPr fontAlgn="base"/>
            <a:r>
              <a:rPr lang="en-US" sz="1200" b="0" i="0" kern="1200" dirty="0" smtClean="0">
                <a:solidFill>
                  <a:schemeClr val="tx1"/>
                </a:solidFill>
                <a:effectLst/>
                <a:latin typeface="+mn-lt"/>
                <a:ea typeface="+mn-ea"/>
                <a:cs typeface="+mn-cs"/>
                <a:hlinkClick r:id="rId5"/>
              </a:rPr>
              <a:t>Planet Puppet</a:t>
            </a:r>
            <a:r>
              <a:rPr lang="en-US" sz="1200" b="0" i="0" kern="1200" dirty="0" smtClean="0">
                <a:solidFill>
                  <a:schemeClr val="tx1"/>
                </a:solidFill>
                <a:effectLst/>
                <a:latin typeface="+mn-lt"/>
                <a:ea typeface="+mn-ea"/>
                <a:cs typeface="+mn-cs"/>
              </a:rPr>
              <a:t> - Puppet blogosphere</a:t>
            </a:r>
          </a:p>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hlinkClick r:id="rId6"/>
              </a:rPr>
              <a:t>PuppetConf</a:t>
            </a:r>
            <a:r>
              <a:rPr lang="en-US" sz="1200" b="0" i="0" kern="1200" dirty="0" smtClean="0">
                <a:solidFill>
                  <a:schemeClr val="tx1"/>
                </a:solidFill>
                <a:effectLst/>
                <a:latin typeface="+mn-lt"/>
                <a:ea typeface="+mn-ea"/>
                <a:cs typeface="+mn-cs"/>
              </a:rPr>
              <a:t> website</a:t>
            </a:r>
          </a:p>
          <a:p>
            <a:pPr fontAlgn="base"/>
            <a:r>
              <a:rPr lang="en-US" sz="1200" b="0" i="0" kern="1200" dirty="0" smtClean="0">
                <a:solidFill>
                  <a:schemeClr val="tx1"/>
                </a:solidFill>
                <a:effectLst/>
                <a:latin typeface="+mn-lt"/>
                <a:ea typeface="+mn-ea"/>
                <a:cs typeface="+mn-cs"/>
              </a:rPr>
              <a:t>The ongoing </a:t>
            </a:r>
            <a:r>
              <a:rPr lang="en-US" sz="1200" b="0" i="0" kern="1200" dirty="0" smtClean="0">
                <a:solidFill>
                  <a:schemeClr val="tx1"/>
                </a:solidFill>
                <a:effectLst/>
                <a:latin typeface="+mn-lt"/>
                <a:ea typeface="+mn-ea"/>
                <a:cs typeface="+mn-cs"/>
                <a:hlinkClick r:id="rId7"/>
              </a:rPr>
              <a:t>PuppetCamps</a:t>
            </a:r>
            <a:r>
              <a:rPr lang="en-US" sz="1200" b="0" i="0" kern="1200" dirty="0" smtClean="0">
                <a:solidFill>
                  <a:schemeClr val="tx1"/>
                </a:solidFill>
                <a:effectLst/>
                <a:latin typeface="+mn-lt"/>
                <a:ea typeface="+mn-ea"/>
                <a:cs typeface="+mn-cs"/>
              </a:rPr>
              <a:t> all over the </a:t>
            </a:r>
            <a:r>
              <a:rPr lang="en-US" sz="1200" b="0" i="0" kern="1200" dirty="0" smtClean="0">
                <a:solidFill>
                  <a:schemeClr val="tx1"/>
                </a:solidFill>
                <a:effectLst/>
                <a:latin typeface="+mn-lt"/>
                <a:ea typeface="+mn-ea"/>
                <a:cs typeface="+mn-cs"/>
              </a:rPr>
              <a:t>world</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To find more and deeper information:</a:t>
            </a:r>
          </a:p>
          <a:p>
            <a:pPr fontAlgn="base"/>
            <a:r>
              <a:rPr lang="en-US" sz="1200" b="0" i="0" kern="1200" dirty="0" smtClean="0">
                <a:solidFill>
                  <a:schemeClr val="tx1"/>
                </a:solidFill>
                <a:effectLst/>
                <a:latin typeface="+mn-lt"/>
                <a:ea typeface="+mn-ea"/>
                <a:cs typeface="+mn-cs"/>
                <a:hlinkClick r:id="rId8"/>
              </a:rPr>
              <a:t>Puppet Labs tickets</a:t>
            </a:r>
            <a:r>
              <a:rPr lang="en-US" sz="1200" b="0" i="0" kern="1200" dirty="0" smtClean="0">
                <a:solidFill>
                  <a:schemeClr val="tx1"/>
                </a:solidFill>
                <a:effectLst/>
                <a:latin typeface="+mn-lt"/>
                <a:ea typeface="+mn-ea"/>
                <a:cs typeface="+mn-cs"/>
              </a:rPr>
              <a:t> - The official ticketing system</a:t>
            </a:r>
          </a:p>
          <a:p>
            <a:pPr fontAlgn="base"/>
            <a:r>
              <a:rPr lang="en-US" sz="1200" b="0" i="0" kern="1200" dirty="0" smtClean="0">
                <a:solidFill>
                  <a:schemeClr val="tx1"/>
                </a:solidFill>
                <a:effectLst/>
                <a:latin typeface="+mn-lt"/>
                <a:ea typeface="+mn-ea"/>
                <a:cs typeface="+mn-cs"/>
                <a:hlinkClick r:id="rId9"/>
              </a:rPr>
              <a:t>Developer reference</a:t>
            </a:r>
            <a:r>
              <a:rPr lang="en-US" sz="1200" b="0" i="0" kern="1200" dirty="0" smtClean="0">
                <a:solidFill>
                  <a:schemeClr val="tx1"/>
                </a:solidFill>
                <a:effectLst/>
                <a:latin typeface="+mn-lt"/>
                <a:ea typeface="+mn-ea"/>
                <a:cs typeface="+mn-cs"/>
              </a:rPr>
              <a:t> - The commented Puppet code</a:t>
            </a:r>
          </a:p>
          <a:p>
            <a:pPr fontAlgn="base"/>
            <a:r>
              <a:rPr lang="en-US" sz="1200" b="0" i="0" kern="1200" dirty="0" smtClean="0">
                <a:solidFill>
                  <a:schemeClr val="tx1"/>
                </a:solidFill>
                <a:effectLst/>
                <a:latin typeface="+mn-lt"/>
                <a:ea typeface="+mn-ea"/>
                <a:cs typeface="+mn-cs"/>
                <a:hlinkClick r:id="rId10"/>
              </a:rPr>
              <a:t>Puppet Stats</a:t>
            </a:r>
            <a:r>
              <a:rPr lang="en-US" sz="1200" b="0" i="0" kern="1200" dirty="0" smtClean="0">
                <a:solidFill>
                  <a:schemeClr val="tx1"/>
                </a:solidFill>
                <a:effectLst/>
                <a:latin typeface="+mn-lt"/>
                <a:ea typeface="+mn-ea"/>
                <a:cs typeface="+mn-cs"/>
              </a:rPr>
              <a:t> - Puppet relate metrics and stats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1929423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Essential Puppet </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concepts</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When </a:t>
            </a:r>
            <a:r>
              <a:rPr lang="en-US" sz="1200" b="0" i="0" kern="1200" dirty="0" smtClean="0">
                <a:solidFill>
                  <a:schemeClr val="tx1"/>
                </a:solidFill>
                <a:effectLst/>
                <a:latin typeface="+mn-lt"/>
                <a:ea typeface="+mn-ea"/>
                <a:cs typeface="+mn-cs"/>
              </a:rPr>
              <a:t>approaching Puppet it's important to understand it's basic concepts and terminology.</a:t>
            </a:r>
          </a:p>
          <a:p>
            <a:pPr fontAlgn="base"/>
            <a:r>
              <a:rPr lang="en-US" sz="1200" b="0" i="0" kern="1200" dirty="0" smtClean="0">
                <a:solidFill>
                  <a:schemeClr val="tx1"/>
                </a:solidFill>
                <a:effectLst/>
                <a:latin typeface="+mn-lt"/>
                <a:ea typeface="+mn-ea"/>
                <a:cs typeface="+mn-cs"/>
              </a:rPr>
              <a:t>A complete official </a:t>
            </a:r>
            <a:r>
              <a:rPr lang="en-US" sz="1200" b="0" i="0" kern="1200" dirty="0" smtClean="0">
                <a:solidFill>
                  <a:schemeClr val="tx1"/>
                </a:solidFill>
                <a:effectLst/>
                <a:latin typeface="+mn-lt"/>
                <a:ea typeface="+mn-ea"/>
                <a:cs typeface="+mn-cs"/>
                <a:hlinkClick r:id="rId3"/>
              </a:rPr>
              <a:t>glossary</a:t>
            </a:r>
            <a:r>
              <a:rPr lang="en-US" sz="1200" b="0" i="0" kern="1200" dirty="0" smtClean="0">
                <a:solidFill>
                  <a:schemeClr val="tx1"/>
                </a:solidFill>
                <a:effectLst/>
                <a:latin typeface="+mn-lt"/>
                <a:ea typeface="+mn-ea"/>
                <a:cs typeface="+mn-cs"/>
              </a:rPr>
              <a:t> is online, use it</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Here we outline a few essential Puppet concepts, be sure to understand them all</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 typical Puppet setup is based on a client-server architecture: </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client is also called </a:t>
            </a:r>
            <a:r>
              <a:rPr lang="en-US" sz="1200" b="1" i="0" kern="1200" dirty="0" smtClean="0">
                <a:solidFill>
                  <a:schemeClr val="tx1"/>
                </a:solidFill>
                <a:effectLst/>
                <a:latin typeface="+mn-lt"/>
                <a:ea typeface="+mn-ea"/>
                <a:cs typeface="+mn-cs"/>
              </a:rPr>
              <a:t>agent</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agent node</a:t>
            </a:r>
            <a:r>
              <a:rPr lang="en-US" sz="1200" b="0" i="0" kern="1200" dirty="0" smtClean="0">
                <a:solidFill>
                  <a:schemeClr val="tx1"/>
                </a:solidFill>
                <a:effectLst/>
                <a:latin typeface="+mn-lt"/>
                <a:ea typeface="+mn-ea"/>
                <a:cs typeface="+mn-cs"/>
              </a:rPr>
              <a:t> or simply </a:t>
            </a:r>
            <a:r>
              <a:rPr lang="en-US" sz="1200" b="1" i="0" kern="1200" dirty="0" smtClean="0">
                <a:solidFill>
                  <a:schemeClr val="tx1"/>
                </a:solidFill>
                <a:effectLst/>
                <a:latin typeface="+mn-lt"/>
                <a:ea typeface="+mn-ea"/>
                <a:cs typeface="+mn-cs"/>
              </a:rPr>
              <a:t>node</a:t>
            </a:r>
            <a:r>
              <a:rPr lang="en-US"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server is called </a:t>
            </a:r>
            <a:r>
              <a:rPr lang="en-US" sz="1200" b="1" i="0" kern="1200" dirty="0" smtClean="0">
                <a:solidFill>
                  <a:schemeClr val="tx1"/>
                </a:solidFill>
                <a:effectLst/>
                <a:latin typeface="+mn-lt"/>
                <a:ea typeface="+mn-ea"/>
                <a:cs typeface="+mn-cs"/>
              </a:rPr>
              <a:t>master</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When the puppet client connects to the server, it sends it's own </a:t>
            </a:r>
            <a:r>
              <a:rPr lang="en-US" sz="1200" b="0" i="0" kern="1200" dirty="0" err="1" smtClean="0">
                <a:solidFill>
                  <a:schemeClr val="tx1"/>
                </a:solidFill>
                <a:effectLst/>
                <a:latin typeface="+mn-lt"/>
                <a:ea typeface="+mn-ea"/>
                <a:cs typeface="+mn-cs"/>
              </a:rPr>
              <a:t>ssl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certname</a:t>
            </a:r>
            <a:r>
              <a:rPr lang="en-US" sz="1200" b="0" i="0" kern="1200" dirty="0" smtClean="0">
                <a:solidFill>
                  <a:schemeClr val="tx1"/>
                </a:solidFill>
                <a:effectLst/>
                <a:latin typeface="+mn-lt"/>
                <a:ea typeface="+mn-ea"/>
                <a:cs typeface="+mn-cs"/>
              </a:rPr>
              <a:t> and a list of </a:t>
            </a:r>
            <a:r>
              <a:rPr lang="en-US" sz="1200" b="1" i="0" kern="1200" dirty="0" smtClean="0">
                <a:solidFill>
                  <a:schemeClr val="tx1"/>
                </a:solidFill>
                <a:effectLst/>
                <a:latin typeface="+mn-lt"/>
                <a:ea typeface="+mn-ea"/>
                <a:cs typeface="+mn-cs"/>
              </a:rPr>
              <a:t>facts</a:t>
            </a:r>
            <a:r>
              <a:rPr lang="en-US"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units of information about the client's system generated by the command </a:t>
            </a:r>
            <a:r>
              <a:rPr lang="en-US" sz="1200" b="1" i="0" kern="1200" dirty="0" err="1" smtClean="0">
                <a:solidFill>
                  <a:schemeClr val="tx1"/>
                </a:solidFill>
                <a:effectLst/>
                <a:latin typeface="+mn-lt"/>
                <a:ea typeface="+mn-ea"/>
                <a:cs typeface="+mn-cs"/>
              </a:rPr>
              <a:t>facter</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Based on the client </a:t>
            </a:r>
            <a:r>
              <a:rPr lang="en-US" sz="1200" b="1" i="0" kern="1200" dirty="0" err="1" smtClean="0">
                <a:solidFill>
                  <a:schemeClr val="tx1"/>
                </a:solidFill>
                <a:effectLst/>
                <a:latin typeface="+mn-lt"/>
                <a:ea typeface="+mn-ea"/>
                <a:cs typeface="+mn-cs"/>
              </a:rPr>
              <a:t>certname</a:t>
            </a:r>
            <a:r>
              <a:rPr lang="en-US" sz="1200" b="0" i="0" kern="1200" dirty="0" smtClean="0">
                <a:solidFill>
                  <a:schemeClr val="tx1"/>
                </a:solidFill>
                <a:effectLst/>
                <a:latin typeface="+mn-lt"/>
                <a:ea typeface="+mn-ea"/>
                <a:cs typeface="+mn-cs"/>
              </a:rPr>
              <a:t> and its facts, the master replies with a </a:t>
            </a:r>
            <a:r>
              <a:rPr lang="en-US" sz="1200" b="1" i="0" kern="1200" dirty="0" smtClean="0">
                <a:solidFill>
                  <a:schemeClr val="tx1"/>
                </a:solidFill>
                <a:effectLst/>
                <a:latin typeface="+mn-lt"/>
                <a:ea typeface="+mn-ea"/>
                <a:cs typeface="+mn-cs"/>
              </a:rPr>
              <a:t>catalog</a:t>
            </a:r>
            <a:r>
              <a:rPr lang="en-US" sz="1200" b="0" i="0" kern="1200" dirty="0" smtClean="0">
                <a:solidFill>
                  <a:schemeClr val="tx1"/>
                </a:solidFill>
                <a:effectLst/>
                <a:latin typeface="+mn-lt"/>
                <a:ea typeface="+mn-ea"/>
                <a:cs typeface="+mn-cs"/>
              </a:rPr>
              <a:t> that describes what has to be configured on the client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catalog is based on Puppet code, which is written in </a:t>
            </a:r>
            <a:r>
              <a:rPr lang="en-US" sz="1200" b="1" i="0" kern="1200" dirty="0" smtClean="0">
                <a:solidFill>
                  <a:schemeClr val="tx1"/>
                </a:solidFill>
                <a:effectLst/>
                <a:latin typeface="+mn-lt"/>
                <a:ea typeface="+mn-ea"/>
                <a:cs typeface="+mn-cs"/>
              </a:rPr>
              <a:t>manifests</a:t>
            </a:r>
            <a:r>
              <a:rPr lang="en-US" sz="1200" b="0" i="0" kern="1200" dirty="0" smtClean="0">
                <a:solidFill>
                  <a:schemeClr val="tx1"/>
                </a:solidFill>
                <a:effectLst/>
                <a:latin typeface="+mn-lt"/>
                <a:ea typeface="+mn-ea"/>
                <a:cs typeface="+mn-cs"/>
              </a:rPr>
              <a:t> (files with </a:t>
            </a:r>
            <a:r>
              <a:rPr lang="en-US" sz="1200" b="1" i="0" kern="1200" dirty="0" smtClean="0">
                <a:solidFill>
                  <a:schemeClr val="tx1"/>
                </a:solidFill>
                <a:effectLst/>
                <a:latin typeface="+mn-lt"/>
                <a:ea typeface="+mn-ea"/>
                <a:cs typeface="+mn-cs"/>
              </a:rPr>
              <a:t>.pp</a:t>
            </a:r>
            <a:r>
              <a:rPr lang="en-US" sz="1200" b="0" i="0" kern="1200" dirty="0" smtClean="0">
                <a:solidFill>
                  <a:schemeClr val="tx1"/>
                </a:solidFill>
                <a:effectLst/>
                <a:latin typeface="+mn-lt"/>
                <a:ea typeface="+mn-ea"/>
                <a:cs typeface="+mn-cs"/>
              </a:rPr>
              <a:t> extension</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230838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Essential Puppet </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concepts</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Puppet code we declare </a:t>
            </a:r>
            <a:r>
              <a:rPr lang="en-US" sz="1200" b="1" i="0" kern="1200" dirty="0" smtClean="0">
                <a:solidFill>
                  <a:schemeClr val="tx1"/>
                </a:solidFill>
                <a:effectLst/>
                <a:latin typeface="+mn-lt"/>
                <a:ea typeface="+mn-ea"/>
                <a:cs typeface="+mn-cs"/>
              </a:rPr>
              <a:t>resources</a:t>
            </a:r>
            <a:r>
              <a:rPr lang="en-US" sz="1200" b="0" i="0" kern="1200" dirty="0" smtClean="0">
                <a:solidFill>
                  <a:schemeClr val="tx1"/>
                </a:solidFill>
                <a:effectLst/>
                <a:latin typeface="+mn-lt"/>
                <a:ea typeface="+mn-ea"/>
                <a:cs typeface="+mn-cs"/>
              </a:rPr>
              <a:t> that affect elements of the system (files, packages, services </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Resources </a:t>
            </a:r>
            <a:r>
              <a:rPr lang="en-US" sz="1200" b="0" i="0" kern="1200" dirty="0" smtClean="0">
                <a:solidFill>
                  <a:schemeClr val="tx1"/>
                </a:solidFill>
                <a:effectLst/>
                <a:latin typeface="+mn-lt"/>
                <a:ea typeface="+mn-ea"/>
                <a:cs typeface="+mn-cs"/>
              </a:rPr>
              <a:t>are grouped in </a:t>
            </a:r>
            <a:r>
              <a:rPr lang="en-US" sz="1200" b="1" i="0" kern="1200" dirty="0" smtClean="0">
                <a:solidFill>
                  <a:schemeClr val="tx1"/>
                </a:solidFill>
                <a:effectLst/>
                <a:latin typeface="+mn-lt"/>
                <a:ea typeface="+mn-ea"/>
                <a:cs typeface="+mn-cs"/>
              </a:rPr>
              <a:t>classes</a:t>
            </a:r>
            <a:r>
              <a:rPr lang="en-US" sz="1200" b="0" i="0" kern="1200" dirty="0" smtClean="0">
                <a:solidFill>
                  <a:schemeClr val="tx1"/>
                </a:solidFill>
                <a:effectLst/>
                <a:latin typeface="+mn-lt"/>
                <a:ea typeface="+mn-ea"/>
                <a:cs typeface="+mn-cs"/>
              </a:rPr>
              <a:t> which may expose </a:t>
            </a:r>
            <a:r>
              <a:rPr lang="en-US" sz="1200" b="1" i="0" kern="1200" dirty="0"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that affect their behavior.</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values of the class parameters can be defined in different ways, one of them is </a:t>
            </a:r>
            <a:r>
              <a:rPr lang="en-US" sz="1200" b="1" i="0" kern="1200" dirty="0" err="1" smtClean="0">
                <a:solidFill>
                  <a:schemeClr val="tx1"/>
                </a:solidFill>
                <a:effectLst/>
                <a:latin typeface="+mn-lt"/>
                <a:ea typeface="+mn-ea"/>
                <a:cs typeface="+mn-cs"/>
              </a:rPr>
              <a:t>Hiera</a:t>
            </a:r>
            <a:endParaRPr lang="en-US" sz="1200" b="0" i="0" kern="1200" dirty="0" smtClean="0">
              <a:solidFill>
                <a:schemeClr val="tx1"/>
              </a:solidFill>
              <a:effectLst/>
              <a:latin typeface="+mn-lt"/>
              <a:ea typeface="+mn-ea"/>
              <a:cs typeface="+mn-cs"/>
            </a:endParaRPr>
          </a:p>
          <a:p>
            <a:pPr fontAlgn="base"/>
            <a:endParaRPr lang="en-US" sz="1200" b="1" i="0" kern="1200" dirty="0" smtClean="0">
              <a:solidFill>
                <a:schemeClr val="tx1"/>
              </a:solidFill>
              <a:effectLst/>
              <a:latin typeface="+mn-lt"/>
              <a:ea typeface="+mn-ea"/>
              <a:cs typeface="+mn-cs"/>
            </a:endParaRPr>
          </a:p>
          <a:p>
            <a:pPr fontAlgn="base"/>
            <a:r>
              <a:rPr lang="en-US" sz="1200" b="1" i="0" kern="1200" dirty="0" err="1" smtClean="0">
                <a:solidFill>
                  <a:schemeClr val="tx1"/>
                </a:solidFill>
                <a:effectLst/>
                <a:latin typeface="+mn-lt"/>
                <a:ea typeface="+mn-ea"/>
                <a:cs typeface="+mn-cs"/>
              </a:rPr>
              <a:t>Hiera</a:t>
            </a:r>
            <a:r>
              <a:rPr lang="en-US" sz="1200" b="0" i="0" kern="1200" dirty="0" smtClean="0">
                <a:solidFill>
                  <a:schemeClr val="tx1"/>
                </a:solidFill>
                <a:effectLst/>
                <a:latin typeface="+mn-lt"/>
                <a:ea typeface="+mn-ea"/>
                <a:cs typeface="+mn-cs"/>
              </a:rPr>
              <a:t> is a very common and versatile tool to store the values of parameters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Classes </a:t>
            </a:r>
            <a:r>
              <a:rPr lang="en-US" sz="1200" b="0" i="0" kern="1200" dirty="0" smtClean="0">
                <a:solidFill>
                  <a:schemeClr val="tx1"/>
                </a:solidFill>
                <a:effectLst/>
                <a:latin typeface="+mn-lt"/>
                <a:ea typeface="+mn-ea"/>
                <a:cs typeface="+mn-cs"/>
              </a:rPr>
              <a:t>and the configuration files that are shipped to nodes are organized in </a:t>
            </a:r>
            <a:r>
              <a:rPr lang="en-US" sz="1200" b="1" i="0" kern="1200" dirty="0" smtClean="0">
                <a:solidFill>
                  <a:schemeClr val="tx1"/>
                </a:solidFill>
                <a:effectLst/>
                <a:latin typeface="+mn-lt"/>
                <a:ea typeface="+mn-ea"/>
                <a:cs typeface="+mn-cs"/>
              </a:rPr>
              <a:t>modules</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1521167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Puppet ecosystem</a:t>
            </a:r>
          </a:p>
          <a:p>
            <a:pPr fontAlgn="base"/>
            <a:r>
              <a:rPr lang="en-US" sz="1200" b="0" i="0" kern="1200" dirty="0" smtClean="0">
                <a:solidFill>
                  <a:schemeClr val="tx1"/>
                </a:solidFill>
                <a:effectLst/>
                <a:latin typeface="+mn-lt"/>
                <a:ea typeface="+mn-ea"/>
                <a:cs typeface="+mn-cs"/>
              </a:rPr>
              <a:t>Puppet Labs software </a:t>
            </a:r>
            <a:r>
              <a:rPr lang="en-US" sz="1200" b="0" i="0" kern="1200" dirty="0" smtClean="0">
                <a:solidFill>
                  <a:schemeClr val="tx1"/>
                </a:solidFill>
                <a:effectLst/>
                <a:latin typeface="+mn-lt"/>
                <a:ea typeface="+mn-ea"/>
                <a:cs typeface="+mn-cs"/>
              </a:rPr>
              <a:t>products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ecosystem is composed of many software projects. The ones developed by </a:t>
            </a:r>
            <a:r>
              <a:rPr lang="en-US" sz="1200" b="0" i="0" kern="1200" dirty="0" err="1" smtClean="0">
                <a:solidFill>
                  <a:schemeClr val="tx1"/>
                </a:solidFill>
                <a:effectLst/>
                <a:latin typeface="+mn-lt"/>
                <a:ea typeface="+mn-ea"/>
                <a:cs typeface="+mn-cs"/>
              </a:rPr>
              <a:t>PuppetLabs</a:t>
            </a:r>
            <a:r>
              <a:rPr lang="en-US" sz="1200" b="0" i="0" kern="1200" dirty="0" smtClean="0">
                <a:solidFill>
                  <a:schemeClr val="tx1"/>
                </a:solidFill>
                <a:effectLst/>
                <a:latin typeface="+mn-lt"/>
                <a:ea typeface="+mn-ea"/>
                <a:cs typeface="+mn-cs"/>
              </a:rPr>
              <a:t> are:</a:t>
            </a:r>
          </a:p>
          <a:p>
            <a:pPr fontAlgn="base"/>
            <a:r>
              <a:rPr lang="en-US" sz="1200" b="0" i="0" kern="1200" dirty="0" smtClean="0">
                <a:solidFill>
                  <a:schemeClr val="tx1"/>
                </a:solidFill>
                <a:effectLst/>
                <a:latin typeface="+mn-lt"/>
                <a:ea typeface="+mn-ea"/>
                <a:cs typeface="+mn-cs"/>
                <a:hlinkClick r:id="rId3"/>
              </a:rPr>
              <a:t>Puppet</a:t>
            </a:r>
            <a:r>
              <a:rPr lang="en-US" sz="1200" b="0" i="0" kern="1200" dirty="0" smtClean="0">
                <a:solidFill>
                  <a:schemeClr val="tx1"/>
                </a:solidFill>
                <a:effectLst/>
                <a:latin typeface="+mn-lt"/>
                <a:ea typeface="+mn-ea"/>
                <a:cs typeface="+mn-cs"/>
              </a:rPr>
              <a:t> - Official Puppet Open Source documentation</a:t>
            </a:r>
          </a:p>
          <a:p>
            <a:pPr fontAlgn="base"/>
            <a:r>
              <a:rPr lang="en-US" sz="1200" b="0" i="0" kern="1200" dirty="0" smtClean="0">
                <a:solidFill>
                  <a:schemeClr val="tx1"/>
                </a:solidFill>
                <a:effectLst/>
                <a:latin typeface="+mn-lt"/>
                <a:ea typeface="+mn-ea"/>
                <a:cs typeface="+mn-cs"/>
                <a:hlinkClick r:id="rId4"/>
              </a:rPr>
              <a:t>Puppet Enterprise</a:t>
            </a:r>
            <a:r>
              <a:rPr lang="en-US" sz="1200" b="0" i="0" kern="1200" dirty="0" smtClean="0">
                <a:solidFill>
                  <a:schemeClr val="tx1"/>
                </a:solidFill>
                <a:effectLst/>
                <a:latin typeface="+mn-lt"/>
                <a:ea typeface="+mn-ea"/>
                <a:cs typeface="+mn-cs"/>
              </a:rPr>
              <a:t> - The commercial enterprise version of Puppet</a:t>
            </a:r>
          </a:p>
          <a:p>
            <a:pPr fontAlgn="base"/>
            <a:r>
              <a:rPr lang="en-US" sz="1200" b="0" i="0" kern="1200" dirty="0" smtClean="0">
                <a:solidFill>
                  <a:schemeClr val="tx1"/>
                </a:solidFill>
                <a:effectLst/>
                <a:latin typeface="+mn-lt"/>
                <a:ea typeface="+mn-ea"/>
                <a:cs typeface="+mn-cs"/>
                <a:hlinkClick r:id="rId5"/>
              </a:rPr>
              <a:t>Facter</a:t>
            </a:r>
            <a:r>
              <a:rPr lang="en-US" sz="1200" b="0" i="0" kern="1200" dirty="0" smtClean="0">
                <a:solidFill>
                  <a:schemeClr val="tx1"/>
                </a:solidFill>
                <a:effectLst/>
                <a:latin typeface="+mn-lt"/>
                <a:ea typeface="+mn-ea"/>
                <a:cs typeface="+mn-cs"/>
              </a:rPr>
              <a:t> - Complementary tool to retrieve system's data</a:t>
            </a:r>
          </a:p>
          <a:p>
            <a:pPr fontAlgn="base"/>
            <a:r>
              <a:rPr lang="en-US" sz="1200" b="0" i="0" kern="1200" dirty="0" smtClean="0">
                <a:solidFill>
                  <a:schemeClr val="tx1"/>
                </a:solidFill>
                <a:effectLst/>
                <a:latin typeface="+mn-lt"/>
                <a:ea typeface="+mn-ea"/>
                <a:cs typeface="+mn-cs"/>
                <a:hlinkClick r:id="rId6"/>
              </a:rPr>
              <a:t>Puppet Server</a:t>
            </a:r>
            <a:r>
              <a:rPr lang="en-US" sz="1200" b="0" i="0" kern="1200" dirty="0" smtClean="0">
                <a:solidFill>
                  <a:schemeClr val="tx1"/>
                </a:solidFill>
                <a:effectLst/>
                <a:latin typeface="+mn-lt"/>
                <a:ea typeface="+mn-ea"/>
                <a:cs typeface="+mn-cs"/>
              </a:rPr>
              <a:t> - The next generation server service</a:t>
            </a:r>
          </a:p>
          <a:p>
            <a:pPr fontAlgn="base"/>
            <a:r>
              <a:rPr lang="en-US" sz="1200" b="0" i="0" kern="1200" dirty="0" smtClean="0">
                <a:solidFill>
                  <a:schemeClr val="tx1"/>
                </a:solidFill>
                <a:effectLst/>
                <a:latin typeface="+mn-lt"/>
                <a:ea typeface="+mn-ea"/>
                <a:cs typeface="+mn-cs"/>
                <a:hlinkClick r:id="rId7"/>
              </a:rPr>
              <a:t>Hiera</a:t>
            </a:r>
            <a:r>
              <a:rPr lang="en-US" sz="1200" b="0" i="0" kern="1200" dirty="0" smtClean="0">
                <a:solidFill>
                  <a:schemeClr val="tx1"/>
                </a:solidFill>
                <a:effectLst/>
                <a:latin typeface="+mn-lt"/>
                <a:ea typeface="+mn-ea"/>
                <a:cs typeface="+mn-cs"/>
              </a:rPr>
              <a:t> - Key-value lookup tool where Puppet data can be placed</a:t>
            </a:r>
          </a:p>
          <a:p>
            <a:pPr fontAlgn="base"/>
            <a:r>
              <a:rPr lang="en-US" sz="1200" b="0" i="0" kern="1200" dirty="0" smtClean="0">
                <a:solidFill>
                  <a:schemeClr val="tx1"/>
                </a:solidFill>
                <a:effectLst/>
                <a:latin typeface="+mn-lt"/>
                <a:ea typeface="+mn-ea"/>
                <a:cs typeface="+mn-cs"/>
                <a:hlinkClick r:id="rId8"/>
              </a:rPr>
              <a:t>PuppetDB</a:t>
            </a:r>
            <a:r>
              <a:rPr lang="en-US" sz="1200" b="0" i="0" kern="1200" dirty="0" smtClean="0">
                <a:solidFill>
                  <a:schemeClr val="tx1"/>
                </a:solidFill>
                <a:effectLst/>
                <a:latin typeface="+mn-lt"/>
                <a:ea typeface="+mn-ea"/>
                <a:cs typeface="+mn-cs"/>
              </a:rPr>
              <a:t> - Stores all the data generated by Puppet</a:t>
            </a:r>
          </a:p>
          <a:p>
            <a:pPr fontAlgn="base"/>
            <a:r>
              <a:rPr lang="en-US" sz="1200" b="0" i="0" kern="1200" dirty="0" smtClean="0">
                <a:solidFill>
                  <a:schemeClr val="tx1"/>
                </a:solidFill>
                <a:effectLst/>
                <a:latin typeface="+mn-lt"/>
                <a:ea typeface="+mn-ea"/>
                <a:cs typeface="+mn-cs"/>
                <a:hlinkClick r:id="rId9"/>
              </a:rPr>
              <a:t>MCollective</a:t>
            </a:r>
            <a:r>
              <a:rPr lang="en-US" sz="1200" b="0" i="0" kern="1200" dirty="0" smtClean="0">
                <a:solidFill>
                  <a:schemeClr val="tx1"/>
                </a:solidFill>
                <a:effectLst/>
                <a:latin typeface="+mn-lt"/>
                <a:ea typeface="+mn-ea"/>
                <a:cs typeface="+mn-cs"/>
              </a:rPr>
              <a:t> - Infrastructure Orchestration framework</a:t>
            </a:r>
          </a:p>
          <a:p>
            <a:pPr fontAlgn="base"/>
            <a:r>
              <a:rPr lang="en-US" sz="1200" b="0" i="0" kern="1200" dirty="0" smtClean="0">
                <a:solidFill>
                  <a:schemeClr val="tx1"/>
                </a:solidFill>
                <a:effectLst/>
                <a:latin typeface="+mn-lt"/>
                <a:ea typeface="+mn-ea"/>
                <a:cs typeface="+mn-cs"/>
                <a:hlinkClick r:id="rId10"/>
              </a:rPr>
              <a:t>Razor</a:t>
            </a:r>
            <a:r>
              <a:rPr lang="en-US" sz="1200" b="0" i="0" kern="1200" dirty="0" smtClean="0">
                <a:solidFill>
                  <a:schemeClr val="tx1"/>
                </a:solidFill>
                <a:effectLst/>
                <a:latin typeface="+mn-lt"/>
                <a:ea typeface="+mn-ea"/>
                <a:cs typeface="+mn-cs"/>
              </a:rPr>
              <a:t> - A provisioning system</a:t>
            </a:r>
          </a:p>
          <a:p>
            <a:pPr fontAlgn="base"/>
            <a:r>
              <a:rPr lang="en-US" sz="1200" b="0" i="0" kern="1200" dirty="0" smtClean="0">
                <a:solidFill>
                  <a:schemeClr val="tx1"/>
                </a:solidFill>
                <a:effectLst/>
                <a:latin typeface="+mn-lt"/>
                <a:ea typeface="+mn-ea"/>
                <a:cs typeface="+mn-cs"/>
                <a:hlinkClick r:id="rId11"/>
              </a:rPr>
              <a:t>Geppetto</a:t>
            </a:r>
            <a:r>
              <a:rPr lang="en-US" sz="1200" b="0" i="0" kern="1200" dirty="0" smtClean="0">
                <a:solidFill>
                  <a:schemeClr val="tx1"/>
                </a:solidFill>
                <a:effectLst/>
                <a:latin typeface="+mn-lt"/>
                <a:ea typeface="+mn-ea"/>
                <a:cs typeface="+mn-cs"/>
              </a:rPr>
              <a:t> - A Puppet IDE based on Eclipse</a:t>
            </a:r>
          </a:p>
          <a:p>
            <a:pPr fontAlgn="base"/>
            <a:r>
              <a:rPr lang="en-US" sz="1200" b="0" i="0" kern="1200" dirty="0" smtClean="0">
                <a:solidFill>
                  <a:schemeClr val="tx1"/>
                </a:solidFill>
                <a:effectLst/>
                <a:latin typeface="+mn-lt"/>
                <a:ea typeface="+mn-ea"/>
                <a:cs typeface="+mn-cs"/>
                <a:hlinkClick r:id="rId12"/>
              </a:rPr>
              <a:t>r10k</a:t>
            </a:r>
            <a:r>
              <a:rPr lang="en-US" sz="1200" b="0" i="0" kern="1200" dirty="0" smtClean="0">
                <a:solidFill>
                  <a:schemeClr val="tx1"/>
                </a:solidFill>
                <a:effectLst/>
                <a:latin typeface="+mn-lt"/>
                <a:ea typeface="+mn-ea"/>
                <a:cs typeface="+mn-cs"/>
              </a:rPr>
              <a:t> - A tool to manage deployments of Puppet code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1616557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Puppet ecosystem</a:t>
            </a:r>
          </a:p>
          <a:p>
            <a:pPr fontAlgn="base"/>
            <a:r>
              <a:rPr lang="en-US" sz="1200" b="0" i="0" kern="1200" dirty="0" smtClean="0">
                <a:solidFill>
                  <a:schemeClr val="tx1"/>
                </a:solidFill>
                <a:effectLst/>
                <a:latin typeface="+mn-lt"/>
                <a:ea typeface="+mn-ea"/>
                <a:cs typeface="+mn-cs"/>
              </a:rPr>
              <a:t>Community resources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Some </a:t>
            </a:r>
            <a:r>
              <a:rPr lang="en-US" sz="1200" b="0" i="0" kern="1200" dirty="0" smtClean="0">
                <a:solidFill>
                  <a:schemeClr val="tx1"/>
                </a:solidFill>
                <a:effectLst/>
                <a:latin typeface="+mn-lt"/>
                <a:ea typeface="+mn-ea"/>
                <a:cs typeface="+mn-cs"/>
              </a:rPr>
              <a:t>of the most known Puppet related community projects are:</a:t>
            </a:r>
          </a:p>
          <a:p>
            <a:pPr fontAlgn="base"/>
            <a:r>
              <a:rPr lang="en-US" sz="1200" b="0" i="0" kern="1200" dirty="0" smtClean="0">
                <a:solidFill>
                  <a:schemeClr val="tx1"/>
                </a:solidFill>
                <a:effectLst/>
                <a:latin typeface="+mn-lt"/>
                <a:ea typeface="+mn-ea"/>
                <a:cs typeface="+mn-cs"/>
                <a:hlinkClick r:id="rId3"/>
              </a:rPr>
              <a:t>Puppet Community</a:t>
            </a:r>
            <a:r>
              <a:rPr lang="en-US" sz="1200" b="0" i="0" kern="1200" dirty="0" smtClean="0">
                <a:solidFill>
                  <a:schemeClr val="tx1"/>
                </a:solidFill>
                <a:effectLst/>
                <a:latin typeface="+mn-lt"/>
                <a:ea typeface="+mn-ea"/>
                <a:cs typeface="+mn-cs"/>
              </a:rPr>
              <a:t> - Modules and tooling for and by the Puppet Community</a:t>
            </a:r>
          </a:p>
          <a:p>
            <a:pPr fontAlgn="base"/>
            <a:r>
              <a:rPr lang="en-US" sz="1200" b="0" i="0" kern="1200" dirty="0" smtClean="0">
                <a:solidFill>
                  <a:schemeClr val="tx1"/>
                </a:solidFill>
                <a:effectLst/>
                <a:latin typeface="+mn-lt"/>
                <a:ea typeface="+mn-ea"/>
                <a:cs typeface="+mn-cs"/>
                <a:hlinkClick r:id="rId4"/>
              </a:rPr>
              <a:t>Puppet CookBook</a:t>
            </a:r>
            <a:r>
              <a:rPr lang="en-US" sz="1200" b="0" i="0" kern="1200" dirty="0" smtClean="0">
                <a:solidFill>
                  <a:schemeClr val="tx1"/>
                </a:solidFill>
                <a:effectLst/>
                <a:latin typeface="+mn-lt"/>
                <a:ea typeface="+mn-ea"/>
                <a:cs typeface="+mn-cs"/>
              </a:rPr>
              <a:t> - A collection of task oriented solutions in Puppet</a:t>
            </a:r>
          </a:p>
          <a:p>
            <a:pPr fontAlgn="base"/>
            <a:r>
              <a:rPr lang="en-US" sz="1200" b="0" i="0" kern="1200" dirty="0" smtClean="0">
                <a:solidFill>
                  <a:schemeClr val="tx1"/>
                </a:solidFill>
                <a:effectLst/>
                <a:latin typeface="+mn-lt"/>
                <a:ea typeface="+mn-ea"/>
                <a:cs typeface="+mn-cs"/>
                <a:hlinkClick r:id="rId5"/>
              </a:rPr>
              <a:t>Puppet DashBoard</a:t>
            </a:r>
            <a:r>
              <a:rPr lang="en-US" sz="1200" b="0" i="0" kern="1200" dirty="0" smtClean="0">
                <a:solidFill>
                  <a:schemeClr val="tx1"/>
                </a:solidFill>
                <a:effectLst/>
                <a:latin typeface="+mn-lt"/>
                <a:ea typeface="+mn-ea"/>
                <a:cs typeface="+mn-cs"/>
              </a:rPr>
              <a:t> - A Puppet </a:t>
            </a:r>
            <a:r>
              <a:rPr lang="en-US" sz="1200" b="0" i="1" kern="1200" dirty="0" smtClean="0">
                <a:solidFill>
                  <a:schemeClr val="tx1"/>
                </a:solidFill>
                <a:effectLst/>
                <a:latin typeface="+mn-lt"/>
                <a:ea typeface="+mn-ea"/>
                <a:cs typeface="+mn-cs"/>
              </a:rPr>
              <a:t>Web frontend</a:t>
            </a:r>
            <a:r>
              <a:rPr lang="en-US" sz="1200" b="0" i="0" kern="1200" dirty="0" smtClean="0">
                <a:solidFill>
                  <a:schemeClr val="tx1"/>
                </a:solidFill>
                <a:effectLst/>
                <a:latin typeface="+mn-lt"/>
                <a:ea typeface="+mn-ea"/>
                <a:cs typeface="+mn-cs"/>
              </a:rPr>
              <a:t> and External Node Classifier (ENC)</a:t>
            </a:r>
          </a:p>
          <a:p>
            <a:pPr fontAlgn="base"/>
            <a:r>
              <a:rPr lang="en-US" sz="1200" b="0" i="0" kern="1200" dirty="0" smtClean="0">
                <a:solidFill>
                  <a:schemeClr val="tx1"/>
                </a:solidFill>
                <a:effectLst/>
                <a:latin typeface="+mn-lt"/>
                <a:ea typeface="+mn-ea"/>
                <a:cs typeface="+mn-cs"/>
                <a:hlinkClick r:id="rId6"/>
              </a:rPr>
              <a:t>The Foreman</a:t>
            </a:r>
            <a:r>
              <a:rPr lang="en-US" sz="1200" b="0" i="0" kern="1200" dirty="0" smtClean="0">
                <a:solidFill>
                  <a:schemeClr val="tx1"/>
                </a:solidFill>
                <a:effectLst/>
                <a:latin typeface="+mn-lt"/>
                <a:ea typeface="+mn-ea"/>
                <a:cs typeface="+mn-cs"/>
              </a:rPr>
              <a:t> - A well-known third party provisioning tool and Puppet ENC</a:t>
            </a:r>
          </a:p>
          <a:p>
            <a:pPr fontAlgn="base"/>
            <a:r>
              <a:rPr lang="en-US" sz="1200" b="0" i="0" kern="1200" dirty="0" smtClean="0">
                <a:solidFill>
                  <a:schemeClr val="tx1"/>
                </a:solidFill>
                <a:effectLst/>
                <a:latin typeface="+mn-lt"/>
                <a:ea typeface="+mn-ea"/>
                <a:cs typeface="+mn-cs"/>
                <a:hlinkClick r:id="rId7"/>
              </a:rPr>
              <a:t>PuppetBoard</a:t>
            </a:r>
            <a:r>
              <a:rPr lang="en-US" sz="1200" b="0" i="0" kern="1200" dirty="0" smtClean="0">
                <a:solidFill>
                  <a:schemeClr val="tx1"/>
                </a:solidFill>
                <a:effectLst/>
                <a:latin typeface="+mn-lt"/>
                <a:ea typeface="+mn-ea"/>
                <a:cs typeface="+mn-cs"/>
              </a:rPr>
              <a:t> - A web frontend for </a:t>
            </a:r>
            <a:r>
              <a:rPr lang="en-US" sz="1200" b="0" i="0" kern="1200" dirty="0" err="1" smtClean="0">
                <a:solidFill>
                  <a:schemeClr val="tx1"/>
                </a:solidFill>
                <a:effectLst/>
                <a:latin typeface="+mn-lt"/>
                <a:ea typeface="+mn-ea"/>
                <a:cs typeface="+mn-cs"/>
              </a:rPr>
              <a:t>PuppetDB</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hlinkClick r:id="rId8"/>
              </a:rPr>
              <a:t>Puppet Lint</a:t>
            </a:r>
            <a:r>
              <a:rPr lang="en-US" sz="1200" b="0" i="0" kern="1200" dirty="0" smtClean="0">
                <a:solidFill>
                  <a:schemeClr val="tx1"/>
                </a:solidFill>
                <a:effectLst/>
                <a:latin typeface="+mn-lt"/>
                <a:ea typeface="+mn-ea"/>
                <a:cs typeface="+mn-cs"/>
              </a:rPr>
              <a:t> - A tool to check Puppet code style</a:t>
            </a:r>
          </a:p>
          <a:p>
            <a:pPr fontAlgn="base"/>
            <a:r>
              <a:rPr lang="en-US" sz="1200" b="0" i="0" kern="1200" dirty="0" smtClean="0">
                <a:solidFill>
                  <a:schemeClr val="tx1"/>
                </a:solidFill>
                <a:effectLst/>
                <a:latin typeface="+mn-lt"/>
                <a:ea typeface="+mn-ea"/>
                <a:cs typeface="+mn-cs"/>
                <a:hlinkClick r:id="rId9"/>
              </a:rPr>
              <a:t>Rspec Puppet</a:t>
            </a:r>
            <a:r>
              <a:rPr lang="en-US" sz="1200" b="0" i="0" kern="1200" dirty="0" smtClean="0">
                <a:solidFill>
                  <a:schemeClr val="tx1"/>
                </a:solidFill>
                <a:effectLst/>
                <a:latin typeface="+mn-lt"/>
                <a:ea typeface="+mn-ea"/>
                <a:cs typeface="+mn-cs"/>
              </a:rPr>
              <a:t> - A tool to make unit tests of Puppet code</a:t>
            </a:r>
          </a:p>
          <a:p>
            <a:pPr fontAlgn="base"/>
            <a:r>
              <a:rPr lang="en-US" sz="1200" b="0" i="0" kern="1200" dirty="0" smtClean="0">
                <a:solidFill>
                  <a:schemeClr val="tx1"/>
                </a:solidFill>
                <a:effectLst/>
                <a:latin typeface="+mn-lt"/>
                <a:ea typeface="+mn-ea"/>
                <a:cs typeface="+mn-cs"/>
                <a:hlinkClick r:id="rId10"/>
              </a:rPr>
              <a:t>Kermit</a:t>
            </a:r>
            <a:r>
              <a:rPr lang="en-US" sz="1200" b="0" i="0" kern="1200" dirty="0" smtClean="0">
                <a:solidFill>
                  <a:schemeClr val="tx1"/>
                </a:solidFill>
                <a:effectLst/>
                <a:latin typeface="+mn-lt"/>
                <a:ea typeface="+mn-ea"/>
                <a:cs typeface="+mn-cs"/>
              </a:rPr>
              <a:t> - A web frontend for </a:t>
            </a:r>
            <a:r>
              <a:rPr lang="en-US" sz="1200" b="0" i="0" kern="1200" dirty="0" err="1" smtClean="0">
                <a:solidFill>
                  <a:schemeClr val="tx1"/>
                </a:solidFill>
                <a:effectLst/>
                <a:latin typeface="+mn-lt"/>
                <a:ea typeface="+mn-ea"/>
                <a:cs typeface="+mn-cs"/>
              </a:rPr>
              <a:t>MCollective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904696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Nodes classification</a:t>
            </a:r>
          </a:p>
          <a:p>
            <a:pPr fontAlgn="base"/>
            <a:r>
              <a:rPr lang="en-US" sz="1200" b="0" i="0" kern="1200" dirty="0" smtClean="0">
                <a:solidFill>
                  <a:schemeClr val="tx1"/>
                </a:solidFill>
                <a:effectLst/>
                <a:latin typeface="+mn-lt"/>
                <a:ea typeface="+mn-ea"/>
                <a:cs typeface="+mn-cs"/>
              </a:rPr>
              <a:t>When clients connect, the Puppet Master generates a </a:t>
            </a:r>
            <a:r>
              <a:rPr lang="en-US" sz="1200" b="1" i="0" kern="1200" dirty="0" smtClean="0">
                <a:solidFill>
                  <a:schemeClr val="tx1"/>
                </a:solidFill>
                <a:effectLst/>
                <a:latin typeface="+mn-lt"/>
                <a:ea typeface="+mn-ea"/>
                <a:cs typeface="+mn-cs"/>
              </a:rPr>
              <a:t>catalog</a:t>
            </a:r>
            <a:r>
              <a:rPr lang="en-US" sz="1200" b="0" i="0" kern="1200" dirty="0" smtClean="0">
                <a:solidFill>
                  <a:schemeClr val="tx1"/>
                </a:solidFill>
                <a:effectLst/>
                <a:latin typeface="+mn-lt"/>
                <a:ea typeface="+mn-ea"/>
                <a:cs typeface="+mn-cs"/>
              </a:rPr>
              <a:t> with the list of the resources that clients have to apply locally</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Puppet Master has to </a:t>
            </a:r>
            <a:r>
              <a:rPr lang="en-US" sz="1200" b="0" i="1" kern="1200" dirty="0" smtClean="0">
                <a:solidFill>
                  <a:schemeClr val="tx1"/>
                </a:solidFill>
                <a:effectLst/>
                <a:latin typeface="+mn-lt"/>
                <a:ea typeface="+mn-ea"/>
                <a:cs typeface="+mn-cs"/>
              </a:rPr>
              <a:t>classify</a:t>
            </a:r>
            <a:r>
              <a:rPr lang="en-US" sz="1200" b="0" i="0" kern="1200" dirty="0" smtClean="0">
                <a:solidFill>
                  <a:schemeClr val="tx1"/>
                </a:solidFill>
                <a:effectLst/>
                <a:latin typeface="+mn-lt"/>
                <a:ea typeface="+mn-ea"/>
                <a:cs typeface="+mn-cs"/>
              </a:rPr>
              <a:t> nodes and define for each of them:</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classes</a:t>
            </a:r>
            <a:r>
              <a:rPr lang="en-US" sz="1200" b="0" i="0" kern="1200" dirty="0" smtClean="0">
                <a:solidFill>
                  <a:schemeClr val="tx1"/>
                </a:solidFill>
                <a:effectLst/>
                <a:latin typeface="+mn-lt"/>
                <a:ea typeface="+mn-ea"/>
                <a:cs typeface="+mn-cs"/>
              </a:rPr>
              <a:t> to include</a:t>
            </a:r>
          </a:p>
          <a:p>
            <a:pPr fontAlgn="base"/>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to pass</a:t>
            </a:r>
          </a:p>
          <a:p>
            <a:pPr fontAlgn="base"/>
            <a:r>
              <a:rPr lang="en-US" sz="1200" b="0" i="0" kern="1200" dirty="0" smtClean="0">
                <a:solidFill>
                  <a:schemeClr val="tx1"/>
                </a:solidFill>
                <a:effectLst/>
                <a:latin typeface="+mn-lt"/>
                <a:ea typeface="+mn-ea"/>
                <a:cs typeface="+mn-cs"/>
              </a:rPr>
              <a:t>The Puppet </a:t>
            </a:r>
            <a:r>
              <a:rPr lang="en-US" sz="1200" b="1" i="0" kern="1200" dirty="0" smtClean="0">
                <a:solidFill>
                  <a:schemeClr val="tx1"/>
                </a:solidFill>
                <a:effectLst/>
                <a:latin typeface="+mn-lt"/>
                <a:ea typeface="+mn-ea"/>
                <a:cs typeface="+mn-cs"/>
              </a:rPr>
              <a:t>environment</a:t>
            </a:r>
            <a:r>
              <a:rPr lang="en-US" sz="1200" b="0" i="0" kern="1200" dirty="0" smtClean="0">
                <a:solidFill>
                  <a:schemeClr val="tx1"/>
                </a:solidFill>
                <a:effectLst/>
                <a:latin typeface="+mn-lt"/>
                <a:ea typeface="+mn-ea"/>
                <a:cs typeface="+mn-cs"/>
              </a:rPr>
              <a:t> to use</a:t>
            </a:r>
          </a:p>
          <a:p>
            <a:pPr fontAlgn="base"/>
            <a:r>
              <a:rPr lang="en-US" sz="1200" b="0" i="0" kern="1200" dirty="0" smtClean="0">
                <a:solidFill>
                  <a:schemeClr val="tx1"/>
                </a:solidFill>
                <a:effectLst/>
                <a:latin typeface="+mn-lt"/>
                <a:ea typeface="+mn-ea"/>
                <a:cs typeface="+mn-cs"/>
              </a:rPr>
              <a:t>Nodes classification can be done in different ways (more details will follow):</a:t>
            </a:r>
          </a:p>
          <a:p>
            <a:pPr fontAlgn="base"/>
            <a:r>
              <a:rPr lang="en-US" sz="1200" b="0" i="0" kern="1200" dirty="0" smtClean="0">
                <a:solidFill>
                  <a:schemeClr val="tx1"/>
                </a:solidFill>
                <a:effectLst/>
                <a:latin typeface="+mn-lt"/>
                <a:ea typeface="+mn-ea"/>
                <a:cs typeface="+mn-cs"/>
              </a:rPr>
              <a:t>Using the node definition in Puppet code</a:t>
            </a:r>
          </a:p>
          <a:p>
            <a:pPr fontAlgn="base"/>
            <a:r>
              <a:rPr lang="en-US" sz="1200" b="0" i="0" kern="1200" dirty="0" smtClean="0">
                <a:solidFill>
                  <a:schemeClr val="tx1"/>
                </a:solidFill>
                <a:effectLst/>
                <a:latin typeface="+mn-lt"/>
                <a:ea typeface="+mn-ea"/>
                <a:cs typeface="+mn-cs"/>
              </a:rPr>
              <a:t>Using and </a:t>
            </a:r>
            <a:r>
              <a:rPr lang="en-US" sz="1200" b="1" i="0" kern="1200" dirty="0" smtClean="0">
                <a:solidFill>
                  <a:schemeClr val="tx1"/>
                </a:solidFill>
                <a:effectLst/>
                <a:latin typeface="+mn-lt"/>
                <a:ea typeface="+mn-ea"/>
                <a:cs typeface="+mn-cs"/>
              </a:rPr>
              <a:t>External Node Classifier</a:t>
            </a:r>
            <a:r>
              <a:rPr lang="en-US" sz="1200" b="0" i="0" kern="1200" dirty="0" smtClean="0">
                <a:solidFill>
                  <a:schemeClr val="tx1"/>
                </a:solidFill>
                <a:effectLst/>
                <a:latin typeface="+mn-lt"/>
                <a:ea typeface="+mn-ea"/>
                <a:cs typeface="+mn-cs"/>
              </a:rPr>
              <a:t> (ENC): a separated tool that provides classification info</a:t>
            </a:r>
          </a:p>
          <a:p>
            <a:pPr fontAlgn="base"/>
            <a:r>
              <a:rPr lang="en-US" sz="1200" b="0" i="0" kern="1200" dirty="0" smtClean="0">
                <a:solidFill>
                  <a:schemeClr val="tx1"/>
                </a:solidFill>
                <a:effectLst/>
                <a:latin typeface="+mn-lt"/>
                <a:ea typeface="+mn-ea"/>
                <a:cs typeface="+mn-cs"/>
              </a:rPr>
              <a:t>Using the </a:t>
            </a:r>
            <a:r>
              <a:rPr lang="en-US" sz="1200" b="0" i="0" kern="1200" dirty="0" err="1" smtClean="0">
                <a:solidFill>
                  <a:schemeClr val="tx1"/>
                </a:solidFill>
                <a:effectLst/>
                <a:latin typeface="+mn-lt"/>
                <a:ea typeface="+mn-ea"/>
                <a:cs typeface="+mn-cs"/>
              </a:rPr>
              <a:t>hiera_include</a:t>
            </a:r>
            <a:r>
              <a:rPr lang="en-US" sz="1200" b="0" i="0" kern="1200" dirty="0" smtClean="0">
                <a:solidFill>
                  <a:schemeClr val="tx1"/>
                </a:solidFill>
                <a:effectLst/>
                <a:latin typeface="+mn-lt"/>
                <a:ea typeface="+mn-ea"/>
                <a:cs typeface="+mn-cs"/>
              </a:rPr>
              <a:t> function</a:t>
            </a:r>
          </a:p>
          <a:p>
            <a:pPr fontAlgn="base"/>
            <a:r>
              <a:rPr lang="en-US" sz="1200" b="0" i="0" kern="1200" dirty="0" smtClean="0">
                <a:solidFill>
                  <a:schemeClr val="tx1"/>
                </a:solidFill>
                <a:effectLst/>
                <a:latin typeface="+mn-lt"/>
                <a:ea typeface="+mn-ea"/>
                <a:cs typeface="+mn-cs"/>
              </a:rPr>
              <a:t>Using a </a:t>
            </a:r>
            <a:r>
              <a:rPr lang="en-US" sz="1200" b="0" i="0" kern="1200" dirty="0" err="1" smtClean="0">
                <a:solidFill>
                  <a:schemeClr val="tx1"/>
                </a:solidFill>
                <a:effectLst/>
                <a:latin typeface="+mn-lt"/>
                <a:ea typeface="+mn-ea"/>
                <a:cs typeface="+mn-cs"/>
              </a:rPr>
              <a:t>nodeless</a:t>
            </a:r>
            <a:r>
              <a:rPr lang="en-US" sz="1200" b="0" i="0" kern="1200" dirty="0" smtClean="0">
                <a:solidFill>
                  <a:schemeClr val="tx1"/>
                </a:solidFill>
                <a:effectLst/>
                <a:latin typeface="+mn-lt"/>
                <a:ea typeface="+mn-ea"/>
                <a:cs typeface="+mn-cs"/>
              </a:rPr>
              <a:t> setup: the classes to include are defined according to variables and facts.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19</a:t>
            </a:fld>
            <a:endParaRPr lang="en-US" altLang="en-US"/>
          </a:p>
        </p:txBody>
      </p:sp>
    </p:spTree>
    <p:extLst>
      <p:ext uri="{BB962C8B-B14F-4D97-AF65-F5344CB8AC3E}">
        <p14:creationId xmlns:p14="http://schemas.microsoft.com/office/powerpoint/2010/main" val="53269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Sections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Introduction to Puppet</a:t>
            </a:r>
          </a:p>
          <a:p>
            <a:pPr fontAlgn="base"/>
            <a:r>
              <a:rPr lang="en-US" sz="1200" b="0" i="0" kern="1200" dirty="0" smtClean="0">
                <a:solidFill>
                  <a:schemeClr val="tx1"/>
                </a:solidFill>
                <a:effectLst/>
                <a:latin typeface="+mn-lt"/>
                <a:ea typeface="+mn-ea"/>
                <a:cs typeface="+mn-cs"/>
              </a:rPr>
              <a:t>An introduction to Configuration Management tools, their principles and role in a [DevOps] tool chain.</a:t>
            </a:r>
          </a:p>
          <a:p>
            <a:pPr fontAlgn="base"/>
            <a:r>
              <a:rPr lang="en-US" sz="1200" b="0" i="0" kern="1200" dirty="0" smtClean="0">
                <a:solidFill>
                  <a:schemeClr val="tx1"/>
                </a:solidFill>
                <a:effectLst/>
                <a:latin typeface="+mn-lt"/>
                <a:ea typeface="+mn-ea"/>
                <a:cs typeface="+mn-cs"/>
              </a:rPr>
              <a:t>An overview of Puppet and its ecosystem, composed of different tools and endless integrations.</a:t>
            </a:r>
          </a:p>
          <a:p>
            <a:pPr fontAlgn="base"/>
            <a:r>
              <a:rPr lang="en-US" sz="1200" b="0" i="0" kern="1200" dirty="0" smtClean="0">
                <a:solidFill>
                  <a:schemeClr val="tx1"/>
                </a:solidFill>
                <a:effectLst/>
                <a:latin typeface="+mn-lt"/>
                <a:ea typeface="+mn-ea"/>
                <a:cs typeface="+mn-cs"/>
              </a:rPr>
              <a:t>A guided reference of Puppet learning resources, online references and core concepts.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Language Basics</a:t>
            </a:r>
          </a:p>
          <a:p>
            <a:pPr fontAlgn="base"/>
            <a:r>
              <a:rPr lang="en-US" sz="1200" b="0" i="0" kern="1200" dirty="0" smtClean="0">
                <a:solidFill>
                  <a:schemeClr val="tx1"/>
                </a:solidFill>
                <a:effectLst/>
                <a:latin typeface="+mn-lt"/>
                <a:ea typeface="+mn-ea"/>
                <a:cs typeface="+mn-cs"/>
              </a:rPr>
              <a:t>General overview of Puppet DSL with examples of common resources.</a:t>
            </a:r>
          </a:p>
          <a:p>
            <a:pPr fontAlgn="base"/>
            <a:r>
              <a:rPr lang="en-US" sz="1200" b="0" i="0" kern="1200" dirty="0" smtClean="0">
                <a:solidFill>
                  <a:schemeClr val="tx1"/>
                </a:solidFill>
                <a:effectLst/>
                <a:latin typeface="+mn-lt"/>
                <a:ea typeface="+mn-ea"/>
                <a:cs typeface="+mn-cs"/>
              </a:rPr>
              <a:t>Modules principles and usage patterns.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Using Puppet</a:t>
            </a:r>
          </a:p>
          <a:p>
            <a:pPr fontAlgn="base"/>
            <a:r>
              <a:rPr lang="en-US" sz="1200" b="0" i="0" kern="1200" dirty="0" smtClean="0">
                <a:solidFill>
                  <a:schemeClr val="tx1"/>
                </a:solidFill>
                <a:effectLst/>
                <a:latin typeface="+mn-lt"/>
                <a:ea typeface="+mn-ea"/>
                <a:cs typeface="+mn-cs"/>
              </a:rPr>
              <a:t>A basic outline of Puppet installation and usage modes.</a:t>
            </a:r>
          </a:p>
          <a:p>
            <a:pPr fontAlgn="base"/>
            <a:r>
              <a:rPr lang="en-US" sz="1200" b="0" i="0" kern="1200" dirty="0" smtClean="0">
                <a:solidFill>
                  <a:schemeClr val="tx1"/>
                </a:solidFill>
                <a:effectLst/>
                <a:latin typeface="+mn-lt"/>
                <a:ea typeface="+mn-ea"/>
                <a:cs typeface="+mn-cs"/>
              </a:rPr>
              <a:t>A review of what happens during a Puppet run.</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Appendix</a:t>
            </a:r>
          </a:p>
          <a:p>
            <a:pPr fontAlgn="base"/>
            <a:r>
              <a:rPr lang="en-US" sz="1200" b="0" i="0" kern="1200" dirty="0" smtClean="0">
                <a:solidFill>
                  <a:schemeClr val="tx1"/>
                </a:solidFill>
                <a:effectLst/>
                <a:latin typeface="+mn-lt"/>
                <a:ea typeface="+mn-ea"/>
                <a:cs typeface="+mn-cs"/>
              </a:rPr>
              <a:t>A brief history of Puppet versions.</a:t>
            </a:r>
          </a:p>
          <a:p>
            <a:pPr fontAlgn="base"/>
            <a:r>
              <a:rPr lang="en-US" sz="1200" b="0" i="0" kern="1200" dirty="0" smtClean="0">
                <a:solidFill>
                  <a:schemeClr val="tx1"/>
                </a:solidFill>
                <a:effectLst/>
                <a:latin typeface="+mn-lt"/>
                <a:ea typeface="+mn-ea"/>
                <a:cs typeface="+mn-cs"/>
              </a:rPr>
              <a:t>Some hints on Puppet 4 migration.</a:t>
            </a:r>
          </a:p>
          <a:p>
            <a:pPr fontAlgn="base"/>
            <a:r>
              <a:rPr lang="en-US" sz="1200" b="0" i="0" kern="1200" dirty="0" smtClean="0">
                <a:solidFill>
                  <a:schemeClr val="tx1"/>
                </a:solidFill>
                <a:effectLst/>
                <a:latin typeface="+mn-lt"/>
                <a:ea typeface="+mn-ea"/>
                <a:cs typeface="+mn-cs"/>
              </a:rPr>
              <a:t>An overview of </a:t>
            </a:r>
            <a:r>
              <a:rPr lang="en-US" sz="1200" b="0" i="0" kern="1200" dirty="0" err="1" smtClean="0">
                <a:solidFill>
                  <a:schemeClr val="tx1"/>
                </a:solidFill>
                <a:effectLst/>
                <a:latin typeface="+mn-lt"/>
                <a:ea typeface="+mn-ea"/>
                <a:cs typeface="+mn-cs"/>
              </a:rPr>
              <a:t>Hiera</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 slides deck for audience with limited, fragmentary or no experience with Puppet.</a:t>
            </a:r>
          </a:p>
          <a:p>
            <a:pPr fontAlgn="base"/>
            <a:r>
              <a:rPr lang="en-US" sz="1200" b="0" i="0" kern="1200" dirty="0" smtClean="0">
                <a:solidFill>
                  <a:schemeClr val="tx1"/>
                </a:solidFill>
                <a:effectLst/>
                <a:latin typeface="+mn-lt"/>
                <a:ea typeface="+mn-ea"/>
                <a:cs typeface="+mn-cs"/>
              </a:rPr>
              <a:t>It's about:</a:t>
            </a:r>
          </a:p>
          <a:p>
            <a:pPr fontAlgn="base"/>
            <a:r>
              <a:rPr lang="en-US" sz="1200" b="0" i="0" kern="1200" dirty="0" smtClean="0">
                <a:solidFill>
                  <a:schemeClr val="tx1"/>
                </a:solidFill>
                <a:effectLst/>
                <a:latin typeface="+mn-lt"/>
                <a:ea typeface="+mn-ea"/>
                <a:cs typeface="+mn-cs"/>
              </a:rPr>
              <a:t>Configuration management tools</a:t>
            </a:r>
          </a:p>
          <a:p>
            <a:pPr fontAlgn="base"/>
            <a:r>
              <a:rPr lang="en-US" sz="1200" b="0" i="0" kern="1200" dirty="0" smtClean="0">
                <a:solidFill>
                  <a:schemeClr val="tx1"/>
                </a:solidFill>
                <a:effectLst/>
                <a:latin typeface="+mn-lt"/>
                <a:ea typeface="+mn-ea"/>
                <a:cs typeface="+mn-cs"/>
              </a:rPr>
              <a:t>Puppet and its ecosystem</a:t>
            </a:r>
          </a:p>
          <a:p>
            <a:pPr fontAlgn="base"/>
            <a:r>
              <a:rPr lang="en-US" sz="1200" b="0" i="0" kern="1200" dirty="0" smtClean="0">
                <a:solidFill>
                  <a:schemeClr val="tx1"/>
                </a:solidFill>
                <a:effectLst/>
                <a:latin typeface="+mn-lt"/>
                <a:ea typeface="+mn-ea"/>
                <a:cs typeface="+mn-cs"/>
              </a:rPr>
              <a:t>Core concepts and terminology</a:t>
            </a:r>
          </a:p>
          <a:p>
            <a:pPr fontAlgn="base"/>
            <a:r>
              <a:rPr lang="en-US" sz="1200" b="0" i="0" kern="1200" dirty="0" smtClean="0">
                <a:solidFill>
                  <a:schemeClr val="tx1"/>
                </a:solidFill>
                <a:effectLst/>
                <a:latin typeface="+mn-lt"/>
                <a:ea typeface="+mn-ea"/>
                <a:cs typeface="+mn-cs"/>
              </a:rPr>
              <a:t>Puppet Language basics</a:t>
            </a:r>
          </a:p>
          <a:p>
            <a:pPr fontAlgn="base"/>
            <a:r>
              <a:rPr lang="en-US" sz="1200" b="0" i="0" kern="1200" dirty="0" smtClean="0">
                <a:solidFill>
                  <a:schemeClr val="tx1"/>
                </a:solidFill>
                <a:effectLst/>
                <a:latin typeface="+mn-lt"/>
                <a:ea typeface="+mn-ea"/>
                <a:cs typeface="+mn-cs"/>
              </a:rPr>
              <a:t>Learning References</a:t>
            </a:r>
          </a:p>
          <a:p>
            <a:pPr fontAlgn="base"/>
            <a:r>
              <a:rPr lang="en-US" sz="1200" b="0" i="0" kern="1200" dirty="0" smtClean="0">
                <a:solidFill>
                  <a:schemeClr val="tx1"/>
                </a:solidFill>
                <a:effectLst/>
                <a:latin typeface="+mn-lt"/>
                <a:ea typeface="+mn-ea"/>
                <a:cs typeface="+mn-cs"/>
              </a:rPr>
              <a:t>Installation and basic usage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a:t>
            </a:fld>
            <a:endParaRPr lang="en-US" altLang="en-US"/>
          </a:p>
        </p:txBody>
      </p:sp>
    </p:spTree>
    <p:extLst>
      <p:ext uri="{BB962C8B-B14F-4D97-AF65-F5344CB8AC3E}">
        <p14:creationId xmlns:p14="http://schemas.microsoft.com/office/powerpoint/2010/main" val="1845402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Catalog</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catalog</a:t>
            </a:r>
            <a:r>
              <a:rPr lang="en-US" sz="1200" b="0" i="0" kern="1200" dirty="0" smtClean="0">
                <a:solidFill>
                  <a:schemeClr val="tx1"/>
                </a:solidFill>
                <a:effectLst/>
                <a:latin typeface="+mn-lt"/>
                <a:ea typeface="+mn-ea"/>
                <a:cs typeface="+mn-cs"/>
              </a:rPr>
              <a:t> is the complete list of resources, and their relationships, that the Puppet Master generates for the client and sends it in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format</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It's the result of all the puppet code and logic that we define for a given node in our manifests and is applied on the client after it has been received from the master.</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client uses the RAL (Resource Abstraction Layer) to execute the actual system's commands that convert abstract resources like</a:t>
            </a:r>
          </a:p>
          <a:p>
            <a:pPr fontAlgn="base"/>
            <a:endParaRPr lang="en-US" dirty="0" smtClean="0"/>
          </a:p>
          <a:p>
            <a:pPr fontAlgn="base"/>
            <a:r>
              <a:rPr lang="en-US" dirty="0" smtClean="0"/>
              <a:t>package </a:t>
            </a:r>
            <a:r>
              <a:rPr lang="en-US" dirty="0" smtClean="0"/>
              <a:t>{ '</a:t>
            </a:r>
            <a:r>
              <a:rPr lang="en-US" dirty="0" err="1" smtClean="0"/>
              <a:t>openssh</a:t>
            </a:r>
            <a:r>
              <a:rPr lang="en-US" dirty="0" smtClean="0"/>
              <a:t>': } </a:t>
            </a:r>
            <a:endParaRPr lang="en-US" dirty="0" smtClean="0"/>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to </a:t>
            </a:r>
            <a:r>
              <a:rPr lang="en-US" sz="1200" b="0" i="0" kern="1200" dirty="0" smtClean="0">
                <a:solidFill>
                  <a:schemeClr val="tx1"/>
                </a:solidFill>
                <a:effectLst/>
                <a:latin typeface="+mn-lt"/>
                <a:ea typeface="+mn-ea"/>
                <a:cs typeface="+mn-cs"/>
              </a:rPr>
              <a:t>their actual fulfillment on the system, such </a:t>
            </a:r>
            <a:r>
              <a:rPr lang="en-US" sz="1200" b="0" i="0" kern="1200" dirty="0" smtClean="0">
                <a:solidFill>
                  <a:schemeClr val="tx1"/>
                </a:solidFill>
                <a:effectLst/>
                <a:latin typeface="+mn-lt"/>
                <a:ea typeface="+mn-ea"/>
                <a:cs typeface="+mn-cs"/>
              </a:rPr>
              <a:t>as</a:t>
            </a:r>
          </a:p>
          <a:p>
            <a:pPr fontAlgn="base"/>
            <a:endParaRPr lang="en-US" sz="1200" b="0" i="0" kern="1200" dirty="0" smtClean="0">
              <a:solidFill>
                <a:schemeClr val="tx1"/>
              </a:solidFill>
              <a:effectLst/>
              <a:latin typeface="+mn-lt"/>
              <a:ea typeface="+mn-ea"/>
              <a:cs typeface="+mn-cs"/>
            </a:endParaRPr>
          </a:p>
          <a:p>
            <a:pPr fontAlgn="base"/>
            <a:r>
              <a:rPr lang="en-US" dirty="0" smtClean="0"/>
              <a:t>apt-get install </a:t>
            </a:r>
            <a:r>
              <a:rPr lang="en-US" dirty="0" err="1" smtClean="0"/>
              <a:t>openssh</a:t>
            </a:r>
            <a:r>
              <a:rPr lang="en-US" dirty="0" smtClean="0"/>
              <a:t> </a:t>
            </a:r>
            <a:r>
              <a:rPr lang="en-US" dirty="0" smtClean="0"/>
              <a:t>	# </a:t>
            </a:r>
            <a:r>
              <a:rPr lang="en-US" dirty="0" smtClean="0"/>
              <a:t>On </a:t>
            </a:r>
            <a:r>
              <a:rPr lang="en-US" dirty="0" err="1" smtClean="0"/>
              <a:t>Debian</a:t>
            </a:r>
            <a:r>
              <a:rPr lang="en-US" dirty="0" smtClean="0"/>
              <a:t> derivatives </a:t>
            </a:r>
            <a:endParaRPr lang="en-US" dirty="0" smtClean="0"/>
          </a:p>
          <a:p>
            <a:pPr fontAlgn="base"/>
            <a:r>
              <a:rPr lang="en-US" dirty="0" smtClean="0"/>
              <a:t>yum </a:t>
            </a:r>
            <a:r>
              <a:rPr lang="en-US" dirty="0" smtClean="0"/>
              <a:t>install </a:t>
            </a:r>
            <a:r>
              <a:rPr lang="en-US" dirty="0" err="1" smtClean="0"/>
              <a:t>openssh</a:t>
            </a:r>
            <a:r>
              <a:rPr lang="en-US" dirty="0" smtClean="0"/>
              <a:t> </a:t>
            </a:r>
            <a:r>
              <a:rPr lang="en-US" dirty="0" smtClean="0"/>
              <a:t>	# </a:t>
            </a:r>
            <a:r>
              <a:rPr lang="en-US" dirty="0" smtClean="0"/>
              <a:t>On </a:t>
            </a:r>
            <a:r>
              <a:rPr lang="en-US" dirty="0" err="1" smtClean="0"/>
              <a:t>RedHat</a:t>
            </a:r>
            <a:r>
              <a:rPr lang="en-US" dirty="0" smtClean="0"/>
              <a:t> derivatives </a:t>
            </a:r>
            <a:endParaRPr lang="en-US" dirty="0" smtClean="0"/>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catalog is saved by the client in:</a:t>
            </a:r>
          </a:p>
          <a:p>
            <a:r>
              <a:rPr lang="en-US" dirty="0" smtClean="0"/>
              <a:t>$</a:t>
            </a:r>
            <a:r>
              <a:rPr lang="en-US" dirty="0" err="1" smtClean="0"/>
              <a:t>libdir</a:t>
            </a:r>
            <a:r>
              <a:rPr lang="en-US" dirty="0" smtClean="0"/>
              <a:t>/</a:t>
            </a:r>
            <a:r>
              <a:rPr lang="en-US" dirty="0" err="1" smtClean="0"/>
              <a:t>client_data</a:t>
            </a:r>
            <a:r>
              <a:rPr lang="en-US" dirty="0" smtClean="0"/>
              <a:t>/catalog/$</a:t>
            </a:r>
            <a:r>
              <a:rPr lang="en-US" dirty="0" err="1" smtClean="0"/>
              <a:t>certname.json</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2107264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Resource Types (Types)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Resource Types are single </a:t>
            </a:r>
            <a:r>
              <a:rPr lang="en-US" sz="1200" b="1" i="0" kern="1200" dirty="0" smtClean="0">
                <a:solidFill>
                  <a:schemeClr val="tx1"/>
                </a:solidFill>
                <a:effectLst/>
                <a:latin typeface="+mn-lt"/>
                <a:ea typeface="+mn-ea"/>
                <a:cs typeface="+mn-cs"/>
              </a:rPr>
              <a:t>units of configuration</a:t>
            </a:r>
            <a:r>
              <a:rPr lang="en-US" sz="1200" b="0" i="0" kern="1200" dirty="0" smtClean="0">
                <a:solidFill>
                  <a:schemeClr val="tx1"/>
                </a:solidFill>
                <a:effectLst/>
                <a:latin typeface="+mn-lt"/>
                <a:ea typeface="+mn-ea"/>
                <a:cs typeface="+mn-cs"/>
              </a:rPr>
              <a:t> composed by:</a:t>
            </a:r>
          </a:p>
          <a:p>
            <a:pPr fontAlgn="base"/>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(package, service, file, user, mount, exec ...)</a:t>
            </a:r>
          </a:p>
          <a:p>
            <a:pPr fontAlgn="base"/>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title</a:t>
            </a:r>
            <a:r>
              <a:rPr lang="en-US" sz="1200" b="0" i="0" kern="1200" dirty="0" smtClean="0">
                <a:solidFill>
                  <a:schemeClr val="tx1"/>
                </a:solidFill>
                <a:effectLst/>
                <a:latin typeface="+mn-lt"/>
                <a:ea typeface="+mn-ea"/>
                <a:cs typeface="+mn-cs"/>
              </a:rPr>
              <a:t> (how is called and referred)</a:t>
            </a:r>
          </a:p>
          <a:p>
            <a:pPr fontAlgn="base"/>
            <a:r>
              <a:rPr lang="en-US" sz="1200" b="0" i="0" kern="1200" dirty="0" smtClean="0">
                <a:solidFill>
                  <a:schemeClr val="tx1"/>
                </a:solidFill>
                <a:effectLst/>
                <a:latin typeface="+mn-lt"/>
                <a:ea typeface="+mn-ea"/>
                <a:cs typeface="+mn-cs"/>
              </a:rPr>
              <a:t>Zero or more </a:t>
            </a:r>
            <a:r>
              <a:rPr lang="en-US" sz="1200" b="1" i="0" kern="1200" dirty="0" smtClean="0">
                <a:solidFill>
                  <a:schemeClr val="tx1"/>
                </a:solidFill>
                <a:effectLst/>
                <a:latin typeface="+mn-lt"/>
                <a:ea typeface="+mn-ea"/>
                <a:cs typeface="+mn-cs"/>
              </a:rPr>
              <a:t>arguments</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syntax is as follows:</a:t>
            </a:r>
          </a:p>
          <a:p>
            <a:pPr fontAlgn="base"/>
            <a:r>
              <a:rPr lang="en-US" dirty="0" smtClean="0"/>
              <a:t>type { 'title': argument =&gt; value, </a:t>
            </a:r>
            <a:r>
              <a:rPr lang="en-US" dirty="0" err="1" smtClean="0"/>
              <a:t>other_arg</a:t>
            </a:r>
            <a:r>
              <a:rPr lang="en-US" dirty="0" smtClean="0"/>
              <a:t> =&gt; value, } </a:t>
            </a:r>
            <a:endParaRPr lang="en-US" dirty="0" smtClean="0"/>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Example </a:t>
            </a:r>
            <a:r>
              <a:rPr lang="en-US" sz="1200" b="0" i="0" kern="1200" dirty="0" smtClean="0">
                <a:solidFill>
                  <a:schemeClr val="tx1"/>
                </a:solidFill>
                <a:effectLst/>
                <a:latin typeface="+mn-lt"/>
                <a:ea typeface="+mn-ea"/>
                <a:cs typeface="+mn-cs"/>
              </a:rPr>
              <a:t>for a </a:t>
            </a:r>
            <a:r>
              <a:rPr lang="en-US" sz="1200" b="1" i="0" kern="1200" dirty="0" smtClean="0">
                <a:solidFill>
                  <a:schemeClr val="tx1"/>
                </a:solidFill>
                <a:effectLst/>
                <a:latin typeface="+mn-lt"/>
                <a:ea typeface="+mn-ea"/>
                <a:cs typeface="+mn-cs"/>
              </a:rPr>
              <a:t>file</a:t>
            </a:r>
            <a:r>
              <a:rPr lang="en-US" sz="1200" b="0" i="0" kern="1200" dirty="0" smtClean="0">
                <a:solidFill>
                  <a:schemeClr val="tx1"/>
                </a:solidFill>
                <a:effectLst/>
                <a:latin typeface="+mn-lt"/>
                <a:ea typeface="+mn-ea"/>
                <a:cs typeface="+mn-cs"/>
              </a:rPr>
              <a:t> resource type:</a:t>
            </a:r>
          </a:p>
          <a:p>
            <a:r>
              <a:rPr lang="en-US" dirty="0" smtClean="0"/>
              <a:t>file { '</a:t>
            </a:r>
            <a:r>
              <a:rPr lang="en-US" dirty="0" err="1" smtClean="0"/>
              <a:t>motd</a:t>
            </a:r>
            <a:r>
              <a:rPr lang="en-US" dirty="0" smtClean="0"/>
              <a:t>': path =&gt; '/</a:t>
            </a:r>
            <a:r>
              <a:rPr lang="en-US" dirty="0" err="1" smtClean="0"/>
              <a:t>etc</a:t>
            </a:r>
            <a:r>
              <a:rPr lang="en-US" dirty="0" smtClean="0"/>
              <a:t>/</a:t>
            </a:r>
            <a:r>
              <a:rPr lang="en-US" dirty="0" err="1" smtClean="0"/>
              <a:t>motd</a:t>
            </a:r>
            <a:r>
              <a:rPr lang="en-US" dirty="0" smtClean="0"/>
              <a:t>', content =&gt; 'Tomorrow is another day', }</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2112893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Resource Types </a:t>
            </a:r>
            <a:r>
              <a:rPr lang="en-US" sz="1200" b="0" i="0" kern="1200" dirty="0" smtClean="0">
                <a:solidFill>
                  <a:schemeClr val="tx1"/>
                </a:solidFill>
                <a:effectLst/>
                <a:latin typeface="+mn-lt"/>
                <a:ea typeface="+mn-ea"/>
                <a:cs typeface="+mn-cs"/>
              </a:rPr>
              <a:t>reference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Find online the complete </a:t>
            </a:r>
            <a:r>
              <a:rPr lang="en-US" sz="1200" b="0" i="0" kern="1200" dirty="0" smtClean="0">
                <a:solidFill>
                  <a:schemeClr val="tx1"/>
                </a:solidFill>
                <a:effectLst/>
                <a:latin typeface="+mn-lt"/>
                <a:ea typeface="+mn-ea"/>
                <a:cs typeface="+mn-cs"/>
                <a:hlinkClick r:id="rId3"/>
              </a:rPr>
              <a:t>Type Reference</a:t>
            </a:r>
            <a:r>
              <a:rPr lang="en-US" sz="1200" b="0" i="0" kern="1200" dirty="0" smtClean="0">
                <a:solidFill>
                  <a:schemeClr val="tx1"/>
                </a:solidFill>
                <a:effectLst/>
                <a:latin typeface="+mn-lt"/>
                <a:ea typeface="+mn-ea"/>
                <a:cs typeface="+mn-cs"/>
              </a:rPr>
              <a:t> for the latest or earlier versions.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From </a:t>
            </a:r>
            <a:r>
              <a:rPr lang="en-US" sz="1200" b="0" i="0" kern="1200" dirty="0" smtClean="0">
                <a:solidFill>
                  <a:schemeClr val="tx1"/>
                </a:solidFill>
                <a:effectLst/>
                <a:latin typeface="+mn-lt"/>
                <a:ea typeface="+mn-ea"/>
                <a:cs typeface="+mn-cs"/>
              </a:rPr>
              <a:t>the shell the command line interface:</a:t>
            </a:r>
          </a:p>
          <a:p>
            <a:pPr fontAlgn="base"/>
            <a:r>
              <a:rPr lang="en-US" dirty="0" smtClean="0"/>
              <a:t>puppet describe file </a:t>
            </a:r>
            <a:endParaRPr lang="en-US" dirty="0" smtClean="0"/>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For </a:t>
            </a:r>
            <a:r>
              <a:rPr lang="en-US" sz="1200" b="0" i="0" kern="1200" dirty="0" smtClean="0">
                <a:solidFill>
                  <a:schemeClr val="tx1"/>
                </a:solidFill>
                <a:effectLst/>
                <a:latin typeface="+mn-lt"/>
                <a:ea typeface="+mn-ea"/>
                <a:cs typeface="+mn-cs"/>
              </a:rPr>
              <a:t>the full list of available descriptions try:</a:t>
            </a:r>
          </a:p>
          <a:p>
            <a:pPr fontAlgn="base"/>
            <a:r>
              <a:rPr lang="en-US" dirty="0" smtClean="0"/>
              <a:t>puppet describe --list </a:t>
            </a:r>
            <a:endParaRPr lang="en-US" dirty="0" smtClean="0"/>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Give </a:t>
            </a:r>
            <a:r>
              <a:rPr lang="en-US" sz="1200" b="0" i="0" kern="1200" dirty="0" smtClean="0">
                <a:solidFill>
                  <a:schemeClr val="tx1"/>
                </a:solidFill>
                <a:effectLst/>
                <a:latin typeface="+mn-lt"/>
                <a:ea typeface="+mn-ea"/>
                <a:cs typeface="+mn-cs"/>
              </a:rPr>
              <a:t>a glance to Puppet code for the list of </a:t>
            </a:r>
            <a:r>
              <a:rPr lang="en-US" sz="1200" b="1" i="0" kern="1200" dirty="0" smtClean="0">
                <a:solidFill>
                  <a:schemeClr val="tx1"/>
                </a:solidFill>
                <a:effectLst/>
                <a:latin typeface="+mn-lt"/>
                <a:ea typeface="+mn-ea"/>
                <a:cs typeface="+mn-cs"/>
              </a:rPr>
              <a:t>native</a:t>
            </a:r>
            <a:r>
              <a:rPr lang="en-US" sz="1200" b="0" i="0" kern="1200" dirty="0" smtClean="0">
                <a:solidFill>
                  <a:schemeClr val="tx1"/>
                </a:solidFill>
                <a:effectLst/>
                <a:latin typeface="+mn-lt"/>
                <a:ea typeface="+mn-ea"/>
                <a:cs typeface="+mn-cs"/>
              </a:rPr>
              <a:t> resource types:</a:t>
            </a:r>
          </a:p>
          <a:p>
            <a:pPr fontAlgn="base"/>
            <a:r>
              <a:rPr lang="en-US" dirty="0" smtClean="0"/>
              <a:t>ls $(</a:t>
            </a:r>
            <a:r>
              <a:rPr lang="en-US" dirty="0" err="1" smtClean="0"/>
              <a:t>facter</a:t>
            </a:r>
            <a:r>
              <a:rPr lang="en-US" dirty="0" smtClean="0"/>
              <a:t> </a:t>
            </a:r>
            <a:r>
              <a:rPr lang="en-US" dirty="0" err="1" smtClean="0"/>
              <a:t>rubysitedir</a:t>
            </a:r>
            <a:r>
              <a:rPr lang="en-US" dirty="0" smtClean="0"/>
              <a:t>)/puppet/type </a:t>
            </a:r>
            <a:endParaRPr lang="en-US" dirty="0" smtClean="0"/>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most common native resources, shipped with Puppet by default are: package, service, file, user, group, </a:t>
            </a:r>
            <a:r>
              <a:rPr lang="en-US" sz="1200" b="0" i="0" kern="1200" dirty="0" err="1" smtClean="0">
                <a:solidFill>
                  <a:schemeClr val="tx1"/>
                </a:solidFill>
                <a:effectLst/>
                <a:latin typeface="+mn-lt"/>
                <a:ea typeface="+mn-ea"/>
                <a:cs typeface="+mn-cs"/>
              </a:rPr>
              <a:t>cron</a:t>
            </a:r>
            <a:r>
              <a:rPr lang="en-US" sz="1200" b="0" i="0" kern="1200" dirty="0" smtClean="0">
                <a:solidFill>
                  <a:schemeClr val="tx1"/>
                </a:solidFill>
                <a:effectLst/>
                <a:latin typeface="+mn-lt"/>
                <a:ea typeface="+mn-ea"/>
                <a:cs typeface="+mn-cs"/>
              </a:rPr>
              <a:t>, exec, mount...</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172209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Simple samples of resources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Installation of </a:t>
            </a:r>
            <a:r>
              <a:rPr lang="en-US" sz="1200" b="0" i="0" kern="1200" dirty="0" err="1" smtClean="0">
                <a:solidFill>
                  <a:schemeClr val="tx1"/>
                </a:solidFill>
                <a:effectLst/>
                <a:latin typeface="+mn-lt"/>
                <a:ea typeface="+mn-ea"/>
                <a:cs typeface="+mn-cs"/>
              </a:rPr>
              <a:t>OpenSSH</a:t>
            </a:r>
            <a:r>
              <a:rPr lang="en-US" sz="1200" b="0" i="0" kern="1200" dirty="0" smtClean="0">
                <a:solidFill>
                  <a:schemeClr val="tx1"/>
                </a:solidFill>
                <a:effectLst/>
                <a:latin typeface="+mn-lt"/>
                <a:ea typeface="+mn-ea"/>
                <a:cs typeface="+mn-cs"/>
              </a:rPr>
              <a:t> package:</a:t>
            </a:r>
          </a:p>
          <a:p>
            <a:pPr fontAlgn="base"/>
            <a:r>
              <a:rPr lang="en-US" dirty="0" smtClean="0"/>
              <a:t>package { '</a:t>
            </a:r>
            <a:r>
              <a:rPr lang="en-US" dirty="0" err="1" smtClean="0"/>
              <a:t>openssh</a:t>
            </a:r>
            <a:r>
              <a:rPr lang="en-US" dirty="0" smtClean="0"/>
              <a:t>': ensure =&gt; present, }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Creation of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motd</a:t>
            </a:r>
            <a:r>
              <a:rPr lang="en-US" sz="1200" b="0" i="0" kern="1200" dirty="0" smtClean="0">
                <a:solidFill>
                  <a:schemeClr val="tx1"/>
                </a:solidFill>
                <a:effectLst/>
                <a:latin typeface="+mn-lt"/>
                <a:ea typeface="+mn-ea"/>
                <a:cs typeface="+mn-cs"/>
              </a:rPr>
              <a:t> file:</a:t>
            </a:r>
          </a:p>
          <a:p>
            <a:pPr fontAlgn="base"/>
            <a:r>
              <a:rPr lang="en-US" dirty="0" smtClean="0"/>
              <a:t>file { '</a:t>
            </a:r>
            <a:r>
              <a:rPr lang="en-US" dirty="0" err="1" smtClean="0"/>
              <a:t>motd</a:t>
            </a:r>
            <a:r>
              <a:rPr lang="en-US" dirty="0" smtClean="0"/>
              <a:t>': path =&gt; '/</a:t>
            </a:r>
            <a:r>
              <a:rPr lang="en-US" dirty="0" err="1" smtClean="0"/>
              <a:t>etc</a:t>
            </a:r>
            <a:r>
              <a:rPr lang="en-US" dirty="0" smtClean="0"/>
              <a:t>/</a:t>
            </a:r>
            <a:r>
              <a:rPr lang="en-US" dirty="0" err="1" smtClean="0"/>
              <a:t>motd</a:t>
            </a:r>
            <a:r>
              <a:rPr lang="en-US" dirty="0" smtClean="0"/>
              <a:t>', }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Start of </a:t>
            </a:r>
            <a:r>
              <a:rPr lang="en-US" sz="1200" b="0"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service:</a:t>
            </a:r>
          </a:p>
          <a:p>
            <a:pPr fontAlgn="base"/>
            <a:r>
              <a:rPr lang="en-US" dirty="0" smtClean="0"/>
              <a:t>service { '</a:t>
            </a:r>
            <a:r>
              <a:rPr lang="en-US" dirty="0" err="1" smtClean="0"/>
              <a:t>httpd</a:t>
            </a:r>
            <a:r>
              <a:rPr lang="en-US" dirty="0" smtClean="0"/>
              <a:t>': ensure =&gt; running, enable =&gt; true, }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Creation of </a:t>
            </a:r>
            <a:r>
              <a:rPr lang="en-US" sz="1200" b="0" i="0" kern="1200" dirty="0" err="1" smtClean="0">
                <a:solidFill>
                  <a:schemeClr val="tx1"/>
                </a:solidFill>
                <a:effectLst/>
                <a:latin typeface="+mn-lt"/>
                <a:ea typeface="+mn-ea"/>
                <a:cs typeface="+mn-cs"/>
              </a:rPr>
              <a:t>oscar</a:t>
            </a:r>
            <a:r>
              <a:rPr lang="en-US" sz="1200" b="0" i="0" kern="1200" dirty="0" smtClean="0">
                <a:solidFill>
                  <a:schemeClr val="tx1"/>
                </a:solidFill>
                <a:effectLst/>
                <a:latin typeface="+mn-lt"/>
                <a:ea typeface="+mn-ea"/>
                <a:cs typeface="+mn-cs"/>
              </a:rPr>
              <a:t> user:</a:t>
            </a:r>
          </a:p>
          <a:p>
            <a:pPr fontAlgn="base"/>
            <a:r>
              <a:rPr lang="en-US" dirty="0" smtClean="0"/>
              <a:t>user { '</a:t>
            </a:r>
            <a:r>
              <a:rPr lang="en-US" dirty="0" err="1" smtClean="0"/>
              <a:t>oscar</a:t>
            </a:r>
            <a:r>
              <a:rPr lang="en-US" dirty="0" smtClean="0"/>
              <a:t>': ensure =&gt; present, </a:t>
            </a:r>
            <a:r>
              <a:rPr lang="en-US" dirty="0" err="1" smtClean="0"/>
              <a:t>uid</a:t>
            </a:r>
            <a:r>
              <a:rPr lang="en-US" dirty="0" smtClean="0"/>
              <a:t> =&gt; 1024, }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Each of these resources have several other arguments that allows to define every characteristic of the resource.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836405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Simple samples of resources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Start of </a:t>
            </a:r>
            <a:r>
              <a:rPr lang="en-US" sz="1200" b="0"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service:</a:t>
            </a:r>
          </a:p>
          <a:p>
            <a:pPr fontAlgn="base"/>
            <a:r>
              <a:rPr lang="en-US" dirty="0" smtClean="0"/>
              <a:t>service { '</a:t>
            </a:r>
            <a:r>
              <a:rPr lang="en-US" dirty="0" err="1" smtClean="0"/>
              <a:t>httpd</a:t>
            </a:r>
            <a:r>
              <a:rPr lang="en-US" dirty="0" smtClean="0"/>
              <a:t>': ensure =&gt; running, enable =&gt; true, }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Creation of </a:t>
            </a:r>
            <a:r>
              <a:rPr lang="en-US" sz="1200" b="0" i="0" kern="1200" dirty="0" err="1" smtClean="0">
                <a:solidFill>
                  <a:schemeClr val="tx1"/>
                </a:solidFill>
                <a:effectLst/>
                <a:latin typeface="+mn-lt"/>
                <a:ea typeface="+mn-ea"/>
                <a:cs typeface="+mn-cs"/>
              </a:rPr>
              <a:t>oscar</a:t>
            </a:r>
            <a:r>
              <a:rPr lang="en-US" sz="1200" b="0" i="0" kern="1200" dirty="0" smtClean="0">
                <a:solidFill>
                  <a:schemeClr val="tx1"/>
                </a:solidFill>
                <a:effectLst/>
                <a:latin typeface="+mn-lt"/>
                <a:ea typeface="+mn-ea"/>
                <a:cs typeface="+mn-cs"/>
              </a:rPr>
              <a:t> user:</a:t>
            </a:r>
          </a:p>
          <a:p>
            <a:pPr fontAlgn="base"/>
            <a:r>
              <a:rPr lang="en-US" dirty="0" smtClean="0"/>
              <a:t>user { '</a:t>
            </a:r>
            <a:r>
              <a:rPr lang="en-US" dirty="0" err="1" smtClean="0"/>
              <a:t>oscar</a:t>
            </a:r>
            <a:r>
              <a:rPr lang="en-US" dirty="0" smtClean="0"/>
              <a:t>': ensure =&gt; present, </a:t>
            </a:r>
            <a:r>
              <a:rPr lang="en-US" dirty="0" err="1" smtClean="0"/>
              <a:t>uid</a:t>
            </a:r>
            <a:r>
              <a:rPr lang="en-US" dirty="0" smtClean="0"/>
              <a:t> =&gt; 1024, }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Each of these resources have several other arguments that allows to define every characteristic of the resource.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24</a:t>
            </a:fld>
            <a:endParaRPr lang="en-US" altLang="en-US"/>
          </a:p>
        </p:txBody>
      </p:sp>
    </p:spTree>
    <p:extLst>
      <p:ext uri="{BB962C8B-B14F-4D97-AF65-F5344CB8AC3E}">
        <p14:creationId xmlns:p14="http://schemas.microsoft.com/office/powerpoint/2010/main" val="523016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Variables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Variables </a:t>
            </a:r>
            <a:r>
              <a:rPr lang="en-US" sz="1200" b="0" i="0" kern="1200" dirty="0" smtClean="0">
                <a:solidFill>
                  <a:schemeClr val="tx1"/>
                </a:solidFill>
                <a:effectLst/>
                <a:latin typeface="+mn-lt"/>
                <a:ea typeface="+mn-ea"/>
                <a:cs typeface="+mn-cs"/>
              </a:rPr>
              <a:t>is Puppet codes are basically </a:t>
            </a:r>
            <a:r>
              <a:rPr lang="en-US" sz="1200" b="1" i="0" kern="1200" dirty="0" smtClean="0">
                <a:solidFill>
                  <a:schemeClr val="tx1"/>
                </a:solidFill>
                <a:effectLst/>
                <a:latin typeface="+mn-lt"/>
                <a:ea typeface="+mn-ea"/>
                <a:cs typeface="+mn-cs"/>
              </a:rPr>
              <a:t>constants</a:t>
            </a:r>
            <a:r>
              <a:rPr lang="en-US" sz="1200" b="0" i="0" kern="1200" dirty="0" smtClean="0">
                <a:solidFill>
                  <a:schemeClr val="tx1"/>
                </a:solidFill>
                <a:effectLst/>
                <a:latin typeface="+mn-lt"/>
                <a:ea typeface="+mn-ea"/>
                <a:cs typeface="+mn-cs"/>
              </a:rPr>
              <a:t>: once defined in a class we can't change them.</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We </a:t>
            </a:r>
            <a:r>
              <a:rPr lang="en-US" sz="1200" b="0" i="0" kern="1200" dirty="0" smtClean="0">
                <a:solidFill>
                  <a:schemeClr val="tx1"/>
                </a:solidFill>
                <a:effectLst/>
                <a:latin typeface="+mn-lt"/>
                <a:ea typeface="+mn-ea"/>
                <a:cs typeface="+mn-cs"/>
              </a:rPr>
              <a:t>can set variables in our Puppet code with this syntax:</a:t>
            </a:r>
          </a:p>
          <a:p>
            <a:pPr fontAlgn="base"/>
            <a:r>
              <a:rPr lang="en-US" dirty="0" smtClean="0"/>
              <a:t># Normal variable assignment $role = 'mail' # The value of a variable is based on another variable (here used the **selector** </a:t>
            </a:r>
            <a:r>
              <a:rPr lang="en-US" dirty="0" err="1" smtClean="0"/>
              <a:t>costruct</a:t>
            </a:r>
            <a:r>
              <a:rPr lang="en-US" dirty="0" smtClean="0"/>
              <a:t>) $package = $::</a:t>
            </a:r>
            <a:r>
              <a:rPr lang="en-US" dirty="0" err="1" smtClean="0"/>
              <a:t>operatingsystem</a:t>
            </a:r>
            <a:r>
              <a:rPr lang="en-US" dirty="0" smtClean="0"/>
              <a:t> ? { /(?</a:t>
            </a:r>
            <a:r>
              <a:rPr lang="en-US" dirty="0" err="1" smtClean="0"/>
              <a:t>i:Ubuntu|Debian|Mint</a:t>
            </a:r>
            <a:r>
              <a:rPr lang="en-US" dirty="0" smtClean="0"/>
              <a:t>)/ =&gt; 'apache2', default =&gt; '</a:t>
            </a:r>
            <a:r>
              <a:rPr lang="en-US" dirty="0" err="1" smtClean="0"/>
              <a:t>httpd</a:t>
            </a:r>
            <a:r>
              <a:rPr lang="en-US" dirty="0" smtClean="0"/>
              <a:t>', } </a:t>
            </a:r>
            <a:endParaRPr lang="en-US" dirty="0" smtClean="0"/>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a:t>
            </a:r>
            <a:r>
              <a:rPr lang="en-US" sz="1200" b="0" i="0" kern="1200" dirty="0" smtClean="0">
                <a:solidFill>
                  <a:schemeClr val="tx1"/>
                </a:solidFill>
                <a:effectLst/>
                <a:latin typeface="+mn-lt"/>
                <a:ea typeface="+mn-ea"/>
                <a:cs typeface="+mn-cs"/>
              </a:rPr>
              <a:t>automatically provides also some </a:t>
            </a:r>
            <a:r>
              <a:rPr lang="en-US" sz="1200" b="1" i="0" kern="1200" dirty="0" smtClean="0">
                <a:solidFill>
                  <a:schemeClr val="tx1"/>
                </a:solidFill>
                <a:effectLst/>
                <a:latin typeface="+mn-lt"/>
                <a:ea typeface="+mn-ea"/>
                <a:cs typeface="+mn-cs"/>
              </a:rPr>
              <a:t>internal</a:t>
            </a:r>
            <a:r>
              <a:rPr lang="en-US" sz="1200" b="0" i="0" kern="1200" dirty="0" smtClean="0">
                <a:solidFill>
                  <a:schemeClr val="tx1"/>
                </a:solidFill>
                <a:effectLst/>
                <a:latin typeface="+mn-lt"/>
                <a:ea typeface="+mn-ea"/>
                <a:cs typeface="+mn-cs"/>
              </a:rPr>
              <a:t> variables, the most common are:</a:t>
            </a:r>
          </a:p>
          <a:p>
            <a:r>
              <a:rPr lang="en-US" dirty="0" smtClean="0"/>
              <a:t># The name of the node (the </a:t>
            </a:r>
            <a:r>
              <a:rPr lang="en-US" dirty="0" err="1" smtClean="0"/>
              <a:t>certname</a:t>
            </a:r>
            <a:r>
              <a:rPr lang="en-US" dirty="0" smtClean="0"/>
              <a:t> setting in its </a:t>
            </a:r>
            <a:r>
              <a:rPr lang="en-US" dirty="0" err="1" smtClean="0"/>
              <a:t>puppet.conf</a:t>
            </a:r>
            <a:r>
              <a:rPr lang="en-US" dirty="0" smtClean="0"/>
              <a:t>) $</a:t>
            </a:r>
            <a:r>
              <a:rPr lang="en-US" dirty="0" err="1" smtClean="0"/>
              <a:t>clientcert</a:t>
            </a:r>
            <a:r>
              <a:rPr lang="en-US" dirty="0" smtClean="0"/>
              <a:t> # Default is the client's Fully Qualified Domain Name) # The Puppet's environment where the Master looks for the code to compile $environment # Default is "production" # The Master's FQDN and IP address $</a:t>
            </a:r>
            <a:r>
              <a:rPr lang="en-US" dirty="0" err="1" smtClean="0"/>
              <a:t>servername</a:t>
            </a:r>
            <a:r>
              <a:rPr lang="en-US" dirty="0" smtClean="0"/>
              <a:t> $</a:t>
            </a:r>
            <a:r>
              <a:rPr lang="en-US" dirty="0" err="1" smtClean="0"/>
              <a:t>serverip</a:t>
            </a:r>
            <a:r>
              <a:rPr lang="en-US" dirty="0" smtClean="0"/>
              <a:t> # Any configuration setting of the Puppet Master's </a:t>
            </a:r>
            <a:r>
              <a:rPr lang="en-US" dirty="0" err="1" smtClean="0"/>
              <a:t>puppet.conf</a:t>
            </a:r>
            <a:r>
              <a:rPr lang="en-US" dirty="0" smtClean="0"/>
              <a:t> $settings::&lt;</a:t>
            </a:r>
            <a:r>
              <a:rPr lang="en-US" dirty="0" err="1" smtClean="0"/>
              <a:t>setting_name</a:t>
            </a:r>
            <a:r>
              <a:rPr lang="en-US" dirty="0" smtClean="0"/>
              <a:t>&gt;: # The name of the module that contains the current resource's definition $</a:t>
            </a:r>
            <a:r>
              <a:rPr lang="en-US" dirty="0" err="1" smtClean="0"/>
              <a:t>module_name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25</a:t>
            </a:fld>
            <a:endParaRPr lang="en-US" altLang="en-US"/>
          </a:p>
        </p:txBody>
      </p:sp>
    </p:spTree>
    <p:extLst>
      <p:ext uri="{BB962C8B-B14F-4D97-AF65-F5344CB8AC3E}">
        <p14:creationId xmlns:p14="http://schemas.microsoft.com/office/powerpoint/2010/main" val="1269016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Variables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a:t>
            </a:r>
            <a:r>
              <a:rPr lang="en-US" sz="1200" b="0" i="0" kern="1200" dirty="0" smtClean="0">
                <a:solidFill>
                  <a:schemeClr val="tx1"/>
                </a:solidFill>
                <a:effectLst/>
                <a:latin typeface="+mn-lt"/>
                <a:ea typeface="+mn-ea"/>
                <a:cs typeface="+mn-cs"/>
              </a:rPr>
              <a:t>automatically provides also some </a:t>
            </a:r>
            <a:r>
              <a:rPr lang="en-US" sz="1200" b="1" i="0" kern="1200" dirty="0" smtClean="0">
                <a:solidFill>
                  <a:schemeClr val="tx1"/>
                </a:solidFill>
                <a:effectLst/>
                <a:latin typeface="+mn-lt"/>
                <a:ea typeface="+mn-ea"/>
                <a:cs typeface="+mn-cs"/>
              </a:rPr>
              <a:t>internal</a:t>
            </a:r>
            <a:r>
              <a:rPr lang="en-US" sz="1200" b="0" i="0" kern="1200" dirty="0" smtClean="0">
                <a:solidFill>
                  <a:schemeClr val="tx1"/>
                </a:solidFill>
                <a:effectLst/>
                <a:latin typeface="+mn-lt"/>
                <a:ea typeface="+mn-ea"/>
                <a:cs typeface="+mn-cs"/>
              </a:rPr>
              <a:t> variables, the most common are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r>
              <a:rPr lang="en-US" dirty="0" smtClean="0"/>
              <a:t># The name of the node (the </a:t>
            </a:r>
            <a:r>
              <a:rPr lang="en-US" dirty="0" err="1" smtClean="0"/>
              <a:t>certname</a:t>
            </a:r>
            <a:r>
              <a:rPr lang="en-US" dirty="0" smtClean="0"/>
              <a:t> setting in its </a:t>
            </a:r>
            <a:r>
              <a:rPr lang="en-US" dirty="0" err="1" smtClean="0"/>
              <a:t>puppet.conf</a:t>
            </a:r>
            <a:r>
              <a:rPr lang="en-US" dirty="0" smtClean="0"/>
              <a:t>) $</a:t>
            </a:r>
            <a:r>
              <a:rPr lang="en-US" dirty="0" err="1" smtClean="0"/>
              <a:t>clientcert</a:t>
            </a:r>
            <a:r>
              <a:rPr lang="en-US" dirty="0" smtClean="0"/>
              <a:t> # Default is the client's Fully Qualified Domain Name) # The Puppet's environment where the Master looks for the code to compile $environment # Default is "production" # The Master's FQDN and IP address $</a:t>
            </a:r>
            <a:r>
              <a:rPr lang="en-US" dirty="0" err="1" smtClean="0"/>
              <a:t>servername</a:t>
            </a:r>
            <a:r>
              <a:rPr lang="en-US" dirty="0" smtClean="0"/>
              <a:t> $</a:t>
            </a:r>
            <a:r>
              <a:rPr lang="en-US" dirty="0" err="1" smtClean="0"/>
              <a:t>serverip</a:t>
            </a:r>
            <a:r>
              <a:rPr lang="en-US" dirty="0" smtClean="0"/>
              <a:t> # Any configuration setting of the Puppet Master's </a:t>
            </a:r>
            <a:r>
              <a:rPr lang="en-US" dirty="0" err="1" smtClean="0"/>
              <a:t>puppet.conf</a:t>
            </a:r>
            <a:r>
              <a:rPr lang="en-US" dirty="0" smtClean="0"/>
              <a:t> $settings::&lt;</a:t>
            </a:r>
            <a:r>
              <a:rPr lang="en-US" dirty="0" err="1" smtClean="0"/>
              <a:t>setting_name</a:t>
            </a:r>
            <a:r>
              <a:rPr lang="en-US" dirty="0" smtClean="0"/>
              <a:t>&gt;: # The name of the module that contains the current resource's definition $</a:t>
            </a:r>
            <a:r>
              <a:rPr lang="en-US" dirty="0" err="1" smtClean="0"/>
              <a:t>module_name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26</a:t>
            </a:fld>
            <a:endParaRPr lang="en-US" altLang="en-US"/>
          </a:p>
        </p:txBody>
      </p:sp>
    </p:spTree>
    <p:extLst>
      <p:ext uri="{BB962C8B-B14F-4D97-AF65-F5344CB8AC3E}">
        <p14:creationId xmlns:p14="http://schemas.microsoft.com/office/powerpoint/2010/main" val="1506713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smtClean="0">
                <a:solidFill>
                  <a:schemeClr val="tx1"/>
                </a:solidFill>
                <a:effectLst/>
                <a:latin typeface="+mn-lt"/>
                <a:ea typeface="+mn-ea"/>
                <a:cs typeface="+mn-cs"/>
              </a:rPr>
              <a:t>Facter</a:t>
            </a:r>
            <a:r>
              <a:rPr lang="en-US" sz="1200" b="0" i="0" kern="1200" dirty="0" smtClean="0">
                <a:solidFill>
                  <a:schemeClr val="tx1"/>
                </a:solidFill>
                <a:effectLst/>
                <a:latin typeface="+mn-lt"/>
                <a:ea typeface="+mn-ea"/>
                <a:cs typeface="+mn-cs"/>
              </a:rPr>
              <a:t> and facts</a:t>
            </a:r>
          </a:p>
          <a:p>
            <a:pPr fontAlgn="base"/>
            <a:endParaRPr lang="en-US" sz="1200" b="1" i="0" kern="1200" dirty="0" smtClean="0">
              <a:solidFill>
                <a:schemeClr val="tx1"/>
              </a:solidFill>
              <a:effectLst/>
              <a:latin typeface="+mn-lt"/>
              <a:ea typeface="+mn-ea"/>
              <a:cs typeface="+mn-cs"/>
            </a:endParaRPr>
          </a:p>
          <a:p>
            <a:pPr fontAlgn="base"/>
            <a:r>
              <a:rPr lang="en-US" sz="1200" b="1" i="0" kern="1200" dirty="0" err="1" smtClean="0">
                <a:solidFill>
                  <a:schemeClr val="tx1"/>
                </a:solidFill>
                <a:effectLst/>
                <a:latin typeface="+mn-lt"/>
                <a:ea typeface="+mn-ea"/>
                <a:cs typeface="+mn-cs"/>
              </a:rPr>
              <a:t>Facter</a:t>
            </a:r>
            <a:r>
              <a:rPr lang="en-US" sz="1200" b="0" i="0" kern="1200" dirty="0" smtClean="0">
                <a:solidFill>
                  <a:schemeClr val="tx1"/>
                </a:solidFill>
                <a:effectLst/>
                <a:latin typeface="+mn-lt"/>
                <a:ea typeface="+mn-ea"/>
                <a:cs typeface="+mn-cs"/>
              </a:rPr>
              <a:t> is a tools shipped with Puppet. </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It </a:t>
            </a:r>
            <a:r>
              <a:rPr lang="en-US" sz="1200" b="0" i="0" kern="1200" dirty="0" smtClean="0">
                <a:solidFill>
                  <a:schemeClr val="tx1"/>
                </a:solidFill>
                <a:effectLst/>
                <a:latin typeface="+mn-lt"/>
                <a:ea typeface="+mn-ea"/>
                <a:cs typeface="+mn-cs"/>
              </a:rPr>
              <a:t>runs on clients and collects </a:t>
            </a:r>
            <a:r>
              <a:rPr lang="en-US" sz="1200" b="1" i="0" kern="1200" dirty="0" smtClean="0">
                <a:solidFill>
                  <a:schemeClr val="tx1"/>
                </a:solidFill>
                <a:effectLst/>
                <a:latin typeface="+mn-lt"/>
                <a:ea typeface="+mn-ea"/>
                <a:cs typeface="+mn-cs"/>
              </a:rPr>
              <a:t>facts</a:t>
            </a:r>
            <a:r>
              <a:rPr lang="en-US" sz="1200" b="0" i="0" kern="1200" dirty="0" smtClean="0">
                <a:solidFill>
                  <a:schemeClr val="tx1"/>
                </a:solidFill>
                <a:effectLst/>
                <a:latin typeface="+mn-lt"/>
                <a:ea typeface="+mn-ea"/>
                <a:cs typeface="+mn-cs"/>
              </a:rPr>
              <a:t> which are sent to the server. </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rPr>
              <a:t>our code we can use facts to manage resources in different ways or with different arguments.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Here </a:t>
            </a:r>
            <a:r>
              <a:rPr lang="en-US" sz="1200" b="0" i="0" kern="1200" dirty="0" smtClean="0">
                <a:solidFill>
                  <a:schemeClr val="tx1"/>
                </a:solidFill>
                <a:effectLst/>
                <a:latin typeface="+mn-lt"/>
                <a:ea typeface="+mn-ea"/>
                <a:cs typeface="+mn-cs"/>
              </a:rPr>
              <a:t>follows a list of the most common and useful facts:</a:t>
            </a:r>
          </a:p>
          <a:p>
            <a:pPr fontAlgn="base"/>
            <a:r>
              <a:rPr lang="en-US" dirty="0" smtClean="0"/>
              <a:t>al$ </a:t>
            </a:r>
            <a:r>
              <a:rPr lang="en-US" dirty="0" err="1" smtClean="0"/>
              <a:t>facter</a:t>
            </a:r>
            <a:r>
              <a:rPr lang="en-US" dirty="0" smtClean="0"/>
              <a:t> architecture =&gt; x86_64 </a:t>
            </a:r>
            <a:r>
              <a:rPr lang="en-US" dirty="0" err="1" smtClean="0"/>
              <a:t>fqdn</a:t>
            </a:r>
            <a:r>
              <a:rPr lang="en-US" dirty="0" smtClean="0"/>
              <a:t> =&gt; Macante.example42.com hostname =&gt; </a:t>
            </a:r>
            <a:r>
              <a:rPr lang="en-US" dirty="0" err="1" smtClean="0"/>
              <a:t>Macante</a:t>
            </a:r>
            <a:r>
              <a:rPr lang="en-US" dirty="0" smtClean="0"/>
              <a:t> ipaddress_eth0 =&gt; 10.42.42.98 macaddress_eth0 =&gt; 20:c9:d0:44:61:57 </a:t>
            </a:r>
            <a:r>
              <a:rPr lang="en-US" dirty="0" err="1" smtClean="0"/>
              <a:t>operatingsystem</a:t>
            </a:r>
            <a:r>
              <a:rPr lang="en-US" dirty="0" smtClean="0"/>
              <a:t> =&gt; Centos </a:t>
            </a:r>
            <a:r>
              <a:rPr lang="en-US" dirty="0" err="1" smtClean="0"/>
              <a:t>operatingsystemrelease</a:t>
            </a:r>
            <a:r>
              <a:rPr lang="en-US" dirty="0" smtClean="0"/>
              <a:t> =&gt; 6.3 </a:t>
            </a:r>
            <a:r>
              <a:rPr lang="en-US" dirty="0" err="1" smtClean="0"/>
              <a:t>osfamily</a:t>
            </a:r>
            <a:r>
              <a:rPr lang="en-US" dirty="0" smtClean="0"/>
              <a:t> =&gt; </a:t>
            </a:r>
            <a:r>
              <a:rPr lang="en-US" dirty="0" err="1" smtClean="0"/>
              <a:t>RedHat</a:t>
            </a:r>
            <a:r>
              <a:rPr lang="en-US" dirty="0" smtClean="0"/>
              <a:t> virtual =&gt; physical </a:t>
            </a:r>
            <a:endParaRPr lang="en-US" dirty="0" smtClean="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27</a:t>
            </a:fld>
            <a:endParaRPr lang="en-US" altLang="en-US"/>
          </a:p>
        </p:txBody>
      </p:sp>
    </p:spTree>
    <p:extLst>
      <p:ext uri="{BB962C8B-B14F-4D97-AF65-F5344CB8AC3E}">
        <p14:creationId xmlns:p14="http://schemas.microsoft.com/office/powerpoint/2010/main" val="1659144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smtClean="0">
                <a:solidFill>
                  <a:schemeClr val="tx1"/>
                </a:solidFill>
                <a:effectLst/>
                <a:latin typeface="+mn-lt"/>
                <a:ea typeface="+mn-ea"/>
                <a:cs typeface="+mn-cs"/>
              </a:rPr>
              <a:t>Facter</a:t>
            </a:r>
            <a:r>
              <a:rPr lang="en-US" sz="1200" b="0" i="0" kern="1200" dirty="0" smtClean="0">
                <a:solidFill>
                  <a:schemeClr val="tx1"/>
                </a:solidFill>
                <a:effectLst/>
                <a:latin typeface="+mn-lt"/>
                <a:ea typeface="+mn-ea"/>
                <a:cs typeface="+mn-cs"/>
              </a:rPr>
              <a:t> and facts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It's </a:t>
            </a:r>
            <a:r>
              <a:rPr lang="en-US" sz="1200" b="0" i="0" kern="1200" dirty="0" smtClean="0">
                <a:solidFill>
                  <a:schemeClr val="tx1"/>
                </a:solidFill>
                <a:effectLst/>
                <a:latin typeface="+mn-lt"/>
                <a:ea typeface="+mn-ea"/>
                <a:cs typeface="+mn-cs"/>
              </a:rPr>
              <a:t>easy to create custom facts. They can be of 2 types</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Native facts</a:t>
            </a:r>
            <a:r>
              <a:rPr lang="en-US" sz="1200" b="0" i="0" kern="1200" dirty="0" smtClean="0">
                <a:solidFill>
                  <a:schemeClr val="tx1"/>
                </a:solidFill>
                <a:effectLst/>
                <a:latin typeface="+mn-lt"/>
                <a:ea typeface="+mn-ea"/>
                <a:cs typeface="+mn-cs"/>
              </a:rPr>
              <a:t> written in ruby and shipped with modules (in the lib/</a:t>
            </a:r>
            <a:r>
              <a:rPr lang="en-US" sz="1200" b="0" i="0" kern="1200" dirty="0" err="1" smtClean="0">
                <a:solidFill>
                  <a:schemeClr val="tx1"/>
                </a:solidFill>
                <a:effectLst/>
                <a:latin typeface="+mn-lt"/>
                <a:ea typeface="+mn-ea"/>
                <a:cs typeface="+mn-cs"/>
              </a:rPr>
              <a:t>facter</a:t>
            </a:r>
            <a:r>
              <a:rPr lang="en-US" sz="1200" b="0" i="0" kern="1200" dirty="0" smtClean="0">
                <a:solidFill>
                  <a:schemeClr val="tx1"/>
                </a:solidFill>
                <a:effectLst/>
                <a:latin typeface="+mn-lt"/>
                <a:ea typeface="+mn-ea"/>
                <a:cs typeface="+mn-cs"/>
              </a:rPr>
              <a:t> directory)</a:t>
            </a:r>
          </a:p>
          <a:p>
            <a:pPr fontAlgn="base"/>
            <a:r>
              <a:rPr lang="en-US" sz="1200" b="1" i="0" kern="1200" dirty="0" smtClean="0">
                <a:solidFill>
                  <a:schemeClr val="tx1"/>
                </a:solidFill>
                <a:effectLst/>
                <a:latin typeface="+mn-lt"/>
                <a:ea typeface="+mn-ea"/>
                <a:cs typeface="+mn-cs"/>
              </a:rPr>
              <a:t>External facts</a:t>
            </a:r>
            <a:r>
              <a:rPr lang="en-US" sz="1200" b="0" i="0" kern="1200" dirty="0" smtClean="0">
                <a:solidFill>
                  <a:schemeClr val="tx1"/>
                </a:solidFill>
                <a:effectLst/>
                <a:latin typeface="+mn-lt"/>
                <a:ea typeface="+mn-ea"/>
                <a:cs typeface="+mn-cs"/>
              </a:rPr>
              <a:t> can be simple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-file like texts (with .txt extension), </a:t>
            </a:r>
            <a:r>
              <a:rPr lang="en-US" sz="1200" b="0" i="0" kern="1200" dirty="0" err="1" smtClean="0">
                <a:solidFill>
                  <a:schemeClr val="tx1"/>
                </a:solidFill>
                <a:effectLst/>
                <a:latin typeface="+mn-lt"/>
                <a:ea typeface="+mn-ea"/>
                <a:cs typeface="+mn-cs"/>
              </a:rPr>
              <a:t>Yaml</a:t>
            </a:r>
            <a:r>
              <a:rPr lang="en-US" sz="1200" b="0" i="0" kern="1200" dirty="0" smtClean="0">
                <a:solidFill>
                  <a:schemeClr val="tx1"/>
                </a:solidFill>
                <a:effectLst/>
                <a:latin typeface="+mn-lt"/>
                <a:ea typeface="+mn-ea"/>
                <a:cs typeface="+mn-cs"/>
              </a:rPr>
              <a:t> files or even commands in any language, which returns a fact name and its value. External facts are located in the nodes'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facter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facts.d</a:t>
            </a:r>
            <a:r>
              <a:rPr lang="en-US" sz="1200" b="0" i="0" kern="1200" dirty="0" smtClean="0">
                <a:solidFill>
                  <a:schemeClr val="tx1"/>
                </a:solidFill>
                <a:effectLst/>
                <a:latin typeface="+mn-lt"/>
                <a:ea typeface="+mn-ea"/>
                <a:cs typeface="+mn-cs"/>
              </a:rPr>
              <a:t> directory and can be shipped also from modules (in the </a:t>
            </a:r>
            <a:r>
              <a:rPr lang="en-US" sz="1200" b="0" i="0" kern="1200" dirty="0" err="1" smtClean="0">
                <a:solidFill>
                  <a:schemeClr val="tx1"/>
                </a:solidFill>
                <a:effectLst/>
                <a:latin typeface="+mn-lt"/>
                <a:ea typeface="+mn-ea"/>
                <a:cs typeface="+mn-cs"/>
              </a:rPr>
              <a:t>facts.d</a:t>
            </a:r>
            <a:r>
              <a:rPr lang="en-US" sz="1200" b="0" i="0" kern="1200" dirty="0" smtClean="0">
                <a:solidFill>
                  <a:schemeClr val="tx1"/>
                </a:solidFill>
                <a:effectLst/>
                <a:latin typeface="+mn-lt"/>
                <a:ea typeface="+mn-ea"/>
                <a:cs typeface="+mn-cs"/>
              </a:rPr>
              <a:t> directory)</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28</a:t>
            </a:fld>
            <a:endParaRPr lang="en-US" altLang="en-US"/>
          </a:p>
        </p:txBody>
      </p:sp>
    </p:spTree>
    <p:extLst>
      <p:ext uri="{BB962C8B-B14F-4D97-AF65-F5344CB8AC3E}">
        <p14:creationId xmlns:p14="http://schemas.microsoft.com/office/powerpoint/2010/main" val="74892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Classes</a:t>
            </a:r>
          </a:p>
          <a:p>
            <a:pPr fontAlgn="base"/>
            <a:r>
              <a:rPr lang="en-US" sz="1200" b="0" i="0" kern="1200" dirty="0" smtClean="0">
                <a:solidFill>
                  <a:schemeClr val="tx1"/>
                </a:solidFill>
                <a:effectLst/>
                <a:latin typeface="+mn-lt"/>
                <a:ea typeface="+mn-ea"/>
                <a:cs typeface="+mn-cs"/>
              </a:rPr>
              <a:t>Classes are </a:t>
            </a:r>
            <a:r>
              <a:rPr lang="en-US" sz="1200" b="1" i="0" kern="1200" dirty="0" smtClean="0">
                <a:solidFill>
                  <a:schemeClr val="tx1"/>
                </a:solidFill>
                <a:effectLst/>
                <a:latin typeface="+mn-lt"/>
                <a:ea typeface="+mn-ea"/>
                <a:cs typeface="+mn-cs"/>
              </a:rPr>
              <a:t>containers</a:t>
            </a:r>
            <a:r>
              <a:rPr lang="en-US" sz="1200" b="0" i="0" kern="1200" dirty="0" smtClean="0">
                <a:solidFill>
                  <a:schemeClr val="tx1"/>
                </a:solidFill>
                <a:effectLst/>
                <a:latin typeface="+mn-lt"/>
                <a:ea typeface="+mn-ea"/>
                <a:cs typeface="+mn-cs"/>
              </a:rPr>
              <a:t> of different resources. Since Puppet 2.6 they can have parameters.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Example </a:t>
            </a:r>
            <a:r>
              <a:rPr lang="en-US" sz="1200" b="0" i="0" kern="1200" dirty="0" smtClean="0">
                <a:solidFill>
                  <a:schemeClr val="tx1"/>
                </a:solidFill>
                <a:effectLst/>
                <a:latin typeface="+mn-lt"/>
                <a:ea typeface="+mn-ea"/>
                <a:cs typeface="+mn-cs"/>
              </a:rPr>
              <a:t>of a class </a:t>
            </a:r>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(here we describe what the class does and what parameters it has, we don't actually add it and its resources to the catalog):</a:t>
            </a:r>
          </a:p>
          <a:p>
            <a:pPr fontAlgn="base"/>
            <a:r>
              <a:rPr lang="en-US" dirty="0" smtClean="0"/>
              <a:t>class </a:t>
            </a:r>
            <a:r>
              <a:rPr lang="en-US" dirty="0" err="1" smtClean="0"/>
              <a:t>mysql</a:t>
            </a:r>
            <a:r>
              <a:rPr lang="en-US" dirty="0" smtClean="0"/>
              <a:t> ( </a:t>
            </a:r>
            <a:r>
              <a:rPr lang="en-US" dirty="0" err="1" smtClean="0"/>
              <a:t>root_password</a:t>
            </a:r>
            <a:r>
              <a:rPr lang="en-US" dirty="0" smtClean="0"/>
              <a:t> = '</a:t>
            </a:r>
            <a:r>
              <a:rPr lang="en-US" dirty="0" err="1" smtClean="0"/>
              <a:t>default_value</a:t>
            </a:r>
            <a:r>
              <a:rPr lang="en-US" dirty="0" smtClean="0"/>
              <a:t>', port = '3306', ) { package { '</a:t>
            </a:r>
            <a:r>
              <a:rPr lang="en-US" dirty="0" err="1" smtClean="0"/>
              <a:t>mysql</a:t>
            </a:r>
            <a:r>
              <a:rPr lang="en-US" dirty="0" smtClean="0"/>
              <a:t>-server': ensure =&gt; present } service { '</a:t>
            </a:r>
            <a:r>
              <a:rPr lang="en-US" dirty="0" err="1" smtClean="0"/>
              <a:t>mysql</a:t>
            </a:r>
            <a:r>
              <a:rPr lang="en-US" dirty="0" smtClean="0"/>
              <a:t>': ensure =&gt; running } [...] </a:t>
            </a:r>
            <a:r>
              <a:rPr lang="en-US" dirty="0" smtClean="0"/>
              <a:t>}</a:t>
            </a:r>
          </a:p>
          <a:p>
            <a:pPr fontAlgn="base"/>
            <a:endParaRPr lang="en-US" dirty="0" smtClean="0"/>
          </a:p>
          <a:p>
            <a:pPr fontAlgn="base"/>
            <a:endParaRPr lang="en-US" dirty="0" smtClean="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29</a:t>
            </a:fld>
            <a:endParaRPr lang="en-US" altLang="en-US"/>
          </a:p>
        </p:txBody>
      </p:sp>
    </p:spTree>
    <p:extLst>
      <p:ext uri="{BB962C8B-B14F-4D97-AF65-F5344CB8AC3E}">
        <p14:creationId xmlns:p14="http://schemas.microsoft.com/office/powerpoint/2010/main" val="76950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Contents</a:t>
            </a:r>
          </a:p>
          <a:p>
            <a:pPr fontAlgn="base"/>
            <a:r>
              <a:rPr lang="en-US" sz="1200" b="0" i="0" kern="1200" dirty="0" smtClean="0">
                <a:solidFill>
                  <a:schemeClr val="tx1"/>
                </a:solidFill>
                <a:effectLst/>
                <a:latin typeface="+mn-lt"/>
                <a:ea typeface="+mn-ea"/>
                <a:cs typeface="+mn-cs"/>
              </a:rPr>
              <a:t>What is Puppet?</a:t>
            </a:r>
          </a:p>
          <a:p>
            <a:pPr fontAlgn="base"/>
            <a:r>
              <a:rPr lang="en-US" sz="1200" b="0" i="0" kern="1200" dirty="0" smtClean="0">
                <a:solidFill>
                  <a:schemeClr val="tx1"/>
                </a:solidFill>
                <a:effectLst/>
                <a:latin typeface="+mn-lt"/>
                <a:ea typeface="+mn-ea"/>
                <a:cs typeface="+mn-cs"/>
              </a:rPr>
              <a:t>Configuration management</a:t>
            </a:r>
          </a:p>
          <a:p>
            <a:pPr fontAlgn="base"/>
            <a:r>
              <a:rPr lang="en-US" sz="1200" b="0" i="0" kern="1200" dirty="0" smtClean="0">
                <a:solidFill>
                  <a:schemeClr val="tx1"/>
                </a:solidFill>
                <a:effectLst/>
                <a:latin typeface="+mn-lt"/>
                <a:ea typeface="+mn-ea"/>
                <a:cs typeface="+mn-cs"/>
              </a:rPr>
              <a:t>Learning References</a:t>
            </a:r>
          </a:p>
          <a:p>
            <a:pPr fontAlgn="base"/>
            <a:r>
              <a:rPr lang="en-US" sz="1200" b="0" i="0" kern="1200" dirty="0" smtClean="0">
                <a:solidFill>
                  <a:schemeClr val="tx1"/>
                </a:solidFill>
                <a:effectLst/>
                <a:latin typeface="+mn-lt"/>
                <a:ea typeface="+mn-ea"/>
                <a:cs typeface="+mn-cs"/>
              </a:rPr>
              <a:t>Puppet ecosystem</a:t>
            </a:r>
          </a:p>
          <a:p>
            <a:pPr fontAlgn="base"/>
            <a:r>
              <a:rPr lang="en-US" sz="1200" b="0" i="0" kern="1200" dirty="0" smtClean="0">
                <a:solidFill>
                  <a:schemeClr val="tx1"/>
                </a:solidFill>
                <a:effectLst/>
                <a:latin typeface="+mn-lt"/>
                <a:ea typeface="+mn-ea"/>
                <a:cs typeface="+mn-cs"/>
              </a:rPr>
              <a:t>Essential Puppet concepts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Take-</a:t>
            </a:r>
            <a:r>
              <a:rPr lang="en-US" sz="1200" b="0" i="0" kern="1200" dirty="0" err="1" smtClean="0">
                <a:solidFill>
                  <a:schemeClr val="tx1"/>
                </a:solidFill>
                <a:effectLst/>
                <a:latin typeface="+mn-lt"/>
                <a:ea typeface="+mn-ea"/>
                <a:cs typeface="+mn-cs"/>
              </a:rPr>
              <a:t>aways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Know what is Puppet</a:t>
            </a:r>
          </a:p>
          <a:p>
            <a:pPr fontAlgn="base"/>
            <a:r>
              <a:rPr lang="en-US" sz="1200" b="0" i="0" kern="1200" dirty="0" smtClean="0">
                <a:solidFill>
                  <a:schemeClr val="tx1"/>
                </a:solidFill>
                <a:effectLst/>
                <a:latin typeface="+mn-lt"/>
                <a:ea typeface="+mn-ea"/>
                <a:cs typeface="+mn-cs"/>
              </a:rPr>
              <a:t>Understand the principles behind configuration management tools</a:t>
            </a:r>
          </a:p>
          <a:p>
            <a:pPr fontAlgn="base"/>
            <a:r>
              <a:rPr lang="en-US" sz="1200" b="0" i="0" kern="1200" dirty="0" smtClean="0">
                <a:solidFill>
                  <a:schemeClr val="tx1"/>
                </a:solidFill>
                <a:effectLst/>
                <a:latin typeface="+mn-lt"/>
                <a:ea typeface="+mn-ea"/>
                <a:cs typeface="+mn-cs"/>
              </a:rPr>
              <a:t>Know where to find information about Puppet</a:t>
            </a:r>
          </a:p>
          <a:p>
            <a:pPr fontAlgn="base"/>
            <a:r>
              <a:rPr lang="en-US" sz="1200" b="0" i="0" kern="1200" dirty="0" smtClean="0">
                <a:solidFill>
                  <a:schemeClr val="tx1"/>
                </a:solidFill>
                <a:effectLst/>
                <a:latin typeface="+mn-lt"/>
                <a:ea typeface="+mn-ea"/>
                <a:cs typeface="+mn-cs"/>
              </a:rPr>
              <a:t>Have a general view of Puppet software ecosystem</a:t>
            </a:r>
          </a:p>
          <a:p>
            <a:pPr fontAlgn="base"/>
            <a:r>
              <a:rPr lang="en-US" sz="1200" b="0" i="0" kern="1200" dirty="0" smtClean="0">
                <a:solidFill>
                  <a:schemeClr val="tx1"/>
                </a:solidFill>
                <a:effectLst/>
                <a:latin typeface="+mn-lt"/>
                <a:ea typeface="+mn-ea"/>
                <a:cs typeface="+mn-cs"/>
              </a:rPr>
              <a:t>Understand the logic and core principles of Puppet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1865776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Classes</a:t>
            </a:r>
          </a:p>
          <a:p>
            <a:pPr fontAlgn="base"/>
            <a:endParaRPr lang="en-US" dirty="0" smtClean="0"/>
          </a:p>
          <a:p>
            <a:pPr fontAlgn="base"/>
            <a:r>
              <a:rPr lang="en-US" sz="1200" b="0" i="0" kern="1200" dirty="0" smtClean="0">
                <a:solidFill>
                  <a:schemeClr val="tx1"/>
                </a:solidFill>
                <a:effectLst/>
                <a:latin typeface="+mn-lt"/>
                <a:ea typeface="+mn-ea"/>
                <a:cs typeface="+mn-cs"/>
              </a:rPr>
              <a:t>When </a:t>
            </a:r>
            <a:r>
              <a:rPr lang="en-US" sz="1200" b="0" i="0" kern="1200" dirty="0" smtClean="0">
                <a:solidFill>
                  <a:schemeClr val="tx1"/>
                </a:solidFill>
                <a:effectLst/>
                <a:latin typeface="+mn-lt"/>
                <a:ea typeface="+mn-ea"/>
                <a:cs typeface="+mn-cs"/>
              </a:rPr>
              <a:t>we have to use a class previously defined, we </a:t>
            </a:r>
            <a:r>
              <a:rPr lang="en-US" sz="1200" b="1" i="0" kern="1200" dirty="0" smtClean="0">
                <a:solidFill>
                  <a:schemeClr val="tx1"/>
                </a:solidFill>
                <a:effectLst/>
                <a:latin typeface="+mn-lt"/>
                <a:ea typeface="+mn-ea"/>
                <a:cs typeface="+mn-cs"/>
              </a:rPr>
              <a:t>declare</a:t>
            </a:r>
            <a:r>
              <a:rPr lang="en-US" sz="1200" b="0" i="0" kern="1200" dirty="0" smtClean="0">
                <a:solidFill>
                  <a:schemeClr val="tx1"/>
                </a:solidFill>
                <a:effectLst/>
                <a:latin typeface="+mn-lt"/>
                <a:ea typeface="+mn-ea"/>
                <a:cs typeface="+mn-cs"/>
              </a:rPr>
              <a:t> it. </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Class </a:t>
            </a:r>
            <a:r>
              <a:rPr lang="en-US" sz="1200" b="0" i="0" kern="1200" dirty="0" smtClean="0">
                <a:solidFill>
                  <a:schemeClr val="tx1"/>
                </a:solidFill>
                <a:effectLst/>
                <a:latin typeface="+mn-lt"/>
                <a:ea typeface="+mn-ea"/>
                <a:cs typeface="+mn-cs"/>
              </a:rPr>
              <a:t>declaration can be done in 2 different ways: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1. "Old </a:t>
            </a:r>
            <a:r>
              <a:rPr lang="en-US" sz="1200" b="0" i="0" kern="1200" dirty="0" smtClean="0">
                <a:solidFill>
                  <a:schemeClr val="tx1"/>
                </a:solidFill>
                <a:effectLst/>
                <a:latin typeface="+mn-lt"/>
                <a:ea typeface="+mn-ea"/>
                <a:cs typeface="+mn-cs"/>
              </a:rPr>
              <a:t>style" class declaration, without parameters (inside a catalog we can have multiple include of the same class but that class it's applied only once):</a:t>
            </a:r>
          </a:p>
          <a:p>
            <a:pPr fontAlgn="base"/>
            <a:r>
              <a:rPr lang="en-US" dirty="0" smtClean="0"/>
              <a:t>include </a:t>
            </a:r>
            <a:r>
              <a:rPr lang="en-US" dirty="0" err="1" smtClean="0"/>
              <a:t>mysql</a:t>
            </a:r>
            <a:r>
              <a:rPr lang="en-US" dirty="0" smtClean="0"/>
              <a:t> </a:t>
            </a:r>
            <a:endParaRPr lang="en-US" dirty="0" smtClean="0"/>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2. "New </a:t>
            </a:r>
            <a:r>
              <a:rPr lang="en-US" sz="1200" b="0" i="0" kern="1200" dirty="0" smtClean="0">
                <a:solidFill>
                  <a:schemeClr val="tx1"/>
                </a:solidFill>
                <a:effectLst/>
                <a:latin typeface="+mn-lt"/>
                <a:ea typeface="+mn-ea"/>
                <a:cs typeface="+mn-cs"/>
              </a:rPr>
              <a:t>style" (from Puppet 2.6) class declaration with explicit parameters (Syntax is the same of normal resources and the same class can be declared, in this way, only once inside the same catalog):</a:t>
            </a:r>
          </a:p>
          <a:p>
            <a:r>
              <a:rPr lang="en-US" dirty="0" smtClean="0"/>
              <a:t>class { '</a:t>
            </a:r>
            <a:r>
              <a:rPr lang="en-US" dirty="0" err="1" smtClean="0"/>
              <a:t>mysql</a:t>
            </a:r>
            <a:r>
              <a:rPr lang="en-US" dirty="0" smtClean="0"/>
              <a:t>': </a:t>
            </a:r>
            <a:r>
              <a:rPr lang="en-US" dirty="0" err="1" smtClean="0"/>
              <a:t>root_password</a:t>
            </a:r>
            <a:r>
              <a:rPr lang="en-US" dirty="0" smtClean="0"/>
              <a:t> =&gt; '</a:t>
            </a:r>
            <a:r>
              <a:rPr lang="en-US" dirty="0" err="1" smtClean="0"/>
              <a:t>my_value</a:t>
            </a:r>
            <a:r>
              <a:rPr lang="en-US" dirty="0" smtClean="0"/>
              <a:t>', port =&gt; '3307', }</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30</a:t>
            </a:fld>
            <a:endParaRPr lang="en-US" altLang="en-US"/>
          </a:p>
        </p:txBody>
      </p:sp>
    </p:spTree>
    <p:extLst>
      <p:ext uri="{BB962C8B-B14F-4D97-AF65-F5344CB8AC3E}">
        <p14:creationId xmlns:p14="http://schemas.microsoft.com/office/powerpoint/2010/main" val="879916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Defines</a:t>
            </a:r>
          </a:p>
          <a:p>
            <a:pPr fontAlgn="base"/>
            <a:r>
              <a:rPr lang="en-US" sz="1200" b="0" i="0" kern="1200" dirty="0" smtClean="0">
                <a:solidFill>
                  <a:schemeClr val="tx1"/>
                </a:solidFill>
                <a:effectLst/>
                <a:latin typeface="+mn-lt"/>
                <a:ea typeface="+mn-ea"/>
                <a:cs typeface="+mn-cs"/>
              </a:rPr>
              <a:t>Also called: </a:t>
            </a:r>
            <a:r>
              <a:rPr lang="en-US" sz="1200" b="1" i="0" kern="1200" dirty="0" smtClean="0">
                <a:solidFill>
                  <a:schemeClr val="tx1"/>
                </a:solidFill>
                <a:effectLst/>
                <a:latin typeface="+mn-lt"/>
                <a:ea typeface="+mn-ea"/>
                <a:cs typeface="+mn-cs"/>
              </a:rPr>
              <a:t>Defined resource types</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defined types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Similar to parametrized classes but can be used multiple times (with different titles).</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Declaration</a:t>
            </a:r>
            <a:r>
              <a:rPr lang="en-US" sz="1200" b="0" i="0" kern="1200" dirty="0" smtClean="0">
                <a:solidFill>
                  <a:schemeClr val="tx1"/>
                </a:solidFill>
                <a:effectLst/>
                <a:latin typeface="+mn-lt"/>
                <a:ea typeface="+mn-ea"/>
                <a:cs typeface="+mn-cs"/>
              </a:rPr>
              <a:t> of a define:</a:t>
            </a:r>
          </a:p>
          <a:p>
            <a:pPr fontAlgn="base"/>
            <a:r>
              <a:rPr lang="en-US" dirty="0" smtClean="0"/>
              <a:t>define apache::</a:t>
            </a:r>
            <a:r>
              <a:rPr lang="en-US" dirty="0" err="1" smtClean="0"/>
              <a:t>virtualhost</a:t>
            </a:r>
            <a:r>
              <a:rPr lang="en-US" dirty="0" smtClean="0"/>
              <a:t> ( $ensure = present, $template = 'apache/</a:t>
            </a:r>
            <a:r>
              <a:rPr lang="en-US" dirty="0" err="1" smtClean="0"/>
              <a:t>virtualhost.conf.erb</a:t>
            </a:r>
            <a:r>
              <a:rPr lang="en-US" dirty="0" smtClean="0"/>
              <a:t>' , [...] ) { file { "</a:t>
            </a:r>
            <a:r>
              <a:rPr lang="en-US" dirty="0" err="1" smtClean="0"/>
              <a:t>ApacheVirtualHost</a:t>
            </a:r>
            <a:r>
              <a:rPr lang="en-US" dirty="0" smtClean="0"/>
              <a:t>_${name}": ensure =&gt; $ensure, content =&gt; template("${template}"), } } </a:t>
            </a:r>
            <a:endParaRPr lang="en-US" dirty="0" smtClean="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31</a:t>
            </a:fld>
            <a:endParaRPr lang="en-US" altLang="en-US"/>
          </a:p>
        </p:txBody>
      </p:sp>
    </p:spTree>
    <p:extLst>
      <p:ext uri="{BB962C8B-B14F-4D97-AF65-F5344CB8AC3E}">
        <p14:creationId xmlns:p14="http://schemas.microsoft.com/office/powerpoint/2010/main" val="6847664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Defines</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Declaration</a:t>
            </a:r>
            <a:r>
              <a:rPr lang="en-US" sz="1200" b="0" i="0" kern="1200" dirty="0" smtClean="0">
                <a:solidFill>
                  <a:schemeClr val="tx1"/>
                </a:solidFill>
                <a:effectLst/>
                <a:latin typeface="+mn-lt"/>
                <a:ea typeface="+mn-ea"/>
                <a:cs typeface="+mn-cs"/>
              </a:rPr>
              <a:t> of a define:</a:t>
            </a:r>
          </a:p>
          <a:p>
            <a:r>
              <a:rPr lang="en-US" dirty="0" smtClean="0"/>
              <a:t>apache::</a:t>
            </a:r>
            <a:r>
              <a:rPr lang="en-US" dirty="0" err="1" smtClean="0"/>
              <a:t>virtualhost</a:t>
            </a:r>
            <a:r>
              <a:rPr lang="en-US" dirty="0" smtClean="0"/>
              <a:t> { 'www.example42.com': template =&gt; 'site/apache/www.example42.com-erb' }</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a:p>
        </p:txBody>
      </p:sp>
    </p:spTree>
    <p:extLst>
      <p:ext uri="{BB962C8B-B14F-4D97-AF65-F5344CB8AC3E}">
        <p14:creationId xmlns:p14="http://schemas.microsoft.com/office/powerpoint/2010/main" val="128646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Modules</a:t>
            </a:r>
          </a:p>
          <a:p>
            <a:pPr fontAlgn="base"/>
            <a:r>
              <a:rPr lang="en-US" sz="1200" b="0" i="0" kern="1200" dirty="0" smtClean="0">
                <a:solidFill>
                  <a:schemeClr val="tx1"/>
                </a:solidFill>
                <a:effectLst/>
                <a:latin typeface="+mn-lt"/>
                <a:ea typeface="+mn-ea"/>
                <a:cs typeface="+mn-cs"/>
              </a:rPr>
              <a:t>Self Contained and Distributable </a:t>
            </a:r>
            <a:r>
              <a:rPr lang="en-US" sz="1200" b="0" i="1" kern="1200" dirty="0" smtClean="0">
                <a:solidFill>
                  <a:schemeClr val="tx1"/>
                </a:solidFill>
                <a:effectLst/>
                <a:latin typeface="+mn-lt"/>
                <a:ea typeface="+mn-ea"/>
                <a:cs typeface="+mn-cs"/>
              </a:rPr>
              <a:t>recipes</a:t>
            </a:r>
            <a:r>
              <a:rPr lang="en-US" sz="1200" b="0" i="0" kern="1200" dirty="0" smtClean="0">
                <a:solidFill>
                  <a:schemeClr val="tx1"/>
                </a:solidFill>
                <a:effectLst/>
                <a:latin typeface="+mn-lt"/>
                <a:ea typeface="+mn-ea"/>
                <a:cs typeface="+mn-cs"/>
              </a:rPr>
              <a:t> contained in a directory with a predefined </a:t>
            </a:r>
            <a:r>
              <a:rPr lang="en-US" sz="1200" b="0" i="0" kern="1200" dirty="0" smtClean="0">
                <a:solidFill>
                  <a:schemeClr val="tx1"/>
                </a:solidFill>
                <a:effectLst/>
                <a:latin typeface="+mn-lt"/>
                <a:ea typeface="+mn-ea"/>
                <a:cs typeface="+mn-cs"/>
              </a:rPr>
              <a:t>structure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Used to manage an application, system's resources, a local site or more complex </a:t>
            </a:r>
            <a:r>
              <a:rPr lang="en-US" sz="1200" b="0" i="0" kern="1200" dirty="0" smtClean="0">
                <a:solidFill>
                  <a:schemeClr val="tx1"/>
                </a:solidFill>
                <a:effectLst/>
                <a:latin typeface="+mn-lt"/>
                <a:ea typeface="+mn-ea"/>
                <a:cs typeface="+mn-cs"/>
              </a:rPr>
              <a:t>structures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Modules must be placed in the Puppet Master's </a:t>
            </a:r>
            <a:r>
              <a:rPr lang="en-US" sz="1200" b="0" i="0" kern="1200" dirty="0" err="1" smtClean="0">
                <a:solidFill>
                  <a:schemeClr val="tx1"/>
                </a:solidFill>
                <a:effectLst/>
                <a:latin typeface="+mn-lt"/>
                <a:ea typeface="+mn-ea"/>
                <a:cs typeface="+mn-cs"/>
              </a:rPr>
              <a:t>modulepath</a:t>
            </a:r>
            <a:endParaRPr lang="en-US" sz="1200" b="0" i="0" kern="1200" dirty="0" smtClean="0">
              <a:solidFill>
                <a:schemeClr val="tx1"/>
              </a:solidFill>
              <a:effectLst/>
              <a:latin typeface="+mn-lt"/>
              <a:ea typeface="+mn-ea"/>
              <a:cs typeface="+mn-cs"/>
            </a:endParaRPr>
          </a:p>
          <a:p>
            <a:pPr fontAlgn="base"/>
            <a:r>
              <a:rPr lang="en-US" dirty="0" smtClean="0"/>
              <a:t>puppet </a:t>
            </a:r>
            <a:r>
              <a:rPr lang="en-US" dirty="0" err="1" smtClean="0"/>
              <a:t>config</a:t>
            </a:r>
            <a:r>
              <a:rPr lang="en-US" dirty="0" smtClean="0"/>
              <a:t> print </a:t>
            </a:r>
            <a:r>
              <a:rPr lang="en-US" dirty="0" err="1" smtClean="0"/>
              <a:t>modulepath</a:t>
            </a:r>
            <a:r>
              <a:rPr lang="en-US" dirty="0" smtClean="0"/>
              <a:t> /</a:t>
            </a:r>
            <a:r>
              <a:rPr lang="en-US" dirty="0" err="1" smtClean="0"/>
              <a:t>etc</a:t>
            </a:r>
            <a:r>
              <a:rPr lang="en-US" dirty="0" smtClean="0"/>
              <a:t>/puppet/modules:/</a:t>
            </a:r>
            <a:r>
              <a:rPr lang="en-US" dirty="0" err="1" smtClean="0"/>
              <a:t>usr</a:t>
            </a:r>
            <a:r>
              <a:rPr lang="en-US" dirty="0" smtClean="0"/>
              <a:t>/share/puppet/modules </a:t>
            </a:r>
            <a:endParaRPr lang="en-US" dirty="0" smtClean="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33</a:t>
            </a:fld>
            <a:endParaRPr lang="en-US" altLang="en-US"/>
          </a:p>
        </p:txBody>
      </p:sp>
    </p:spTree>
    <p:extLst>
      <p:ext uri="{BB962C8B-B14F-4D97-AF65-F5344CB8AC3E}">
        <p14:creationId xmlns:p14="http://schemas.microsoft.com/office/powerpoint/2010/main" val="1887224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Modules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a:t>
            </a:r>
            <a:r>
              <a:rPr lang="en-US" sz="1200" b="0" i="0" kern="1200" dirty="0" smtClean="0">
                <a:solidFill>
                  <a:schemeClr val="tx1"/>
                </a:solidFill>
                <a:effectLst/>
                <a:latin typeface="+mn-lt"/>
                <a:ea typeface="+mn-ea"/>
                <a:cs typeface="+mn-cs"/>
              </a:rPr>
              <a:t>module tool to interface with Puppet Modules Forge</a:t>
            </a:r>
          </a:p>
          <a:p>
            <a:pPr fontAlgn="base"/>
            <a:endParaRPr lang="en-US" dirty="0" smtClean="0"/>
          </a:p>
          <a:p>
            <a:pPr fontAlgn="base"/>
            <a:r>
              <a:rPr lang="en-US" dirty="0" smtClean="0"/>
              <a:t>puppet </a:t>
            </a:r>
            <a:r>
              <a:rPr lang="en-US" dirty="0" smtClean="0"/>
              <a:t>help module [...] ACTIONS: build Build a module release package. changes Show modified files of an installed module. generate Generate boilerplate for a new module. install Install a module from the Puppet Forge or an archive. list List installed modules search Search the Puppet Forge for a module. uninstall Uninstall a puppet module. upgrade Upgrade a puppet module. </a:t>
            </a:r>
            <a:endParaRPr lang="en-US" dirty="0" smtClean="0"/>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GitHub</a:t>
            </a:r>
            <a:r>
              <a:rPr lang="en-US" sz="1200" b="0" i="0" kern="1200" dirty="0" smtClean="0">
                <a:solidFill>
                  <a:schemeClr val="tx1"/>
                </a:solidFill>
                <a:effectLst/>
                <a:latin typeface="+mn-lt"/>
                <a:ea typeface="+mn-ea"/>
                <a:cs typeface="+mn-cs"/>
              </a:rPr>
              <a:t>, also, is full of Puppet modules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1164997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Practice: Language Basics</a:t>
            </a:r>
          </a:p>
          <a:p>
            <a:pPr fontAlgn="base"/>
            <a:r>
              <a:rPr lang="en-US" sz="1200" b="0" i="0" kern="1200" dirty="0" smtClean="0">
                <a:solidFill>
                  <a:schemeClr val="tx1"/>
                </a:solidFill>
                <a:effectLst/>
                <a:latin typeface="+mn-lt"/>
                <a:ea typeface="+mn-ea"/>
                <a:cs typeface="+mn-cs"/>
              </a:rPr>
              <a:t>On a test machine </a:t>
            </a:r>
            <a:r>
              <a:rPr lang="en-US" sz="1200" b="1" i="0" kern="1200" dirty="0" smtClean="0">
                <a:solidFill>
                  <a:schemeClr val="tx1"/>
                </a:solidFill>
                <a:effectLst/>
                <a:latin typeface="+mn-lt"/>
                <a:ea typeface="+mn-ea"/>
                <a:cs typeface="+mn-cs"/>
              </a:rPr>
              <a:t>install Puppet</a:t>
            </a:r>
            <a:r>
              <a:rPr lang="en-US" sz="1200" b="0" i="0" kern="1200" dirty="0" smtClean="0">
                <a:solidFill>
                  <a:schemeClr val="tx1"/>
                </a:solidFill>
                <a:effectLst/>
                <a:latin typeface="+mn-lt"/>
                <a:ea typeface="+mn-ea"/>
                <a:cs typeface="+mn-cs"/>
              </a:rPr>
              <a:t> if not already installed.</a:t>
            </a:r>
          </a:p>
          <a:p>
            <a:pPr fontAlgn="base"/>
            <a:r>
              <a:rPr lang="en-US" sz="1200" b="0" i="0" kern="1200" dirty="0" smtClean="0">
                <a:solidFill>
                  <a:schemeClr val="tx1"/>
                </a:solidFill>
                <a:effectLst/>
                <a:latin typeface="+mn-lt"/>
                <a:ea typeface="+mn-ea"/>
                <a:cs typeface="+mn-cs"/>
              </a:rPr>
              <a:t>Practice with the </a:t>
            </a:r>
            <a:r>
              <a:rPr lang="en-US" sz="1200" b="1" i="0" kern="1200" dirty="0" smtClean="0">
                <a:solidFill>
                  <a:schemeClr val="tx1"/>
                </a:solidFill>
                <a:effectLst/>
                <a:latin typeface="+mn-lt"/>
                <a:ea typeface="+mn-ea"/>
                <a:cs typeface="+mn-cs"/>
              </a:rPr>
              <a:t>commands</a:t>
            </a:r>
            <a:r>
              <a:rPr lang="en-US" sz="1200" b="0" i="0" kern="1200" dirty="0" smtClean="0">
                <a:solidFill>
                  <a:schemeClr val="tx1"/>
                </a:solidFill>
                <a:effectLst/>
                <a:latin typeface="+mn-lt"/>
                <a:ea typeface="+mn-ea"/>
                <a:cs typeface="+mn-cs"/>
              </a:rPr>
              <a:t>:</a:t>
            </a:r>
          </a:p>
          <a:p>
            <a:pPr fontAlgn="base"/>
            <a:r>
              <a:rPr lang="en-US" dirty="0" smtClean="0"/>
              <a:t>puppet describe puppet resource </a:t>
            </a:r>
            <a:r>
              <a:rPr lang="en-US" dirty="0" err="1" smtClean="0"/>
              <a:t>facter</a:t>
            </a:r>
            <a:r>
              <a:rPr lang="en-US" dirty="0" smtClean="0"/>
              <a:t> </a:t>
            </a:r>
            <a:r>
              <a:rPr lang="en-US" sz="1200" b="0" i="0" kern="1200" dirty="0" smtClean="0">
                <a:solidFill>
                  <a:schemeClr val="tx1"/>
                </a:solidFill>
                <a:effectLst/>
                <a:latin typeface="+mn-lt"/>
                <a:ea typeface="+mn-ea"/>
                <a:cs typeface="+mn-cs"/>
              </a:rPr>
              <a:t>Create a </a:t>
            </a:r>
            <a:r>
              <a:rPr lang="en-US" sz="1200" b="1" i="0" kern="1200" dirty="0" smtClean="0">
                <a:solidFill>
                  <a:schemeClr val="tx1"/>
                </a:solidFill>
                <a:effectLst/>
                <a:latin typeface="+mn-lt"/>
                <a:ea typeface="+mn-ea"/>
                <a:cs typeface="+mn-cs"/>
              </a:rPr>
              <a:t>manifest</a:t>
            </a:r>
            <a:r>
              <a:rPr lang="en-US" sz="1200" b="0" i="0" kern="1200" dirty="0" smtClean="0">
                <a:solidFill>
                  <a:schemeClr val="tx1"/>
                </a:solidFill>
                <a:effectLst/>
                <a:latin typeface="+mn-lt"/>
                <a:ea typeface="+mn-ea"/>
                <a:cs typeface="+mn-cs"/>
              </a:rPr>
              <a:t> file and in that file manage the installation of the package and the management of the service of </a:t>
            </a:r>
            <a:r>
              <a:rPr lang="en-US" sz="1200" b="0" i="1"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Use puppet apply to apply the resources declared in our manifest.</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213219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What is Puppet?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is an Open Source </a:t>
            </a:r>
            <a:r>
              <a:rPr lang="en-US" sz="1200" b="1" i="0" kern="1200" dirty="0" smtClean="0">
                <a:solidFill>
                  <a:schemeClr val="tx1"/>
                </a:solidFill>
                <a:effectLst/>
                <a:latin typeface="+mn-lt"/>
                <a:ea typeface="+mn-ea"/>
                <a:cs typeface="+mn-cs"/>
              </a:rPr>
              <a:t>Configuration Management</a:t>
            </a:r>
            <a:r>
              <a:rPr lang="en-US" sz="1200" b="0" i="0" kern="1200" dirty="0" smtClean="0">
                <a:solidFill>
                  <a:schemeClr val="tx1"/>
                </a:solidFill>
                <a:effectLst/>
                <a:latin typeface="+mn-lt"/>
                <a:ea typeface="+mn-ea"/>
                <a:cs typeface="+mn-cs"/>
              </a:rPr>
              <a:t> software developed by </a:t>
            </a:r>
            <a:r>
              <a:rPr lang="en-US" sz="1200" b="0" i="0" kern="1200" dirty="0" smtClean="0">
                <a:solidFill>
                  <a:schemeClr val="tx1"/>
                </a:solidFill>
                <a:effectLst/>
                <a:latin typeface="+mn-lt"/>
                <a:ea typeface="+mn-ea"/>
                <a:cs typeface="+mn-cs"/>
                <a:hlinkClick r:id="rId3"/>
              </a:rPr>
              <a:t>Puppet Labs</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More widely Puppet is a framework for </a:t>
            </a:r>
            <a:r>
              <a:rPr lang="en-US" sz="1200" b="1" i="0" kern="1200" dirty="0" smtClean="0">
                <a:solidFill>
                  <a:schemeClr val="tx1"/>
                </a:solidFill>
                <a:effectLst/>
                <a:latin typeface="+mn-lt"/>
                <a:ea typeface="+mn-ea"/>
                <a:cs typeface="+mn-cs"/>
              </a:rPr>
              <a:t>Systems Automation</a:t>
            </a:r>
            <a:r>
              <a:rPr lang="en-US" sz="1200" b="0" i="0" kern="1200" dirty="0" smtClean="0">
                <a:solidFill>
                  <a:schemeClr val="tx1"/>
                </a:solidFill>
                <a:effectLst/>
                <a:latin typeface="+mn-lt"/>
                <a:ea typeface="+mn-ea"/>
                <a:cs typeface="+mn-cs"/>
              </a:rPr>
              <a:t> since it automates the configuration and ongoing management of our servers, in a centrally managed way.</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It allows to define, with a </a:t>
            </a:r>
            <a:r>
              <a:rPr lang="en-US" sz="1200" b="1" i="0" kern="1200" dirty="0" smtClean="0">
                <a:solidFill>
                  <a:schemeClr val="tx1"/>
                </a:solidFill>
                <a:effectLst/>
                <a:latin typeface="+mn-lt"/>
                <a:ea typeface="+mn-ea"/>
                <a:cs typeface="+mn-cs"/>
              </a:rPr>
              <a:t>declarative</a:t>
            </a:r>
            <a:r>
              <a:rPr lang="en-US" sz="1200" b="0" i="0" kern="1200" dirty="0" smtClean="0">
                <a:solidFill>
                  <a:schemeClr val="tx1"/>
                </a:solidFill>
                <a:effectLst/>
                <a:latin typeface="+mn-lt"/>
                <a:ea typeface="+mn-ea"/>
                <a:cs typeface="+mn-cs"/>
              </a:rPr>
              <a:t> Domain Specific Language (</a:t>
            </a:r>
            <a:r>
              <a:rPr lang="en-US" sz="1200" b="1" i="0" kern="1200" dirty="0" smtClean="0">
                <a:solidFill>
                  <a:schemeClr val="tx1"/>
                </a:solidFill>
                <a:effectLst/>
                <a:latin typeface="+mn-lt"/>
                <a:ea typeface="+mn-ea"/>
                <a:cs typeface="+mn-cs"/>
              </a:rPr>
              <a:t>DSL</a:t>
            </a:r>
            <a:r>
              <a:rPr lang="en-US" sz="1200" b="0" i="0" kern="1200" dirty="0" smtClean="0">
                <a:solidFill>
                  <a:schemeClr val="tx1"/>
                </a:solidFill>
                <a:effectLst/>
                <a:latin typeface="+mn-lt"/>
                <a:ea typeface="+mn-ea"/>
                <a:cs typeface="+mn-cs"/>
              </a:rPr>
              <a:t>), what we want to configure and manage on an Operating System (OS): packages to install, services to start, files to configure and any system resource we can map and express in Puppet language.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works on Linux, Unix (Solaris, AIX, *BSD),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Windows (</a:t>
            </a:r>
            <a:r>
              <a:rPr lang="en-US" sz="1200" b="0" i="0" kern="1200" dirty="0" smtClean="0">
                <a:solidFill>
                  <a:schemeClr val="tx1"/>
                </a:solidFill>
                <a:effectLst/>
                <a:latin typeface="+mn-lt"/>
                <a:ea typeface="+mn-ea"/>
                <a:cs typeface="+mn-cs"/>
                <a:hlinkClick r:id="rId4"/>
              </a:rPr>
              <a:t>List of Supported Platforms</a:t>
            </a:r>
            <a:r>
              <a:rPr lang="en-US" sz="1200" b="0" i="0" kern="1200" dirty="0" smtClean="0">
                <a:solidFill>
                  <a:schemeClr val="tx1"/>
                </a:solidFill>
                <a:effectLst/>
                <a:latin typeface="+mn-lt"/>
                <a:ea typeface="+mn-ea"/>
                <a:cs typeface="+mn-cs"/>
              </a:rPr>
              <a:t>) and can be used also to configure network and storage devices or manage cloud resources.</a:t>
            </a:r>
          </a:p>
          <a:p>
            <a:pPr fontAlgn="base"/>
            <a:r>
              <a:rPr lang="en-US" sz="1200" b="0" i="0" kern="1200" dirty="0" smtClean="0">
                <a:solidFill>
                  <a:schemeClr val="tx1"/>
                </a:solidFill>
                <a:effectLst/>
                <a:latin typeface="+mn-lt"/>
                <a:ea typeface="+mn-ea"/>
                <a:cs typeface="+mn-cs"/>
              </a:rPr>
              <a:t>It is used by </a:t>
            </a:r>
            <a:r>
              <a:rPr lang="en-US" sz="1200" b="0" i="0" kern="1200" dirty="0" smtClean="0">
                <a:solidFill>
                  <a:schemeClr val="tx1"/>
                </a:solidFill>
                <a:effectLst/>
                <a:latin typeface="+mn-lt"/>
                <a:ea typeface="+mn-ea"/>
                <a:cs typeface="+mn-cs"/>
                <a:hlinkClick r:id="rId5"/>
              </a:rPr>
              <a:t>many companies</a:t>
            </a:r>
            <a:r>
              <a:rPr lang="en-US" sz="1200" b="0" i="0" kern="1200" dirty="0" smtClean="0">
                <a:solidFill>
                  <a:schemeClr val="tx1"/>
                </a:solidFill>
                <a:effectLst/>
                <a:latin typeface="+mn-lt"/>
                <a:ea typeface="+mn-ea"/>
                <a:cs typeface="+mn-cs"/>
              </a:rPr>
              <a:t> with a number of managed systems than ranges from few dozens to several thousands.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Labs releases also </a:t>
            </a:r>
            <a:r>
              <a:rPr lang="en-US" sz="1200" b="0" i="0" kern="1200" dirty="0" smtClean="0">
                <a:solidFill>
                  <a:schemeClr val="tx1"/>
                </a:solidFill>
                <a:effectLst/>
                <a:latin typeface="+mn-lt"/>
                <a:ea typeface="+mn-ea"/>
                <a:cs typeface="+mn-cs"/>
                <a:hlinkClick r:id="rId6"/>
              </a:rPr>
              <a:t>Puppet Enterprise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PE</a:t>
            </a:r>
            <a:r>
              <a:rPr lang="en-US" sz="1200" b="0" i="0" kern="1200" dirty="0" smtClean="0">
                <a:solidFill>
                  <a:schemeClr val="tx1"/>
                </a:solidFill>
                <a:effectLst/>
                <a:latin typeface="+mn-lt"/>
                <a:ea typeface="+mn-ea"/>
                <a:cs typeface="+mn-cs"/>
              </a:rPr>
              <a:t>) based on the </a:t>
            </a:r>
            <a:r>
              <a:rPr lang="en-US" sz="1200" b="0" i="0" kern="1200" dirty="0" smtClean="0">
                <a:solidFill>
                  <a:schemeClr val="tx1"/>
                </a:solidFill>
                <a:effectLst/>
                <a:latin typeface="+mn-lt"/>
                <a:ea typeface="+mn-ea"/>
                <a:cs typeface="+mn-cs"/>
                <a:hlinkClick r:id="rId7"/>
              </a:rPr>
              <a:t>Open Source code base</a:t>
            </a:r>
            <a:r>
              <a:rPr lang="en-US" sz="1200" b="0" i="0" kern="1200" dirty="0" smtClean="0">
                <a:solidFill>
                  <a:schemeClr val="tx1"/>
                </a:solidFill>
                <a:effectLst/>
                <a:latin typeface="+mn-lt"/>
                <a:ea typeface="+mn-ea"/>
                <a:cs typeface="+mn-cs"/>
              </a:rPr>
              <a:t> and oriented to enterprises that need official support and want Puppet infrastructure easier to setup and with better reporting and management features.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1984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What is Puppet?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is an Open Source </a:t>
            </a:r>
            <a:r>
              <a:rPr lang="en-US" sz="1200" b="1" i="0" kern="1200" dirty="0" smtClean="0">
                <a:solidFill>
                  <a:schemeClr val="tx1"/>
                </a:solidFill>
                <a:effectLst/>
                <a:latin typeface="+mn-lt"/>
                <a:ea typeface="+mn-ea"/>
                <a:cs typeface="+mn-cs"/>
              </a:rPr>
              <a:t>Configuration Management</a:t>
            </a:r>
            <a:r>
              <a:rPr lang="en-US" sz="1200" b="0" i="0" kern="1200" dirty="0" smtClean="0">
                <a:solidFill>
                  <a:schemeClr val="tx1"/>
                </a:solidFill>
                <a:effectLst/>
                <a:latin typeface="+mn-lt"/>
                <a:ea typeface="+mn-ea"/>
                <a:cs typeface="+mn-cs"/>
              </a:rPr>
              <a:t> software developed by </a:t>
            </a:r>
            <a:r>
              <a:rPr lang="en-US" sz="1200" b="0" i="0" kern="1200" dirty="0" smtClean="0">
                <a:solidFill>
                  <a:schemeClr val="tx1"/>
                </a:solidFill>
                <a:effectLst/>
                <a:latin typeface="+mn-lt"/>
                <a:ea typeface="+mn-ea"/>
                <a:cs typeface="+mn-cs"/>
                <a:hlinkClick r:id="rId3"/>
              </a:rPr>
              <a:t>Puppet Labs</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More widely Puppet is a framework for </a:t>
            </a:r>
            <a:r>
              <a:rPr lang="en-US" sz="1200" b="1" i="0" kern="1200" dirty="0" smtClean="0">
                <a:solidFill>
                  <a:schemeClr val="tx1"/>
                </a:solidFill>
                <a:effectLst/>
                <a:latin typeface="+mn-lt"/>
                <a:ea typeface="+mn-ea"/>
                <a:cs typeface="+mn-cs"/>
              </a:rPr>
              <a:t>Systems Automation</a:t>
            </a:r>
            <a:r>
              <a:rPr lang="en-US" sz="1200" b="0" i="0" kern="1200" dirty="0" smtClean="0">
                <a:solidFill>
                  <a:schemeClr val="tx1"/>
                </a:solidFill>
                <a:effectLst/>
                <a:latin typeface="+mn-lt"/>
                <a:ea typeface="+mn-ea"/>
                <a:cs typeface="+mn-cs"/>
              </a:rPr>
              <a:t> since it automates the configuration and ongoing management of our servers, in a centrally managed way.</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It allows to define, with a </a:t>
            </a:r>
            <a:r>
              <a:rPr lang="en-US" sz="1200" b="1" i="0" kern="1200" dirty="0" smtClean="0">
                <a:solidFill>
                  <a:schemeClr val="tx1"/>
                </a:solidFill>
                <a:effectLst/>
                <a:latin typeface="+mn-lt"/>
                <a:ea typeface="+mn-ea"/>
                <a:cs typeface="+mn-cs"/>
              </a:rPr>
              <a:t>declarative</a:t>
            </a:r>
            <a:r>
              <a:rPr lang="en-US" sz="1200" b="0" i="0" kern="1200" dirty="0" smtClean="0">
                <a:solidFill>
                  <a:schemeClr val="tx1"/>
                </a:solidFill>
                <a:effectLst/>
                <a:latin typeface="+mn-lt"/>
                <a:ea typeface="+mn-ea"/>
                <a:cs typeface="+mn-cs"/>
              </a:rPr>
              <a:t> Domain Specific Language (</a:t>
            </a:r>
            <a:r>
              <a:rPr lang="en-US" sz="1200" b="1" i="0" kern="1200" dirty="0" smtClean="0">
                <a:solidFill>
                  <a:schemeClr val="tx1"/>
                </a:solidFill>
                <a:effectLst/>
                <a:latin typeface="+mn-lt"/>
                <a:ea typeface="+mn-ea"/>
                <a:cs typeface="+mn-cs"/>
              </a:rPr>
              <a:t>DSL</a:t>
            </a:r>
            <a:r>
              <a:rPr lang="en-US" sz="1200" b="0" i="0" kern="1200" dirty="0" smtClean="0">
                <a:solidFill>
                  <a:schemeClr val="tx1"/>
                </a:solidFill>
                <a:effectLst/>
                <a:latin typeface="+mn-lt"/>
                <a:ea typeface="+mn-ea"/>
                <a:cs typeface="+mn-cs"/>
              </a:rPr>
              <a:t>), what we want to configure and manage on an Operating System (OS): packages to install, services to start, files to configure and any system resource we can map and express in Puppet language.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works on Linux, Unix (Solaris, AIX, *BSD),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Windows (</a:t>
            </a:r>
            <a:r>
              <a:rPr lang="en-US" sz="1200" b="0" i="0" kern="1200" dirty="0" smtClean="0">
                <a:solidFill>
                  <a:schemeClr val="tx1"/>
                </a:solidFill>
                <a:effectLst/>
                <a:latin typeface="+mn-lt"/>
                <a:ea typeface="+mn-ea"/>
                <a:cs typeface="+mn-cs"/>
                <a:hlinkClick r:id="rId4"/>
              </a:rPr>
              <a:t>List of Supported Platforms</a:t>
            </a:r>
            <a:r>
              <a:rPr lang="en-US" sz="1200" b="0" i="0" kern="1200" dirty="0" smtClean="0">
                <a:solidFill>
                  <a:schemeClr val="tx1"/>
                </a:solidFill>
                <a:effectLst/>
                <a:latin typeface="+mn-lt"/>
                <a:ea typeface="+mn-ea"/>
                <a:cs typeface="+mn-cs"/>
              </a:rPr>
              <a:t>) and can be used also to configure network and storage devices or manage cloud resources.</a:t>
            </a:r>
          </a:p>
          <a:p>
            <a:pPr fontAlgn="base"/>
            <a:r>
              <a:rPr lang="en-US" sz="1200" b="0" i="0" kern="1200" dirty="0" smtClean="0">
                <a:solidFill>
                  <a:schemeClr val="tx1"/>
                </a:solidFill>
                <a:effectLst/>
                <a:latin typeface="+mn-lt"/>
                <a:ea typeface="+mn-ea"/>
                <a:cs typeface="+mn-cs"/>
              </a:rPr>
              <a:t>It is used by </a:t>
            </a:r>
            <a:r>
              <a:rPr lang="en-US" sz="1200" b="0" i="0" kern="1200" dirty="0" smtClean="0">
                <a:solidFill>
                  <a:schemeClr val="tx1"/>
                </a:solidFill>
                <a:effectLst/>
                <a:latin typeface="+mn-lt"/>
                <a:ea typeface="+mn-ea"/>
                <a:cs typeface="+mn-cs"/>
                <a:hlinkClick r:id="rId5"/>
              </a:rPr>
              <a:t>many companies</a:t>
            </a:r>
            <a:r>
              <a:rPr lang="en-US" sz="1200" b="0" i="0" kern="1200" dirty="0" smtClean="0">
                <a:solidFill>
                  <a:schemeClr val="tx1"/>
                </a:solidFill>
                <a:effectLst/>
                <a:latin typeface="+mn-lt"/>
                <a:ea typeface="+mn-ea"/>
                <a:cs typeface="+mn-cs"/>
              </a:rPr>
              <a:t> with a number of managed systems than ranges from few dozens to several thousands.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Puppet Labs releases also </a:t>
            </a:r>
            <a:r>
              <a:rPr lang="en-US" sz="1200" b="0" i="0" kern="1200" dirty="0" smtClean="0">
                <a:solidFill>
                  <a:schemeClr val="tx1"/>
                </a:solidFill>
                <a:effectLst/>
                <a:latin typeface="+mn-lt"/>
                <a:ea typeface="+mn-ea"/>
                <a:cs typeface="+mn-cs"/>
                <a:hlinkClick r:id="rId6"/>
              </a:rPr>
              <a:t>Puppet Enterprise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PE</a:t>
            </a:r>
            <a:r>
              <a:rPr lang="en-US" sz="1200" b="0" i="0" kern="1200" dirty="0" smtClean="0">
                <a:solidFill>
                  <a:schemeClr val="tx1"/>
                </a:solidFill>
                <a:effectLst/>
                <a:latin typeface="+mn-lt"/>
                <a:ea typeface="+mn-ea"/>
                <a:cs typeface="+mn-cs"/>
              </a:rPr>
              <a:t>) based on the </a:t>
            </a:r>
            <a:r>
              <a:rPr lang="en-US" sz="1200" b="0" i="0" kern="1200" dirty="0" smtClean="0">
                <a:solidFill>
                  <a:schemeClr val="tx1"/>
                </a:solidFill>
                <a:effectLst/>
                <a:latin typeface="+mn-lt"/>
                <a:ea typeface="+mn-ea"/>
                <a:cs typeface="+mn-cs"/>
                <a:hlinkClick r:id="rId7"/>
              </a:rPr>
              <a:t>Open Source code base</a:t>
            </a:r>
            <a:r>
              <a:rPr lang="en-US" sz="1200" b="0" i="0" kern="1200" dirty="0" smtClean="0">
                <a:solidFill>
                  <a:schemeClr val="tx1"/>
                </a:solidFill>
                <a:effectLst/>
                <a:latin typeface="+mn-lt"/>
                <a:ea typeface="+mn-ea"/>
                <a:cs typeface="+mn-cs"/>
              </a:rPr>
              <a:t> and oriented to enterprises that need official support and want Puppet infrastructure easier to setup and with better reporting and management features.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86444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DevOps and Configuration management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DevOps is a </a:t>
            </a:r>
            <a:r>
              <a:rPr lang="en-US" sz="1200" b="0" i="0" kern="1200" dirty="0" smtClean="0">
                <a:solidFill>
                  <a:schemeClr val="tx1"/>
                </a:solidFill>
                <a:effectLst/>
                <a:latin typeface="+mn-lt"/>
                <a:ea typeface="+mn-ea"/>
                <a:cs typeface="+mn-cs"/>
                <a:hlinkClick r:id="rId3"/>
              </a:rPr>
              <a:t>term</a:t>
            </a:r>
            <a:r>
              <a:rPr lang="en-US" sz="1200" b="0" i="0" kern="1200" dirty="0" smtClean="0">
                <a:solidFill>
                  <a:schemeClr val="tx1"/>
                </a:solidFill>
                <a:effectLst/>
                <a:latin typeface="+mn-lt"/>
                <a:ea typeface="+mn-ea"/>
                <a:cs typeface="+mn-cs"/>
              </a:rPr>
              <a:t> that involves a remarkable number of concepts, nuances and definitions.</a:t>
            </a:r>
          </a:p>
          <a:p>
            <a:pPr fontAlgn="base"/>
            <a:r>
              <a:rPr lang="en-US" sz="1200" b="0" i="0" kern="1200" dirty="0" smtClean="0">
                <a:solidFill>
                  <a:schemeClr val="tx1"/>
                </a:solidFill>
                <a:effectLst/>
                <a:latin typeface="+mn-lt"/>
                <a:ea typeface="+mn-ea"/>
                <a:cs typeface="+mn-cs"/>
              </a:rPr>
              <a:t>We won't try to give another one, but we can safely say that DevOps is (also) about </a:t>
            </a:r>
            <a:r>
              <a:rPr lang="en-US" sz="1200" b="1" i="0" kern="1200" dirty="0" smtClean="0">
                <a:solidFill>
                  <a:schemeClr val="tx1"/>
                </a:solidFill>
                <a:effectLst/>
                <a:latin typeface="+mn-lt"/>
                <a:ea typeface="+mn-ea"/>
                <a:cs typeface="+mn-cs"/>
              </a:rPr>
              <a:t>culture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processes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people</a:t>
            </a:r>
            <a:r>
              <a:rPr lang="en-US" sz="1200" b="0" i="0" kern="1200" dirty="0" err="1"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 complete </a:t>
            </a:r>
            <a:r>
              <a:rPr lang="en-US" sz="1200" b="0" i="0" kern="1200" dirty="0" smtClean="0">
                <a:solidFill>
                  <a:schemeClr val="tx1"/>
                </a:solidFill>
                <a:effectLst/>
                <a:latin typeface="+mn-lt"/>
                <a:ea typeface="+mn-ea"/>
                <a:cs typeface="+mn-cs"/>
                <a:hlinkClick r:id="rId4"/>
              </a:rPr>
              <a:t>DevOps tools chain</a:t>
            </a:r>
            <a:r>
              <a:rPr lang="en-US" sz="1200" b="0" i="0" kern="1200" dirty="0" smtClean="0">
                <a:solidFill>
                  <a:schemeClr val="tx1"/>
                </a:solidFill>
                <a:effectLst/>
                <a:latin typeface="+mn-lt"/>
                <a:ea typeface="+mn-ea"/>
                <a:cs typeface="+mn-cs"/>
              </a:rPr>
              <a:t> contains software of these categories:</a:t>
            </a:r>
          </a:p>
          <a:p>
            <a:pPr fontAlgn="base"/>
            <a:r>
              <a:rPr lang="en-US" sz="1200" b="0" i="0" kern="1200" dirty="0" smtClean="0">
                <a:solidFill>
                  <a:schemeClr val="tx1"/>
                </a:solidFill>
                <a:effectLst/>
                <a:latin typeface="+mn-lt"/>
                <a:ea typeface="+mn-ea"/>
                <a:cs typeface="+mn-cs"/>
              </a:rPr>
              <a:t>Source Code Management (&lt;- We use them when writing Puppet code)</a:t>
            </a:r>
          </a:p>
          <a:p>
            <a:pPr fontAlgn="base"/>
            <a:r>
              <a:rPr lang="en-US" sz="1200" b="0" i="0" kern="1200" dirty="0" smtClean="0">
                <a:solidFill>
                  <a:schemeClr val="tx1"/>
                </a:solidFill>
                <a:effectLst/>
                <a:latin typeface="+mn-lt"/>
                <a:ea typeface="+mn-ea"/>
                <a:cs typeface="+mn-cs"/>
              </a:rPr>
              <a:t>Repository and software Management (&lt;- Puppet can configure them)</a:t>
            </a:r>
          </a:p>
          <a:p>
            <a:pPr fontAlgn="base"/>
            <a:r>
              <a:rPr lang="en-US" sz="1200" b="0" i="0" kern="1200" dirty="0" smtClean="0">
                <a:solidFill>
                  <a:schemeClr val="tx1"/>
                </a:solidFill>
                <a:effectLst/>
                <a:latin typeface="+mn-lt"/>
                <a:ea typeface="+mn-ea"/>
                <a:cs typeface="+mn-cs"/>
              </a:rPr>
              <a:t>Software build (&lt;- Puppet can configure them)</a:t>
            </a:r>
          </a:p>
          <a:p>
            <a:pPr fontAlgn="base"/>
            <a:r>
              <a:rPr lang="en-US" sz="1200" b="0" i="0" kern="1200" dirty="0" smtClean="0">
                <a:solidFill>
                  <a:schemeClr val="tx1"/>
                </a:solidFill>
                <a:effectLst/>
                <a:latin typeface="+mn-lt"/>
                <a:ea typeface="+mn-ea"/>
                <a:cs typeface="+mn-cs"/>
              </a:rPr>
              <a:t>Configuration Management (</a:t>
            </a:r>
            <a:r>
              <a:rPr lang="en-US" sz="1200" b="1" i="0" kern="1200" dirty="0" smtClean="0">
                <a:solidFill>
                  <a:schemeClr val="tx1"/>
                </a:solidFill>
                <a:effectLst/>
                <a:latin typeface="+mn-lt"/>
                <a:ea typeface="+mn-ea"/>
                <a:cs typeface="+mn-cs"/>
              </a:rPr>
              <a:t>&lt;- Puppet is here</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Testing (&lt;- We can test our Puppet code)</a:t>
            </a:r>
          </a:p>
          <a:p>
            <a:pPr fontAlgn="base"/>
            <a:r>
              <a:rPr lang="en-US" sz="1200" b="0" i="0" kern="1200" dirty="0" smtClean="0">
                <a:solidFill>
                  <a:schemeClr val="tx1"/>
                </a:solidFill>
                <a:effectLst/>
                <a:latin typeface="+mn-lt"/>
                <a:ea typeface="+mn-ea"/>
                <a:cs typeface="+mn-cs"/>
              </a:rPr>
              <a:t>Monitoring and data analysis (&lt;- Puppet can configure them)</a:t>
            </a:r>
          </a:p>
          <a:p>
            <a:pPr fontAlgn="base"/>
            <a:r>
              <a:rPr lang="en-US" sz="1200" b="0" i="0" kern="1200" dirty="0" smtClean="0">
                <a:solidFill>
                  <a:schemeClr val="tx1"/>
                </a:solidFill>
                <a:effectLst/>
                <a:latin typeface="+mn-lt"/>
                <a:ea typeface="+mn-ea"/>
                <a:cs typeface="+mn-cs"/>
              </a:rPr>
              <a:t>Systems and Applications Deployment (&lt;- Puppet can be also here)</a:t>
            </a:r>
          </a:p>
          <a:p>
            <a:pPr fontAlgn="base"/>
            <a:r>
              <a:rPr lang="en-US" sz="1200" b="0" i="0" kern="1200" dirty="0" smtClean="0">
                <a:solidFill>
                  <a:schemeClr val="tx1"/>
                </a:solidFill>
                <a:effectLst/>
                <a:latin typeface="+mn-lt"/>
                <a:ea typeface="+mn-ea"/>
                <a:cs typeface="+mn-cs"/>
              </a:rPr>
              <a:t>Continuous integration (&lt;- We can manage Puppet code deployments in a CI pipeline)</a:t>
            </a:r>
          </a:p>
          <a:p>
            <a:pPr fontAlgn="base"/>
            <a:r>
              <a:rPr lang="en-US" sz="1200" b="0" i="0" kern="1200" dirty="0" smtClean="0">
                <a:solidFill>
                  <a:schemeClr val="tx1"/>
                </a:solidFill>
                <a:effectLst/>
                <a:latin typeface="+mn-lt"/>
                <a:ea typeface="+mn-ea"/>
                <a:cs typeface="+mn-cs"/>
              </a:rPr>
              <a:t>Cloud (&lt;- Puppet code can manage cloud resources)</a:t>
            </a:r>
          </a:p>
          <a:p>
            <a:pPr fontAlgn="base"/>
            <a:r>
              <a:rPr lang="en-US" sz="1200" b="0" i="0" kern="1200" dirty="0" smtClean="0">
                <a:solidFill>
                  <a:schemeClr val="tx1"/>
                </a:solidFill>
                <a:effectLst/>
                <a:latin typeface="+mn-lt"/>
                <a:ea typeface="+mn-ea"/>
                <a:cs typeface="+mn-cs"/>
              </a:rPr>
              <a:t>Project management and Issue tracking (&lt;- We can use them to manage our Puppet projects)</a:t>
            </a:r>
          </a:p>
          <a:p>
            <a:pPr fontAlgn="base"/>
            <a:r>
              <a:rPr lang="en-US" sz="1200" b="0" i="0" kern="1200" dirty="0" smtClean="0">
                <a:solidFill>
                  <a:schemeClr val="tx1"/>
                </a:solidFill>
                <a:effectLst/>
                <a:latin typeface="+mn-lt"/>
                <a:ea typeface="+mn-ea"/>
                <a:cs typeface="+mn-cs"/>
              </a:rPr>
              <a:t>Messaging and Collaboration (&lt;- We can use them to collaborate on Puppet works)</a:t>
            </a:r>
          </a:p>
          <a:p>
            <a:pPr fontAlgn="base"/>
            <a:r>
              <a:rPr lang="en-US" sz="1200" b="0" i="0" kern="1200" dirty="0" smtClean="0">
                <a:solidFill>
                  <a:schemeClr val="tx1"/>
                </a:solidFill>
                <a:effectLst/>
                <a:latin typeface="+mn-lt"/>
                <a:ea typeface="+mn-ea"/>
                <a:cs typeface="+mn-cs"/>
              </a:rPr>
              <a:t>Containerization and Virtualization (&lt;- Puppet can configure them)</a:t>
            </a:r>
          </a:p>
          <a:p>
            <a:pPr fontAlgn="base"/>
            <a:r>
              <a:rPr lang="en-US" sz="1200" b="0" i="0" kern="1200" dirty="0" smtClean="0">
                <a:solidFill>
                  <a:schemeClr val="tx1"/>
                </a:solidFill>
                <a:effectLst/>
                <a:latin typeface="+mn-lt"/>
                <a:ea typeface="+mn-ea"/>
                <a:cs typeface="+mn-cs"/>
              </a:rPr>
              <a:t>Databases (&lt;- Puppet can configure them)</a:t>
            </a:r>
          </a:p>
          <a:p>
            <a:pPr fontAlgn="base"/>
            <a:r>
              <a:rPr lang="en-US" sz="1200" b="0" i="0" kern="1200" dirty="0" smtClean="0">
                <a:solidFill>
                  <a:schemeClr val="tx1"/>
                </a:solidFill>
                <a:effectLst/>
                <a:latin typeface="+mn-lt"/>
                <a:ea typeface="+mn-ea"/>
                <a:cs typeface="+mn-cs"/>
              </a:rPr>
              <a:t>Application servers (&lt;- Puppet can configure them)</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69855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DevOps and Configuration management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DevOps is a </a:t>
            </a:r>
            <a:r>
              <a:rPr lang="en-US" sz="1200" b="0" i="0" kern="1200" dirty="0" smtClean="0">
                <a:solidFill>
                  <a:schemeClr val="tx1"/>
                </a:solidFill>
                <a:effectLst/>
                <a:latin typeface="+mn-lt"/>
                <a:ea typeface="+mn-ea"/>
                <a:cs typeface="+mn-cs"/>
                <a:hlinkClick r:id="rId3"/>
              </a:rPr>
              <a:t>term</a:t>
            </a:r>
            <a:r>
              <a:rPr lang="en-US" sz="1200" b="0" i="0" kern="1200" dirty="0" smtClean="0">
                <a:solidFill>
                  <a:schemeClr val="tx1"/>
                </a:solidFill>
                <a:effectLst/>
                <a:latin typeface="+mn-lt"/>
                <a:ea typeface="+mn-ea"/>
                <a:cs typeface="+mn-cs"/>
              </a:rPr>
              <a:t> that involves a remarkable number of concepts, nuances and definitions.</a:t>
            </a:r>
          </a:p>
          <a:p>
            <a:pPr fontAlgn="base"/>
            <a:r>
              <a:rPr lang="en-US" sz="1200" b="0" i="0" kern="1200" dirty="0" smtClean="0">
                <a:solidFill>
                  <a:schemeClr val="tx1"/>
                </a:solidFill>
                <a:effectLst/>
                <a:latin typeface="+mn-lt"/>
                <a:ea typeface="+mn-ea"/>
                <a:cs typeface="+mn-cs"/>
              </a:rPr>
              <a:t>We won't try to give another one, but we can safely say that DevOps is (also) about </a:t>
            </a:r>
            <a:r>
              <a:rPr lang="en-US" sz="1200" b="1" i="0" kern="1200" dirty="0" smtClean="0">
                <a:solidFill>
                  <a:schemeClr val="tx1"/>
                </a:solidFill>
                <a:effectLst/>
                <a:latin typeface="+mn-lt"/>
                <a:ea typeface="+mn-ea"/>
                <a:cs typeface="+mn-cs"/>
              </a:rPr>
              <a:t>culture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processes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people</a:t>
            </a:r>
            <a:r>
              <a:rPr lang="en-US" sz="1200" b="0" i="0" kern="1200" dirty="0" err="1"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 complete </a:t>
            </a:r>
            <a:r>
              <a:rPr lang="en-US" sz="1200" b="0" i="0" kern="1200" dirty="0" smtClean="0">
                <a:solidFill>
                  <a:schemeClr val="tx1"/>
                </a:solidFill>
                <a:effectLst/>
                <a:latin typeface="+mn-lt"/>
                <a:ea typeface="+mn-ea"/>
                <a:cs typeface="+mn-cs"/>
                <a:hlinkClick r:id="rId4"/>
              </a:rPr>
              <a:t>DevOps tools chain</a:t>
            </a:r>
            <a:r>
              <a:rPr lang="en-US" sz="1200" b="0" i="0" kern="1200" dirty="0" smtClean="0">
                <a:solidFill>
                  <a:schemeClr val="tx1"/>
                </a:solidFill>
                <a:effectLst/>
                <a:latin typeface="+mn-lt"/>
                <a:ea typeface="+mn-ea"/>
                <a:cs typeface="+mn-cs"/>
              </a:rPr>
              <a:t> contains software of these categories:</a:t>
            </a:r>
          </a:p>
          <a:p>
            <a:pPr fontAlgn="base"/>
            <a:r>
              <a:rPr lang="en-US" sz="1200" b="0" i="0" kern="1200" dirty="0" smtClean="0">
                <a:solidFill>
                  <a:schemeClr val="tx1"/>
                </a:solidFill>
                <a:effectLst/>
                <a:latin typeface="+mn-lt"/>
                <a:ea typeface="+mn-ea"/>
                <a:cs typeface="+mn-cs"/>
              </a:rPr>
              <a:t>Source Code Management (&lt;- We use them when writing Puppet code)</a:t>
            </a:r>
          </a:p>
          <a:p>
            <a:pPr fontAlgn="base"/>
            <a:r>
              <a:rPr lang="en-US" sz="1200" b="0" i="0" kern="1200" dirty="0" smtClean="0">
                <a:solidFill>
                  <a:schemeClr val="tx1"/>
                </a:solidFill>
                <a:effectLst/>
                <a:latin typeface="+mn-lt"/>
                <a:ea typeface="+mn-ea"/>
                <a:cs typeface="+mn-cs"/>
              </a:rPr>
              <a:t>Repository and software Management (&lt;- Puppet can configure them)</a:t>
            </a:r>
          </a:p>
          <a:p>
            <a:pPr fontAlgn="base"/>
            <a:r>
              <a:rPr lang="en-US" sz="1200" b="0" i="0" kern="1200" dirty="0" smtClean="0">
                <a:solidFill>
                  <a:schemeClr val="tx1"/>
                </a:solidFill>
                <a:effectLst/>
                <a:latin typeface="+mn-lt"/>
                <a:ea typeface="+mn-ea"/>
                <a:cs typeface="+mn-cs"/>
              </a:rPr>
              <a:t>Software build (&lt;- Puppet can configure them)</a:t>
            </a:r>
          </a:p>
          <a:p>
            <a:pPr fontAlgn="base"/>
            <a:r>
              <a:rPr lang="en-US" sz="1200" b="0" i="0" kern="1200" dirty="0" smtClean="0">
                <a:solidFill>
                  <a:schemeClr val="tx1"/>
                </a:solidFill>
                <a:effectLst/>
                <a:latin typeface="+mn-lt"/>
                <a:ea typeface="+mn-ea"/>
                <a:cs typeface="+mn-cs"/>
              </a:rPr>
              <a:t>Configuration Management (</a:t>
            </a:r>
            <a:r>
              <a:rPr lang="en-US" sz="1200" b="1" i="0" kern="1200" dirty="0" smtClean="0">
                <a:solidFill>
                  <a:schemeClr val="tx1"/>
                </a:solidFill>
                <a:effectLst/>
                <a:latin typeface="+mn-lt"/>
                <a:ea typeface="+mn-ea"/>
                <a:cs typeface="+mn-cs"/>
              </a:rPr>
              <a:t>&lt;- Puppet is here</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Testing (&lt;- We can test our Puppet code)</a:t>
            </a:r>
          </a:p>
          <a:p>
            <a:pPr fontAlgn="base"/>
            <a:r>
              <a:rPr lang="en-US" sz="1200" b="0" i="0" kern="1200" dirty="0" smtClean="0">
                <a:solidFill>
                  <a:schemeClr val="tx1"/>
                </a:solidFill>
                <a:effectLst/>
                <a:latin typeface="+mn-lt"/>
                <a:ea typeface="+mn-ea"/>
                <a:cs typeface="+mn-cs"/>
              </a:rPr>
              <a:t>Monitoring and data analysis (&lt;- Puppet can configure them)</a:t>
            </a:r>
          </a:p>
          <a:p>
            <a:pPr fontAlgn="base"/>
            <a:r>
              <a:rPr lang="en-US" sz="1200" b="0" i="0" kern="1200" dirty="0" smtClean="0">
                <a:solidFill>
                  <a:schemeClr val="tx1"/>
                </a:solidFill>
                <a:effectLst/>
                <a:latin typeface="+mn-lt"/>
                <a:ea typeface="+mn-ea"/>
                <a:cs typeface="+mn-cs"/>
              </a:rPr>
              <a:t>Systems and Applications Deployment (&lt;- Puppet can be also here)</a:t>
            </a:r>
          </a:p>
          <a:p>
            <a:pPr fontAlgn="base"/>
            <a:r>
              <a:rPr lang="en-US" sz="1200" b="0" i="0" kern="1200" dirty="0" smtClean="0">
                <a:solidFill>
                  <a:schemeClr val="tx1"/>
                </a:solidFill>
                <a:effectLst/>
                <a:latin typeface="+mn-lt"/>
                <a:ea typeface="+mn-ea"/>
                <a:cs typeface="+mn-cs"/>
              </a:rPr>
              <a:t>Continuous integration (&lt;- We can manage Puppet code deployments in a CI pipeline)</a:t>
            </a:r>
          </a:p>
          <a:p>
            <a:pPr fontAlgn="base"/>
            <a:r>
              <a:rPr lang="en-US" sz="1200" b="0" i="0" kern="1200" dirty="0" smtClean="0">
                <a:solidFill>
                  <a:schemeClr val="tx1"/>
                </a:solidFill>
                <a:effectLst/>
                <a:latin typeface="+mn-lt"/>
                <a:ea typeface="+mn-ea"/>
                <a:cs typeface="+mn-cs"/>
              </a:rPr>
              <a:t>Cloud (&lt;- Puppet code can manage cloud resources)</a:t>
            </a:r>
          </a:p>
          <a:p>
            <a:pPr fontAlgn="base"/>
            <a:r>
              <a:rPr lang="en-US" sz="1200" b="0" i="0" kern="1200" dirty="0" smtClean="0">
                <a:solidFill>
                  <a:schemeClr val="tx1"/>
                </a:solidFill>
                <a:effectLst/>
                <a:latin typeface="+mn-lt"/>
                <a:ea typeface="+mn-ea"/>
                <a:cs typeface="+mn-cs"/>
              </a:rPr>
              <a:t>Project management and Issue tracking (&lt;- We can use them to manage our Puppet projects)</a:t>
            </a:r>
          </a:p>
          <a:p>
            <a:pPr fontAlgn="base"/>
            <a:r>
              <a:rPr lang="en-US" sz="1200" b="0" i="0" kern="1200" dirty="0" smtClean="0">
                <a:solidFill>
                  <a:schemeClr val="tx1"/>
                </a:solidFill>
                <a:effectLst/>
                <a:latin typeface="+mn-lt"/>
                <a:ea typeface="+mn-ea"/>
                <a:cs typeface="+mn-cs"/>
              </a:rPr>
              <a:t>Messaging and Collaboration (&lt;- We can use them to collaborate on Puppet works)</a:t>
            </a:r>
          </a:p>
          <a:p>
            <a:pPr fontAlgn="base"/>
            <a:r>
              <a:rPr lang="en-US" sz="1200" b="0" i="0" kern="1200" dirty="0" smtClean="0">
                <a:solidFill>
                  <a:schemeClr val="tx1"/>
                </a:solidFill>
                <a:effectLst/>
                <a:latin typeface="+mn-lt"/>
                <a:ea typeface="+mn-ea"/>
                <a:cs typeface="+mn-cs"/>
              </a:rPr>
              <a:t>Containerization and Virtualization (&lt;- Puppet can configure them)</a:t>
            </a:r>
          </a:p>
          <a:p>
            <a:pPr fontAlgn="base"/>
            <a:r>
              <a:rPr lang="en-US" sz="1200" b="0" i="0" kern="1200" dirty="0" smtClean="0">
                <a:solidFill>
                  <a:schemeClr val="tx1"/>
                </a:solidFill>
                <a:effectLst/>
                <a:latin typeface="+mn-lt"/>
                <a:ea typeface="+mn-ea"/>
                <a:cs typeface="+mn-cs"/>
              </a:rPr>
              <a:t>Databases (&lt;- Puppet can configure them)</a:t>
            </a:r>
          </a:p>
          <a:p>
            <a:pPr fontAlgn="base"/>
            <a:r>
              <a:rPr lang="en-US" sz="1200" b="0" i="0" kern="1200" dirty="0" smtClean="0">
                <a:solidFill>
                  <a:schemeClr val="tx1"/>
                </a:solidFill>
                <a:effectLst/>
                <a:latin typeface="+mn-lt"/>
                <a:ea typeface="+mn-ea"/>
                <a:cs typeface="+mn-cs"/>
              </a:rPr>
              <a:t>Application servers (&lt;- Puppet can configure them)</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371794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DevOps and Configuration management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DevOps is a </a:t>
            </a:r>
            <a:r>
              <a:rPr lang="en-US" sz="1200" b="0" i="0" kern="1200" dirty="0" smtClean="0">
                <a:solidFill>
                  <a:schemeClr val="tx1"/>
                </a:solidFill>
                <a:effectLst/>
                <a:latin typeface="+mn-lt"/>
                <a:ea typeface="+mn-ea"/>
                <a:cs typeface="+mn-cs"/>
                <a:hlinkClick r:id="rId3"/>
              </a:rPr>
              <a:t>term</a:t>
            </a:r>
            <a:r>
              <a:rPr lang="en-US" sz="1200" b="0" i="0" kern="1200" dirty="0" smtClean="0">
                <a:solidFill>
                  <a:schemeClr val="tx1"/>
                </a:solidFill>
                <a:effectLst/>
                <a:latin typeface="+mn-lt"/>
                <a:ea typeface="+mn-ea"/>
                <a:cs typeface="+mn-cs"/>
              </a:rPr>
              <a:t> that involves a remarkable number of concepts, nuances and definitions.</a:t>
            </a:r>
          </a:p>
          <a:p>
            <a:pPr fontAlgn="base"/>
            <a:r>
              <a:rPr lang="en-US" sz="1200" b="0" i="0" kern="1200" dirty="0" smtClean="0">
                <a:solidFill>
                  <a:schemeClr val="tx1"/>
                </a:solidFill>
                <a:effectLst/>
                <a:latin typeface="+mn-lt"/>
                <a:ea typeface="+mn-ea"/>
                <a:cs typeface="+mn-cs"/>
              </a:rPr>
              <a:t>We won't try to give another one, but we can safely say that DevOps is (also) about </a:t>
            </a:r>
            <a:r>
              <a:rPr lang="en-US" sz="1200" b="1" i="0" kern="1200" dirty="0" smtClean="0">
                <a:solidFill>
                  <a:schemeClr val="tx1"/>
                </a:solidFill>
                <a:effectLst/>
                <a:latin typeface="+mn-lt"/>
                <a:ea typeface="+mn-ea"/>
                <a:cs typeface="+mn-cs"/>
              </a:rPr>
              <a:t>culture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processes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people</a:t>
            </a:r>
            <a:r>
              <a:rPr lang="en-US" sz="1200" b="0" i="0" kern="1200" dirty="0" err="1"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 complete </a:t>
            </a:r>
            <a:r>
              <a:rPr lang="en-US" sz="1200" b="0" i="0" kern="1200" dirty="0" smtClean="0">
                <a:solidFill>
                  <a:schemeClr val="tx1"/>
                </a:solidFill>
                <a:effectLst/>
                <a:latin typeface="+mn-lt"/>
                <a:ea typeface="+mn-ea"/>
                <a:cs typeface="+mn-cs"/>
                <a:hlinkClick r:id="rId4"/>
              </a:rPr>
              <a:t>DevOps tools chain</a:t>
            </a:r>
            <a:r>
              <a:rPr lang="en-US" sz="1200" b="0" i="0" kern="1200" dirty="0" smtClean="0">
                <a:solidFill>
                  <a:schemeClr val="tx1"/>
                </a:solidFill>
                <a:effectLst/>
                <a:latin typeface="+mn-lt"/>
                <a:ea typeface="+mn-ea"/>
                <a:cs typeface="+mn-cs"/>
              </a:rPr>
              <a:t> contains software of these categories:</a:t>
            </a:r>
          </a:p>
          <a:p>
            <a:pPr fontAlgn="base"/>
            <a:r>
              <a:rPr lang="en-US" sz="1200" b="0" i="0" kern="1200" dirty="0" smtClean="0">
                <a:solidFill>
                  <a:schemeClr val="tx1"/>
                </a:solidFill>
                <a:effectLst/>
                <a:latin typeface="+mn-lt"/>
                <a:ea typeface="+mn-ea"/>
                <a:cs typeface="+mn-cs"/>
              </a:rPr>
              <a:t>Source Code Management (&lt;- We use them when writing Puppet code)</a:t>
            </a:r>
          </a:p>
          <a:p>
            <a:pPr fontAlgn="base"/>
            <a:r>
              <a:rPr lang="en-US" sz="1200" b="0" i="0" kern="1200" dirty="0" smtClean="0">
                <a:solidFill>
                  <a:schemeClr val="tx1"/>
                </a:solidFill>
                <a:effectLst/>
                <a:latin typeface="+mn-lt"/>
                <a:ea typeface="+mn-ea"/>
                <a:cs typeface="+mn-cs"/>
              </a:rPr>
              <a:t>Repository and software Management (&lt;- Puppet can configure them)</a:t>
            </a:r>
          </a:p>
          <a:p>
            <a:pPr fontAlgn="base"/>
            <a:r>
              <a:rPr lang="en-US" sz="1200" b="0" i="0" kern="1200" dirty="0" smtClean="0">
                <a:solidFill>
                  <a:schemeClr val="tx1"/>
                </a:solidFill>
                <a:effectLst/>
                <a:latin typeface="+mn-lt"/>
                <a:ea typeface="+mn-ea"/>
                <a:cs typeface="+mn-cs"/>
              </a:rPr>
              <a:t>Software build (&lt;- Puppet can configure them)</a:t>
            </a:r>
          </a:p>
          <a:p>
            <a:pPr fontAlgn="base"/>
            <a:r>
              <a:rPr lang="en-US" sz="1200" b="0" i="0" kern="1200" dirty="0" smtClean="0">
                <a:solidFill>
                  <a:schemeClr val="tx1"/>
                </a:solidFill>
                <a:effectLst/>
                <a:latin typeface="+mn-lt"/>
                <a:ea typeface="+mn-ea"/>
                <a:cs typeface="+mn-cs"/>
              </a:rPr>
              <a:t>Configuration Management (</a:t>
            </a:r>
            <a:r>
              <a:rPr lang="en-US" sz="1200" b="1" i="0" kern="1200" dirty="0" smtClean="0">
                <a:solidFill>
                  <a:schemeClr val="tx1"/>
                </a:solidFill>
                <a:effectLst/>
                <a:latin typeface="+mn-lt"/>
                <a:ea typeface="+mn-ea"/>
                <a:cs typeface="+mn-cs"/>
              </a:rPr>
              <a:t>&lt;- Puppet is here</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Testing (&lt;- We can test our Puppet code)</a:t>
            </a:r>
          </a:p>
          <a:p>
            <a:pPr fontAlgn="base"/>
            <a:r>
              <a:rPr lang="en-US" sz="1200" b="0" i="0" kern="1200" dirty="0" smtClean="0">
                <a:solidFill>
                  <a:schemeClr val="tx1"/>
                </a:solidFill>
                <a:effectLst/>
                <a:latin typeface="+mn-lt"/>
                <a:ea typeface="+mn-ea"/>
                <a:cs typeface="+mn-cs"/>
              </a:rPr>
              <a:t>Monitoring and data analysis (&lt;- Puppet can configure them)</a:t>
            </a:r>
          </a:p>
          <a:p>
            <a:pPr fontAlgn="base"/>
            <a:r>
              <a:rPr lang="en-US" sz="1200" b="0" i="0" kern="1200" dirty="0" smtClean="0">
                <a:solidFill>
                  <a:schemeClr val="tx1"/>
                </a:solidFill>
                <a:effectLst/>
                <a:latin typeface="+mn-lt"/>
                <a:ea typeface="+mn-ea"/>
                <a:cs typeface="+mn-cs"/>
              </a:rPr>
              <a:t>Systems and Applications Deployment (&lt;- Puppet can be also here)</a:t>
            </a:r>
          </a:p>
          <a:p>
            <a:pPr fontAlgn="base"/>
            <a:r>
              <a:rPr lang="en-US" sz="1200" b="0" i="0" kern="1200" dirty="0" smtClean="0">
                <a:solidFill>
                  <a:schemeClr val="tx1"/>
                </a:solidFill>
                <a:effectLst/>
                <a:latin typeface="+mn-lt"/>
                <a:ea typeface="+mn-ea"/>
                <a:cs typeface="+mn-cs"/>
              </a:rPr>
              <a:t>Continuous integration (&lt;- We can manage Puppet code deployments in a CI pipeline)</a:t>
            </a:r>
          </a:p>
          <a:p>
            <a:pPr fontAlgn="base"/>
            <a:r>
              <a:rPr lang="en-US" sz="1200" b="0" i="0" kern="1200" dirty="0" smtClean="0">
                <a:solidFill>
                  <a:schemeClr val="tx1"/>
                </a:solidFill>
                <a:effectLst/>
                <a:latin typeface="+mn-lt"/>
                <a:ea typeface="+mn-ea"/>
                <a:cs typeface="+mn-cs"/>
              </a:rPr>
              <a:t>Cloud (&lt;- Puppet code can manage cloud resources)</a:t>
            </a:r>
          </a:p>
          <a:p>
            <a:pPr fontAlgn="base"/>
            <a:r>
              <a:rPr lang="en-US" sz="1200" b="0" i="0" kern="1200" dirty="0" smtClean="0">
                <a:solidFill>
                  <a:schemeClr val="tx1"/>
                </a:solidFill>
                <a:effectLst/>
                <a:latin typeface="+mn-lt"/>
                <a:ea typeface="+mn-ea"/>
                <a:cs typeface="+mn-cs"/>
              </a:rPr>
              <a:t>Project management and Issue tracking (&lt;- We can use them to manage our Puppet projects)</a:t>
            </a:r>
          </a:p>
          <a:p>
            <a:pPr fontAlgn="base"/>
            <a:r>
              <a:rPr lang="en-US" sz="1200" b="0" i="0" kern="1200" dirty="0" smtClean="0">
                <a:solidFill>
                  <a:schemeClr val="tx1"/>
                </a:solidFill>
                <a:effectLst/>
                <a:latin typeface="+mn-lt"/>
                <a:ea typeface="+mn-ea"/>
                <a:cs typeface="+mn-cs"/>
              </a:rPr>
              <a:t>Messaging and Collaboration (&lt;- We can use them to collaborate on Puppet works)</a:t>
            </a:r>
          </a:p>
          <a:p>
            <a:pPr fontAlgn="base"/>
            <a:r>
              <a:rPr lang="en-US" sz="1200" b="0" i="0" kern="1200" dirty="0" smtClean="0">
                <a:solidFill>
                  <a:schemeClr val="tx1"/>
                </a:solidFill>
                <a:effectLst/>
                <a:latin typeface="+mn-lt"/>
                <a:ea typeface="+mn-ea"/>
                <a:cs typeface="+mn-cs"/>
              </a:rPr>
              <a:t>Containerization and Virtualization (&lt;- Puppet can configure them)</a:t>
            </a:r>
          </a:p>
          <a:p>
            <a:pPr fontAlgn="base"/>
            <a:r>
              <a:rPr lang="en-US" sz="1200" b="0" i="0" kern="1200" dirty="0" smtClean="0">
                <a:solidFill>
                  <a:schemeClr val="tx1"/>
                </a:solidFill>
                <a:effectLst/>
                <a:latin typeface="+mn-lt"/>
                <a:ea typeface="+mn-ea"/>
                <a:cs typeface="+mn-cs"/>
              </a:rPr>
              <a:t>Databases (&lt;- Puppet can configure them)</a:t>
            </a:r>
          </a:p>
          <a:p>
            <a:pPr fontAlgn="base"/>
            <a:r>
              <a:rPr lang="en-US" sz="1200" b="0" i="0" kern="1200" dirty="0" smtClean="0">
                <a:solidFill>
                  <a:schemeClr val="tx1"/>
                </a:solidFill>
                <a:effectLst/>
                <a:latin typeface="+mn-lt"/>
                <a:ea typeface="+mn-ea"/>
                <a:cs typeface="+mn-cs"/>
              </a:rPr>
              <a:t>Application servers (&lt;- Puppet can configure them)</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926283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Configuration Management principles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Configuration management tools allow to programmatically define how servers have to be configured. Their main benefits are:</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Automation</a:t>
            </a:r>
            <a:r>
              <a:rPr lang="en-US" sz="1200" b="0" i="0" kern="1200" dirty="0" smtClean="0">
                <a:solidFill>
                  <a:schemeClr val="tx1"/>
                </a:solidFill>
                <a:effectLst/>
                <a:latin typeface="+mn-lt"/>
                <a:ea typeface="+mn-ea"/>
                <a:cs typeface="+mn-cs"/>
              </a:rPr>
              <a:t>: No need to manually configure systems</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Reproducibility</a:t>
            </a:r>
            <a:r>
              <a:rPr lang="en-US" sz="1200" b="0" i="0" kern="1200" dirty="0" smtClean="0">
                <a:solidFill>
                  <a:schemeClr val="tx1"/>
                </a:solidFill>
                <a:effectLst/>
                <a:latin typeface="+mn-lt"/>
                <a:ea typeface="+mn-ea"/>
                <a:cs typeface="+mn-cs"/>
              </a:rPr>
              <a:t>: Setup once, repeat forever</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Scale</a:t>
            </a:r>
            <a:r>
              <a:rPr lang="en-US" sz="1200" b="0" i="0" kern="1200" dirty="0" smtClean="0">
                <a:solidFill>
                  <a:schemeClr val="tx1"/>
                </a:solidFill>
                <a:effectLst/>
                <a:latin typeface="+mn-lt"/>
                <a:ea typeface="+mn-ea"/>
                <a:cs typeface="+mn-cs"/>
              </a:rPr>
              <a:t>: Done for one, use on many</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Coherent</a:t>
            </a:r>
            <a:r>
              <a:rPr lang="en-US" sz="1200" b="0" i="0" kern="1200" dirty="0" smtClean="0">
                <a:solidFill>
                  <a:schemeClr val="tx1"/>
                </a:solidFill>
                <a:effectLst/>
                <a:latin typeface="+mn-lt"/>
                <a:ea typeface="+mn-ea"/>
                <a:cs typeface="+mn-cs"/>
              </a:rPr>
              <a:t> and consistent server setups</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Aligned Environments</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devel</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qa</a:t>
            </a:r>
            <a:r>
              <a:rPr lang="en-US" sz="1200" b="0" i="0" kern="1200" dirty="0" smtClean="0">
                <a:solidFill>
                  <a:schemeClr val="tx1"/>
                </a:solidFill>
                <a:effectLst/>
                <a:latin typeface="+mn-lt"/>
                <a:ea typeface="+mn-ea"/>
                <a:cs typeface="+mn-cs"/>
              </a:rPr>
              <a:t>, prod nodes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a:t>
            </a:fld>
            <a:endParaRPr lang="en-US" altLang="en-US"/>
          </a:p>
        </p:txBody>
      </p:sp>
    </p:spTree>
    <p:extLst>
      <p:ext uri="{BB962C8B-B14F-4D97-AF65-F5344CB8AC3E}">
        <p14:creationId xmlns:p14="http://schemas.microsoft.com/office/powerpoint/2010/main" val="178730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4D646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hape 177"/>
          <p:cNvSpPr/>
          <p:nvPr/>
        </p:nvSpPr>
        <p:spPr>
          <a:xfrm>
            <a:off x="9281161" y="6093768"/>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5060" y="6093768"/>
            <a:ext cx="906700" cy="212518"/>
          </a:xfrm>
          <a:prstGeom prst="rect">
            <a:avLst/>
          </a:prstGeom>
        </p:spPr>
      </p:pic>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sz="1800"/>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5803" y="6400800"/>
            <a:ext cx="12188825" cy="457200"/>
          </a:xfrm>
          <a:prstGeom prst="rect">
            <a:avLst/>
          </a:prstGeom>
          <a:solidFill>
            <a:srgbClr val="4D646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Shape 177"/>
          <p:cNvSpPr/>
          <p:nvPr/>
        </p:nvSpPr>
        <p:spPr>
          <a:xfrm>
            <a:off x="1280161" y="6512868"/>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6349" y="6521985"/>
            <a:ext cx="906700" cy="212518"/>
          </a:xfrm>
          <a:prstGeom prst="rect">
            <a:avLst/>
          </a:prstGeom>
        </p:spPr>
      </p:pic>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lvl5pPr>
              <a:defRPr sz="1800"/>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lvl5pPr>
              <a:defRPr sz="1800"/>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8941" y="6400800"/>
            <a:ext cx="12188825" cy="457200"/>
          </a:xfrm>
          <a:prstGeom prst="rect">
            <a:avLst/>
          </a:prstGeom>
          <a:solidFill>
            <a:srgbClr val="4D646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3" name="Shape 177"/>
          <p:cNvSpPr/>
          <p:nvPr/>
        </p:nvSpPr>
        <p:spPr>
          <a:xfrm>
            <a:off x="1280161" y="6512868"/>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6349" y="6521985"/>
            <a:ext cx="906700" cy="212518"/>
          </a:xfrm>
          <a:prstGeom prst="rect">
            <a:avLst/>
          </a:prstGeom>
        </p:spPr>
      </p:pic>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18" y="0"/>
            <a:ext cx="4050791" cy="6858000"/>
          </a:xfrm>
          <a:prstGeom prst="rect">
            <a:avLst/>
          </a:prstGeom>
          <a:gradFill>
            <a:gsLst>
              <a:gs pos="0">
                <a:srgbClr val="4D646F"/>
              </a:gs>
              <a:gs pos="69000">
                <a:srgbClr val="3E6478"/>
              </a:gs>
              <a:gs pos="100000">
                <a:srgbClr val="2E648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2" name="Shape 177"/>
          <p:cNvSpPr/>
          <p:nvPr/>
        </p:nvSpPr>
        <p:spPr>
          <a:xfrm>
            <a:off x="990600" y="6512868"/>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1624" y="6521985"/>
            <a:ext cx="906700" cy="212518"/>
          </a:xfrm>
          <a:prstGeom prst="rect">
            <a:avLst/>
          </a:prstGeom>
        </p:spPr>
      </p:pic>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rgbClr val="4D646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491544"/>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
        <p:nvSpPr>
          <p:cNvPr id="11" name="Shape 177"/>
          <p:cNvSpPr/>
          <p:nvPr/>
        </p:nvSpPr>
        <p:spPr>
          <a:xfrm>
            <a:off x="1280161" y="6512868"/>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6349" y="6521985"/>
            <a:ext cx="906700" cy="212518"/>
          </a:xfrm>
          <a:prstGeom prst="rect">
            <a:avLst/>
          </a:prstGeom>
        </p:spPr>
      </p:pic>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rgbClr val="4D646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dirty="0" smtClean="0"/>
              <a:t>Titles or Descriptions</a:t>
            </a:r>
          </a:p>
          <a:p>
            <a:pPr lvl="1"/>
            <a:r>
              <a:rPr lang="en-US" dirty="0" smtClean="0"/>
              <a:t> First level</a:t>
            </a:r>
          </a:p>
          <a:p>
            <a:pPr lvl="2"/>
            <a:r>
              <a:rPr lang="en-US" dirty="0" smtClean="0"/>
              <a:t>Second level</a:t>
            </a:r>
          </a:p>
          <a:p>
            <a:pPr lvl="3"/>
            <a:r>
              <a:rPr lang="en-US" dirty="0" smtClean="0"/>
              <a:t>Third level</a:t>
            </a:r>
          </a:p>
          <a:p>
            <a:pPr lvl="2"/>
            <a:endParaRPr lang="en-US" dirty="0" smtClean="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800" cap="all" baseline="0">
                <a:solidFill>
                  <a:srgbClr val="FFFFFF"/>
                </a:solidFill>
                <a:latin typeface="Helvetica" charset="0"/>
                <a:ea typeface="Helvetica" charset="0"/>
                <a:cs typeface="Helvetica" charset="0"/>
              </a:defRPr>
            </a:lvl1pPr>
          </a:lstStyle>
          <a:p>
            <a:pPr>
              <a:defRPr/>
            </a:pPr>
            <a:r>
              <a:rPr lang="en-US" dirty="0" smtClean="0"/>
              <a:t>Footer</a:t>
            </a:r>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dirty="0"/>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hape 177"/>
          <p:cNvSpPr/>
          <p:nvPr/>
        </p:nvSpPr>
        <p:spPr>
          <a:xfrm>
            <a:off x="1280161" y="6512868"/>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4" name="Picture 3"/>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866349" y="6521985"/>
            <a:ext cx="906700" cy="212518"/>
          </a:xfrm>
          <a:prstGeom prst="rect">
            <a:avLst/>
          </a:prstGeom>
        </p:spPr>
      </p:pic>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charset="2"/>
        <a:buChar char="q"/>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Arial"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rtlCol="0">
            <a:normAutofit/>
          </a:bodyPr>
          <a:lstStyle/>
          <a:p>
            <a:pPr>
              <a:spcAft>
                <a:spcPts val="0"/>
              </a:spcAft>
              <a:defRPr/>
            </a:pPr>
            <a:r>
              <a:rPr lang="en-US" dirty="0" smtClean="0"/>
              <a:t>An </a:t>
            </a:r>
            <a:r>
              <a:rPr lang="en-US" dirty="0" smtClean="0"/>
              <a:t>introductory Course </a:t>
            </a:r>
            <a:r>
              <a:rPr lang="en-US" dirty="0" smtClean="0"/>
              <a:t>by </a:t>
            </a:r>
            <a:r>
              <a:rPr lang="en-US" dirty="0" err="1" smtClean="0"/>
              <a:t>virtuant</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051" y="2209800"/>
            <a:ext cx="5562600" cy="196248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Puppet</a:t>
            </a:r>
            <a:endParaRPr lang="en-US" dirty="0"/>
          </a:p>
        </p:txBody>
      </p:sp>
      <p:sp>
        <p:nvSpPr>
          <p:cNvPr id="3" name="Content Placeholder 2"/>
          <p:cNvSpPr>
            <a:spLocks noGrp="1"/>
          </p:cNvSpPr>
          <p:nvPr>
            <p:ph idx="1"/>
          </p:nvPr>
        </p:nvSpPr>
        <p:spPr/>
        <p:txBody>
          <a:bodyPr>
            <a:normAutofit/>
          </a:bodyPr>
          <a:lstStyle/>
          <a:p>
            <a:pPr fontAlgn="base"/>
            <a:r>
              <a:rPr lang="en-US" sz="3000" dirty="0">
                <a:solidFill>
                  <a:schemeClr val="tx1">
                    <a:lumMod val="85000"/>
                    <a:lumOff val="15000"/>
                  </a:schemeClr>
                </a:solidFill>
              </a:rPr>
              <a:t>Configuration Management </a:t>
            </a:r>
            <a:r>
              <a:rPr lang="en-US" sz="3000" dirty="0" smtClean="0">
                <a:solidFill>
                  <a:schemeClr val="tx1">
                    <a:lumMod val="85000"/>
                    <a:lumOff val="15000"/>
                  </a:schemeClr>
                </a:solidFill>
              </a:rPr>
              <a:t>Principles</a:t>
            </a:r>
            <a:endParaRPr lang="en-US" sz="3000" dirty="0">
              <a:solidFill>
                <a:schemeClr val="tx1">
                  <a:lumMod val="85000"/>
                  <a:lumOff val="15000"/>
                </a:schemeClr>
              </a:solidFill>
            </a:endParaRPr>
          </a:p>
          <a:p>
            <a:pPr lvl="1"/>
            <a:r>
              <a:rPr lang="en-US" dirty="0" smtClean="0"/>
              <a:t> </a:t>
            </a:r>
            <a:r>
              <a:rPr lang="en-US" dirty="0" smtClean="0">
                <a:solidFill>
                  <a:schemeClr val="tx1"/>
                </a:solidFill>
              </a:rPr>
              <a:t>Configuration </a:t>
            </a:r>
            <a:r>
              <a:rPr lang="en-US" dirty="0">
                <a:solidFill>
                  <a:schemeClr val="tx1"/>
                </a:solidFill>
              </a:rPr>
              <a:t>management tools </a:t>
            </a:r>
            <a:r>
              <a:rPr lang="en-US" dirty="0" smtClean="0">
                <a:solidFill>
                  <a:schemeClr val="tx1"/>
                </a:solidFill>
              </a:rPr>
              <a:t>usually describe desired state with code</a:t>
            </a:r>
          </a:p>
          <a:p>
            <a:pPr lvl="2"/>
            <a:r>
              <a:rPr lang="en-US" dirty="0">
                <a:solidFill>
                  <a:schemeClr val="tx1"/>
                </a:solidFill>
              </a:rPr>
              <a:t> </a:t>
            </a:r>
            <a:r>
              <a:rPr lang="en-US" dirty="0" smtClean="0">
                <a:solidFill>
                  <a:schemeClr val="tx1"/>
                </a:solidFill>
              </a:rPr>
              <a:t>That’s </a:t>
            </a:r>
            <a:r>
              <a:rPr lang="en-US" dirty="0" smtClean="0">
                <a:solidFill>
                  <a:schemeClr val="tx1"/>
                </a:solidFill>
              </a:rPr>
              <a:t>what why we call it </a:t>
            </a:r>
            <a:r>
              <a:rPr lang="en-US" b="1" dirty="0" smtClean="0">
                <a:solidFill>
                  <a:schemeClr val="tx1"/>
                </a:solidFill>
              </a:rPr>
              <a:t>Infrastructure as </a:t>
            </a:r>
            <a:r>
              <a:rPr lang="en-US" b="1" dirty="0" smtClean="0">
                <a:solidFill>
                  <a:schemeClr val="tx1"/>
                </a:solidFill>
              </a:rPr>
              <a:t>Code</a:t>
            </a:r>
            <a:r>
              <a:rPr lang="en-US" dirty="0" smtClean="0">
                <a:solidFill>
                  <a:schemeClr val="tx1"/>
                </a:solidFill>
              </a:rPr>
              <a:t>!</a:t>
            </a:r>
            <a:endParaRPr lang="en-US" dirty="0" smtClean="0">
              <a:solidFill>
                <a:schemeClr val="tx1"/>
              </a:solidFill>
            </a:endParaRPr>
          </a:p>
          <a:p>
            <a:pPr lvl="1"/>
            <a:r>
              <a:rPr lang="en-US" dirty="0">
                <a:solidFill>
                  <a:schemeClr val="tx1"/>
                </a:solidFill>
              </a:rPr>
              <a:t> </a:t>
            </a:r>
            <a:r>
              <a:rPr lang="en-US" dirty="0" smtClean="0">
                <a:solidFill>
                  <a:schemeClr val="tx1"/>
                </a:solidFill>
              </a:rPr>
              <a:t>It</a:t>
            </a:r>
            <a:r>
              <a:rPr lang="mr-IN" dirty="0" smtClean="0">
                <a:solidFill>
                  <a:schemeClr val="tx1"/>
                </a:solidFill>
              </a:rPr>
              <a:t>’</a:t>
            </a:r>
            <a:r>
              <a:rPr lang="en-US" dirty="0" smtClean="0">
                <a:solidFill>
                  <a:schemeClr val="tx1"/>
                </a:solidFill>
              </a:rPr>
              <a:t>s a complete </a:t>
            </a:r>
            <a:r>
              <a:rPr lang="en-US" dirty="0">
                <a:solidFill>
                  <a:schemeClr val="tx1"/>
                </a:solidFill>
              </a:rPr>
              <a:t>paradigm </a:t>
            </a:r>
            <a:r>
              <a:rPr lang="en-US" dirty="0" smtClean="0">
                <a:solidFill>
                  <a:schemeClr val="tx1"/>
                </a:solidFill>
              </a:rPr>
              <a:t>shift in system administration:</a:t>
            </a:r>
          </a:p>
          <a:p>
            <a:pPr lvl="2"/>
            <a:r>
              <a:rPr lang="en-US" dirty="0" smtClean="0">
                <a:solidFill>
                  <a:schemeClr val="tx1"/>
                </a:solidFill>
              </a:rPr>
              <a:t> Systems </a:t>
            </a:r>
            <a:r>
              <a:rPr lang="en-US" dirty="0">
                <a:solidFill>
                  <a:schemeClr val="tx1"/>
                </a:solidFill>
              </a:rPr>
              <a:t>are managed </a:t>
            </a:r>
            <a:r>
              <a:rPr lang="en-US" b="1" dirty="0">
                <a:solidFill>
                  <a:schemeClr val="tx1"/>
                </a:solidFill>
              </a:rPr>
              <a:t>centrally</a:t>
            </a:r>
            <a:r>
              <a:rPr lang="en-US" dirty="0">
                <a:solidFill>
                  <a:schemeClr val="tx1"/>
                </a:solidFill>
              </a:rPr>
              <a:t> in an </a:t>
            </a:r>
            <a:r>
              <a:rPr lang="en-US" b="1" dirty="0">
                <a:solidFill>
                  <a:schemeClr val="tx1"/>
                </a:solidFill>
              </a:rPr>
              <a:t>automated</a:t>
            </a:r>
            <a:r>
              <a:rPr lang="en-US" dirty="0">
                <a:solidFill>
                  <a:schemeClr val="tx1"/>
                </a:solidFill>
              </a:rPr>
              <a:t> </a:t>
            </a:r>
            <a:r>
              <a:rPr lang="en-US" dirty="0" smtClean="0">
                <a:solidFill>
                  <a:schemeClr val="tx1"/>
                </a:solidFill>
              </a:rPr>
              <a:t>way, not manually</a:t>
            </a:r>
            <a:endParaRPr lang="en-US" dirty="0" smtClean="0">
              <a:solidFill>
                <a:schemeClr val="tx1"/>
              </a:solidFill>
            </a:endParaRPr>
          </a:p>
          <a:p>
            <a:pPr lvl="2"/>
            <a:r>
              <a:rPr lang="en-US" dirty="0">
                <a:solidFill>
                  <a:schemeClr val="tx1"/>
                </a:solidFill>
              </a:rPr>
              <a:t> </a:t>
            </a:r>
            <a:r>
              <a:rPr lang="en-US" dirty="0" smtClean="0">
                <a:solidFill>
                  <a:schemeClr val="tx1"/>
                </a:solidFill>
              </a:rPr>
              <a:t>Code </a:t>
            </a:r>
            <a:r>
              <a:rPr lang="en-US" dirty="0">
                <a:solidFill>
                  <a:schemeClr val="tx1"/>
                </a:solidFill>
              </a:rPr>
              <a:t>is versioned with a Source Control </a:t>
            </a:r>
            <a:r>
              <a:rPr lang="en-US" dirty="0" smtClean="0">
                <a:solidFill>
                  <a:schemeClr val="tx1"/>
                </a:solidFill>
              </a:rPr>
              <a:t>Management tool</a:t>
            </a:r>
          </a:p>
          <a:p>
            <a:pPr lvl="2"/>
            <a:r>
              <a:rPr lang="en-US" dirty="0">
                <a:solidFill>
                  <a:schemeClr val="tx1"/>
                </a:solidFill>
              </a:rPr>
              <a:t> </a:t>
            </a:r>
            <a:r>
              <a:rPr lang="en-US" dirty="0" smtClean="0">
                <a:solidFill>
                  <a:schemeClr val="tx1"/>
                </a:solidFill>
              </a:rPr>
              <a:t>Commits </a:t>
            </a:r>
            <a:r>
              <a:rPr lang="en-US" dirty="0">
                <a:solidFill>
                  <a:schemeClr val="tx1"/>
                </a:solidFill>
              </a:rPr>
              <a:t>history shows the </a:t>
            </a:r>
            <a:r>
              <a:rPr lang="en-US" b="1" dirty="0">
                <a:solidFill>
                  <a:schemeClr val="tx1"/>
                </a:solidFill>
              </a:rPr>
              <a:t>history of change</a:t>
            </a:r>
            <a:r>
              <a:rPr lang="en-US" dirty="0">
                <a:solidFill>
                  <a:schemeClr val="tx1"/>
                </a:solidFill>
              </a:rPr>
              <a:t> on the </a:t>
            </a:r>
            <a:r>
              <a:rPr lang="en-US" dirty="0" smtClean="0">
                <a:solidFill>
                  <a:schemeClr val="tx1"/>
                </a:solidFill>
              </a:rPr>
              <a:t>infrastructure</a:t>
            </a:r>
            <a:endParaRPr lang="en-US" dirty="0" smtClean="0">
              <a:solidFill>
                <a:schemeClr val="tx1"/>
              </a:solidFill>
            </a:endParaRPr>
          </a:p>
          <a:p>
            <a:pPr lvl="2"/>
            <a:r>
              <a:rPr lang="en-US" dirty="0">
                <a:solidFill>
                  <a:schemeClr val="tx1"/>
                </a:solidFill>
              </a:rPr>
              <a:t> </a:t>
            </a:r>
            <a:r>
              <a:rPr lang="en-US" dirty="0" smtClean="0">
                <a:solidFill>
                  <a:schemeClr val="tx1"/>
                </a:solidFill>
              </a:rPr>
              <a:t>Code </a:t>
            </a:r>
            <a:r>
              <a:rPr lang="en-US" dirty="0">
                <a:solidFill>
                  <a:schemeClr val="tx1"/>
                </a:solidFill>
              </a:rPr>
              <a:t>can be </a:t>
            </a:r>
            <a:r>
              <a:rPr lang="en-US" b="1" dirty="0">
                <a:solidFill>
                  <a:schemeClr val="tx1"/>
                </a:solidFill>
              </a:rPr>
              <a:t>tested</a:t>
            </a:r>
            <a:r>
              <a:rPr lang="en-US" dirty="0">
                <a:solidFill>
                  <a:schemeClr val="tx1"/>
                </a:solidFill>
              </a:rPr>
              <a:t> before deployment in </a:t>
            </a:r>
            <a:r>
              <a:rPr lang="en-US" dirty="0" smtClean="0">
                <a:solidFill>
                  <a:schemeClr val="tx1"/>
                </a:solidFill>
              </a:rPr>
              <a:t>production</a:t>
            </a:r>
          </a:p>
          <a:p>
            <a:pPr lvl="2"/>
            <a:r>
              <a:rPr lang="en-US" dirty="0">
                <a:solidFill>
                  <a:schemeClr val="tx1"/>
                </a:solidFill>
              </a:rPr>
              <a:t> </a:t>
            </a:r>
            <a:r>
              <a:rPr lang="en-US" dirty="0" smtClean="0">
                <a:solidFill>
                  <a:schemeClr val="tx1"/>
                </a:solidFill>
              </a:rPr>
              <a:t>Code </a:t>
            </a:r>
            <a:r>
              <a:rPr lang="en-US" dirty="0">
                <a:solidFill>
                  <a:schemeClr val="tx1"/>
                </a:solidFill>
              </a:rPr>
              <a:t>has to be </a:t>
            </a:r>
            <a:r>
              <a:rPr lang="en-US" b="1" dirty="0">
                <a:solidFill>
                  <a:schemeClr val="tx1"/>
                </a:solidFill>
              </a:rPr>
              <a:t>deployed</a:t>
            </a:r>
            <a:endParaRPr lang="en-US" dirty="0">
              <a:solidFill>
                <a:schemeClr val="tx1"/>
              </a:solidFill>
            </a:endParaRPr>
          </a:p>
          <a:p>
            <a:pPr lvl="1"/>
            <a:endParaRPr lang="en-US" dirty="0" smtClean="0">
              <a:solidFill>
                <a:schemeClr val="tx1"/>
              </a:solidFill>
            </a:endParaRPr>
          </a:p>
          <a:p>
            <a:pPr lvl="1"/>
            <a:endParaRPr lang="en-US" dirty="0" smtClean="0"/>
          </a:p>
          <a:p>
            <a:pPr lvl="8"/>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Tree>
    <p:extLst>
      <p:ext uri="{BB962C8B-B14F-4D97-AF65-F5344CB8AC3E}">
        <p14:creationId xmlns:p14="http://schemas.microsoft.com/office/powerpoint/2010/main" val="12191578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Puppet</a:t>
            </a:r>
          </a:p>
        </p:txBody>
      </p:sp>
      <p:sp>
        <p:nvSpPr>
          <p:cNvPr id="3" name="Content Placeholder 2"/>
          <p:cNvSpPr>
            <a:spLocks noGrp="1"/>
          </p:cNvSpPr>
          <p:nvPr>
            <p:ph idx="1"/>
          </p:nvPr>
        </p:nvSpPr>
        <p:spPr>
          <a:xfrm>
            <a:off x="1097279" y="1066801"/>
            <a:ext cx="10058401" cy="5257799"/>
          </a:xfrm>
        </p:spPr>
        <p:txBody>
          <a:bodyPr>
            <a:noAutofit/>
          </a:bodyPr>
          <a:lstStyle/>
          <a:p>
            <a:r>
              <a:rPr lang="en-US" dirty="0" smtClean="0">
                <a:solidFill>
                  <a:schemeClr val="tx1"/>
                </a:solidFill>
              </a:rPr>
              <a:t> Common </a:t>
            </a:r>
            <a:r>
              <a:rPr lang="en-US" dirty="0">
                <a:solidFill>
                  <a:schemeClr val="tx1"/>
                </a:solidFill>
              </a:rPr>
              <a:t>alternatives to Puppet:</a:t>
            </a:r>
            <a:endParaRPr lang="en-US" dirty="0"/>
          </a:p>
          <a:p>
            <a:pPr lvl="1"/>
            <a:r>
              <a:rPr lang="en-US" dirty="0" smtClean="0"/>
              <a:t> </a:t>
            </a:r>
            <a:r>
              <a:rPr lang="en-US" b="1" dirty="0" smtClean="0"/>
              <a:t>Chef</a:t>
            </a:r>
          </a:p>
          <a:p>
            <a:pPr lvl="2"/>
            <a:r>
              <a:rPr lang="en-US" b="1" dirty="0"/>
              <a:t> </a:t>
            </a:r>
            <a:r>
              <a:rPr lang="en-US" dirty="0" smtClean="0">
                <a:solidFill>
                  <a:schemeClr val="tx1"/>
                </a:solidFill>
              </a:rPr>
              <a:t>Has </a:t>
            </a:r>
            <a:r>
              <a:rPr lang="en-US" dirty="0">
                <a:solidFill>
                  <a:schemeClr val="tx1"/>
                </a:solidFill>
              </a:rPr>
              <a:t>Chef clients that connect to Chef </a:t>
            </a:r>
            <a:r>
              <a:rPr lang="en-US" dirty="0" smtClean="0">
                <a:solidFill>
                  <a:schemeClr val="tx1"/>
                </a:solidFill>
              </a:rPr>
              <a:t>server</a:t>
            </a:r>
          </a:p>
          <a:p>
            <a:pPr lvl="2"/>
            <a:r>
              <a:rPr lang="en-US" dirty="0">
                <a:solidFill>
                  <a:schemeClr val="tx1"/>
                </a:solidFill>
              </a:rPr>
              <a:t> </a:t>
            </a:r>
            <a:r>
              <a:rPr lang="en-US" dirty="0" smtClean="0">
                <a:solidFill>
                  <a:schemeClr val="tx1"/>
                </a:solidFill>
              </a:rPr>
              <a:t>Has </a:t>
            </a:r>
            <a:r>
              <a:rPr lang="en-US" dirty="0">
                <a:solidFill>
                  <a:schemeClr val="tx1"/>
                </a:solidFill>
              </a:rPr>
              <a:t>characteristic similar to </a:t>
            </a:r>
            <a:r>
              <a:rPr lang="en-US" dirty="0" smtClean="0">
                <a:solidFill>
                  <a:schemeClr val="tx1"/>
                </a:solidFill>
              </a:rPr>
              <a:t>Puppet</a:t>
            </a:r>
          </a:p>
          <a:p>
            <a:pPr lvl="2"/>
            <a:r>
              <a:rPr lang="en-US" dirty="0">
                <a:solidFill>
                  <a:schemeClr val="tx1"/>
                </a:solidFill>
              </a:rPr>
              <a:t> </a:t>
            </a:r>
            <a:r>
              <a:rPr lang="en-US" dirty="0" smtClean="0">
                <a:solidFill>
                  <a:schemeClr val="tx1"/>
                </a:solidFill>
              </a:rPr>
              <a:t>Community </a:t>
            </a:r>
            <a:r>
              <a:rPr lang="en-US" dirty="0">
                <a:solidFill>
                  <a:schemeClr val="tx1"/>
                </a:solidFill>
              </a:rPr>
              <a:t>code is shared on the Chef </a:t>
            </a:r>
            <a:r>
              <a:rPr lang="en-US" dirty="0" smtClean="0">
                <a:solidFill>
                  <a:schemeClr val="tx1"/>
                </a:solidFill>
              </a:rPr>
              <a:t>Supermarket</a:t>
            </a:r>
          </a:p>
          <a:p>
            <a:pPr lvl="2"/>
            <a:r>
              <a:rPr lang="en-US" dirty="0">
                <a:solidFill>
                  <a:schemeClr val="tx1"/>
                </a:solidFill>
              </a:rPr>
              <a:t> </a:t>
            </a:r>
            <a:r>
              <a:rPr lang="en-US" dirty="0" smtClean="0">
                <a:solidFill>
                  <a:schemeClr val="tx1"/>
                </a:solidFill>
              </a:rPr>
              <a:t>Chef </a:t>
            </a:r>
            <a:r>
              <a:rPr lang="en-US" dirty="0">
                <a:solidFill>
                  <a:schemeClr val="tx1"/>
                </a:solidFill>
              </a:rPr>
              <a:t>code is Ruby with dedicated </a:t>
            </a:r>
            <a:r>
              <a:rPr lang="en-US" dirty="0" smtClean="0">
                <a:solidFill>
                  <a:schemeClr val="tx1"/>
                </a:solidFill>
              </a:rPr>
              <a:t>extensions</a:t>
            </a:r>
          </a:p>
          <a:p>
            <a:pPr lvl="2"/>
            <a:r>
              <a:rPr lang="en-US" dirty="0">
                <a:solidFill>
                  <a:schemeClr val="tx1"/>
                </a:solidFill>
              </a:rPr>
              <a:t> </a:t>
            </a:r>
            <a:r>
              <a:rPr lang="en-US" dirty="0" smtClean="0">
                <a:solidFill>
                  <a:schemeClr val="tx1"/>
                </a:solidFill>
              </a:rPr>
              <a:t>Software </a:t>
            </a:r>
            <a:r>
              <a:rPr lang="en-US" dirty="0">
                <a:solidFill>
                  <a:schemeClr val="tx1"/>
                </a:solidFill>
              </a:rPr>
              <a:t>developed in Ruby.</a:t>
            </a:r>
          </a:p>
          <a:p>
            <a:pPr lvl="1"/>
            <a:r>
              <a:rPr lang="en-US" dirty="0" smtClean="0"/>
              <a:t> </a:t>
            </a:r>
            <a:r>
              <a:rPr lang="en-US" b="1" dirty="0" err="1" smtClean="0"/>
              <a:t>CFEngine</a:t>
            </a:r>
            <a:endParaRPr lang="en-US" b="1" dirty="0"/>
          </a:p>
          <a:p>
            <a:pPr lvl="2"/>
            <a:r>
              <a:rPr lang="en-US" dirty="0" smtClean="0">
                <a:solidFill>
                  <a:schemeClr val="tx1"/>
                </a:solidFill>
              </a:rPr>
              <a:t>The </a:t>
            </a:r>
            <a:r>
              <a:rPr lang="en-US" dirty="0">
                <a:solidFill>
                  <a:schemeClr val="tx1"/>
                </a:solidFill>
              </a:rPr>
              <a:t>first and oldest of the </a:t>
            </a:r>
            <a:r>
              <a:rPr lang="en-US" dirty="0" smtClean="0">
                <a:solidFill>
                  <a:schemeClr val="tx1"/>
                </a:solidFill>
              </a:rPr>
              <a:t>bunch</a:t>
            </a:r>
          </a:p>
          <a:p>
            <a:pPr lvl="2"/>
            <a:r>
              <a:rPr lang="en-US" dirty="0" smtClean="0">
                <a:solidFill>
                  <a:schemeClr val="tx1"/>
                </a:solidFill>
              </a:rPr>
              <a:t>CFEngine3 </a:t>
            </a:r>
            <a:r>
              <a:rPr lang="en-US" dirty="0">
                <a:solidFill>
                  <a:schemeClr val="tx1"/>
                </a:solidFill>
              </a:rPr>
              <a:t>is a complete and modern </a:t>
            </a:r>
            <a:r>
              <a:rPr lang="en-US" dirty="0" smtClean="0">
                <a:solidFill>
                  <a:schemeClr val="tx1"/>
                </a:solidFill>
              </a:rPr>
              <a:t>rework</a:t>
            </a:r>
          </a:p>
          <a:p>
            <a:pPr lvl="2"/>
            <a:r>
              <a:rPr lang="en-US" dirty="0">
                <a:solidFill>
                  <a:schemeClr val="tx1"/>
                </a:solidFill>
              </a:rPr>
              <a:t> </a:t>
            </a:r>
            <a:r>
              <a:rPr lang="en-US" dirty="0" smtClean="0">
                <a:solidFill>
                  <a:schemeClr val="tx1"/>
                </a:solidFill>
              </a:rPr>
              <a:t>Different </a:t>
            </a:r>
            <a:r>
              <a:rPr lang="en-US" dirty="0">
                <a:solidFill>
                  <a:schemeClr val="tx1"/>
                </a:solidFill>
              </a:rPr>
              <a:t>daemons for different functions in a distributed </a:t>
            </a:r>
            <a:r>
              <a:rPr lang="en-US" dirty="0" smtClean="0">
                <a:solidFill>
                  <a:schemeClr val="tx1"/>
                </a:solidFill>
              </a:rPr>
              <a:t>environment</a:t>
            </a:r>
          </a:p>
          <a:p>
            <a:pPr lvl="2"/>
            <a:r>
              <a:rPr lang="en-US" dirty="0">
                <a:solidFill>
                  <a:schemeClr val="tx1"/>
                </a:solidFill>
              </a:rPr>
              <a:t> </a:t>
            </a:r>
            <a:r>
              <a:rPr lang="en-US" dirty="0" smtClean="0">
                <a:solidFill>
                  <a:schemeClr val="tx1"/>
                </a:solidFill>
              </a:rPr>
              <a:t>Based </a:t>
            </a:r>
            <a:r>
              <a:rPr lang="en-US" dirty="0">
                <a:solidFill>
                  <a:schemeClr val="tx1"/>
                </a:solidFill>
              </a:rPr>
              <a:t>on the Promise </a:t>
            </a:r>
            <a:r>
              <a:rPr lang="en-US" dirty="0" smtClean="0">
                <a:solidFill>
                  <a:schemeClr val="tx1"/>
                </a:solidFill>
              </a:rPr>
              <a:t>theory</a:t>
            </a:r>
          </a:p>
          <a:p>
            <a:pPr lvl="2"/>
            <a:r>
              <a:rPr lang="en-US" dirty="0">
                <a:solidFill>
                  <a:schemeClr val="tx1"/>
                </a:solidFill>
              </a:rPr>
              <a:t> </a:t>
            </a:r>
            <a:r>
              <a:rPr lang="en-US" dirty="0" err="1" smtClean="0">
                <a:solidFill>
                  <a:schemeClr val="tx1"/>
                </a:solidFill>
              </a:rPr>
              <a:t>Cfengine</a:t>
            </a:r>
            <a:r>
              <a:rPr lang="en-US" dirty="0" smtClean="0">
                <a:solidFill>
                  <a:schemeClr val="tx1"/>
                </a:solidFill>
              </a:rPr>
              <a:t> </a:t>
            </a:r>
            <a:r>
              <a:rPr lang="en-US" dirty="0">
                <a:solidFill>
                  <a:schemeClr val="tx1"/>
                </a:solidFill>
              </a:rPr>
              <a:t>code is a test based list of </a:t>
            </a:r>
            <a:r>
              <a:rPr lang="en-US" dirty="0" smtClean="0">
                <a:solidFill>
                  <a:schemeClr val="tx1"/>
                </a:solidFill>
              </a:rPr>
              <a:t>pro</a:t>
            </a:r>
          </a:p>
          <a:p>
            <a:pPr lvl="2"/>
            <a:r>
              <a:rPr lang="en-US" dirty="0">
                <a:solidFill>
                  <a:schemeClr val="tx1"/>
                </a:solidFill>
              </a:rPr>
              <a:t> </a:t>
            </a:r>
            <a:r>
              <a:rPr lang="en-US" dirty="0" smtClean="0">
                <a:solidFill>
                  <a:schemeClr val="tx1"/>
                </a:solidFill>
              </a:rPr>
              <a:t>Software </a:t>
            </a:r>
            <a:r>
              <a:rPr lang="en-US" dirty="0">
                <a:solidFill>
                  <a:schemeClr val="tx1"/>
                </a:solidFill>
              </a:rPr>
              <a:t>developed in C by Prof. Mark </a:t>
            </a:r>
            <a:r>
              <a:rPr lang="en-US" dirty="0" smtClean="0">
                <a:solidFill>
                  <a:schemeClr val="tx1"/>
                </a:solidFill>
              </a:rPr>
              <a:t>Burgess</a:t>
            </a:r>
            <a:endParaRPr lang="en-US" dirty="0">
              <a:solidFill>
                <a:schemeClr val="tx1"/>
              </a:solidFill>
            </a:endParaRPr>
          </a:p>
          <a:p>
            <a:pPr lvl="2"/>
            <a:endParaRPr lang="en-US" b="1" dirty="0" smtClean="0"/>
          </a:p>
          <a:p>
            <a:pPr lvl="2"/>
            <a:endParaRPr lang="en-US" b="1" dirty="0" smtClean="0"/>
          </a:p>
          <a:p>
            <a:pPr lvl="2"/>
            <a:r>
              <a:rPr lang="en-US" dirty="0"/>
              <a:t> </a:t>
            </a:r>
            <a:r>
              <a:rPr lang="en-US" dirty="0" smtClean="0"/>
              <a:t>Salt</a:t>
            </a:r>
          </a:p>
          <a:p>
            <a:pPr lvl="2"/>
            <a:r>
              <a:rPr lang="en-US" dirty="0"/>
              <a:t> </a:t>
            </a:r>
            <a:r>
              <a:rPr lang="en-US" dirty="0" err="1" smtClean="0"/>
              <a:t>Ansible</a:t>
            </a:r>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spTree>
    <p:extLst>
      <p:ext uri="{BB962C8B-B14F-4D97-AF65-F5344CB8AC3E}">
        <p14:creationId xmlns:p14="http://schemas.microsoft.com/office/powerpoint/2010/main" val="45310775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Puppet</a:t>
            </a:r>
          </a:p>
        </p:txBody>
      </p:sp>
      <p:sp>
        <p:nvSpPr>
          <p:cNvPr id="3" name="Content Placeholder 2"/>
          <p:cNvSpPr>
            <a:spLocks noGrp="1"/>
          </p:cNvSpPr>
          <p:nvPr>
            <p:ph idx="1"/>
          </p:nvPr>
        </p:nvSpPr>
        <p:spPr>
          <a:xfrm>
            <a:off x="1097279" y="1066801"/>
            <a:ext cx="10058401" cy="5257799"/>
          </a:xfrm>
        </p:spPr>
        <p:txBody>
          <a:bodyPr>
            <a:noAutofit/>
          </a:bodyPr>
          <a:lstStyle/>
          <a:p>
            <a:r>
              <a:rPr lang="en-US" dirty="0" smtClean="0">
                <a:solidFill>
                  <a:schemeClr val="tx1"/>
                </a:solidFill>
              </a:rPr>
              <a:t> Common </a:t>
            </a:r>
            <a:r>
              <a:rPr lang="en-US" dirty="0">
                <a:solidFill>
                  <a:schemeClr val="tx1"/>
                </a:solidFill>
              </a:rPr>
              <a:t>alternatives to Puppet:</a:t>
            </a:r>
            <a:endParaRPr lang="en-US" dirty="0"/>
          </a:p>
          <a:p>
            <a:pPr lvl="1"/>
            <a:r>
              <a:rPr lang="en-US" dirty="0" smtClean="0"/>
              <a:t> </a:t>
            </a:r>
            <a:r>
              <a:rPr lang="en-US" b="1" dirty="0" smtClean="0"/>
              <a:t>Salt</a:t>
            </a:r>
          </a:p>
          <a:p>
            <a:pPr lvl="2"/>
            <a:r>
              <a:rPr lang="en-US" dirty="0" smtClean="0">
                <a:solidFill>
                  <a:schemeClr val="tx1"/>
                </a:solidFill>
              </a:rPr>
              <a:t> Manages </a:t>
            </a:r>
            <a:r>
              <a:rPr lang="en-US" dirty="0">
                <a:solidFill>
                  <a:schemeClr val="tx1"/>
                </a:solidFill>
              </a:rPr>
              <a:t>deployments on multiple clouds in a fast </a:t>
            </a:r>
            <a:r>
              <a:rPr lang="en-US" dirty="0" smtClean="0">
                <a:solidFill>
                  <a:schemeClr val="tx1"/>
                </a:solidFill>
              </a:rPr>
              <a:t>way</a:t>
            </a:r>
          </a:p>
          <a:p>
            <a:pPr lvl="2"/>
            <a:r>
              <a:rPr lang="en-US" dirty="0">
                <a:solidFill>
                  <a:schemeClr val="tx1"/>
                </a:solidFill>
              </a:rPr>
              <a:t> </a:t>
            </a:r>
            <a:r>
              <a:rPr lang="en-US" dirty="0" smtClean="0">
                <a:solidFill>
                  <a:schemeClr val="tx1"/>
                </a:solidFill>
              </a:rPr>
              <a:t>Salt </a:t>
            </a:r>
            <a:r>
              <a:rPr lang="en-US" dirty="0">
                <a:solidFill>
                  <a:schemeClr val="tx1"/>
                </a:solidFill>
              </a:rPr>
              <a:t>code is composed of states (Puppet resources) written in YAML </a:t>
            </a:r>
            <a:r>
              <a:rPr lang="en-US" dirty="0" smtClean="0">
                <a:solidFill>
                  <a:schemeClr val="tx1"/>
                </a:solidFill>
              </a:rPr>
              <a:t>files</a:t>
            </a:r>
          </a:p>
          <a:p>
            <a:pPr lvl="2"/>
            <a:r>
              <a:rPr lang="en-US" dirty="0">
                <a:solidFill>
                  <a:schemeClr val="tx1"/>
                </a:solidFill>
              </a:rPr>
              <a:t> </a:t>
            </a:r>
            <a:r>
              <a:rPr lang="en-US" dirty="0" smtClean="0">
                <a:solidFill>
                  <a:schemeClr val="tx1"/>
                </a:solidFill>
              </a:rPr>
              <a:t>Formulas</a:t>
            </a:r>
            <a:r>
              <a:rPr lang="en-US" dirty="0">
                <a:solidFill>
                  <a:schemeClr val="tx1"/>
                </a:solidFill>
              </a:rPr>
              <a:t> are equivalent to </a:t>
            </a:r>
            <a:r>
              <a:rPr lang="en-US" dirty="0" smtClean="0">
                <a:solidFill>
                  <a:schemeClr val="tx1"/>
                </a:solidFill>
              </a:rPr>
              <a:t>modules</a:t>
            </a:r>
          </a:p>
          <a:p>
            <a:pPr lvl="2"/>
            <a:r>
              <a:rPr lang="en-US" dirty="0">
                <a:solidFill>
                  <a:schemeClr val="tx1"/>
                </a:solidFill>
              </a:rPr>
              <a:t> </a:t>
            </a:r>
            <a:r>
              <a:rPr lang="en-US" dirty="0" smtClean="0">
                <a:solidFill>
                  <a:schemeClr val="tx1"/>
                </a:solidFill>
              </a:rPr>
              <a:t>Software </a:t>
            </a:r>
            <a:r>
              <a:rPr lang="en-US" dirty="0">
                <a:solidFill>
                  <a:schemeClr val="tx1"/>
                </a:solidFill>
              </a:rPr>
              <a:t>developed in Python</a:t>
            </a:r>
          </a:p>
          <a:p>
            <a:pPr lvl="2"/>
            <a:endParaRPr lang="en-US" b="1" dirty="0" smtClean="0"/>
          </a:p>
          <a:p>
            <a:pPr lvl="1"/>
            <a:r>
              <a:rPr lang="en-US" b="1" dirty="0"/>
              <a:t> </a:t>
            </a:r>
            <a:r>
              <a:rPr lang="en-US" b="1" dirty="0" err="1" smtClean="0"/>
              <a:t>Ansible</a:t>
            </a:r>
            <a:endParaRPr lang="en-US" b="1" dirty="0" smtClean="0"/>
          </a:p>
          <a:p>
            <a:pPr lvl="2"/>
            <a:r>
              <a:rPr lang="en-US" b="1" dirty="0"/>
              <a:t> </a:t>
            </a:r>
            <a:r>
              <a:rPr lang="en-US" dirty="0" smtClean="0">
                <a:solidFill>
                  <a:schemeClr val="tx1"/>
                </a:solidFill>
              </a:rPr>
              <a:t>Quick </a:t>
            </a:r>
            <a:r>
              <a:rPr lang="en-US" dirty="0">
                <a:solidFill>
                  <a:schemeClr val="tx1"/>
                </a:solidFill>
              </a:rPr>
              <a:t>setup, no agents, communications over </a:t>
            </a:r>
            <a:r>
              <a:rPr lang="en-US" dirty="0" smtClean="0">
                <a:solidFill>
                  <a:schemeClr val="tx1"/>
                </a:solidFill>
              </a:rPr>
              <a:t>SSH</a:t>
            </a:r>
          </a:p>
          <a:p>
            <a:pPr lvl="2"/>
            <a:r>
              <a:rPr lang="en-US" sz="1600" dirty="0">
                <a:solidFill>
                  <a:schemeClr val="tx1"/>
                </a:solidFill>
              </a:rPr>
              <a:t> </a:t>
            </a:r>
            <a:r>
              <a:rPr lang="en-US" sz="2000" dirty="0" err="1" smtClean="0">
                <a:solidFill>
                  <a:schemeClr val="tx1"/>
                </a:solidFill>
              </a:rPr>
              <a:t>Ansible</a:t>
            </a:r>
            <a:r>
              <a:rPr lang="en-US" sz="2000" dirty="0" smtClean="0">
                <a:solidFill>
                  <a:schemeClr val="tx1"/>
                </a:solidFill>
              </a:rPr>
              <a:t> </a:t>
            </a:r>
            <a:r>
              <a:rPr lang="en-US" sz="2000" dirty="0">
                <a:solidFill>
                  <a:schemeClr val="tx1"/>
                </a:solidFill>
              </a:rPr>
              <a:t>code is YAML based and written on </a:t>
            </a:r>
            <a:r>
              <a:rPr lang="en-US" sz="2000" dirty="0" smtClean="0">
                <a:solidFill>
                  <a:schemeClr val="tx1"/>
                </a:solidFill>
              </a:rPr>
              <a:t>playbooks</a:t>
            </a:r>
          </a:p>
          <a:p>
            <a:pPr lvl="2"/>
            <a:r>
              <a:rPr lang="en-US" dirty="0">
                <a:solidFill>
                  <a:schemeClr val="tx1"/>
                </a:solidFill>
              </a:rPr>
              <a:t> </a:t>
            </a:r>
            <a:r>
              <a:rPr lang="en-US" sz="2000" dirty="0" smtClean="0">
                <a:solidFill>
                  <a:schemeClr val="tx1"/>
                </a:solidFill>
              </a:rPr>
              <a:t>Roles </a:t>
            </a:r>
            <a:r>
              <a:rPr lang="en-US" sz="2000" dirty="0">
                <a:solidFill>
                  <a:schemeClr val="tx1"/>
                </a:solidFill>
              </a:rPr>
              <a:t>are equivalent to modules, they are shared on the Ansible </a:t>
            </a:r>
            <a:r>
              <a:rPr lang="en-US" sz="2000" dirty="0" smtClean="0">
                <a:solidFill>
                  <a:schemeClr val="tx1"/>
                </a:solidFill>
              </a:rPr>
              <a:t>Galaxy</a:t>
            </a:r>
          </a:p>
          <a:p>
            <a:pPr lvl="2"/>
            <a:r>
              <a:rPr lang="en-US" dirty="0">
                <a:solidFill>
                  <a:schemeClr val="tx1"/>
                </a:solidFill>
              </a:rPr>
              <a:t> </a:t>
            </a:r>
            <a:r>
              <a:rPr lang="en-US" sz="2000" dirty="0" smtClean="0">
                <a:solidFill>
                  <a:schemeClr val="tx1"/>
                </a:solidFill>
              </a:rPr>
              <a:t>Can centralize </a:t>
            </a:r>
            <a:r>
              <a:rPr lang="en-US" sz="2000" dirty="0">
                <a:solidFill>
                  <a:schemeClr val="tx1"/>
                </a:solidFill>
              </a:rPr>
              <a:t>multi node task executions, software deployments and configuration </a:t>
            </a:r>
            <a:r>
              <a:rPr lang="en-US" sz="2000" dirty="0" smtClean="0">
                <a:solidFill>
                  <a:schemeClr val="tx1"/>
                </a:solidFill>
              </a:rPr>
              <a:t>management</a:t>
            </a:r>
          </a:p>
          <a:p>
            <a:pPr lvl="2"/>
            <a:r>
              <a:rPr lang="en-US" dirty="0">
                <a:solidFill>
                  <a:schemeClr val="tx1"/>
                </a:solidFill>
              </a:rPr>
              <a:t> </a:t>
            </a:r>
            <a:r>
              <a:rPr lang="en-US" sz="2000" dirty="0" smtClean="0">
                <a:solidFill>
                  <a:schemeClr val="tx1"/>
                </a:solidFill>
              </a:rPr>
              <a:t>Software enveloped </a:t>
            </a:r>
            <a:r>
              <a:rPr lang="en-US" sz="2000" dirty="0">
                <a:solidFill>
                  <a:schemeClr val="tx1"/>
                </a:solidFill>
              </a:rPr>
              <a:t>in Python. Bought by </a:t>
            </a:r>
            <a:r>
              <a:rPr lang="en-US" sz="2000" dirty="0" err="1">
                <a:solidFill>
                  <a:schemeClr val="tx1"/>
                </a:solidFill>
              </a:rPr>
              <a:t>RedHat</a:t>
            </a:r>
            <a:r>
              <a:rPr lang="en-US" sz="2000" dirty="0">
                <a:solidFill>
                  <a:schemeClr val="tx1"/>
                </a:solidFill>
              </a:rPr>
              <a:t> in October 2015</a:t>
            </a:r>
          </a:p>
          <a:p>
            <a:pPr lvl="2"/>
            <a:endParaRPr lang="en-US" b="1"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spTree>
    <p:extLst>
      <p:ext uri="{BB962C8B-B14F-4D97-AF65-F5344CB8AC3E}">
        <p14:creationId xmlns:p14="http://schemas.microsoft.com/office/powerpoint/2010/main" val="208773794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Puppet</a:t>
            </a:r>
            <a:endParaRPr lang="en-US" dirty="0"/>
          </a:p>
        </p:txBody>
      </p:sp>
      <p:sp>
        <p:nvSpPr>
          <p:cNvPr id="3" name="Content Placeholder 2"/>
          <p:cNvSpPr>
            <a:spLocks noGrp="1"/>
          </p:cNvSpPr>
          <p:nvPr>
            <p:ph idx="1"/>
          </p:nvPr>
        </p:nvSpPr>
        <p:spPr/>
        <p:txBody>
          <a:bodyPr/>
          <a:lstStyle/>
          <a:p>
            <a:r>
              <a:rPr lang="en-US" dirty="0" smtClean="0"/>
              <a:t> </a:t>
            </a:r>
            <a:r>
              <a:rPr lang="en-US" dirty="0" smtClean="0"/>
              <a:t>Learning Resources</a:t>
            </a:r>
          </a:p>
          <a:p>
            <a:pPr lvl="1"/>
            <a:r>
              <a:rPr lang="en-US" dirty="0"/>
              <a:t> </a:t>
            </a:r>
            <a:r>
              <a:rPr lang="en-US" dirty="0">
                <a:solidFill>
                  <a:schemeClr val="tx1"/>
                </a:solidFill>
              </a:rPr>
              <a:t>Useful resources to start learning Puppet</a:t>
            </a:r>
            <a:r>
              <a:rPr lang="en-US" dirty="0" smtClean="0">
                <a:solidFill>
                  <a:schemeClr val="tx1"/>
                </a:solidFill>
              </a:rPr>
              <a:t>:</a:t>
            </a:r>
          </a:p>
          <a:p>
            <a:pPr lvl="2"/>
            <a:r>
              <a:rPr lang="en-US" dirty="0">
                <a:solidFill>
                  <a:schemeClr val="tx1"/>
                </a:solidFill>
              </a:rPr>
              <a:t> The website of Puppet Labs, the company behind Puppet</a:t>
            </a:r>
          </a:p>
          <a:p>
            <a:pPr lvl="2"/>
            <a:r>
              <a:rPr lang="en-US" dirty="0" smtClean="0">
                <a:solidFill>
                  <a:schemeClr val="tx1"/>
                </a:solidFill>
              </a:rPr>
              <a:t> The </a:t>
            </a:r>
            <a:r>
              <a:rPr lang="en-US" dirty="0">
                <a:solidFill>
                  <a:schemeClr val="tx1"/>
                </a:solidFill>
              </a:rPr>
              <a:t>official Puppet Documentation site </a:t>
            </a:r>
            <a:endParaRPr lang="en-US" dirty="0" smtClean="0">
              <a:solidFill>
                <a:schemeClr val="tx1"/>
              </a:solidFill>
            </a:endParaRPr>
          </a:p>
          <a:p>
            <a:pPr lvl="2"/>
            <a:r>
              <a:rPr lang="en-US" dirty="0">
                <a:solidFill>
                  <a:schemeClr val="tx1"/>
                </a:solidFill>
              </a:rPr>
              <a:t> The Learning VM, based on Puppet Enterprise, for a guided tour in Puppet </a:t>
            </a:r>
            <a:r>
              <a:rPr lang="en-US" dirty="0" smtClean="0">
                <a:solidFill>
                  <a:schemeClr val="tx1"/>
                </a:solidFill>
              </a:rPr>
              <a:t>world</a:t>
            </a:r>
          </a:p>
          <a:p>
            <a:pPr lvl="2"/>
            <a:endParaRPr lang="en-US" dirty="0">
              <a:solidFill>
                <a:schemeClr val="tx1"/>
              </a:solidFill>
            </a:endParaRPr>
          </a:p>
          <a:p>
            <a:pPr lvl="1"/>
            <a:r>
              <a:rPr lang="en-US" dirty="0" smtClean="0">
                <a:solidFill>
                  <a:schemeClr val="tx1"/>
                </a:solidFill>
              </a:rPr>
              <a:t> </a:t>
            </a:r>
            <a:r>
              <a:rPr lang="en-US" dirty="0">
                <a:solidFill>
                  <a:schemeClr val="tx1"/>
                </a:solidFill>
              </a:rPr>
              <a:t>If you have questions to ask about Puppet usage use these:</a:t>
            </a:r>
          </a:p>
          <a:p>
            <a:pPr lvl="2"/>
            <a:r>
              <a:rPr lang="en-US" dirty="0" smtClean="0">
                <a:solidFill>
                  <a:schemeClr val="tx1"/>
                </a:solidFill>
              </a:rPr>
              <a:t> </a:t>
            </a:r>
            <a:r>
              <a:rPr lang="en-US" dirty="0">
                <a:solidFill>
                  <a:schemeClr val="tx1"/>
                </a:solidFill>
              </a:rPr>
              <a:t>All the Puppet Community references</a:t>
            </a:r>
          </a:p>
          <a:p>
            <a:pPr lvl="2"/>
            <a:r>
              <a:rPr lang="en-US" dirty="0" smtClean="0">
                <a:solidFill>
                  <a:schemeClr val="tx1"/>
                </a:solidFill>
              </a:rPr>
              <a:t> </a:t>
            </a:r>
            <a:r>
              <a:rPr lang="en-US" dirty="0">
                <a:solidFill>
                  <a:schemeClr val="tx1"/>
                </a:solidFill>
              </a:rPr>
              <a:t>Ask Puppet, the official Q&amp;A site</a:t>
            </a:r>
          </a:p>
          <a:p>
            <a:pPr lvl="2"/>
            <a:r>
              <a:rPr lang="en-US" dirty="0" smtClean="0">
                <a:solidFill>
                  <a:schemeClr val="tx1"/>
                </a:solidFill>
              </a:rPr>
              <a:t> Google </a:t>
            </a:r>
            <a:r>
              <a:rPr lang="en-US" dirty="0">
                <a:solidFill>
                  <a:schemeClr val="tx1"/>
                </a:solidFill>
              </a:rPr>
              <a:t>Groups: puppet-users, puppet-dev, puppet-security-announce</a:t>
            </a:r>
          </a:p>
          <a:p>
            <a:pPr lvl="2"/>
            <a:endParaRPr lang="en-US" dirty="0">
              <a:solidFill>
                <a:schemeClr val="tx1"/>
              </a:solidFill>
            </a:endParaRPr>
          </a:p>
          <a:p>
            <a:pPr lvl="2"/>
            <a:endParaRPr lang="en-US" dirty="0">
              <a:solidFill>
                <a:schemeClr val="tx1"/>
              </a:solidFill>
            </a:endParaRPr>
          </a:p>
          <a:p>
            <a:pPr lvl="1"/>
            <a:endParaRPr lang="en-US" dirty="0" smtClean="0"/>
          </a:p>
          <a:p>
            <a:pPr lvl="8"/>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Tree>
    <p:extLst>
      <p:ext uri="{BB962C8B-B14F-4D97-AF65-F5344CB8AC3E}">
        <p14:creationId xmlns:p14="http://schemas.microsoft.com/office/powerpoint/2010/main" val="8893744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Puppet</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r>
              <a:rPr lang="en-US" dirty="0" smtClean="0"/>
              <a:t> </a:t>
            </a:r>
            <a:r>
              <a:rPr lang="en-US" dirty="0" smtClean="0"/>
              <a:t>Learning Resources</a:t>
            </a:r>
            <a:endParaRPr lang="en-US" dirty="0" smtClean="0">
              <a:solidFill>
                <a:schemeClr val="tx1"/>
              </a:solidFill>
            </a:endParaRPr>
          </a:p>
          <a:p>
            <a:pPr lvl="1"/>
            <a:r>
              <a:rPr lang="en-US" dirty="0">
                <a:solidFill>
                  <a:schemeClr val="tx1"/>
                </a:solidFill>
              </a:rPr>
              <a:t> To explore and use existing Puppet code</a:t>
            </a:r>
            <a:r>
              <a:rPr lang="en-US" dirty="0" smtClean="0">
                <a:solidFill>
                  <a:schemeClr val="tx1"/>
                </a:solidFill>
              </a:rPr>
              <a:t>: </a:t>
            </a:r>
          </a:p>
          <a:p>
            <a:pPr lvl="2"/>
            <a:r>
              <a:rPr lang="en-US" dirty="0">
                <a:solidFill>
                  <a:schemeClr val="tx1"/>
                </a:solidFill>
              </a:rPr>
              <a:t> </a:t>
            </a:r>
            <a:r>
              <a:rPr lang="en-US" dirty="0" smtClean="0">
                <a:solidFill>
                  <a:schemeClr val="tx1"/>
                </a:solidFill>
              </a:rPr>
              <a:t>Puppet </a:t>
            </a:r>
            <a:r>
              <a:rPr lang="en-US" dirty="0">
                <a:solidFill>
                  <a:schemeClr val="tx1"/>
                </a:solidFill>
              </a:rPr>
              <a:t>modules on Module </a:t>
            </a:r>
            <a:r>
              <a:rPr lang="en-US" dirty="0" smtClean="0">
                <a:solidFill>
                  <a:schemeClr val="tx1"/>
                </a:solidFill>
              </a:rPr>
              <a:t>Forge</a:t>
            </a:r>
          </a:p>
          <a:p>
            <a:pPr lvl="2"/>
            <a:r>
              <a:rPr lang="en-US" dirty="0">
                <a:solidFill>
                  <a:schemeClr val="tx1"/>
                </a:solidFill>
              </a:rPr>
              <a:t> </a:t>
            </a:r>
            <a:r>
              <a:rPr lang="en-US" dirty="0" smtClean="0">
                <a:solidFill>
                  <a:schemeClr val="tx1"/>
                </a:solidFill>
              </a:rPr>
              <a:t>Puppet </a:t>
            </a:r>
            <a:r>
              <a:rPr lang="en-US" dirty="0">
                <a:solidFill>
                  <a:schemeClr val="tx1"/>
                </a:solidFill>
              </a:rPr>
              <a:t>modules on </a:t>
            </a:r>
            <a:r>
              <a:rPr lang="en-US" dirty="0" smtClean="0">
                <a:solidFill>
                  <a:schemeClr val="tx1"/>
                </a:solidFill>
              </a:rPr>
              <a:t>GitHub</a:t>
            </a:r>
          </a:p>
          <a:p>
            <a:pPr lvl="2"/>
            <a:r>
              <a:rPr lang="en-US" dirty="0">
                <a:solidFill>
                  <a:schemeClr val="tx1"/>
                </a:solidFill>
              </a:rPr>
              <a:t> </a:t>
            </a:r>
            <a:r>
              <a:rPr lang="en-US" dirty="0" smtClean="0">
                <a:solidFill>
                  <a:schemeClr val="tx1"/>
                </a:solidFill>
              </a:rPr>
              <a:t>To </a:t>
            </a:r>
            <a:r>
              <a:rPr lang="en-US" dirty="0">
                <a:solidFill>
                  <a:schemeClr val="tx1"/>
                </a:solidFill>
              </a:rPr>
              <a:t>inform yourself about what happens in Puppet </a:t>
            </a:r>
            <a:r>
              <a:rPr lang="en-US" dirty="0" smtClean="0">
                <a:solidFill>
                  <a:schemeClr val="tx1"/>
                </a:solidFill>
              </a:rPr>
              <a:t>World</a:t>
            </a:r>
          </a:p>
          <a:p>
            <a:pPr lvl="2"/>
            <a:r>
              <a:rPr lang="en-US" dirty="0">
                <a:solidFill>
                  <a:schemeClr val="tx1"/>
                </a:solidFill>
              </a:rPr>
              <a:t> </a:t>
            </a:r>
            <a:r>
              <a:rPr lang="en-US" dirty="0" smtClean="0">
                <a:solidFill>
                  <a:schemeClr val="tx1"/>
                </a:solidFill>
              </a:rPr>
              <a:t>Planet </a:t>
            </a:r>
            <a:r>
              <a:rPr lang="en-US" dirty="0">
                <a:solidFill>
                  <a:schemeClr val="tx1"/>
                </a:solidFill>
              </a:rPr>
              <a:t>Puppet - Puppet </a:t>
            </a:r>
            <a:r>
              <a:rPr lang="en-US" dirty="0" smtClean="0">
                <a:solidFill>
                  <a:schemeClr val="tx1"/>
                </a:solidFill>
              </a:rPr>
              <a:t>blogosphere</a:t>
            </a:r>
          </a:p>
          <a:p>
            <a:pPr lvl="2"/>
            <a:r>
              <a:rPr lang="en-US" dirty="0">
                <a:solidFill>
                  <a:schemeClr val="tx1"/>
                </a:solidFill>
              </a:rPr>
              <a:t> </a:t>
            </a:r>
            <a:r>
              <a:rPr lang="en-US" dirty="0" smtClean="0">
                <a:solidFill>
                  <a:schemeClr val="tx1"/>
                </a:solidFill>
              </a:rPr>
              <a:t>The</a:t>
            </a:r>
            <a:r>
              <a:rPr lang="en-US" dirty="0">
                <a:solidFill>
                  <a:schemeClr val="tx1"/>
                </a:solidFill>
              </a:rPr>
              <a:t> PuppetConf </a:t>
            </a:r>
            <a:r>
              <a:rPr lang="en-US" dirty="0" smtClean="0">
                <a:solidFill>
                  <a:schemeClr val="tx1"/>
                </a:solidFill>
              </a:rPr>
              <a:t>website</a:t>
            </a:r>
          </a:p>
          <a:p>
            <a:pPr lvl="2"/>
            <a:r>
              <a:rPr lang="en-US" dirty="0">
                <a:solidFill>
                  <a:schemeClr val="tx1"/>
                </a:solidFill>
              </a:rPr>
              <a:t> </a:t>
            </a:r>
            <a:r>
              <a:rPr lang="en-US" dirty="0" smtClean="0">
                <a:solidFill>
                  <a:schemeClr val="tx1"/>
                </a:solidFill>
              </a:rPr>
              <a:t>The </a:t>
            </a:r>
            <a:r>
              <a:rPr lang="en-US" dirty="0">
                <a:solidFill>
                  <a:schemeClr val="tx1"/>
                </a:solidFill>
              </a:rPr>
              <a:t>ongoing PuppetCamps all over the </a:t>
            </a:r>
            <a:r>
              <a:rPr lang="en-US" dirty="0" smtClean="0">
                <a:solidFill>
                  <a:schemeClr val="tx1"/>
                </a:solidFill>
              </a:rPr>
              <a:t>world</a:t>
            </a:r>
          </a:p>
          <a:p>
            <a:pPr lvl="2"/>
            <a:endParaRPr lang="en-US" dirty="0" smtClean="0">
              <a:solidFill>
                <a:schemeClr val="tx1"/>
              </a:solidFill>
            </a:endParaRPr>
          </a:p>
          <a:p>
            <a:pPr lvl="1"/>
            <a:r>
              <a:rPr lang="en-US" sz="2400" dirty="0" smtClean="0">
                <a:solidFill>
                  <a:schemeClr val="tx1"/>
                </a:solidFill>
              </a:rPr>
              <a:t> To </a:t>
            </a:r>
            <a:r>
              <a:rPr lang="en-US" sz="2400" dirty="0">
                <a:solidFill>
                  <a:schemeClr val="tx1"/>
                </a:solidFill>
              </a:rPr>
              <a:t>find more and deeper </a:t>
            </a:r>
            <a:r>
              <a:rPr lang="en-US" sz="2400" dirty="0" smtClean="0">
                <a:solidFill>
                  <a:schemeClr val="tx1"/>
                </a:solidFill>
              </a:rPr>
              <a:t>information:</a:t>
            </a:r>
          </a:p>
          <a:p>
            <a:pPr lvl="2"/>
            <a:r>
              <a:rPr lang="en-US" dirty="0">
                <a:solidFill>
                  <a:schemeClr val="tx1"/>
                </a:solidFill>
              </a:rPr>
              <a:t> </a:t>
            </a:r>
            <a:r>
              <a:rPr lang="en-US" dirty="0" smtClean="0">
                <a:solidFill>
                  <a:schemeClr val="tx1"/>
                </a:solidFill>
              </a:rPr>
              <a:t>Puppet </a:t>
            </a:r>
            <a:r>
              <a:rPr lang="en-US" dirty="0">
                <a:solidFill>
                  <a:schemeClr val="tx1"/>
                </a:solidFill>
              </a:rPr>
              <a:t>Labs tickets - The official ticketing </a:t>
            </a:r>
            <a:r>
              <a:rPr lang="en-US" dirty="0" smtClean="0">
                <a:solidFill>
                  <a:schemeClr val="tx1"/>
                </a:solidFill>
              </a:rPr>
              <a:t>system</a:t>
            </a:r>
          </a:p>
          <a:p>
            <a:pPr lvl="2"/>
            <a:r>
              <a:rPr lang="en-US" dirty="0">
                <a:solidFill>
                  <a:schemeClr val="tx1"/>
                </a:solidFill>
              </a:rPr>
              <a:t> </a:t>
            </a:r>
            <a:r>
              <a:rPr lang="en-US" dirty="0" smtClean="0">
                <a:solidFill>
                  <a:schemeClr val="tx1"/>
                </a:solidFill>
              </a:rPr>
              <a:t>Developer </a:t>
            </a:r>
            <a:r>
              <a:rPr lang="en-US" dirty="0">
                <a:solidFill>
                  <a:schemeClr val="tx1"/>
                </a:solidFill>
              </a:rPr>
              <a:t>reference - The commented Puppet </a:t>
            </a:r>
            <a:r>
              <a:rPr lang="en-US" dirty="0" smtClean="0">
                <a:solidFill>
                  <a:schemeClr val="tx1"/>
                </a:solidFill>
              </a:rPr>
              <a:t>code</a:t>
            </a:r>
          </a:p>
          <a:p>
            <a:pPr lvl="2"/>
            <a:r>
              <a:rPr lang="en-US" dirty="0">
                <a:solidFill>
                  <a:schemeClr val="tx1"/>
                </a:solidFill>
              </a:rPr>
              <a:t> </a:t>
            </a:r>
            <a:r>
              <a:rPr lang="en-US" dirty="0" smtClean="0">
                <a:solidFill>
                  <a:schemeClr val="tx1"/>
                </a:solidFill>
              </a:rPr>
              <a:t>Puppet </a:t>
            </a:r>
            <a:r>
              <a:rPr lang="en-US" dirty="0">
                <a:solidFill>
                  <a:schemeClr val="tx1"/>
                </a:solidFill>
              </a:rPr>
              <a:t>Stats - Puppet relate metrics and stats</a:t>
            </a:r>
          </a:p>
          <a:p>
            <a:endParaRPr lang="en-US" dirty="0"/>
          </a:p>
          <a:p>
            <a:pPr lvl="2"/>
            <a:endParaRPr lang="en-US" dirty="0">
              <a:solidFill>
                <a:schemeClr val="tx1"/>
              </a:solidFill>
            </a:endParaRPr>
          </a:p>
          <a:p>
            <a:pPr lvl="2"/>
            <a:endParaRPr lang="en-US" dirty="0">
              <a:solidFill>
                <a:schemeClr val="tx1"/>
              </a:solidFill>
            </a:endParaRPr>
          </a:p>
          <a:p>
            <a:pPr lvl="1"/>
            <a:endParaRPr lang="en-US" dirty="0" smtClean="0"/>
          </a:p>
          <a:p>
            <a:pPr lvl="8"/>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spTree>
    <p:extLst>
      <p:ext uri="{BB962C8B-B14F-4D97-AF65-F5344CB8AC3E}">
        <p14:creationId xmlns:p14="http://schemas.microsoft.com/office/powerpoint/2010/main" val="195389432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Puppet</a:t>
            </a:r>
            <a:endParaRPr lang="en-US" dirty="0"/>
          </a:p>
        </p:txBody>
      </p:sp>
      <p:sp>
        <p:nvSpPr>
          <p:cNvPr id="3" name="Content Placeholder 2"/>
          <p:cNvSpPr>
            <a:spLocks noGrp="1"/>
          </p:cNvSpPr>
          <p:nvPr>
            <p:ph idx="1"/>
          </p:nvPr>
        </p:nvSpPr>
        <p:spPr/>
        <p:txBody>
          <a:bodyPr/>
          <a:lstStyle/>
          <a:p>
            <a:r>
              <a:rPr lang="en-US" dirty="0" smtClean="0"/>
              <a:t> </a:t>
            </a:r>
            <a:r>
              <a:rPr lang="en-US" dirty="0">
                <a:solidFill>
                  <a:schemeClr val="tx1"/>
                </a:solidFill>
              </a:rPr>
              <a:t>C</a:t>
            </a:r>
            <a:r>
              <a:rPr lang="en-US" dirty="0" smtClean="0">
                <a:solidFill>
                  <a:schemeClr val="tx1"/>
                </a:solidFill>
              </a:rPr>
              <a:t>oncepts</a:t>
            </a:r>
            <a:endParaRPr lang="en-US" dirty="0" smtClean="0"/>
          </a:p>
          <a:p>
            <a:pPr lvl="1"/>
            <a:r>
              <a:rPr lang="en-US" dirty="0"/>
              <a:t> </a:t>
            </a:r>
            <a:r>
              <a:rPr lang="en-US" dirty="0">
                <a:solidFill>
                  <a:schemeClr val="tx1"/>
                </a:solidFill>
              </a:rPr>
              <a:t>Here we outline a few essential Puppet concepts, be sure to understand them all</a:t>
            </a:r>
            <a:r>
              <a:rPr lang="en-US" dirty="0" smtClean="0">
                <a:solidFill>
                  <a:schemeClr val="tx1"/>
                </a:solidFill>
              </a:rPr>
              <a:t>:</a:t>
            </a:r>
          </a:p>
          <a:p>
            <a:pPr lvl="2"/>
            <a:r>
              <a:rPr lang="en-US" dirty="0" smtClean="0">
                <a:solidFill>
                  <a:schemeClr val="tx1"/>
                </a:solidFill>
              </a:rPr>
              <a:t>A </a:t>
            </a:r>
            <a:r>
              <a:rPr lang="en-US" dirty="0">
                <a:solidFill>
                  <a:schemeClr val="tx1"/>
                </a:solidFill>
              </a:rPr>
              <a:t>typical Puppet setup is based on a client-server architecture: </a:t>
            </a:r>
          </a:p>
          <a:p>
            <a:pPr lvl="3"/>
            <a:r>
              <a:rPr lang="en-US" dirty="0" smtClean="0">
                <a:solidFill>
                  <a:schemeClr val="tx1"/>
                </a:solidFill>
              </a:rPr>
              <a:t> the </a:t>
            </a:r>
            <a:r>
              <a:rPr lang="en-US" dirty="0">
                <a:solidFill>
                  <a:schemeClr val="tx1"/>
                </a:solidFill>
              </a:rPr>
              <a:t>client is also called </a:t>
            </a:r>
            <a:r>
              <a:rPr lang="en-US" b="1" dirty="0">
                <a:solidFill>
                  <a:schemeClr val="tx1"/>
                </a:solidFill>
              </a:rPr>
              <a:t>agent</a:t>
            </a:r>
            <a:r>
              <a:rPr lang="en-US" dirty="0">
                <a:solidFill>
                  <a:schemeClr val="tx1"/>
                </a:solidFill>
              </a:rPr>
              <a:t> (or </a:t>
            </a:r>
            <a:r>
              <a:rPr lang="en-US" b="1" dirty="0">
                <a:solidFill>
                  <a:schemeClr val="tx1"/>
                </a:solidFill>
              </a:rPr>
              <a:t>agent node</a:t>
            </a:r>
            <a:r>
              <a:rPr lang="en-US" dirty="0">
                <a:solidFill>
                  <a:schemeClr val="tx1"/>
                </a:solidFill>
              </a:rPr>
              <a:t> or simply </a:t>
            </a:r>
            <a:r>
              <a:rPr lang="en-US" b="1" dirty="0">
                <a:solidFill>
                  <a:schemeClr val="tx1"/>
                </a:solidFill>
              </a:rPr>
              <a:t>node</a:t>
            </a:r>
            <a:r>
              <a:rPr lang="en-US" dirty="0" smtClean="0">
                <a:solidFill>
                  <a:schemeClr val="tx1"/>
                </a:solidFill>
              </a:rPr>
              <a:t>)</a:t>
            </a:r>
          </a:p>
          <a:p>
            <a:pPr lvl="3"/>
            <a:r>
              <a:rPr lang="en-US" dirty="0">
                <a:solidFill>
                  <a:schemeClr val="tx1"/>
                </a:solidFill>
              </a:rPr>
              <a:t> </a:t>
            </a:r>
            <a:r>
              <a:rPr lang="en-US" dirty="0" smtClean="0">
                <a:solidFill>
                  <a:schemeClr val="tx1"/>
                </a:solidFill>
              </a:rPr>
              <a:t>the </a:t>
            </a:r>
            <a:r>
              <a:rPr lang="en-US" dirty="0">
                <a:solidFill>
                  <a:schemeClr val="tx1"/>
                </a:solidFill>
              </a:rPr>
              <a:t>server is called </a:t>
            </a:r>
            <a:r>
              <a:rPr lang="en-US" b="1" dirty="0" smtClean="0">
                <a:solidFill>
                  <a:schemeClr val="tx1"/>
                </a:solidFill>
              </a:rPr>
              <a:t>master</a:t>
            </a:r>
          </a:p>
          <a:p>
            <a:pPr lvl="2"/>
            <a:r>
              <a:rPr lang="en-US" dirty="0" smtClean="0">
                <a:solidFill>
                  <a:schemeClr val="tx1"/>
                </a:solidFill>
              </a:rPr>
              <a:t>When </a:t>
            </a:r>
            <a:r>
              <a:rPr lang="en-US" dirty="0">
                <a:solidFill>
                  <a:schemeClr val="tx1"/>
                </a:solidFill>
              </a:rPr>
              <a:t>the puppet client connects to the server, it sends </a:t>
            </a:r>
            <a:r>
              <a:rPr lang="en-US" dirty="0" smtClean="0">
                <a:solidFill>
                  <a:schemeClr val="tx1"/>
                </a:solidFill>
              </a:rPr>
              <a:t>a </a:t>
            </a:r>
            <a:r>
              <a:rPr lang="en-US" dirty="0" err="1" smtClean="0">
                <a:solidFill>
                  <a:schemeClr val="tx1"/>
                </a:solidFill>
              </a:rPr>
              <a:t>ssl</a:t>
            </a:r>
            <a:r>
              <a:rPr lang="en-US" dirty="0">
                <a:solidFill>
                  <a:schemeClr val="tx1"/>
                </a:solidFill>
              </a:rPr>
              <a:t> </a:t>
            </a:r>
            <a:r>
              <a:rPr lang="en-US" b="1" dirty="0" err="1">
                <a:solidFill>
                  <a:schemeClr val="tx1"/>
                </a:solidFill>
              </a:rPr>
              <a:t>certname</a:t>
            </a:r>
            <a:r>
              <a:rPr lang="en-US" dirty="0">
                <a:solidFill>
                  <a:schemeClr val="tx1"/>
                </a:solidFill>
              </a:rPr>
              <a:t> and a list of </a:t>
            </a:r>
            <a:r>
              <a:rPr lang="en-US" b="1" dirty="0">
                <a:solidFill>
                  <a:schemeClr val="tx1"/>
                </a:solidFill>
              </a:rPr>
              <a:t>facts</a:t>
            </a:r>
            <a:r>
              <a:rPr lang="en-US" dirty="0">
                <a:solidFill>
                  <a:schemeClr val="tx1"/>
                </a:solidFill>
              </a:rPr>
              <a:t> </a:t>
            </a:r>
            <a:endParaRPr lang="en-US" dirty="0" smtClean="0">
              <a:solidFill>
                <a:schemeClr val="tx1"/>
              </a:solidFill>
            </a:endParaRPr>
          </a:p>
          <a:p>
            <a:pPr lvl="2"/>
            <a:r>
              <a:rPr lang="en-US" dirty="0" smtClean="0">
                <a:solidFill>
                  <a:schemeClr val="tx1"/>
                </a:solidFill>
              </a:rPr>
              <a:t>Based </a:t>
            </a:r>
            <a:r>
              <a:rPr lang="en-US" dirty="0">
                <a:solidFill>
                  <a:schemeClr val="tx1"/>
                </a:solidFill>
              </a:rPr>
              <a:t>on the client </a:t>
            </a:r>
            <a:r>
              <a:rPr lang="en-US" b="1" dirty="0" err="1">
                <a:solidFill>
                  <a:schemeClr val="tx1"/>
                </a:solidFill>
              </a:rPr>
              <a:t>certname</a:t>
            </a:r>
            <a:r>
              <a:rPr lang="en-US" dirty="0">
                <a:solidFill>
                  <a:schemeClr val="tx1"/>
                </a:solidFill>
              </a:rPr>
              <a:t> and its facts, the master replies with a </a:t>
            </a:r>
            <a:r>
              <a:rPr lang="en-US" b="1" dirty="0">
                <a:solidFill>
                  <a:schemeClr val="tx1"/>
                </a:solidFill>
              </a:rPr>
              <a:t>catalog</a:t>
            </a:r>
            <a:r>
              <a:rPr lang="en-US" dirty="0">
                <a:solidFill>
                  <a:schemeClr val="tx1"/>
                </a:solidFill>
              </a:rPr>
              <a:t> that describes what has to be configured on the client</a:t>
            </a:r>
          </a:p>
          <a:p>
            <a:pPr lvl="2"/>
            <a:endParaRPr lang="en-US" dirty="0">
              <a:solidFill>
                <a:schemeClr val="tx1"/>
              </a:solidFill>
            </a:endParaRPr>
          </a:p>
          <a:p>
            <a:pPr lvl="2"/>
            <a:endParaRPr lang="en-US" dirty="0">
              <a:solidFill>
                <a:schemeClr val="tx1"/>
              </a:solidFill>
            </a:endParaRPr>
          </a:p>
          <a:p>
            <a:pPr lvl="2"/>
            <a:endParaRPr lang="en-US" b="1" dirty="0">
              <a:solidFill>
                <a:schemeClr val="tx1"/>
              </a:solidFill>
            </a:endParaRPr>
          </a:p>
          <a:p>
            <a:pPr lvl="2"/>
            <a:endParaRPr lang="en-US" dirty="0" smtClean="0"/>
          </a:p>
          <a:p>
            <a:pPr lvl="8"/>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spTree>
    <p:extLst>
      <p:ext uri="{BB962C8B-B14F-4D97-AF65-F5344CB8AC3E}">
        <p14:creationId xmlns:p14="http://schemas.microsoft.com/office/powerpoint/2010/main" val="10474981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Puppet</a:t>
            </a:r>
            <a:endParaRPr lang="en-US" dirty="0"/>
          </a:p>
        </p:txBody>
      </p:sp>
      <p:sp>
        <p:nvSpPr>
          <p:cNvPr id="3" name="Content Placeholder 2"/>
          <p:cNvSpPr>
            <a:spLocks noGrp="1"/>
          </p:cNvSpPr>
          <p:nvPr>
            <p:ph idx="1"/>
          </p:nvPr>
        </p:nvSpPr>
        <p:spPr/>
        <p:txBody>
          <a:bodyPr/>
          <a:lstStyle/>
          <a:p>
            <a:r>
              <a:rPr lang="en-US" dirty="0" smtClean="0"/>
              <a:t> </a:t>
            </a:r>
            <a:r>
              <a:rPr lang="en-US" dirty="0">
                <a:solidFill>
                  <a:schemeClr val="tx1"/>
                </a:solidFill>
              </a:rPr>
              <a:t>C</a:t>
            </a:r>
            <a:r>
              <a:rPr lang="en-US" dirty="0" smtClean="0">
                <a:solidFill>
                  <a:schemeClr val="tx1"/>
                </a:solidFill>
              </a:rPr>
              <a:t>oncepts</a:t>
            </a:r>
            <a:endParaRPr lang="en-US" dirty="0" smtClean="0"/>
          </a:p>
          <a:p>
            <a:pPr lvl="1"/>
            <a:r>
              <a:rPr lang="en-US" dirty="0"/>
              <a:t> </a:t>
            </a:r>
            <a:r>
              <a:rPr lang="en-US" dirty="0">
                <a:solidFill>
                  <a:schemeClr val="tx1"/>
                </a:solidFill>
              </a:rPr>
              <a:t>Here we outline a few essential Puppet concepts, be sure to understand them all</a:t>
            </a:r>
            <a:r>
              <a:rPr lang="en-US" dirty="0" smtClean="0">
                <a:solidFill>
                  <a:schemeClr val="tx1"/>
                </a:solidFill>
              </a:rPr>
              <a:t>:</a:t>
            </a:r>
          </a:p>
          <a:p>
            <a:pPr lvl="2"/>
            <a:r>
              <a:rPr lang="en-US" dirty="0">
                <a:solidFill>
                  <a:schemeClr val="tx1"/>
                </a:solidFill>
              </a:rPr>
              <a:t> </a:t>
            </a:r>
            <a:r>
              <a:rPr lang="en-US" sz="2000" dirty="0" smtClean="0">
                <a:solidFill>
                  <a:schemeClr val="tx1"/>
                </a:solidFill>
              </a:rPr>
              <a:t>In </a:t>
            </a:r>
            <a:r>
              <a:rPr lang="en-US" sz="2000" dirty="0">
                <a:solidFill>
                  <a:schemeClr val="tx1"/>
                </a:solidFill>
              </a:rPr>
              <a:t>the Puppet code we declare </a:t>
            </a:r>
            <a:r>
              <a:rPr lang="en-US" sz="2000" b="1" dirty="0">
                <a:solidFill>
                  <a:schemeClr val="tx1"/>
                </a:solidFill>
              </a:rPr>
              <a:t>resources</a:t>
            </a:r>
            <a:r>
              <a:rPr lang="en-US" sz="2000" dirty="0">
                <a:solidFill>
                  <a:schemeClr val="tx1"/>
                </a:solidFill>
              </a:rPr>
              <a:t> that affect elements of the </a:t>
            </a:r>
            <a:r>
              <a:rPr lang="en-US" sz="2000" dirty="0" smtClean="0">
                <a:solidFill>
                  <a:schemeClr val="tx1"/>
                </a:solidFill>
              </a:rPr>
              <a:t>system</a:t>
            </a:r>
          </a:p>
          <a:p>
            <a:pPr lvl="2"/>
            <a:r>
              <a:rPr lang="en-US" sz="2000" dirty="0" smtClean="0">
                <a:solidFill>
                  <a:schemeClr val="tx1"/>
                </a:solidFill>
              </a:rPr>
              <a:t>Resources </a:t>
            </a:r>
            <a:r>
              <a:rPr lang="en-US" sz="2000" dirty="0">
                <a:solidFill>
                  <a:schemeClr val="tx1"/>
                </a:solidFill>
              </a:rPr>
              <a:t>are grouped in </a:t>
            </a:r>
            <a:r>
              <a:rPr lang="en-US" sz="2000" b="1" dirty="0">
                <a:solidFill>
                  <a:schemeClr val="tx1"/>
                </a:solidFill>
              </a:rPr>
              <a:t>classes</a:t>
            </a:r>
            <a:r>
              <a:rPr lang="en-US" sz="2000" dirty="0">
                <a:solidFill>
                  <a:schemeClr val="tx1"/>
                </a:solidFill>
              </a:rPr>
              <a:t> which may expose </a:t>
            </a:r>
            <a:r>
              <a:rPr lang="en-US" sz="2000" b="1" dirty="0">
                <a:solidFill>
                  <a:schemeClr val="tx1"/>
                </a:solidFill>
              </a:rPr>
              <a:t>parameters</a:t>
            </a:r>
            <a:r>
              <a:rPr lang="en-US" sz="2000" dirty="0">
                <a:solidFill>
                  <a:schemeClr val="tx1"/>
                </a:solidFill>
              </a:rPr>
              <a:t> that affect their behavior</a:t>
            </a:r>
            <a:r>
              <a:rPr lang="en-US" sz="2000" dirty="0" smtClean="0">
                <a:solidFill>
                  <a:schemeClr val="tx1"/>
                </a:solidFill>
              </a:rPr>
              <a:t>.</a:t>
            </a:r>
          </a:p>
          <a:p>
            <a:pPr lvl="2"/>
            <a:r>
              <a:rPr lang="en-US" sz="2000" dirty="0" smtClean="0">
                <a:solidFill>
                  <a:schemeClr val="tx1"/>
                </a:solidFill>
              </a:rPr>
              <a:t>The </a:t>
            </a:r>
            <a:r>
              <a:rPr lang="en-US" sz="2000" dirty="0">
                <a:solidFill>
                  <a:schemeClr val="tx1"/>
                </a:solidFill>
              </a:rPr>
              <a:t>values of the class parameters can be defined in different ways, one of them is </a:t>
            </a:r>
            <a:r>
              <a:rPr lang="en-US" sz="2000" b="1" dirty="0" err="1" smtClean="0">
                <a:solidFill>
                  <a:schemeClr val="tx1"/>
                </a:solidFill>
              </a:rPr>
              <a:t>Hiera</a:t>
            </a:r>
            <a:endParaRPr lang="en-US" sz="2000" b="1" dirty="0" smtClean="0">
              <a:solidFill>
                <a:schemeClr val="tx1"/>
              </a:solidFill>
            </a:endParaRPr>
          </a:p>
          <a:p>
            <a:pPr lvl="3"/>
            <a:r>
              <a:rPr lang="en-US" b="1" dirty="0" err="1" smtClean="0">
                <a:solidFill>
                  <a:schemeClr val="tx1"/>
                </a:solidFill>
              </a:rPr>
              <a:t>Hiera</a:t>
            </a:r>
            <a:r>
              <a:rPr lang="en-US" dirty="0">
                <a:solidFill>
                  <a:schemeClr val="tx1"/>
                </a:solidFill>
              </a:rPr>
              <a:t> is a very common and versatile tool to store the values of </a:t>
            </a:r>
            <a:r>
              <a:rPr lang="en-US" dirty="0" smtClean="0">
                <a:solidFill>
                  <a:schemeClr val="tx1"/>
                </a:solidFill>
              </a:rPr>
              <a:t>parameters</a:t>
            </a:r>
          </a:p>
          <a:p>
            <a:pPr lvl="2"/>
            <a:r>
              <a:rPr lang="en-US" sz="2000" dirty="0" smtClean="0">
                <a:solidFill>
                  <a:schemeClr val="tx1"/>
                </a:solidFill>
              </a:rPr>
              <a:t>Classes </a:t>
            </a:r>
            <a:r>
              <a:rPr lang="en-US" sz="2000" dirty="0">
                <a:solidFill>
                  <a:schemeClr val="tx1"/>
                </a:solidFill>
              </a:rPr>
              <a:t>and the configuration files that are shipped to nodes are organized in </a:t>
            </a:r>
            <a:r>
              <a:rPr lang="en-US" sz="2000" b="1" dirty="0" smtClean="0">
                <a:solidFill>
                  <a:schemeClr val="tx1"/>
                </a:solidFill>
              </a:rPr>
              <a:t>modules</a:t>
            </a:r>
            <a:endParaRPr lang="en-US" sz="2000" dirty="0">
              <a:solidFill>
                <a:schemeClr val="tx1"/>
              </a:solidFill>
            </a:endParaRPr>
          </a:p>
          <a:p>
            <a:pPr lvl="2"/>
            <a:endParaRPr lang="en-US" dirty="0">
              <a:solidFill>
                <a:schemeClr val="tx1"/>
              </a:solidFill>
            </a:endParaRPr>
          </a:p>
          <a:p>
            <a:pPr lvl="2"/>
            <a:endParaRPr lang="en-US" b="1" dirty="0">
              <a:solidFill>
                <a:schemeClr val="tx1"/>
              </a:solidFill>
            </a:endParaRPr>
          </a:p>
          <a:p>
            <a:pPr lvl="2"/>
            <a:endParaRPr lang="en-US" dirty="0" smtClean="0"/>
          </a:p>
          <a:p>
            <a:pPr lvl="8"/>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Tree>
    <p:extLst>
      <p:ext uri="{BB962C8B-B14F-4D97-AF65-F5344CB8AC3E}">
        <p14:creationId xmlns:p14="http://schemas.microsoft.com/office/powerpoint/2010/main" val="54453198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Puppet</a:t>
            </a:r>
            <a:endParaRPr lang="en-US" dirty="0"/>
          </a:p>
        </p:txBody>
      </p:sp>
      <p:sp>
        <p:nvSpPr>
          <p:cNvPr id="3" name="Content Placeholder 2"/>
          <p:cNvSpPr>
            <a:spLocks noGrp="1"/>
          </p:cNvSpPr>
          <p:nvPr>
            <p:ph idx="1"/>
          </p:nvPr>
        </p:nvSpPr>
        <p:spPr>
          <a:xfrm>
            <a:off x="1097279" y="1066801"/>
            <a:ext cx="10058401" cy="5181599"/>
          </a:xfrm>
        </p:spPr>
        <p:txBody>
          <a:bodyPr/>
          <a:lstStyle/>
          <a:p>
            <a:r>
              <a:rPr lang="en-US" dirty="0" smtClean="0"/>
              <a:t> </a:t>
            </a:r>
            <a:r>
              <a:rPr lang="en-US" dirty="0">
                <a:solidFill>
                  <a:schemeClr val="tx1"/>
                </a:solidFill>
              </a:rPr>
              <a:t>Puppet Labs </a:t>
            </a:r>
            <a:r>
              <a:rPr lang="en-US" dirty="0" smtClean="0">
                <a:solidFill>
                  <a:schemeClr val="tx1"/>
                </a:solidFill>
              </a:rPr>
              <a:t>Software </a:t>
            </a:r>
            <a:r>
              <a:rPr lang="en-US" dirty="0">
                <a:solidFill>
                  <a:schemeClr val="tx1"/>
                </a:solidFill>
              </a:rPr>
              <a:t>P</a:t>
            </a:r>
            <a:r>
              <a:rPr lang="en-US" dirty="0" smtClean="0">
                <a:solidFill>
                  <a:schemeClr val="tx1"/>
                </a:solidFill>
              </a:rPr>
              <a:t>roducts</a:t>
            </a:r>
            <a:endParaRPr lang="en-US" dirty="0" smtClean="0"/>
          </a:p>
          <a:p>
            <a:pPr lvl="1"/>
            <a:r>
              <a:rPr lang="en-US" dirty="0"/>
              <a:t> </a:t>
            </a:r>
            <a:r>
              <a:rPr lang="en-US" dirty="0" smtClean="0">
                <a:solidFill>
                  <a:schemeClr val="tx1"/>
                </a:solidFill>
              </a:rPr>
              <a:t>Puppet </a:t>
            </a:r>
            <a:r>
              <a:rPr lang="en-US" dirty="0">
                <a:solidFill>
                  <a:schemeClr val="tx1"/>
                </a:solidFill>
              </a:rPr>
              <a:t>ecosystem is composed of many </a:t>
            </a:r>
            <a:r>
              <a:rPr lang="en-US" dirty="0" smtClean="0">
                <a:solidFill>
                  <a:schemeClr val="tx1"/>
                </a:solidFill>
              </a:rPr>
              <a:t>software projects</a:t>
            </a:r>
          </a:p>
          <a:p>
            <a:pPr lvl="1"/>
            <a:r>
              <a:rPr lang="en-US" dirty="0">
                <a:solidFill>
                  <a:schemeClr val="tx1"/>
                </a:solidFill>
              </a:rPr>
              <a:t> </a:t>
            </a:r>
            <a:r>
              <a:rPr lang="en-US" dirty="0" smtClean="0">
                <a:solidFill>
                  <a:schemeClr val="tx1"/>
                </a:solidFill>
              </a:rPr>
              <a:t>The </a:t>
            </a:r>
            <a:r>
              <a:rPr lang="en-US" dirty="0">
                <a:solidFill>
                  <a:schemeClr val="tx1"/>
                </a:solidFill>
              </a:rPr>
              <a:t>ones developed by </a:t>
            </a:r>
            <a:r>
              <a:rPr lang="en-US" dirty="0" err="1">
                <a:solidFill>
                  <a:schemeClr val="tx1"/>
                </a:solidFill>
              </a:rPr>
              <a:t>PuppetLabs</a:t>
            </a:r>
            <a:r>
              <a:rPr lang="en-US" dirty="0">
                <a:solidFill>
                  <a:schemeClr val="tx1"/>
                </a:solidFill>
              </a:rPr>
              <a:t> are</a:t>
            </a:r>
            <a:r>
              <a:rPr lang="en-US" dirty="0" smtClean="0">
                <a:solidFill>
                  <a:schemeClr val="tx1"/>
                </a:solidFill>
              </a:rPr>
              <a:t>:</a:t>
            </a:r>
            <a:endParaRPr lang="en-US" dirty="0"/>
          </a:p>
          <a:p>
            <a:pPr lvl="2"/>
            <a:r>
              <a:rPr lang="en-US" dirty="0" smtClean="0">
                <a:solidFill>
                  <a:schemeClr val="tx1"/>
                </a:solidFill>
              </a:rPr>
              <a:t> </a:t>
            </a:r>
            <a:r>
              <a:rPr lang="en-US" dirty="0">
                <a:solidFill>
                  <a:schemeClr val="tx1"/>
                </a:solidFill>
              </a:rPr>
              <a:t>Puppet - Official Puppet Open Source documentation</a:t>
            </a:r>
          </a:p>
          <a:p>
            <a:pPr lvl="2"/>
            <a:r>
              <a:rPr lang="en-US" dirty="0">
                <a:solidFill>
                  <a:schemeClr val="tx1"/>
                </a:solidFill>
              </a:rPr>
              <a:t>Puppet Enterprise - The commercial enterprise version of Puppet</a:t>
            </a:r>
          </a:p>
          <a:p>
            <a:pPr lvl="2"/>
            <a:r>
              <a:rPr lang="en-US" dirty="0">
                <a:solidFill>
                  <a:schemeClr val="tx1"/>
                </a:solidFill>
              </a:rPr>
              <a:t>Facter - Complementary tool to retrieve system's data</a:t>
            </a:r>
          </a:p>
          <a:p>
            <a:pPr lvl="2"/>
            <a:r>
              <a:rPr lang="en-US" dirty="0">
                <a:solidFill>
                  <a:schemeClr val="tx1"/>
                </a:solidFill>
              </a:rPr>
              <a:t>Puppet Server - The next generation server service</a:t>
            </a:r>
          </a:p>
          <a:p>
            <a:pPr lvl="2"/>
            <a:r>
              <a:rPr lang="en-US" dirty="0">
                <a:solidFill>
                  <a:schemeClr val="tx1"/>
                </a:solidFill>
              </a:rPr>
              <a:t>Hiera - Key-value lookup tool where Puppet data can be placed</a:t>
            </a:r>
          </a:p>
          <a:p>
            <a:pPr lvl="2"/>
            <a:r>
              <a:rPr lang="en-US" dirty="0">
                <a:solidFill>
                  <a:schemeClr val="tx1"/>
                </a:solidFill>
              </a:rPr>
              <a:t>PuppetDB - Stores all the data generated by Puppet</a:t>
            </a:r>
          </a:p>
          <a:p>
            <a:pPr lvl="2"/>
            <a:r>
              <a:rPr lang="en-US" dirty="0">
                <a:solidFill>
                  <a:schemeClr val="tx1"/>
                </a:solidFill>
              </a:rPr>
              <a:t>MCollective - Infrastructure Orchestration framework</a:t>
            </a:r>
          </a:p>
          <a:p>
            <a:pPr lvl="2"/>
            <a:r>
              <a:rPr lang="en-US" dirty="0">
                <a:solidFill>
                  <a:schemeClr val="tx1"/>
                </a:solidFill>
              </a:rPr>
              <a:t>Razor - A provisioning system</a:t>
            </a:r>
          </a:p>
          <a:p>
            <a:pPr lvl="2"/>
            <a:r>
              <a:rPr lang="en-US" dirty="0">
                <a:solidFill>
                  <a:schemeClr val="tx1"/>
                </a:solidFill>
              </a:rPr>
              <a:t>Geppetto - A Puppet IDE based on Eclipse</a:t>
            </a:r>
          </a:p>
          <a:p>
            <a:pPr lvl="2"/>
            <a:r>
              <a:rPr lang="en-US" dirty="0">
                <a:solidFill>
                  <a:schemeClr val="tx1"/>
                </a:solidFill>
              </a:rPr>
              <a:t>r10k - A tool to manage deployments of Puppet </a:t>
            </a:r>
            <a:r>
              <a:rPr lang="en-US" dirty="0" smtClean="0">
                <a:solidFill>
                  <a:schemeClr val="tx1"/>
                </a:solidFill>
              </a:rPr>
              <a:t>code</a:t>
            </a: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2832" y="3200400"/>
            <a:ext cx="3095256" cy="3048000"/>
          </a:xfrm>
          <a:prstGeom prst="rect">
            <a:avLst/>
          </a:prstGeom>
        </p:spPr>
      </p:pic>
    </p:spTree>
    <p:extLst>
      <p:ext uri="{BB962C8B-B14F-4D97-AF65-F5344CB8AC3E}">
        <p14:creationId xmlns:p14="http://schemas.microsoft.com/office/powerpoint/2010/main" val="135053080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Introduction to Puppet</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dirty="0" smtClean="0"/>
              <a:t> </a:t>
            </a:r>
            <a:r>
              <a:rPr lang="en-US" dirty="0">
                <a:solidFill>
                  <a:schemeClr val="tx1"/>
                </a:solidFill>
              </a:rPr>
              <a:t>Community </a:t>
            </a:r>
            <a:r>
              <a:rPr lang="en-US" dirty="0" smtClean="0">
                <a:solidFill>
                  <a:schemeClr val="tx1"/>
                </a:solidFill>
              </a:rPr>
              <a:t>Resources</a:t>
            </a:r>
            <a:endParaRPr lang="en-US" dirty="0" smtClean="0"/>
          </a:p>
          <a:p>
            <a:pPr lvl="1"/>
            <a:r>
              <a:rPr lang="en-US" dirty="0"/>
              <a:t> </a:t>
            </a:r>
            <a:r>
              <a:rPr lang="en-US" dirty="0" smtClean="0">
                <a:solidFill>
                  <a:schemeClr val="tx1"/>
                </a:solidFill>
              </a:rPr>
              <a:t>Some </a:t>
            </a:r>
            <a:r>
              <a:rPr lang="en-US" dirty="0">
                <a:solidFill>
                  <a:schemeClr val="tx1"/>
                </a:solidFill>
              </a:rPr>
              <a:t>of the most known Puppet related community projects are</a:t>
            </a:r>
            <a:r>
              <a:rPr lang="en-US" dirty="0" smtClean="0">
                <a:solidFill>
                  <a:schemeClr val="tx1"/>
                </a:solidFill>
              </a:rPr>
              <a:t>:</a:t>
            </a:r>
          </a:p>
          <a:p>
            <a:pPr lvl="2"/>
            <a:r>
              <a:rPr lang="en-US" dirty="0">
                <a:solidFill>
                  <a:schemeClr val="tx1"/>
                </a:solidFill>
              </a:rPr>
              <a:t> </a:t>
            </a:r>
            <a:r>
              <a:rPr lang="en-US" sz="2000" dirty="0" smtClean="0">
                <a:solidFill>
                  <a:schemeClr val="tx1"/>
                </a:solidFill>
              </a:rPr>
              <a:t>Puppet </a:t>
            </a:r>
            <a:r>
              <a:rPr lang="en-US" sz="2000" dirty="0">
                <a:solidFill>
                  <a:schemeClr val="tx1"/>
                </a:solidFill>
              </a:rPr>
              <a:t>Community - Modules and tooling for and by the Puppet </a:t>
            </a:r>
            <a:r>
              <a:rPr lang="en-US" sz="2000" dirty="0" smtClean="0">
                <a:solidFill>
                  <a:schemeClr val="tx1"/>
                </a:solidFill>
              </a:rPr>
              <a:t>Community</a:t>
            </a:r>
          </a:p>
          <a:p>
            <a:pPr lvl="2"/>
            <a:r>
              <a:rPr lang="en-US" dirty="0">
                <a:solidFill>
                  <a:schemeClr val="tx1"/>
                </a:solidFill>
              </a:rPr>
              <a:t> </a:t>
            </a:r>
            <a:r>
              <a:rPr lang="en-US" sz="2000" dirty="0" smtClean="0">
                <a:solidFill>
                  <a:schemeClr val="tx1"/>
                </a:solidFill>
              </a:rPr>
              <a:t>Puppet </a:t>
            </a:r>
            <a:r>
              <a:rPr lang="en-US" sz="2000" dirty="0">
                <a:solidFill>
                  <a:schemeClr val="tx1"/>
                </a:solidFill>
              </a:rPr>
              <a:t>CookBook - A collection of task oriented solutions in </a:t>
            </a:r>
            <a:r>
              <a:rPr lang="en-US" sz="2000" dirty="0" smtClean="0">
                <a:solidFill>
                  <a:schemeClr val="tx1"/>
                </a:solidFill>
              </a:rPr>
              <a:t>Puppet</a:t>
            </a:r>
          </a:p>
          <a:p>
            <a:pPr lvl="2"/>
            <a:r>
              <a:rPr lang="en-US" dirty="0">
                <a:solidFill>
                  <a:schemeClr val="tx1"/>
                </a:solidFill>
              </a:rPr>
              <a:t> </a:t>
            </a:r>
            <a:r>
              <a:rPr lang="en-US" sz="2000" dirty="0" smtClean="0">
                <a:solidFill>
                  <a:schemeClr val="tx1"/>
                </a:solidFill>
              </a:rPr>
              <a:t>Puppet </a:t>
            </a:r>
            <a:r>
              <a:rPr lang="en-US" sz="2000" dirty="0">
                <a:solidFill>
                  <a:schemeClr val="tx1"/>
                </a:solidFill>
              </a:rPr>
              <a:t>DashBoard - A Puppet </a:t>
            </a:r>
            <a:r>
              <a:rPr lang="en-US" sz="2000" i="1" dirty="0">
                <a:solidFill>
                  <a:schemeClr val="tx1"/>
                </a:solidFill>
              </a:rPr>
              <a:t>Web frontend</a:t>
            </a:r>
            <a:r>
              <a:rPr lang="en-US" sz="2000" dirty="0">
                <a:solidFill>
                  <a:schemeClr val="tx1"/>
                </a:solidFill>
              </a:rPr>
              <a:t> and External Node Classifier (ENC</a:t>
            </a:r>
            <a:r>
              <a:rPr lang="en-US" sz="2000" dirty="0" smtClean="0">
                <a:solidFill>
                  <a:schemeClr val="tx1"/>
                </a:solidFill>
              </a:rPr>
              <a:t>)</a:t>
            </a:r>
          </a:p>
          <a:p>
            <a:pPr lvl="2"/>
            <a:r>
              <a:rPr lang="en-US" dirty="0">
                <a:solidFill>
                  <a:schemeClr val="tx1"/>
                </a:solidFill>
              </a:rPr>
              <a:t> </a:t>
            </a:r>
            <a:r>
              <a:rPr lang="en-US" sz="2000" dirty="0" smtClean="0">
                <a:solidFill>
                  <a:schemeClr val="tx1"/>
                </a:solidFill>
              </a:rPr>
              <a:t>The </a:t>
            </a:r>
            <a:r>
              <a:rPr lang="en-US" sz="2000" dirty="0">
                <a:solidFill>
                  <a:schemeClr val="tx1"/>
                </a:solidFill>
              </a:rPr>
              <a:t>Foreman - A well-known third party provisioning tool and Puppet </a:t>
            </a:r>
            <a:r>
              <a:rPr lang="en-US" sz="2000" dirty="0" smtClean="0">
                <a:solidFill>
                  <a:schemeClr val="tx1"/>
                </a:solidFill>
              </a:rPr>
              <a:t>ENC</a:t>
            </a:r>
          </a:p>
          <a:p>
            <a:pPr lvl="2"/>
            <a:r>
              <a:rPr lang="en-US" dirty="0">
                <a:solidFill>
                  <a:schemeClr val="tx1"/>
                </a:solidFill>
              </a:rPr>
              <a:t> </a:t>
            </a:r>
            <a:r>
              <a:rPr lang="en-US" sz="2000" dirty="0" smtClean="0">
                <a:solidFill>
                  <a:schemeClr val="tx1"/>
                </a:solidFill>
              </a:rPr>
              <a:t>PuppetBoard</a:t>
            </a:r>
            <a:r>
              <a:rPr lang="en-US" sz="2000" dirty="0">
                <a:solidFill>
                  <a:schemeClr val="tx1"/>
                </a:solidFill>
              </a:rPr>
              <a:t> - A web frontend for </a:t>
            </a:r>
            <a:r>
              <a:rPr lang="en-US" sz="2000" dirty="0" err="1" smtClean="0">
                <a:solidFill>
                  <a:schemeClr val="tx1"/>
                </a:solidFill>
              </a:rPr>
              <a:t>PuppetDB</a:t>
            </a:r>
            <a:endParaRPr lang="en-US" sz="2000" dirty="0" smtClean="0">
              <a:solidFill>
                <a:schemeClr val="tx1"/>
              </a:solidFill>
            </a:endParaRPr>
          </a:p>
          <a:p>
            <a:pPr lvl="2"/>
            <a:r>
              <a:rPr lang="en-US" dirty="0">
                <a:solidFill>
                  <a:schemeClr val="tx1"/>
                </a:solidFill>
              </a:rPr>
              <a:t> </a:t>
            </a:r>
            <a:r>
              <a:rPr lang="en-US" sz="2000" dirty="0" smtClean="0">
                <a:solidFill>
                  <a:schemeClr val="tx1"/>
                </a:solidFill>
              </a:rPr>
              <a:t>Puppet </a:t>
            </a:r>
            <a:r>
              <a:rPr lang="en-US" sz="2000" dirty="0">
                <a:solidFill>
                  <a:schemeClr val="tx1"/>
                </a:solidFill>
              </a:rPr>
              <a:t>Lint - A tool to check Puppet code </a:t>
            </a:r>
            <a:r>
              <a:rPr lang="en-US" sz="2000" dirty="0" smtClean="0">
                <a:solidFill>
                  <a:schemeClr val="tx1"/>
                </a:solidFill>
              </a:rPr>
              <a:t>style</a:t>
            </a:r>
          </a:p>
          <a:p>
            <a:pPr lvl="2"/>
            <a:r>
              <a:rPr lang="en-US" dirty="0">
                <a:solidFill>
                  <a:schemeClr val="tx1"/>
                </a:solidFill>
              </a:rPr>
              <a:t> </a:t>
            </a:r>
            <a:r>
              <a:rPr lang="en-US" sz="2000" dirty="0" smtClean="0">
                <a:solidFill>
                  <a:schemeClr val="tx1"/>
                </a:solidFill>
              </a:rPr>
              <a:t>Rspec </a:t>
            </a:r>
            <a:r>
              <a:rPr lang="en-US" sz="2000" dirty="0">
                <a:solidFill>
                  <a:schemeClr val="tx1"/>
                </a:solidFill>
              </a:rPr>
              <a:t>Puppet - A tool to make unit tests of Puppet </a:t>
            </a:r>
            <a:r>
              <a:rPr lang="en-US" sz="2000" dirty="0" smtClean="0">
                <a:solidFill>
                  <a:schemeClr val="tx1"/>
                </a:solidFill>
              </a:rPr>
              <a:t>code</a:t>
            </a:r>
          </a:p>
          <a:p>
            <a:pPr lvl="2"/>
            <a:r>
              <a:rPr lang="en-US" dirty="0">
                <a:solidFill>
                  <a:schemeClr val="tx1"/>
                </a:solidFill>
              </a:rPr>
              <a:t> </a:t>
            </a:r>
            <a:r>
              <a:rPr lang="en-US" sz="2000" dirty="0" smtClean="0">
                <a:solidFill>
                  <a:schemeClr val="tx1"/>
                </a:solidFill>
              </a:rPr>
              <a:t>Kermit</a:t>
            </a:r>
            <a:r>
              <a:rPr lang="en-US" sz="2000" dirty="0">
                <a:solidFill>
                  <a:schemeClr val="tx1"/>
                </a:solidFill>
              </a:rPr>
              <a:t> - A web frontend for </a:t>
            </a:r>
            <a:r>
              <a:rPr lang="en-US" sz="2000" dirty="0" err="1">
                <a:solidFill>
                  <a:schemeClr val="tx1"/>
                </a:solidFill>
              </a:rPr>
              <a:t>MCollective</a:t>
            </a:r>
            <a:endParaRPr lang="en-US" sz="2000" dirty="0">
              <a:solidFill>
                <a:schemeClr val="tx1"/>
              </a:solidFill>
            </a:endParaRPr>
          </a:p>
          <a:p>
            <a:pPr lvl="8"/>
            <a:endParaRPr lang="en-US" sz="2000"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spTree>
    <p:extLst>
      <p:ext uri="{BB962C8B-B14F-4D97-AF65-F5344CB8AC3E}">
        <p14:creationId xmlns:p14="http://schemas.microsoft.com/office/powerpoint/2010/main" val="62435353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Language Basics</a:t>
            </a:r>
            <a:endParaRPr lang="en-US" dirty="0"/>
          </a:p>
        </p:txBody>
      </p:sp>
      <p:sp>
        <p:nvSpPr>
          <p:cNvPr id="3" name="Content Placeholder 2"/>
          <p:cNvSpPr>
            <a:spLocks noGrp="1"/>
          </p:cNvSpPr>
          <p:nvPr>
            <p:ph idx="1"/>
          </p:nvPr>
        </p:nvSpPr>
        <p:spPr/>
        <p:txBody>
          <a:bodyPr>
            <a:normAutofit/>
          </a:bodyPr>
          <a:lstStyle/>
          <a:p>
            <a:pPr fontAlgn="base"/>
            <a:r>
              <a:rPr lang="en-US" dirty="0">
                <a:solidFill>
                  <a:schemeClr val="tx1"/>
                </a:solidFill>
              </a:rPr>
              <a:t>Nodes </a:t>
            </a:r>
            <a:r>
              <a:rPr lang="en-US" dirty="0" smtClean="0">
                <a:solidFill>
                  <a:schemeClr val="tx1"/>
                </a:solidFill>
              </a:rPr>
              <a:t>Classification</a:t>
            </a:r>
          </a:p>
          <a:p>
            <a:pPr lvl="1" fontAlgn="base"/>
            <a:r>
              <a:rPr lang="en-US" dirty="0" smtClean="0">
                <a:solidFill>
                  <a:schemeClr val="tx1"/>
                </a:solidFill>
              </a:rPr>
              <a:t> When </a:t>
            </a:r>
            <a:r>
              <a:rPr lang="en-US" dirty="0">
                <a:solidFill>
                  <a:schemeClr val="tx1"/>
                </a:solidFill>
              </a:rPr>
              <a:t>clients connect, the Puppet Master generates a </a:t>
            </a:r>
            <a:r>
              <a:rPr lang="en-US" b="1" dirty="0">
                <a:solidFill>
                  <a:schemeClr val="tx1"/>
                </a:solidFill>
              </a:rPr>
              <a:t>catalog</a:t>
            </a:r>
            <a:r>
              <a:rPr lang="en-US" dirty="0">
                <a:solidFill>
                  <a:schemeClr val="tx1"/>
                </a:solidFill>
              </a:rPr>
              <a:t> with the list of the resources that clients have to apply </a:t>
            </a:r>
            <a:r>
              <a:rPr lang="en-US" dirty="0" smtClean="0">
                <a:solidFill>
                  <a:schemeClr val="tx1"/>
                </a:solidFill>
              </a:rPr>
              <a:t>locally</a:t>
            </a:r>
          </a:p>
          <a:p>
            <a:pPr lvl="1" fontAlgn="base"/>
            <a:r>
              <a:rPr lang="en-US" dirty="0" smtClean="0">
                <a:solidFill>
                  <a:schemeClr val="tx1"/>
                </a:solidFill>
              </a:rPr>
              <a:t> The </a:t>
            </a:r>
            <a:r>
              <a:rPr lang="en-US" dirty="0">
                <a:solidFill>
                  <a:schemeClr val="tx1"/>
                </a:solidFill>
              </a:rPr>
              <a:t>Puppet Master has to </a:t>
            </a:r>
            <a:r>
              <a:rPr lang="en-US" b="1" dirty="0">
                <a:solidFill>
                  <a:schemeClr val="tx1"/>
                </a:solidFill>
              </a:rPr>
              <a:t>classify</a:t>
            </a:r>
            <a:r>
              <a:rPr lang="en-US" dirty="0">
                <a:solidFill>
                  <a:schemeClr val="tx1"/>
                </a:solidFill>
              </a:rPr>
              <a:t> nodes and define for each of them</a:t>
            </a:r>
            <a:r>
              <a:rPr lang="en-US" dirty="0" smtClean="0">
                <a:solidFill>
                  <a:schemeClr val="tx1"/>
                </a:solidFill>
              </a:rPr>
              <a:t>:</a:t>
            </a:r>
          </a:p>
          <a:p>
            <a:pPr lvl="2" fontAlgn="base"/>
            <a:r>
              <a:rPr lang="en-US" dirty="0">
                <a:solidFill>
                  <a:schemeClr val="tx1"/>
                </a:solidFill>
              </a:rPr>
              <a:t> </a:t>
            </a:r>
            <a:r>
              <a:rPr lang="en-US" sz="2000" dirty="0" smtClean="0">
                <a:solidFill>
                  <a:schemeClr val="tx1"/>
                </a:solidFill>
              </a:rPr>
              <a:t>The</a:t>
            </a:r>
            <a:r>
              <a:rPr lang="en-US" sz="2000" dirty="0">
                <a:solidFill>
                  <a:schemeClr val="tx1"/>
                </a:solidFill>
              </a:rPr>
              <a:t> </a:t>
            </a:r>
            <a:r>
              <a:rPr lang="en-US" sz="2000" b="1" dirty="0">
                <a:solidFill>
                  <a:schemeClr val="tx1"/>
                </a:solidFill>
              </a:rPr>
              <a:t>classes</a:t>
            </a:r>
            <a:r>
              <a:rPr lang="en-US" sz="2000" dirty="0">
                <a:solidFill>
                  <a:schemeClr val="tx1"/>
                </a:solidFill>
              </a:rPr>
              <a:t> to </a:t>
            </a:r>
            <a:r>
              <a:rPr lang="en-US" sz="2000" dirty="0" smtClean="0">
                <a:solidFill>
                  <a:schemeClr val="tx1"/>
                </a:solidFill>
              </a:rPr>
              <a:t>include</a:t>
            </a:r>
          </a:p>
          <a:p>
            <a:pPr lvl="2" fontAlgn="base"/>
            <a:r>
              <a:rPr lang="en-US" dirty="0">
                <a:solidFill>
                  <a:schemeClr val="tx1"/>
                </a:solidFill>
              </a:rPr>
              <a:t> </a:t>
            </a:r>
            <a:r>
              <a:rPr lang="en-US" sz="2000" dirty="0" smtClean="0">
                <a:solidFill>
                  <a:schemeClr val="tx1"/>
                </a:solidFill>
              </a:rPr>
              <a:t>The</a:t>
            </a:r>
            <a:r>
              <a:rPr lang="en-US" sz="2000" dirty="0">
                <a:solidFill>
                  <a:schemeClr val="tx1"/>
                </a:solidFill>
              </a:rPr>
              <a:t> </a:t>
            </a:r>
            <a:r>
              <a:rPr lang="en-US" sz="2000" b="1" dirty="0">
                <a:solidFill>
                  <a:schemeClr val="tx1"/>
                </a:solidFill>
              </a:rPr>
              <a:t>parameters</a:t>
            </a:r>
            <a:r>
              <a:rPr lang="en-US" sz="2000" dirty="0">
                <a:solidFill>
                  <a:schemeClr val="tx1"/>
                </a:solidFill>
              </a:rPr>
              <a:t> to </a:t>
            </a:r>
            <a:r>
              <a:rPr lang="en-US" sz="2000" dirty="0" smtClean="0">
                <a:solidFill>
                  <a:schemeClr val="tx1"/>
                </a:solidFill>
              </a:rPr>
              <a:t>pass</a:t>
            </a:r>
          </a:p>
          <a:p>
            <a:pPr lvl="2" fontAlgn="base"/>
            <a:r>
              <a:rPr lang="en-US" dirty="0">
                <a:solidFill>
                  <a:schemeClr val="tx1"/>
                </a:solidFill>
              </a:rPr>
              <a:t> </a:t>
            </a:r>
            <a:r>
              <a:rPr lang="en-US" sz="2000" dirty="0" smtClean="0">
                <a:solidFill>
                  <a:schemeClr val="tx1"/>
                </a:solidFill>
              </a:rPr>
              <a:t>The </a:t>
            </a:r>
            <a:r>
              <a:rPr lang="en-US" sz="2000" dirty="0">
                <a:solidFill>
                  <a:schemeClr val="tx1"/>
                </a:solidFill>
              </a:rPr>
              <a:t>Puppet </a:t>
            </a:r>
            <a:r>
              <a:rPr lang="en-US" sz="2000" b="1" dirty="0">
                <a:solidFill>
                  <a:schemeClr val="tx1"/>
                </a:solidFill>
              </a:rPr>
              <a:t>environment</a:t>
            </a:r>
            <a:r>
              <a:rPr lang="en-US" sz="2000" dirty="0">
                <a:solidFill>
                  <a:schemeClr val="tx1"/>
                </a:solidFill>
              </a:rPr>
              <a:t> to </a:t>
            </a:r>
            <a:r>
              <a:rPr lang="en-US" sz="2000" dirty="0" smtClean="0">
                <a:solidFill>
                  <a:schemeClr val="tx1"/>
                </a:solidFill>
              </a:rPr>
              <a:t>use</a:t>
            </a:r>
          </a:p>
          <a:p>
            <a:pPr lvl="1" fontAlgn="base"/>
            <a:r>
              <a:rPr lang="en-US" dirty="0">
                <a:solidFill>
                  <a:schemeClr val="tx1"/>
                </a:solidFill>
              </a:rPr>
              <a:t> </a:t>
            </a:r>
            <a:r>
              <a:rPr lang="en-US" dirty="0" smtClean="0">
                <a:solidFill>
                  <a:schemeClr val="tx1"/>
                </a:solidFill>
              </a:rPr>
              <a:t>Nodes classification can be done in different ways:</a:t>
            </a:r>
          </a:p>
          <a:p>
            <a:pPr lvl="2" fontAlgn="base"/>
            <a:r>
              <a:rPr lang="en-US" dirty="0">
                <a:solidFill>
                  <a:schemeClr val="tx1"/>
                </a:solidFill>
              </a:rPr>
              <a:t> </a:t>
            </a:r>
            <a:r>
              <a:rPr lang="en-US" sz="2000" dirty="0" smtClean="0">
                <a:solidFill>
                  <a:schemeClr val="tx1"/>
                </a:solidFill>
              </a:rPr>
              <a:t>Using </a:t>
            </a:r>
            <a:r>
              <a:rPr lang="en-US" sz="2000" dirty="0">
                <a:solidFill>
                  <a:schemeClr val="tx1"/>
                </a:solidFill>
              </a:rPr>
              <a:t>the node definition in Puppet </a:t>
            </a:r>
            <a:r>
              <a:rPr lang="en-US" sz="2000" dirty="0" smtClean="0">
                <a:solidFill>
                  <a:schemeClr val="tx1"/>
                </a:solidFill>
              </a:rPr>
              <a:t>code</a:t>
            </a:r>
          </a:p>
          <a:p>
            <a:pPr lvl="2" fontAlgn="base"/>
            <a:r>
              <a:rPr lang="en-US" dirty="0">
                <a:solidFill>
                  <a:schemeClr val="tx1"/>
                </a:solidFill>
              </a:rPr>
              <a:t> </a:t>
            </a:r>
            <a:r>
              <a:rPr lang="en-US" sz="2000" dirty="0" smtClean="0">
                <a:solidFill>
                  <a:schemeClr val="tx1"/>
                </a:solidFill>
              </a:rPr>
              <a:t>Using </a:t>
            </a:r>
            <a:r>
              <a:rPr lang="en-US" sz="2000" dirty="0">
                <a:solidFill>
                  <a:schemeClr val="tx1"/>
                </a:solidFill>
              </a:rPr>
              <a:t>and </a:t>
            </a:r>
            <a:r>
              <a:rPr lang="en-US" sz="2000" b="1" dirty="0">
                <a:solidFill>
                  <a:schemeClr val="tx1"/>
                </a:solidFill>
              </a:rPr>
              <a:t>External Node Classifier</a:t>
            </a:r>
            <a:r>
              <a:rPr lang="en-US" sz="2000" dirty="0">
                <a:solidFill>
                  <a:schemeClr val="tx1"/>
                </a:solidFill>
              </a:rPr>
              <a:t> (ENC): a separated tool that provides classification </a:t>
            </a:r>
            <a:r>
              <a:rPr lang="en-US" sz="2000" dirty="0" smtClean="0">
                <a:solidFill>
                  <a:schemeClr val="tx1"/>
                </a:solidFill>
              </a:rPr>
              <a:t>info</a:t>
            </a:r>
          </a:p>
          <a:p>
            <a:pPr lvl="2" fontAlgn="base"/>
            <a:r>
              <a:rPr lang="en-US" dirty="0">
                <a:solidFill>
                  <a:schemeClr val="tx1"/>
                </a:solidFill>
              </a:rPr>
              <a:t> </a:t>
            </a:r>
            <a:r>
              <a:rPr lang="en-US" sz="2000" dirty="0" smtClean="0">
                <a:solidFill>
                  <a:schemeClr val="tx1"/>
                </a:solidFill>
              </a:rPr>
              <a:t>Using </a:t>
            </a:r>
            <a:r>
              <a:rPr lang="en-US" sz="2000" dirty="0">
                <a:solidFill>
                  <a:schemeClr val="tx1"/>
                </a:solidFill>
              </a:rPr>
              <a:t>the </a:t>
            </a:r>
            <a:r>
              <a:rPr lang="en-US" sz="2000" dirty="0" err="1">
                <a:solidFill>
                  <a:schemeClr val="tx1"/>
                </a:solidFill>
                <a:latin typeface="Courier New" charset="0"/>
                <a:ea typeface="Courier New" charset="0"/>
                <a:cs typeface="Courier New" charset="0"/>
              </a:rPr>
              <a:t>hiera_include</a:t>
            </a:r>
            <a:r>
              <a:rPr lang="en-US" sz="2000" dirty="0">
                <a:solidFill>
                  <a:schemeClr val="tx1"/>
                </a:solidFill>
              </a:rPr>
              <a:t> </a:t>
            </a:r>
            <a:r>
              <a:rPr lang="en-US" sz="2000" dirty="0" smtClean="0">
                <a:solidFill>
                  <a:schemeClr val="tx1"/>
                </a:solidFill>
              </a:rPr>
              <a:t>function</a:t>
            </a:r>
          </a:p>
          <a:p>
            <a:pPr lvl="2" fontAlgn="base"/>
            <a:r>
              <a:rPr lang="en-US" dirty="0">
                <a:solidFill>
                  <a:schemeClr val="tx1"/>
                </a:solidFill>
              </a:rPr>
              <a:t> </a:t>
            </a:r>
            <a:r>
              <a:rPr lang="en-US" sz="2000" dirty="0" smtClean="0">
                <a:solidFill>
                  <a:schemeClr val="tx1"/>
                </a:solidFill>
              </a:rPr>
              <a:t>Using </a:t>
            </a:r>
            <a:r>
              <a:rPr lang="en-US" sz="2000" dirty="0">
                <a:solidFill>
                  <a:schemeClr val="tx1"/>
                </a:solidFill>
              </a:rPr>
              <a:t>a </a:t>
            </a:r>
            <a:r>
              <a:rPr lang="en-US" sz="2000" dirty="0" err="1">
                <a:solidFill>
                  <a:schemeClr val="tx1"/>
                </a:solidFill>
              </a:rPr>
              <a:t>nodeless</a:t>
            </a:r>
            <a:r>
              <a:rPr lang="en-US" sz="2000" dirty="0">
                <a:solidFill>
                  <a:schemeClr val="tx1"/>
                </a:solidFill>
              </a:rPr>
              <a:t> setup: the classes to include are defined according to variables and </a:t>
            </a:r>
            <a:r>
              <a:rPr lang="en-US" sz="2000" dirty="0" smtClean="0">
                <a:solidFill>
                  <a:schemeClr val="tx1"/>
                </a:solidFill>
              </a:rPr>
              <a:t>facts</a:t>
            </a:r>
            <a:endParaRPr lang="en-US" sz="2000" dirty="0">
              <a:solidFill>
                <a:schemeClr val="tx1"/>
              </a:solidFill>
            </a:endParaRPr>
          </a:p>
          <a:p>
            <a:pPr lvl="2" fontAlgn="base"/>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spTree>
    <p:extLst>
      <p:ext uri="{BB962C8B-B14F-4D97-AF65-F5344CB8AC3E}">
        <p14:creationId xmlns:p14="http://schemas.microsoft.com/office/powerpoint/2010/main" val="2766606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Day01</a:t>
            </a:r>
            <a:endParaRPr lang="en-US" dirty="0"/>
          </a:p>
        </p:txBody>
      </p:sp>
      <p:sp>
        <p:nvSpPr>
          <p:cNvPr id="3" name="Content Placeholder 2"/>
          <p:cNvSpPr>
            <a:spLocks noGrp="1"/>
          </p:cNvSpPr>
          <p:nvPr>
            <p:ph idx="1"/>
          </p:nvPr>
        </p:nvSpPr>
        <p:spPr>
          <a:xfrm>
            <a:off x="1097279" y="1066801"/>
            <a:ext cx="4998721" cy="5181599"/>
          </a:xfrm>
        </p:spPr>
        <p:txBody>
          <a:bodyPr>
            <a:noAutofit/>
          </a:bodyPr>
          <a:lstStyle/>
          <a:p>
            <a:r>
              <a:rPr lang="en-US" b="1" dirty="0">
                <a:solidFill>
                  <a:schemeClr val="tx1"/>
                </a:solidFill>
              </a:rPr>
              <a:t>Puppet </a:t>
            </a:r>
            <a:r>
              <a:rPr lang="en-US" b="1" dirty="0" smtClean="0">
                <a:solidFill>
                  <a:schemeClr val="tx1"/>
                </a:solidFill>
              </a:rPr>
              <a:t>Overview </a:t>
            </a:r>
            <a:endParaRPr lang="en-US" dirty="0">
              <a:solidFill>
                <a:schemeClr val="tx1"/>
              </a:solidFill>
            </a:endParaRPr>
          </a:p>
          <a:p>
            <a:pPr lvl="2"/>
            <a:r>
              <a:rPr lang="en-US" dirty="0" smtClean="0">
                <a:solidFill>
                  <a:schemeClr val="tx1"/>
                </a:solidFill>
              </a:rPr>
              <a:t>Infrastructure </a:t>
            </a:r>
            <a:r>
              <a:rPr lang="en-US" dirty="0">
                <a:solidFill>
                  <a:schemeClr val="tx1"/>
                </a:solidFill>
              </a:rPr>
              <a:t>As Code </a:t>
            </a:r>
            <a:endParaRPr lang="en-US" dirty="0" smtClean="0">
              <a:solidFill>
                <a:schemeClr val="tx1"/>
              </a:solidFill>
            </a:endParaRPr>
          </a:p>
          <a:p>
            <a:pPr lvl="2"/>
            <a:r>
              <a:rPr lang="en-US" dirty="0" smtClean="0">
                <a:solidFill>
                  <a:schemeClr val="tx1"/>
                </a:solidFill>
              </a:rPr>
              <a:t>Puppet Components </a:t>
            </a:r>
            <a:r>
              <a:rPr lang="en-US" dirty="0">
                <a:solidFill>
                  <a:schemeClr val="tx1"/>
                </a:solidFill>
              </a:rPr>
              <a:t>O</a:t>
            </a:r>
            <a:r>
              <a:rPr lang="en-US" dirty="0" smtClean="0">
                <a:solidFill>
                  <a:schemeClr val="tx1"/>
                </a:solidFill>
              </a:rPr>
              <a:t>verview </a:t>
            </a:r>
            <a:endParaRPr lang="en-US" dirty="0">
              <a:solidFill>
                <a:schemeClr val="tx1"/>
              </a:solidFill>
            </a:endParaRPr>
          </a:p>
          <a:p>
            <a:pPr lvl="2"/>
            <a:r>
              <a:rPr lang="en-US" dirty="0">
                <a:solidFill>
                  <a:schemeClr val="tx1"/>
                </a:solidFill>
              </a:rPr>
              <a:t>Configuration management</a:t>
            </a:r>
          </a:p>
          <a:p>
            <a:pPr lvl="2"/>
            <a:r>
              <a:rPr lang="en-US" dirty="0" smtClean="0">
                <a:solidFill>
                  <a:schemeClr val="tx1"/>
                </a:solidFill>
              </a:rPr>
              <a:t>Learning </a:t>
            </a:r>
            <a:r>
              <a:rPr lang="en-US" dirty="0">
                <a:solidFill>
                  <a:schemeClr val="tx1"/>
                </a:solidFill>
              </a:rPr>
              <a:t>References</a:t>
            </a:r>
          </a:p>
          <a:p>
            <a:pPr lvl="2"/>
            <a:r>
              <a:rPr lang="en-US" dirty="0" smtClean="0">
                <a:solidFill>
                  <a:schemeClr val="tx1"/>
                </a:solidFill>
              </a:rPr>
              <a:t>Puppet </a:t>
            </a:r>
            <a:r>
              <a:rPr lang="en-US" dirty="0">
                <a:solidFill>
                  <a:schemeClr val="tx1"/>
                </a:solidFill>
              </a:rPr>
              <a:t>ecosystem </a:t>
            </a:r>
          </a:p>
          <a:p>
            <a:pPr lvl="2"/>
            <a:r>
              <a:rPr lang="en-US" dirty="0" smtClean="0">
                <a:solidFill>
                  <a:schemeClr val="tx1"/>
                </a:solidFill>
              </a:rPr>
              <a:t>Essential </a:t>
            </a:r>
            <a:r>
              <a:rPr lang="en-US" dirty="0">
                <a:solidFill>
                  <a:schemeClr val="tx1"/>
                </a:solidFill>
              </a:rPr>
              <a:t>Puppet concepts </a:t>
            </a:r>
          </a:p>
          <a:p>
            <a:r>
              <a:rPr lang="en-US" b="1" dirty="0">
                <a:solidFill>
                  <a:schemeClr val="tx1"/>
                </a:solidFill>
              </a:rPr>
              <a:t>Creating </a:t>
            </a:r>
            <a:r>
              <a:rPr lang="en-US" b="1" dirty="0" smtClean="0">
                <a:solidFill>
                  <a:schemeClr val="tx1"/>
                </a:solidFill>
              </a:rPr>
              <a:t>Puppet </a:t>
            </a:r>
            <a:r>
              <a:rPr lang="en-US" b="1" dirty="0">
                <a:solidFill>
                  <a:schemeClr val="tx1"/>
                </a:solidFill>
              </a:rPr>
              <a:t>Server </a:t>
            </a:r>
            <a:endParaRPr lang="en-US" b="1" dirty="0">
              <a:solidFill>
                <a:schemeClr val="tx1"/>
              </a:solidFill>
            </a:endParaRPr>
          </a:p>
          <a:p>
            <a:pPr lvl="2"/>
            <a:r>
              <a:rPr lang="en-US" dirty="0" smtClean="0">
                <a:solidFill>
                  <a:schemeClr val="tx1"/>
                </a:solidFill>
              </a:rPr>
              <a:t>Deploy </a:t>
            </a:r>
            <a:r>
              <a:rPr lang="en-US" dirty="0">
                <a:solidFill>
                  <a:schemeClr val="tx1"/>
                </a:solidFill>
              </a:rPr>
              <a:t>Ubuntu Server </a:t>
            </a:r>
            <a:endParaRPr lang="en-US" dirty="0" smtClean="0">
              <a:solidFill>
                <a:schemeClr val="tx1"/>
              </a:solidFill>
            </a:endParaRPr>
          </a:p>
          <a:p>
            <a:pPr lvl="2"/>
            <a:r>
              <a:rPr lang="en-US" dirty="0" smtClean="0">
                <a:solidFill>
                  <a:schemeClr val="tx1"/>
                </a:solidFill>
              </a:rPr>
              <a:t>Install </a:t>
            </a:r>
            <a:r>
              <a:rPr lang="en-US" dirty="0">
                <a:solidFill>
                  <a:schemeClr val="tx1"/>
                </a:solidFill>
              </a:rPr>
              <a:t>Puppet-server on </a:t>
            </a:r>
            <a:r>
              <a:rPr lang="en-US" dirty="0">
                <a:solidFill>
                  <a:schemeClr val="tx1"/>
                </a:solidFill>
              </a:rPr>
              <a:t>L</a:t>
            </a:r>
            <a:r>
              <a:rPr lang="en-US" dirty="0" smtClean="0">
                <a:solidFill>
                  <a:schemeClr val="tx1"/>
                </a:solidFill>
              </a:rPr>
              <a:t>inux server</a:t>
            </a:r>
          </a:p>
          <a:p>
            <a:pPr lvl="2"/>
            <a:r>
              <a:rPr lang="en-US" dirty="0" smtClean="0">
                <a:solidFill>
                  <a:schemeClr val="tx1"/>
                </a:solidFill>
              </a:rPr>
              <a:t>Configure </a:t>
            </a:r>
            <a:r>
              <a:rPr lang="en-US" dirty="0">
                <a:solidFill>
                  <a:schemeClr val="tx1"/>
                </a:solidFill>
              </a:rPr>
              <a:t>Puppet-server </a:t>
            </a: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a:t>
            </a:fld>
            <a:endParaRPr lang="en-US" altLang="en-US"/>
          </a:p>
        </p:txBody>
      </p:sp>
      <p:sp>
        <p:nvSpPr>
          <p:cNvPr id="6" name="Content Placeholder 2"/>
          <p:cNvSpPr txBox="1">
            <a:spLocks/>
          </p:cNvSpPr>
          <p:nvPr/>
        </p:nvSpPr>
        <p:spPr>
          <a:xfrm>
            <a:off x="6096001" y="1077244"/>
            <a:ext cx="4876800" cy="51815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charset="2"/>
              <a:buChar char="q"/>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Arial"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chemeClr val="tx1"/>
                </a:solidFill>
              </a:rPr>
              <a:t>Deploy </a:t>
            </a:r>
            <a:r>
              <a:rPr lang="en-US" b="1" dirty="0" smtClean="0">
                <a:solidFill>
                  <a:schemeClr val="tx1"/>
                </a:solidFill>
              </a:rPr>
              <a:t>Puppet </a:t>
            </a:r>
            <a:r>
              <a:rPr lang="en-US" b="1" dirty="0">
                <a:solidFill>
                  <a:schemeClr val="tx1"/>
                </a:solidFill>
              </a:rPr>
              <a:t>Node </a:t>
            </a:r>
            <a:endParaRPr lang="en-US" dirty="0">
              <a:solidFill>
                <a:schemeClr val="tx1"/>
              </a:solidFill>
            </a:endParaRPr>
          </a:p>
          <a:p>
            <a:pPr lvl="2" fontAlgn="auto"/>
            <a:r>
              <a:rPr lang="en-US" dirty="0" smtClean="0">
                <a:solidFill>
                  <a:schemeClr val="tx1"/>
                </a:solidFill>
              </a:rPr>
              <a:t>Deploy </a:t>
            </a:r>
            <a:r>
              <a:rPr lang="en-US" dirty="0">
                <a:solidFill>
                  <a:schemeClr val="tx1"/>
                </a:solidFill>
              </a:rPr>
              <a:t>Ubuntu server </a:t>
            </a:r>
            <a:endParaRPr lang="en-US" dirty="0" smtClean="0">
              <a:solidFill>
                <a:schemeClr val="tx1"/>
              </a:solidFill>
            </a:endParaRPr>
          </a:p>
          <a:p>
            <a:pPr lvl="2" fontAlgn="auto"/>
            <a:r>
              <a:rPr lang="en-US" dirty="0" smtClean="0">
                <a:solidFill>
                  <a:schemeClr val="tx1"/>
                </a:solidFill>
              </a:rPr>
              <a:t>Install </a:t>
            </a:r>
            <a:r>
              <a:rPr lang="en-US" dirty="0">
                <a:solidFill>
                  <a:schemeClr val="tx1"/>
                </a:solidFill>
              </a:rPr>
              <a:t>and configure </a:t>
            </a:r>
            <a:r>
              <a:rPr lang="en-US" dirty="0" smtClean="0">
                <a:solidFill>
                  <a:schemeClr val="tx1"/>
                </a:solidFill>
              </a:rPr>
              <a:t>agent on Ubuntu</a:t>
            </a:r>
          </a:p>
          <a:p>
            <a:pPr lvl="2" fontAlgn="auto"/>
            <a:r>
              <a:rPr lang="en-US" dirty="0" smtClean="0">
                <a:solidFill>
                  <a:schemeClr val="tx1"/>
                </a:solidFill>
              </a:rPr>
              <a:t>Request </a:t>
            </a:r>
            <a:r>
              <a:rPr lang="en-US" dirty="0">
                <a:solidFill>
                  <a:schemeClr val="tx1"/>
                </a:solidFill>
              </a:rPr>
              <a:t>certificate with puppet server </a:t>
            </a:r>
            <a:endParaRPr lang="en-US" dirty="0" smtClean="0">
              <a:solidFill>
                <a:schemeClr val="tx1"/>
              </a:solidFill>
            </a:endParaRPr>
          </a:p>
          <a:p>
            <a:pPr lvl="2" fontAlgn="auto"/>
            <a:r>
              <a:rPr lang="en-US" dirty="0" smtClean="0">
                <a:solidFill>
                  <a:schemeClr val="tx1"/>
                </a:solidFill>
              </a:rPr>
              <a:t>Configure </a:t>
            </a:r>
            <a:r>
              <a:rPr lang="en-US" dirty="0">
                <a:solidFill>
                  <a:schemeClr val="tx1"/>
                </a:solidFill>
              </a:rPr>
              <a:t>SSL based connection to puppet-server </a:t>
            </a:r>
            <a:endParaRPr lang="en-US" dirty="0">
              <a:solidFill>
                <a:schemeClr val="tx1"/>
              </a:solidFill>
            </a:endParaRPr>
          </a:p>
          <a:p>
            <a:pPr lvl="2" fontAlgn="auto"/>
            <a:endParaRPr lang="en-US" dirty="0">
              <a:solidFill>
                <a:schemeClr val="tx1"/>
              </a:solidFill>
            </a:endParaRPr>
          </a:p>
          <a:p>
            <a:pPr lvl="2" fontAlgn="auto"/>
            <a:endParaRPr lang="en-US" dirty="0">
              <a:solidFill>
                <a:schemeClr val="tx1"/>
              </a:solidFill>
            </a:endParaRPr>
          </a:p>
        </p:txBody>
      </p:sp>
    </p:spTree>
    <p:extLst>
      <p:ext uri="{BB962C8B-B14F-4D97-AF65-F5344CB8AC3E}">
        <p14:creationId xmlns:p14="http://schemas.microsoft.com/office/powerpoint/2010/main" val="116425114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Language Basics</a:t>
            </a:r>
            <a:endParaRPr lang="en-US" dirty="0"/>
          </a:p>
        </p:txBody>
      </p:sp>
      <p:sp>
        <p:nvSpPr>
          <p:cNvPr id="3" name="Content Placeholder 2"/>
          <p:cNvSpPr>
            <a:spLocks noGrp="1"/>
          </p:cNvSpPr>
          <p:nvPr>
            <p:ph idx="1"/>
          </p:nvPr>
        </p:nvSpPr>
        <p:spPr/>
        <p:txBody>
          <a:bodyPr/>
          <a:lstStyle/>
          <a:p>
            <a:r>
              <a:rPr lang="en-US" dirty="0" smtClean="0"/>
              <a:t> </a:t>
            </a:r>
            <a:r>
              <a:rPr lang="en-US" dirty="0">
                <a:solidFill>
                  <a:schemeClr val="tx1"/>
                </a:solidFill>
              </a:rPr>
              <a:t>The </a:t>
            </a:r>
            <a:r>
              <a:rPr lang="en-US" dirty="0" smtClean="0">
                <a:solidFill>
                  <a:schemeClr val="tx1"/>
                </a:solidFill>
              </a:rPr>
              <a:t>Catalog</a:t>
            </a:r>
            <a:endParaRPr lang="en-US" dirty="0" smtClean="0"/>
          </a:p>
          <a:p>
            <a:pPr lvl="1"/>
            <a:r>
              <a:rPr lang="en-US" sz="2400" dirty="0">
                <a:solidFill>
                  <a:schemeClr val="tx1"/>
                </a:solidFill>
              </a:rPr>
              <a:t> </a:t>
            </a:r>
            <a:r>
              <a:rPr lang="en-US" sz="2400" dirty="0" smtClean="0">
                <a:solidFill>
                  <a:schemeClr val="tx1"/>
                </a:solidFill>
              </a:rPr>
              <a:t>The</a:t>
            </a:r>
            <a:r>
              <a:rPr lang="en-US" sz="2400" dirty="0">
                <a:solidFill>
                  <a:schemeClr val="tx1"/>
                </a:solidFill>
              </a:rPr>
              <a:t> </a:t>
            </a:r>
            <a:r>
              <a:rPr lang="en-US" sz="2400" b="1" dirty="0">
                <a:solidFill>
                  <a:schemeClr val="tx1"/>
                </a:solidFill>
              </a:rPr>
              <a:t>catalog</a:t>
            </a:r>
            <a:r>
              <a:rPr lang="en-US" sz="2400" dirty="0">
                <a:solidFill>
                  <a:schemeClr val="tx1"/>
                </a:solidFill>
              </a:rPr>
              <a:t> is the complete list of resources, and their relationships, that the Puppet Master generates for the client and sends it in </a:t>
            </a:r>
            <a:r>
              <a:rPr lang="en-US" sz="2400" dirty="0" err="1">
                <a:solidFill>
                  <a:schemeClr val="tx1"/>
                </a:solidFill>
              </a:rPr>
              <a:t>Json</a:t>
            </a:r>
            <a:r>
              <a:rPr lang="en-US" sz="2400" dirty="0">
                <a:solidFill>
                  <a:schemeClr val="tx1"/>
                </a:solidFill>
              </a:rPr>
              <a:t> </a:t>
            </a:r>
            <a:r>
              <a:rPr lang="en-US" sz="2400" dirty="0" smtClean="0">
                <a:solidFill>
                  <a:schemeClr val="tx1"/>
                </a:solidFill>
              </a:rPr>
              <a:t>format</a:t>
            </a:r>
          </a:p>
          <a:p>
            <a:pPr lvl="1"/>
            <a:r>
              <a:rPr lang="en-US" dirty="0">
                <a:solidFill>
                  <a:schemeClr val="tx1"/>
                </a:solidFill>
              </a:rPr>
              <a:t> </a:t>
            </a:r>
            <a:r>
              <a:rPr lang="en-US" sz="2400" dirty="0" smtClean="0">
                <a:solidFill>
                  <a:schemeClr val="tx1"/>
                </a:solidFill>
              </a:rPr>
              <a:t>It's </a:t>
            </a:r>
            <a:r>
              <a:rPr lang="en-US" sz="2400" dirty="0">
                <a:solidFill>
                  <a:schemeClr val="tx1"/>
                </a:solidFill>
              </a:rPr>
              <a:t>the result of all the puppet code and logic that we define for a given node in our manifests </a:t>
            </a:r>
            <a:endParaRPr lang="en-US" sz="2400" dirty="0" smtClean="0">
              <a:solidFill>
                <a:schemeClr val="tx1"/>
              </a:solidFill>
            </a:endParaRPr>
          </a:p>
          <a:p>
            <a:pPr lvl="1"/>
            <a:r>
              <a:rPr lang="en-US" dirty="0">
                <a:solidFill>
                  <a:schemeClr val="tx1"/>
                </a:solidFill>
              </a:rPr>
              <a:t> </a:t>
            </a:r>
            <a:r>
              <a:rPr lang="en-US" dirty="0" smtClean="0">
                <a:solidFill>
                  <a:schemeClr val="tx1"/>
                </a:solidFill>
              </a:rPr>
              <a:t>It </a:t>
            </a:r>
            <a:r>
              <a:rPr lang="en-US" sz="2400" dirty="0" smtClean="0">
                <a:solidFill>
                  <a:schemeClr val="tx1"/>
                </a:solidFill>
              </a:rPr>
              <a:t>is </a:t>
            </a:r>
            <a:r>
              <a:rPr lang="en-US" sz="2400" dirty="0">
                <a:solidFill>
                  <a:schemeClr val="tx1"/>
                </a:solidFill>
              </a:rPr>
              <a:t>applied on the client after it has been received from the </a:t>
            </a:r>
            <a:r>
              <a:rPr lang="en-US" sz="2400" dirty="0" smtClean="0">
                <a:solidFill>
                  <a:schemeClr val="tx1"/>
                </a:solidFill>
              </a:rPr>
              <a:t>master</a:t>
            </a:r>
            <a:r>
              <a:rPr lang="en-US" dirty="0" smtClean="0">
                <a:solidFill>
                  <a:schemeClr val="tx1"/>
                </a:solidFill>
              </a:rPr>
              <a:t>...</a:t>
            </a:r>
            <a:endParaRPr lang="en-US" sz="2400" dirty="0" smtClean="0">
              <a:solidFill>
                <a:schemeClr val="tx1"/>
              </a:solidFill>
            </a:endParaRPr>
          </a:p>
          <a:p>
            <a:pPr lvl="1"/>
            <a:endParaRPr lang="en-US" dirty="0" smtClean="0">
              <a:solidFill>
                <a:schemeClr val="tx1"/>
              </a:solidFill>
            </a:endParaRPr>
          </a:p>
          <a:p>
            <a:pPr lvl="1"/>
            <a:endParaRPr lang="en-US" dirty="0">
              <a:solidFill>
                <a:schemeClr val="tx1"/>
              </a:solidFill>
            </a:endParaRPr>
          </a:p>
          <a:p>
            <a:pPr lvl="1"/>
            <a:r>
              <a:rPr lang="en-US" sz="2400" dirty="0" smtClean="0">
                <a:solidFill>
                  <a:schemeClr val="tx1"/>
                </a:solidFill>
              </a:rPr>
              <a:t> </a:t>
            </a:r>
            <a:r>
              <a:rPr lang="en-US" dirty="0" smtClean="0">
                <a:solidFill>
                  <a:schemeClr val="tx1"/>
                </a:solidFill>
              </a:rPr>
              <a:t>...to </a:t>
            </a:r>
            <a:r>
              <a:rPr lang="en-US" dirty="0">
                <a:solidFill>
                  <a:schemeClr val="tx1"/>
                </a:solidFill>
              </a:rPr>
              <a:t>their actual fulfillment on the system, such as</a:t>
            </a:r>
          </a:p>
          <a:p>
            <a:pPr lvl="1"/>
            <a:endParaRPr lang="en-US" sz="2400" dirty="0">
              <a:solidFill>
                <a:schemeClr val="tx1"/>
              </a:solidFill>
            </a:endParaRPr>
          </a:p>
          <a:p>
            <a:pPr lvl="1"/>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
        <p:nvSpPr>
          <p:cNvPr id="8" name="Content Placeholder 2"/>
          <p:cNvSpPr>
            <a:spLocks noGrp="1"/>
          </p:cNvSpPr>
          <p:nvPr/>
        </p:nvSpPr>
        <p:spPr>
          <a:xfrm>
            <a:off x="4015739" y="3421564"/>
            <a:ext cx="4160521" cy="464636"/>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smtClean="0">
                <a:solidFill>
                  <a:schemeClr val="tx1"/>
                </a:solidFill>
                <a:latin typeface="Courier New" charset="0"/>
                <a:ea typeface="Courier New" charset="0"/>
                <a:cs typeface="Courier New" charset="0"/>
              </a:rPr>
              <a:t>package </a:t>
            </a:r>
            <a:r>
              <a:rPr lang="en-US" dirty="0">
                <a:solidFill>
                  <a:schemeClr val="tx1"/>
                </a:solidFill>
                <a:latin typeface="Courier New" charset="0"/>
                <a:ea typeface="Courier New" charset="0"/>
                <a:cs typeface="Courier New" charset="0"/>
              </a:rPr>
              <a:t>{ '</a:t>
            </a:r>
            <a:r>
              <a:rPr lang="en-US" dirty="0" err="1">
                <a:solidFill>
                  <a:schemeClr val="tx1"/>
                </a:solidFill>
                <a:latin typeface="Courier New" charset="0"/>
                <a:ea typeface="Courier New" charset="0"/>
                <a:cs typeface="Courier New" charset="0"/>
              </a:rPr>
              <a:t>openssh</a:t>
            </a:r>
            <a:r>
              <a:rPr lang="en-US" dirty="0">
                <a:solidFill>
                  <a:schemeClr val="tx1"/>
                </a:solidFill>
                <a:latin typeface="Courier New" charset="0"/>
                <a:ea typeface="Courier New" charset="0"/>
                <a:cs typeface="Courier New" charset="0"/>
              </a:rPr>
              <a:t>': } </a:t>
            </a:r>
          </a:p>
        </p:txBody>
      </p:sp>
      <p:sp>
        <p:nvSpPr>
          <p:cNvPr id="9" name="Content Placeholder 2"/>
          <p:cNvSpPr>
            <a:spLocks noGrp="1"/>
          </p:cNvSpPr>
          <p:nvPr/>
        </p:nvSpPr>
        <p:spPr>
          <a:xfrm>
            <a:off x="1600200" y="4705493"/>
            <a:ext cx="9067799" cy="1085707"/>
          </a:xfrm>
          <a:prstGeom prst="rect">
            <a:avLst/>
          </a:prstGeom>
          <a:solidFill>
            <a:schemeClr val="tx1"/>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charset="0"/>
                <a:ea typeface="Courier New" charset="0"/>
                <a:cs typeface="Courier New" charset="0"/>
              </a:rPr>
              <a:t>$  apt-get </a:t>
            </a:r>
            <a:r>
              <a:rPr lang="en-US" dirty="0">
                <a:solidFill>
                  <a:schemeClr val="bg1"/>
                </a:solidFill>
                <a:latin typeface="Courier New" charset="0"/>
                <a:ea typeface="Courier New" charset="0"/>
                <a:cs typeface="Courier New" charset="0"/>
              </a:rPr>
              <a:t>install </a:t>
            </a:r>
            <a:r>
              <a:rPr lang="en-US" dirty="0" err="1">
                <a:solidFill>
                  <a:schemeClr val="bg1"/>
                </a:solidFill>
                <a:latin typeface="Courier New" charset="0"/>
                <a:ea typeface="Courier New" charset="0"/>
                <a:cs typeface="Courier New" charset="0"/>
              </a:rPr>
              <a:t>openssh</a:t>
            </a:r>
            <a:r>
              <a:rPr lang="en-US" dirty="0">
                <a:solidFill>
                  <a:schemeClr val="bg1"/>
                </a:solidFill>
                <a:latin typeface="Courier New" charset="0"/>
                <a:ea typeface="Courier New" charset="0"/>
                <a:cs typeface="Courier New" charset="0"/>
              </a:rPr>
              <a:t> 	# On </a:t>
            </a:r>
            <a:r>
              <a:rPr lang="en-US" dirty="0" err="1">
                <a:solidFill>
                  <a:schemeClr val="bg1"/>
                </a:solidFill>
                <a:latin typeface="Courier New" charset="0"/>
                <a:ea typeface="Courier New" charset="0"/>
                <a:cs typeface="Courier New" charset="0"/>
              </a:rPr>
              <a:t>Debian</a:t>
            </a:r>
            <a:r>
              <a:rPr lang="en-US" dirty="0">
                <a:solidFill>
                  <a:schemeClr val="bg1"/>
                </a:solidFill>
                <a:latin typeface="Courier New" charset="0"/>
                <a:ea typeface="Courier New" charset="0"/>
                <a:cs typeface="Courier New" charset="0"/>
              </a:rPr>
              <a:t> derivatives </a:t>
            </a:r>
          </a:p>
          <a:p>
            <a:r>
              <a:rPr lang="en-US" dirty="0" smtClean="0">
                <a:solidFill>
                  <a:schemeClr val="bg1"/>
                </a:solidFill>
                <a:latin typeface="Courier New" charset="0"/>
                <a:ea typeface="Courier New" charset="0"/>
                <a:cs typeface="Courier New" charset="0"/>
              </a:rPr>
              <a:t>$  yum </a:t>
            </a:r>
            <a:r>
              <a:rPr lang="en-US" dirty="0">
                <a:solidFill>
                  <a:schemeClr val="bg1"/>
                </a:solidFill>
                <a:latin typeface="Courier New" charset="0"/>
                <a:ea typeface="Courier New" charset="0"/>
                <a:cs typeface="Courier New" charset="0"/>
              </a:rPr>
              <a:t>install </a:t>
            </a:r>
            <a:r>
              <a:rPr lang="en-US" dirty="0" err="1">
                <a:solidFill>
                  <a:schemeClr val="bg1"/>
                </a:solidFill>
                <a:latin typeface="Courier New" charset="0"/>
                <a:ea typeface="Courier New" charset="0"/>
                <a:cs typeface="Courier New" charset="0"/>
              </a:rPr>
              <a:t>openssh</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On </a:t>
            </a:r>
            <a:r>
              <a:rPr lang="en-US" dirty="0" err="1">
                <a:solidFill>
                  <a:schemeClr val="bg1"/>
                </a:solidFill>
                <a:latin typeface="Courier New" charset="0"/>
                <a:ea typeface="Courier New" charset="0"/>
                <a:cs typeface="Courier New" charset="0"/>
              </a:rPr>
              <a:t>RedHat</a:t>
            </a:r>
            <a:r>
              <a:rPr lang="en-US" dirty="0">
                <a:solidFill>
                  <a:schemeClr val="bg1"/>
                </a:solidFill>
                <a:latin typeface="Courier New" charset="0"/>
                <a:ea typeface="Courier New" charset="0"/>
                <a:cs typeface="Courier New" charset="0"/>
              </a:rPr>
              <a:t> derivatives </a:t>
            </a:r>
          </a:p>
        </p:txBody>
      </p:sp>
    </p:spTree>
    <p:extLst>
      <p:ext uri="{BB962C8B-B14F-4D97-AF65-F5344CB8AC3E}">
        <p14:creationId xmlns:p14="http://schemas.microsoft.com/office/powerpoint/2010/main" val="12448915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solidFill>
                  <a:schemeClr val="tx1"/>
                </a:solidFill>
              </a:rPr>
              <a:t>Language Basics </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 </a:t>
            </a:r>
            <a:r>
              <a:rPr lang="en-US" dirty="0">
                <a:solidFill>
                  <a:schemeClr val="tx1"/>
                </a:solidFill>
              </a:rPr>
              <a:t>Resource </a:t>
            </a:r>
            <a:r>
              <a:rPr lang="en-US" dirty="0" smtClean="0">
                <a:solidFill>
                  <a:schemeClr val="tx1"/>
                </a:solidFill>
              </a:rPr>
              <a:t>Types</a:t>
            </a:r>
            <a:endParaRPr lang="en-US" dirty="0" smtClean="0"/>
          </a:p>
          <a:p>
            <a:pPr lvl="1"/>
            <a:r>
              <a:rPr lang="en-US" dirty="0"/>
              <a:t> </a:t>
            </a:r>
            <a:r>
              <a:rPr lang="en-US" dirty="0" smtClean="0">
                <a:solidFill>
                  <a:schemeClr val="tx1"/>
                </a:solidFill>
              </a:rPr>
              <a:t>Resource </a:t>
            </a:r>
            <a:r>
              <a:rPr lang="en-US" dirty="0">
                <a:solidFill>
                  <a:schemeClr val="tx1"/>
                </a:solidFill>
              </a:rPr>
              <a:t>Types are single </a:t>
            </a:r>
            <a:r>
              <a:rPr lang="en-US" b="1" dirty="0">
                <a:solidFill>
                  <a:schemeClr val="tx1"/>
                </a:solidFill>
              </a:rPr>
              <a:t>units of configuration</a:t>
            </a:r>
            <a:r>
              <a:rPr lang="en-US" dirty="0">
                <a:solidFill>
                  <a:schemeClr val="tx1"/>
                </a:solidFill>
              </a:rPr>
              <a:t> composed by:</a:t>
            </a:r>
          </a:p>
          <a:p>
            <a:pPr lvl="2" fontAlgn="base"/>
            <a:r>
              <a:rPr lang="en-US" sz="1600" dirty="0" smtClean="0">
                <a:solidFill>
                  <a:schemeClr val="tx1"/>
                </a:solidFill>
              </a:rPr>
              <a:t> A</a:t>
            </a:r>
            <a:r>
              <a:rPr lang="en-US" sz="1600" dirty="0">
                <a:solidFill>
                  <a:schemeClr val="tx1"/>
                </a:solidFill>
              </a:rPr>
              <a:t> </a:t>
            </a:r>
            <a:r>
              <a:rPr lang="en-US" sz="1600" b="1" dirty="0">
                <a:solidFill>
                  <a:schemeClr val="tx1"/>
                </a:solidFill>
              </a:rPr>
              <a:t>type</a:t>
            </a:r>
            <a:r>
              <a:rPr lang="en-US" sz="1600" dirty="0">
                <a:solidFill>
                  <a:schemeClr val="tx1"/>
                </a:solidFill>
              </a:rPr>
              <a:t> (package, service, file, user, mount, exec ...)</a:t>
            </a:r>
          </a:p>
          <a:p>
            <a:pPr lvl="2" fontAlgn="base"/>
            <a:r>
              <a:rPr lang="en-US" sz="1600" dirty="0" smtClean="0">
                <a:solidFill>
                  <a:schemeClr val="tx1"/>
                </a:solidFill>
              </a:rPr>
              <a:t> A</a:t>
            </a:r>
            <a:r>
              <a:rPr lang="en-US" sz="1600" dirty="0">
                <a:solidFill>
                  <a:schemeClr val="tx1"/>
                </a:solidFill>
              </a:rPr>
              <a:t> </a:t>
            </a:r>
            <a:r>
              <a:rPr lang="en-US" sz="1600" b="1" dirty="0">
                <a:solidFill>
                  <a:schemeClr val="tx1"/>
                </a:solidFill>
              </a:rPr>
              <a:t>title</a:t>
            </a:r>
            <a:r>
              <a:rPr lang="en-US" sz="1600" dirty="0">
                <a:solidFill>
                  <a:schemeClr val="tx1"/>
                </a:solidFill>
              </a:rPr>
              <a:t> (how is called and referred)</a:t>
            </a:r>
          </a:p>
          <a:p>
            <a:pPr lvl="2" fontAlgn="base"/>
            <a:r>
              <a:rPr lang="en-US" sz="1600" dirty="0" smtClean="0">
                <a:solidFill>
                  <a:schemeClr val="tx1"/>
                </a:solidFill>
              </a:rPr>
              <a:t> Zero </a:t>
            </a:r>
            <a:r>
              <a:rPr lang="en-US" sz="1600" dirty="0">
                <a:solidFill>
                  <a:schemeClr val="tx1"/>
                </a:solidFill>
              </a:rPr>
              <a:t>or more </a:t>
            </a:r>
            <a:r>
              <a:rPr lang="en-US" sz="1600" b="1" dirty="0" smtClean="0">
                <a:solidFill>
                  <a:schemeClr val="tx1"/>
                </a:solidFill>
              </a:rPr>
              <a:t>arguments</a:t>
            </a:r>
            <a:endParaRPr lang="en-US" sz="1600" dirty="0">
              <a:solidFill>
                <a:schemeClr val="tx1"/>
              </a:solidFill>
            </a:endParaRPr>
          </a:p>
          <a:p>
            <a:pPr lvl="1" fontAlgn="base"/>
            <a:r>
              <a:rPr lang="en-US" sz="2000" dirty="0" smtClean="0">
                <a:solidFill>
                  <a:schemeClr val="tx1"/>
                </a:solidFill>
              </a:rPr>
              <a:t> The </a:t>
            </a:r>
            <a:r>
              <a:rPr lang="en-US" sz="2000" dirty="0">
                <a:solidFill>
                  <a:schemeClr val="tx1"/>
                </a:solidFill>
              </a:rPr>
              <a:t>syntax is as follows</a:t>
            </a:r>
            <a:r>
              <a:rPr lang="en-US" sz="2000" dirty="0" smtClean="0">
                <a:solidFill>
                  <a:schemeClr val="tx1"/>
                </a:solidFill>
              </a:rPr>
              <a:t>:</a:t>
            </a:r>
          </a:p>
          <a:p>
            <a:pPr lvl="1" fontAlgn="base"/>
            <a:endParaRPr lang="en-US" sz="2000" dirty="0">
              <a:solidFill>
                <a:schemeClr val="tx1"/>
              </a:solidFill>
            </a:endParaRPr>
          </a:p>
          <a:p>
            <a:pPr lvl="1" fontAlgn="base"/>
            <a:endParaRPr lang="en-US" sz="2000" dirty="0" smtClean="0">
              <a:solidFill>
                <a:schemeClr val="tx1"/>
              </a:solidFill>
            </a:endParaRPr>
          </a:p>
          <a:p>
            <a:pPr lvl="1" fontAlgn="base"/>
            <a:endParaRPr lang="en-US" sz="2000" dirty="0" smtClean="0">
              <a:solidFill>
                <a:schemeClr val="tx1"/>
              </a:solidFill>
            </a:endParaRPr>
          </a:p>
          <a:p>
            <a:pPr lvl="1" fontAlgn="base"/>
            <a:endParaRPr lang="en-US" sz="2000" dirty="0" smtClean="0">
              <a:solidFill>
                <a:schemeClr val="tx1"/>
              </a:solidFill>
            </a:endParaRPr>
          </a:p>
          <a:p>
            <a:pPr lvl="1" fontAlgn="base"/>
            <a:r>
              <a:rPr lang="en-US" sz="2000" dirty="0">
                <a:solidFill>
                  <a:schemeClr val="tx1"/>
                </a:solidFill>
              </a:rPr>
              <a:t> </a:t>
            </a:r>
            <a:r>
              <a:rPr lang="en-US" sz="2000" dirty="0" smtClean="0">
                <a:solidFill>
                  <a:schemeClr val="tx1"/>
                </a:solidFill>
              </a:rPr>
              <a:t>Example </a:t>
            </a:r>
            <a:r>
              <a:rPr lang="en-US" sz="2000" dirty="0">
                <a:solidFill>
                  <a:schemeClr val="tx1"/>
                </a:solidFill>
              </a:rPr>
              <a:t>for a </a:t>
            </a:r>
            <a:r>
              <a:rPr lang="en-US" sz="2000" b="1" dirty="0">
                <a:solidFill>
                  <a:schemeClr val="tx1"/>
                </a:solidFill>
              </a:rPr>
              <a:t>file</a:t>
            </a:r>
            <a:r>
              <a:rPr lang="en-US" sz="2000" dirty="0">
                <a:solidFill>
                  <a:schemeClr val="tx1"/>
                </a:solidFill>
              </a:rPr>
              <a:t> resource type:</a:t>
            </a:r>
          </a:p>
          <a:p>
            <a:pPr lvl="1"/>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sp>
        <p:nvSpPr>
          <p:cNvPr id="7" name="Content Placeholder 2"/>
          <p:cNvSpPr>
            <a:spLocks noGrp="1"/>
          </p:cNvSpPr>
          <p:nvPr/>
        </p:nvSpPr>
        <p:spPr>
          <a:xfrm>
            <a:off x="3048000" y="3200400"/>
            <a:ext cx="3735031" cy="121920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sz="1800" dirty="0">
                <a:latin typeface="Courier New" charset="0"/>
                <a:ea typeface="Courier New" charset="0"/>
                <a:cs typeface="Courier New" charset="0"/>
              </a:rPr>
              <a:t>type { </a:t>
            </a:r>
            <a:r>
              <a:rPr lang="en-US" sz="1800" dirty="0" smtClean="0">
                <a:latin typeface="Courier New" charset="0"/>
                <a:ea typeface="Courier New" charset="0"/>
                <a:cs typeface="Courier New" charset="0"/>
              </a:rPr>
              <a:t> 'title</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a:spcBef>
                <a:spcPts val="200"/>
              </a:spcBef>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argument </a:t>
            </a:r>
            <a:r>
              <a:rPr lang="en-US" sz="1800" dirty="0">
                <a:latin typeface="Courier New" charset="0"/>
                <a:ea typeface="Courier New" charset="0"/>
                <a:cs typeface="Courier New" charset="0"/>
              </a:rPr>
              <a:t>=&gt; value, </a:t>
            </a:r>
            <a:endParaRPr lang="en-US" sz="1800" dirty="0" smtClean="0">
              <a:latin typeface="Courier New" charset="0"/>
              <a:ea typeface="Courier New" charset="0"/>
              <a:cs typeface="Courier New" charset="0"/>
            </a:endParaRPr>
          </a:p>
          <a:p>
            <a:pPr>
              <a:spcBef>
                <a:spcPts val="200"/>
              </a:spcBef>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other_arg</a:t>
            </a: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=&gt; value, </a:t>
            </a:r>
            <a:endParaRPr lang="en-US" sz="1800" dirty="0" smtClean="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 </a:t>
            </a:r>
            <a:endParaRPr lang="en-US" sz="1800" dirty="0">
              <a:latin typeface="Courier New" charset="0"/>
              <a:ea typeface="Courier New" charset="0"/>
              <a:cs typeface="Courier New" charset="0"/>
            </a:endParaRPr>
          </a:p>
        </p:txBody>
      </p:sp>
      <p:sp>
        <p:nvSpPr>
          <p:cNvPr id="8" name="Content Placeholder 2"/>
          <p:cNvSpPr>
            <a:spLocks noGrp="1"/>
          </p:cNvSpPr>
          <p:nvPr/>
        </p:nvSpPr>
        <p:spPr>
          <a:xfrm>
            <a:off x="1981200" y="4953000"/>
            <a:ext cx="8229600" cy="992294"/>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sz="1800" dirty="0">
                <a:latin typeface="Courier New" charset="0"/>
                <a:ea typeface="Courier New" charset="0"/>
                <a:cs typeface="Courier New" charset="0"/>
              </a:rPr>
              <a:t>file { '</a:t>
            </a:r>
            <a:r>
              <a:rPr lang="en-US" sz="1800" dirty="0" err="1">
                <a:latin typeface="Courier New" charset="0"/>
                <a:ea typeface="Courier New" charset="0"/>
                <a:cs typeface="Courier New" charset="0"/>
              </a:rPr>
              <a:t>motd</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path </a:t>
            </a:r>
            <a:r>
              <a:rPr lang="en-US" sz="1800" dirty="0">
                <a:latin typeface="Courier New" charset="0"/>
                <a:ea typeface="Courier New" charset="0"/>
                <a:cs typeface="Courier New" charset="0"/>
              </a:rPr>
              <a:t>=&gt; '/</a:t>
            </a:r>
            <a:r>
              <a:rPr lang="en-US" sz="1800" dirty="0" err="1">
                <a:latin typeface="Courier New" charset="0"/>
                <a:ea typeface="Courier New" charset="0"/>
                <a:cs typeface="Courier New" charset="0"/>
              </a:rPr>
              <a:t>etc</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motd</a:t>
            </a:r>
            <a:r>
              <a:rPr lang="en-US" sz="1800" dirty="0">
                <a:latin typeface="Courier New" charset="0"/>
                <a:ea typeface="Courier New" charset="0"/>
                <a:cs typeface="Courier New" charset="0"/>
              </a:rPr>
              <a:t>', content =&gt; 'Tomorrow is another day', </a:t>
            </a:r>
            <a:endParaRPr lang="en-US" sz="1800" dirty="0" smtClean="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a:t>
            </a:r>
            <a:endParaRPr lang="en-US" sz="1800" dirty="0">
              <a:latin typeface="Courier New" charset="0"/>
              <a:ea typeface="Courier New" charset="0"/>
              <a:cs typeface="Courier New" charset="0"/>
            </a:endParaRPr>
          </a:p>
        </p:txBody>
      </p:sp>
    </p:spTree>
    <p:extLst>
      <p:ext uri="{BB962C8B-B14F-4D97-AF65-F5344CB8AC3E}">
        <p14:creationId xmlns:p14="http://schemas.microsoft.com/office/powerpoint/2010/main" val="206123470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a:xfrm>
            <a:off x="1097279" y="1066801"/>
            <a:ext cx="10058401" cy="5392986"/>
          </a:xfrm>
        </p:spPr>
        <p:txBody>
          <a:bodyPr/>
          <a:lstStyle/>
          <a:p>
            <a:r>
              <a:rPr lang="en-US" dirty="0" smtClean="0"/>
              <a:t> </a:t>
            </a:r>
            <a:r>
              <a:rPr lang="en-US" dirty="0">
                <a:solidFill>
                  <a:schemeClr val="tx1"/>
                </a:solidFill>
              </a:rPr>
              <a:t>Resource Types </a:t>
            </a:r>
            <a:r>
              <a:rPr lang="en-US" dirty="0" smtClean="0">
                <a:solidFill>
                  <a:schemeClr val="tx1"/>
                </a:solidFill>
              </a:rPr>
              <a:t>Reference</a:t>
            </a:r>
            <a:endParaRPr lang="en-US" dirty="0" smtClean="0"/>
          </a:p>
          <a:p>
            <a:pPr lvl="1"/>
            <a:r>
              <a:rPr lang="en-US" dirty="0"/>
              <a:t> </a:t>
            </a:r>
            <a:r>
              <a:rPr lang="en-US" dirty="0" smtClean="0">
                <a:solidFill>
                  <a:schemeClr val="tx1"/>
                </a:solidFill>
              </a:rPr>
              <a:t>Find </a:t>
            </a:r>
            <a:r>
              <a:rPr lang="en-US" dirty="0">
                <a:solidFill>
                  <a:schemeClr val="tx1"/>
                </a:solidFill>
              </a:rPr>
              <a:t>online the complete Type Reference for the latest or earlier </a:t>
            </a:r>
            <a:r>
              <a:rPr lang="en-US" dirty="0" smtClean="0">
                <a:solidFill>
                  <a:schemeClr val="tx1"/>
                </a:solidFill>
              </a:rPr>
              <a:t>versions</a:t>
            </a:r>
          </a:p>
          <a:p>
            <a:pPr lvl="1"/>
            <a:r>
              <a:rPr lang="en-US" dirty="0">
                <a:solidFill>
                  <a:schemeClr val="tx1"/>
                </a:solidFill>
              </a:rPr>
              <a:t> </a:t>
            </a:r>
            <a:r>
              <a:rPr lang="en-US" dirty="0" smtClean="0">
                <a:solidFill>
                  <a:schemeClr val="tx1"/>
                </a:solidFill>
              </a:rPr>
              <a:t> From </a:t>
            </a:r>
            <a:r>
              <a:rPr lang="en-US" dirty="0">
                <a:solidFill>
                  <a:schemeClr val="tx1"/>
                </a:solidFill>
              </a:rPr>
              <a:t>the shell the command line interface:</a:t>
            </a:r>
          </a:p>
          <a:p>
            <a:pPr lvl="1" fontAlgn="base"/>
            <a:endParaRPr lang="en-US" dirty="0" smtClean="0">
              <a:solidFill>
                <a:schemeClr val="tx1"/>
              </a:solidFill>
            </a:endParaRPr>
          </a:p>
          <a:p>
            <a:pPr lvl="1" fontAlgn="base"/>
            <a:endParaRPr lang="en-US" dirty="0">
              <a:solidFill>
                <a:schemeClr val="tx1"/>
              </a:solidFill>
            </a:endParaRPr>
          </a:p>
          <a:p>
            <a:pPr lvl="1" fontAlgn="base"/>
            <a:r>
              <a:rPr lang="en-US" dirty="0" smtClean="0">
                <a:solidFill>
                  <a:schemeClr val="tx1"/>
                </a:solidFill>
              </a:rPr>
              <a:t>For </a:t>
            </a:r>
            <a:r>
              <a:rPr lang="en-US" dirty="0">
                <a:solidFill>
                  <a:schemeClr val="tx1"/>
                </a:solidFill>
              </a:rPr>
              <a:t>the full list of available descriptions try</a:t>
            </a:r>
            <a:r>
              <a:rPr lang="en-US" dirty="0" smtClean="0">
                <a:solidFill>
                  <a:schemeClr val="tx1"/>
                </a:solidFill>
              </a:rPr>
              <a:t>: </a:t>
            </a:r>
          </a:p>
          <a:p>
            <a:pPr lvl="1" fontAlgn="base"/>
            <a:endParaRPr lang="en-US" dirty="0" smtClean="0">
              <a:solidFill>
                <a:schemeClr val="tx1"/>
              </a:solidFill>
            </a:endParaRPr>
          </a:p>
          <a:p>
            <a:pPr lvl="1" fontAlgn="base"/>
            <a:endParaRPr lang="en-US" dirty="0">
              <a:solidFill>
                <a:schemeClr val="tx1"/>
              </a:solidFill>
            </a:endParaRPr>
          </a:p>
          <a:p>
            <a:pPr lvl="1" fontAlgn="base"/>
            <a:r>
              <a:rPr lang="en-US" dirty="0" smtClean="0">
                <a:solidFill>
                  <a:schemeClr val="tx1"/>
                </a:solidFill>
              </a:rPr>
              <a:t> Give </a:t>
            </a:r>
            <a:r>
              <a:rPr lang="en-US" dirty="0">
                <a:solidFill>
                  <a:schemeClr val="tx1"/>
                </a:solidFill>
              </a:rPr>
              <a:t>a glance to Puppet code for the list of </a:t>
            </a:r>
            <a:r>
              <a:rPr lang="en-US" b="1" dirty="0">
                <a:solidFill>
                  <a:schemeClr val="tx1"/>
                </a:solidFill>
              </a:rPr>
              <a:t>native</a:t>
            </a:r>
            <a:r>
              <a:rPr lang="en-US" dirty="0">
                <a:solidFill>
                  <a:schemeClr val="tx1"/>
                </a:solidFill>
              </a:rPr>
              <a:t> resource types</a:t>
            </a:r>
            <a:r>
              <a:rPr lang="en-US" dirty="0" smtClean="0">
                <a:solidFill>
                  <a:schemeClr val="tx1"/>
                </a:solidFill>
              </a:rPr>
              <a:t>:</a:t>
            </a:r>
          </a:p>
          <a:p>
            <a:pPr lvl="1" fontAlgn="base"/>
            <a:endParaRPr lang="en-US" dirty="0">
              <a:solidFill>
                <a:schemeClr val="tx1"/>
              </a:solidFill>
            </a:endParaRPr>
          </a:p>
          <a:p>
            <a:pPr lvl="1" fontAlgn="base"/>
            <a:endParaRPr lang="en-US" dirty="0">
              <a:solidFill>
                <a:schemeClr val="tx1"/>
              </a:solidFill>
            </a:endParaRPr>
          </a:p>
          <a:p>
            <a:pPr lvl="1" fontAlgn="base"/>
            <a:r>
              <a:rPr lang="en-US" dirty="0" smtClean="0">
                <a:solidFill>
                  <a:schemeClr val="tx1"/>
                </a:solidFill>
              </a:rPr>
              <a:t> The </a:t>
            </a:r>
            <a:r>
              <a:rPr lang="en-US" dirty="0">
                <a:solidFill>
                  <a:schemeClr val="tx1"/>
                </a:solidFill>
              </a:rPr>
              <a:t>most common native resources, shipped with Puppet by default are: package, service, file, user, group, </a:t>
            </a:r>
            <a:r>
              <a:rPr lang="en-US" dirty="0" err="1">
                <a:solidFill>
                  <a:schemeClr val="tx1"/>
                </a:solidFill>
              </a:rPr>
              <a:t>cron</a:t>
            </a:r>
            <a:r>
              <a:rPr lang="en-US" dirty="0">
                <a:solidFill>
                  <a:schemeClr val="tx1"/>
                </a:solidFill>
              </a:rPr>
              <a:t>, exec, mount...</a:t>
            </a:r>
          </a:p>
          <a:p>
            <a:pPr lvl="1"/>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sp>
        <p:nvSpPr>
          <p:cNvPr id="6" name="Content Placeholder 2"/>
          <p:cNvSpPr>
            <a:spLocks noGrp="1"/>
          </p:cNvSpPr>
          <p:nvPr/>
        </p:nvSpPr>
        <p:spPr>
          <a:xfrm>
            <a:off x="4267200" y="2362200"/>
            <a:ext cx="3810000" cy="381000"/>
          </a:xfrm>
          <a:prstGeom prst="rect">
            <a:avLst/>
          </a:prstGeom>
          <a:solidFill>
            <a:schemeClr val="tx1"/>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smtClean="0">
                <a:solidFill>
                  <a:schemeClr val="bg1"/>
                </a:solidFill>
                <a:latin typeface="Courier New" charset="0"/>
                <a:ea typeface="Courier New" charset="0"/>
                <a:cs typeface="Courier New" charset="0"/>
              </a:rPr>
              <a:t>$  puppet </a:t>
            </a:r>
            <a:r>
              <a:rPr lang="en-US">
                <a:solidFill>
                  <a:schemeClr val="bg1"/>
                </a:solidFill>
                <a:latin typeface="Courier New" charset="0"/>
                <a:ea typeface="Courier New" charset="0"/>
                <a:cs typeface="Courier New" charset="0"/>
              </a:rPr>
              <a:t>describe </a:t>
            </a:r>
            <a:r>
              <a:rPr lang="en-US" smtClean="0">
                <a:solidFill>
                  <a:schemeClr val="bg1"/>
                </a:solidFill>
                <a:latin typeface="Courier New" charset="0"/>
                <a:ea typeface="Courier New" charset="0"/>
                <a:cs typeface="Courier New" charset="0"/>
              </a:rPr>
              <a:t>file  </a:t>
            </a:r>
            <a:endParaRPr lang="en-US" dirty="0">
              <a:solidFill>
                <a:schemeClr val="bg1"/>
              </a:solidFill>
              <a:latin typeface="Courier New" charset="0"/>
              <a:ea typeface="Courier New" charset="0"/>
              <a:cs typeface="Courier New" charset="0"/>
            </a:endParaRPr>
          </a:p>
        </p:txBody>
      </p:sp>
      <p:sp>
        <p:nvSpPr>
          <p:cNvPr id="8" name="Content Placeholder 2"/>
          <p:cNvSpPr>
            <a:spLocks noGrp="1"/>
          </p:cNvSpPr>
          <p:nvPr/>
        </p:nvSpPr>
        <p:spPr>
          <a:xfrm>
            <a:off x="4018289" y="3581400"/>
            <a:ext cx="4287511" cy="381000"/>
          </a:xfrm>
          <a:prstGeom prst="rect">
            <a:avLst/>
          </a:prstGeom>
          <a:solidFill>
            <a:schemeClr val="tx1"/>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smtClean="0">
                <a:solidFill>
                  <a:schemeClr val="bg1"/>
                </a:solidFill>
                <a:latin typeface="Courier New" charset="0"/>
                <a:ea typeface="Courier New" charset="0"/>
                <a:cs typeface="Courier New" charset="0"/>
              </a:rPr>
              <a:t>$  puppet </a:t>
            </a:r>
            <a:r>
              <a:rPr lang="en-US">
                <a:solidFill>
                  <a:schemeClr val="bg1"/>
                </a:solidFill>
                <a:latin typeface="Courier New" charset="0"/>
                <a:ea typeface="Courier New" charset="0"/>
                <a:cs typeface="Courier New" charset="0"/>
              </a:rPr>
              <a:t>describe </a:t>
            </a:r>
            <a:r>
              <a:rPr lang="en-US" smtClean="0">
                <a:solidFill>
                  <a:schemeClr val="bg1"/>
                </a:solidFill>
                <a:latin typeface="Courier New" charset="0"/>
                <a:ea typeface="Courier New" charset="0"/>
                <a:cs typeface="Courier New" charset="0"/>
              </a:rPr>
              <a:t>--list</a:t>
            </a:r>
            <a:endParaRPr lang="en-US" dirty="0">
              <a:solidFill>
                <a:schemeClr val="bg1"/>
              </a:solidFill>
              <a:latin typeface="Courier New" charset="0"/>
              <a:ea typeface="Courier New" charset="0"/>
              <a:cs typeface="Courier New" charset="0"/>
            </a:endParaRPr>
          </a:p>
        </p:txBody>
      </p:sp>
      <p:sp>
        <p:nvSpPr>
          <p:cNvPr id="9" name="Content Placeholder 2"/>
          <p:cNvSpPr>
            <a:spLocks noGrp="1"/>
          </p:cNvSpPr>
          <p:nvPr/>
        </p:nvSpPr>
        <p:spPr>
          <a:xfrm>
            <a:off x="2971800" y="4781693"/>
            <a:ext cx="6248400" cy="399907"/>
          </a:xfrm>
          <a:prstGeom prst="rect">
            <a:avLst/>
          </a:prstGeom>
          <a:solidFill>
            <a:schemeClr val="tx1"/>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charset="0"/>
                <a:ea typeface="Courier New" charset="0"/>
                <a:cs typeface="Courier New" charset="0"/>
              </a:rPr>
              <a:t>$  ls </a:t>
            </a:r>
            <a:r>
              <a:rPr lang="en-US" dirty="0">
                <a:solidFill>
                  <a:schemeClr val="bg1"/>
                </a:solidFill>
                <a:latin typeface="Courier New" charset="0"/>
                <a:ea typeface="Courier New" charset="0"/>
                <a:cs typeface="Courier New" charset="0"/>
              </a:rPr>
              <a:t>$(</a:t>
            </a:r>
            <a:r>
              <a:rPr lang="en-US" dirty="0" err="1">
                <a:solidFill>
                  <a:schemeClr val="bg1"/>
                </a:solidFill>
                <a:latin typeface="Courier New" charset="0"/>
                <a:ea typeface="Courier New" charset="0"/>
                <a:cs typeface="Courier New" charset="0"/>
              </a:rPr>
              <a:t>facter</a:t>
            </a: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rubysitedir</a:t>
            </a:r>
            <a:r>
              <a:rPr lang="en-US" dirty="0">
                <a:solidFill>
                  <a:schemeClr val="bg1"/>
                </a:solidFill>
                <a:latin typeface="Courier New" charset="0"/>
                <a:ea typeface="Courier New" charset="0"/>
                <a:cs typeface="Courier New" charset="0"/>
              </a:rPr>
              <a:t>)/puppet/type </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31658497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p:txBody>
          <a:bodyPr/>
          <a:lstStyle/>
          <a:p>
            <a:r>
              <a:rPr lang="en-US" dirty="0" smtClean="0"/>
              <a:t> </a:t>
            </a:r>
            <a:r>
              <a:rPr lang="en-US" dirty="0">
                <a:solidFill>
                  <a:schemeClr val="tx1"/>
                </a:solidFill>
              </a:rPr>
              <a:t>Simple </a:t>
            </a:r>
            <a:r>
              <a:rPr lang="en-US" dirty="0" smtClean="0">
                <a:solidFill>
                  <a:schemeClr val="tx1"/>
                </a:solidFill>
              </a:rPr>
              <a:t>Samples </a:t>
            </a:r>
            <a:r>
              <a:rPr lang="en-US" dirty="0">
                <a:solidFill>
                  <a:schemeClr val="tx1"/>
                </a:solidFill>
              </a:rPr>
              <a:t>of R</a:t>
            </a:r>
            <a:r>
              <a:rPr lang="en-US" dirty="0" smtClean="0">
                <a:solidFill>
                  <a:schemeClr val="tx1"/>
                </a:solidFill>
              </a:rPr>
              <a:t>esources</a:t>
            </a:r>
            <a:endParaRPr lang="en-US" dirty="0" smtClean="0"/>
          </a:p>
          <a:p>
            <a:pPr lvl="1"/>
            <a:r>
              <a:rPr lang="en-US" dirty="0"/>
              <a:t> </a:t>
            </a:r>
            <a:r>
              <a:rPr lang="en-US" dirty="0" smtClean="0">
                <a:solidFill>
                  <a:schemeClr val="tx1"/>
                </a:solidFill>
              </a:rPr>
              <a:t>Installation </a:t>
            </a:r>
            <a:r>
              <a:rPr lang="en-US" dirty="0">
                <a:solidFill>
                  <a:schemeClr val="tx1"/>
                </a:solidFill>
              </a:rPr>
              <a:t>of </a:t>
            </a:r>
            <a:r>
              <a:rPr lang="en-US" dirty="0" err="1">
                <a:solidFill>
                  <a:schemeClr val="tx1"/>
                </a:solidFill>
              </a:rPr>
              <a:t>OpenSSH</a:t>
            </a:r>
            <a:r>
              <a:rPr lang="en-US" dirty="0">
                <a:solidFill>
                  <a:schemeClr val="tx1"/>
                </a:solidFill>
              </a:rPr>
              <a:t> package</a:t>
            </a:r>
            <a:r>
              <a:rPr lang="en-US" dirty="0" smtClean="0">
                <a:solidFill>
                  <a:schemeClr val="tx1"/>
                </a:solidFill>
              </a:rPr>
              <a:t>:</a:t>
            </a:r>
          </a:p>
          <a:p>
            <a:pPr lvl="1"/>
            <a:endParaRPr lang="en-US" dirty="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a:solidFill>
                <a:schemeClr val="tx1"/>
              </a:solidFill>
            </a:endParaRPr>
          </a:p>
          <a:p>
            <a:pPr lvl="1"/>
            <a:r>
              <a:rPr lang="en-US" dirty="0" smtClean="0">
                <a:solidFill>
                  <a:schemeClr val="tx1"/>
                </a:solidFill>
              </a:rPr>
              <a:t> </a:t>
            </a:r>
            <a:r>
              <a:rPr lang="en-US" dirty="0">
                <a:solidFill>
                  <a:schemeClr val="tx1"/>
                </a:solidFill>
              </a:rPr>
              <a:t>Creation of </a:t>
            </a:r>
            <a:r>
              <a:rPr lang="en-US" dirty="0">
                <a:solidFill>
                  <a:schemeClr val="tx1"/>
                </a:solidFill>
                <a:latin typeface="Courier New" charset="0"/>
                <a:ea typeface="Courier New" charset="0"/>
                <a:cs typeface="Courier New" charset="0"/>
              </a:rPr>
              <a:t>/</a:t>
            </a:r>
            <a:r>
              <a:rPr lang="en-US" dirty="0" err="1">
                <a:solidFill>
                  <a:schemeClr val="tx1"/>
                </a:solidFill>
                <a:latin typeface="Courier New" charset="0"/>
                <a:ea typeface="Courier New" charset="0"/>
                <a:cs typeface="Courier New" charset="0"/>
              </a:rPr>
              <a:t>etc</a:t>
            </a:r>
            <a:r>
              <a:rPr lang="en-US" dirty="0">
                <a:solidFill>
                  <a:schemeClr val="tx1"/>
                </a:solidFill>
                <a:latin typeface="Courier New" charset="0"/>
                <a:ea typeface="Courier New" charset="0"/>
                <a:cs typeface="Courier New" charset="0"/>
              </a:rPr>
              <a:t>/</a:t>
            </a:r>
            <a:r>
              <a:rPr lang="en-US" dirty="0" err="1">
                <a:solidFill>
                  <a:schemeClr val="tx1"/>
                </a:solidFill>
                <a:latin typeface="Courier New" charset="0"/>
                <a:ea typeface="Courier New" charset="0"/>
                <a:cs typeface="Courier New" charset="0"/>
              </a:rPr>
              <a:t>motd</a:t>
            </a:r>
            <a:r>
              <a:rPr lang="en-US" dirty="0">
                <a:solidFill>
                  <a:schemeClr val="tx1"/>
                </a:solidFill>
              </a:rPr>
              <a:t> file:</a:t>
            </a:r>
          </a:p>
          <a:p>
            <a:pPr lvl="1"/>
            <a:endParaRPr lang="en-US" dirty="0">
              <a:solidFill>
                <a:schemeClr val="tx1"/>
              </a:solidFill>
            </a:endParaRPr>
          </a:p>
          <a:p>
            <a:pPr lvl="1"/>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sp>
        <p:nvSpPr>
          <p:cNvPr id="7" name="Content Placeholder 2"/>
          <p:cNvSpPr>
            <a:spLocks noGrp="1"/>
          </p:cNvSpPr>
          <p:nvPr/>
        </p:nvSpPr>
        <p:spPr>
          <a:xfrm>
            <a:off x="4419331" y="1981200"/>
            <a:ext cx="3429269" cy="106680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dirty="0">
                <a:latin typeface="Courier New" charset="0"/>
                <a:ea typeface="Courier New" charset="0"/>
                <a:cs typeface="Courier New" charset="0"/>
              </a:rPr>
              <a:t>package { '</a:t>
            </a:r>
            <a:r>
              <a:rPr lang="en-US" dirty="0" err="1">
                <a:latin typeface="Courier New" charset="0"/>
                <a:ea typeface="Courier New" charset="0"/>
                <a:cs typeface="Courier New" charset="0"/>
              </a:rPr>
              <a:t>openssh</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a:spcBef>
                <a:spcPts val="200"/>
              </a:spcBef>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ensure </a:t>
            </a:r>
            <a:r>
              <a:rPr lang="en-US" dirty="0">
                <a:latin typeface="Courier New" charset="0"/>
                <a:ea typeface="Courier New" charset="0"/>
                <a:cs typeface="Courier New" charset="0"/>
              </a:rPr>
              <a:t>=&gt; present, </a:t>
            </a:r>
            <a:endParaRPr lang="en-US" dirty="0" smtClean="0">
              <a:latin typeface="Courier New" charset="0"/>
              <a:ea typeface="Courier New" charset="0"/>
              <a:cs typeface="Courier New" charset="0"/>
            </a:endParaRPr>
          </a:p>
          <a:p>
            <a:pPr>
              <a:spcBef>
                <a:spcPts val="200"/>
              </a:spcBef>
            </a:pP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p:txBody>
      </p:sp>
      <p:sp>
        <p:nvSpPr>
          <p:cNvPr id="8" name="Content Placeholder 2"/>
          <p:cNvSpPr>
            <a:spLocks noGrp="1"/>
          </p:cNvSpPr>
          <p:nvPr/>
        </p:nvSpPr>
        <p:spPr>
          <a:xfrm>
            <a:off x="4089135" y="4038600"/>
            <a:ext cx="4089659" cy="96975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dirty="0">
                <a:latin typeface="Courier New" charset="0"/>
                <a:ea typeface="Courier New" charset="0"/>
                <a:cs typeface="Courier New" charset="0"/>
              </a:rPr>
              <a:t>file { '</a:t>
            </a:r>
            <a:r>
              <a:rPr lang="en-US" dirty="0" err="1">
                <a:latin typeface="Courier New" charset="0"/>
                <a:ea typeface="Courier New" charset="0"/>
                <a:cs typeface="Courier New" charset="0"/>
              </a:rPr>
              <a:t>motd</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a:spcBef>
                <a:spcPts val="200"/>
              </a:spcBef>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path </a:t>
            </a:r>
            <a:r>
              <a:rPr lang="en-US" dirty="0">
                <a:latin typeface="Courier New" charset="0"/>
                <a:ea typeface="Courier New" charset="0"/>
                <a:cs typeface="Courier New" charset="0"/>
              </a:rPr>
              <a:t>=&gt; '/</a:t>
            </a:r>
            <a:r>
              <a:rPr lang="en-US" dirty="0" err="1">
                <a:latin typeface="Courier New" charset="0"/>
                <a:ea typeface="Courier New" charset="0"/>
                <a:cs typeface="Courier New" charset="0"/>
              </a:rPr>
              <a:t>etc</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motd</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a:spcBef>
                <a:spcPts val="200"/>
              </a:spcBef>
            </a:pP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542" y="3860342"/>
            <a:ext cx="2159458" cy="2159458"/>
          </a:xfrm>
          <a:prstGeom prst="rect">
            <a:avLst/>
          </a:prstGeom>
        </p:spPr>
      </p:pic>
    </p:spTree>
    <p:extLst>
      <p:ext uri="{BB962C8B-B14F-4D97-AF65-F5344CB8AC3E}">
        <p14:creationId xmlns:p14="http://schemas.microsoft.com/office/powerpoint/2010/main" val="159606441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a:xfrm>
            <a:off x="1097279" y="1066801"/>
            <a:ext cx="10058401" cy="5181599"/>
          </a:xfrm>
        </p:spPr>
        <p:txBody>
          <a:bodyPr>
            <a:noAutofit/>
          </a:bodyPr>
          <a:lstStyle/>
          <a:p>
            <a:r>
              <a:rPr lang="en-US" dirty="0" smtClean="0"/>
              <a:t> </a:t>
            </a:r>
            <a:r>
              <a:rPr lang="en-US" dirty="0">
                <a:solidFill>
                  <a:schemeClr val="tx1"/>
                </a:solidFill>
              </a:rPr>
              <a:t>Simple </a:t>
            </a:r>
            <a:r>
              <a:rPr lang="en-US" dirty="0" smtClean="0">
                <a:solidFill>
                  <a:schemeClr val="tx1"/>
                </a:solidFill>
              </a:rPr>
              <a:t>Samples </a:t>
            </a:r>
            <a:r>
              <a:rPr lang="en-US" dirty="0">
                <a:solidFill>
                  <a:schemeClr val="tx1"/>
                </a:solidFill>
              </a:rPr>
              <a:t>of </a:t>
            </a:r>
            <a:r>
              <a:rPr lang="en-US" dirty="0" smtClean="0">
                <a:solidFill>
                  <a:schemeClr val="tx1"/>
                </a:solidFill>
              </a:rPr>
              <a:t>Resources (cont.)</a:t>
            </a:r>
            <a:endParaRPr lang="en-US" dirty="0" smtClean="0"/>
          </a:p>
          <a:p>
            <a:pPr lvl="1"/>
            <a:r>
              <a:rPr lang="en-US" dirty="0"/>
              <a:t> </a:t>
            </a:r>
            <a:r>
              <a:rPr lang="en-US" dirty="0">
                <a:solidFill>
                  <a:schemeClr val="tx1"/>
                </a:solidFill>
              </a:rPr>
              <a:t>Start of </a:t>
            </a:r>
            <a:r>
              <a:rPr lang="en-US" dirty="0" err="1">
                <a:solidFill>
                  <a:schemeClr val="tx1"/>
                </a:solidFill>
                <a:latin typeface="Courier New" charset="0"/>
                <a:ea typeface="Courier New" charset="0"/>
                <a:cs typeface="Courier New" charset="0"/>
              </a:rPr>
              <a:t>httpd</a:t>
            </a:r>
            <a:r>
              <a:rPr lang="en-US" dirty="0">
                <a:solidFill>
                  <a:schemeClr val="tx1"/>
                </a:solidFill>
              </a:rPr>
              <a:t> </a:t>
            </a:r>
            <a:r>
              <a:rPr lang="en-US" dirty="0" smtClean="0">
                <a:solidFill>
                  <a:schemeClr val="tx1"/>
                </a:solidFill>
              </a:rPr>
              <a:t>service:</a:t>
            </a:r>
          </a:p>
          <a:p>
            <a:pPr lvl="1"/>
            <a:endParaRPr lang="en-US" dirty="0">
              <a:solidFill>
                <a:schemeClr val="tx1"/>
              </a:solidFill>
            </a:endParaRPr>
          </a:p>
          <a:p>
            <a:pPr lvl="1"/>
            <a:endParaRPr lang="en-US" dirty="0" smtClean="0">
              <a:solidFill>
                <a:schemeClr val="tx1"/>
              </a:solidFill>
            </a:endParaRPr>
          </a:p>
          <a:p>
            <a:pPr lvl="1"/>
            <a:endParaRPr lang="en-US" dirty="0">
              <a:solidFill>
                <a:schemeClr val="tx1"/>
              </a:solidFill>
            </a:endParaRPr>
          </a:p>
          <a:p>
            <a:pPr lvl="1"/>
            <a:r>
              <a:rPr lang="en-US" dirty="0" smtClean="0">
                <a:solidFill>
                  <a:schemeClr val="tx1"/>
                </a:solidFill>
              </a:rPr>
              <a:t> </a:t>
            </a:r>
            <a:r>
              <a:rPr lang="en-US" dirty="0">
                <a:solidFill>
                  <a:schemeClr val="tx1"/>
                </a:solidFill>
              </a:rPr>
              <a:t>Creation of </a:t>
            </a:r>
            <a:r>
              <a:rPr lang="en-US" dirty="0" err="1">
                <a:solidFill>
                  <a:schemeClr val="tx1"/>
                </a:solidFill>
                <a:latin typeface="Courier New" charset="0"/>
                <a:ea typeface="Courier New" charset="0"/>
                <a:cs typeface="Courier New" charset="0"/>
              </a:rPr>
              <a:t>oscar</a:t>
            </a:r>
            <a:r>
              <a:rPr lang="en-US" dirty="0">
                <a:solidFill>
                  <a:schemeClr val="tx1"/>
                </a:solidFill>
              </a:rPr>
              <a:t> user</a:t>
            </a:r>
            <a:r>
              <a:rPr lang="en-US" dirty="0" smtClean="0">
                <a:solidFill>
                  <a:schemeClr val="tx1"/>
                </a:solidFill>
              </a:rPr>
              <a:t>:</a:t>
            </a:r>
          </a:p>
          <a:p>
            <a:pPr lvl="1"/>
            <a:endParaRPr lang="en-US" dirty="0">
              <a:solidFill>
                <a:schemeClr val="tx1"/>
              </a:solidFill>
            </a:endParaRPr>
          </a:p>
          <a:p>
            <a:pPr lvl="1"/>
            <a:endParaRPr lang="en-US" dirty="0" smtClean="0">
              <a:solidFill>
                <a:schemeClr val="tx1"/>
              </a:solidFill>
            </a:endParaRPr>
          </a:p>
          <a:p>
            <a:pPr lvl="1"/>
            <a:endParaRPr lang="en-US" dirty="0">
              <a:solidFill>
                <a:schemeClr val="tx1"/>
              </a:solidFill>
            </a:endParaRPr>
          </a:p>
          <a:p>
            <a:pPr lvl="1"/>
            <a:endParaRPr lang="en-US" dirty="0">
              <a:solidFill>
                <a:schemeClr val="tx1"/>
              </a:solidFill>
            </a:endParaRPr>
          </a:p>
          <a:p>
            <a:pPr lvl="1"/>
            <a:r>
              <a:rPr lang="en-US" dirty="0" smtClean="0">
                <a:solidFill>
                  <a:schemeClr val="tx1"/>
                </a:solidFill>
              </a:rPr>
              <a:t> </a:t>
            </a:r>
            <a:r>
              <a:rPr lang="en-US" dirty="0">
                <a:solidFill>
                  <a:schemeClr val="tx1"/>
                </a:solidFill>
              </a:rPr>
              <a:t>Each of these resources have several other arguments that allows to define every characteristic of the </a:t>
            </a:r>
            <a:r>
              <a:rPr lang="en-US" dirty="0" smtClean="0">
                <a:solidFill>
                  <a:schemeClr val="tx1"/>
                </a:solidFill>
              </a:rPr>
              <a:t>resource</a:t>
            </a:r>
            <a:endParaRPr lang="en-US" dirty="0">
              <a:solidFill>
                <a:schemeClr val="tx1"/>
              </a:solidFill>
            </a:endParaRPr>
          </a:p>
          <a:p>
            <a:pPr lvl="1"/>
            <a:endParaRPr lang="en-US" dirty="0">
              <a:solidFill>
                <a:schemeClr val="tx1"/>
              </a:solidFill>
            </a:endParaRPr>
          </a:p>
          <a:p>
            <a:pPr lvl="1"/>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
        <p:nvSpPr>
          <p:cNvPr id="7" name="Content Placeholder 2"/>
          <p:cNvSpPr>
            <a:spLocks noGrp="1"/>
          </p:cNvSpPr>
          <p:nvPr/>
        </p:nvSpPr>
        <p:spPr>
          <a:xfrm>
            <a:off x="4419331" y="1905000"/>
            <a:ext cx="3429269" cy="1196656"/>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dirty="0">
                <a:latin typeface="Courier New" charset="0"/>
                <a:ea typeface="Courier New" charset="0"/>
                <a:cs typeface="Courier New" charset="0"/>
              </a:rPr>
              <a:t>service { '</a:t>
            </a:r>
            <a:r>
              <a:rPr lang="en-US" dirty="0" err="1">
                <a:latin typeface="Courier New" charset="0"/>
                <a:ea typeface="Courier New" charset="0"/>
                <a:cs typeface="Courier New" charset="0"/>
              </a:rPr>
              <a:t>httpd</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p>
          <a:p>
            <a:pPr>
              <a:spcBef>
                <a:spcPts val="200"/>
              </a:spcBef>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ensure </a:t>
            </a:r>
            <a:r>
              <a:rPr lang="en-US" dirty="0">
                <a:latin typeface="Courier New" charset="0"/>
                <a:ea typeface="Courier New" charset="0"/>
                <a:cs typeface="Courier New" charset="0"/>
              </a:rPr>
              <a:t>=&gt; running, </a:t>
            </a:r>
            <a:r>
              <a:rPr lang="en-US" dirty="0" smtClean="0">
                <a:latin typeface="Courier New" charset="0"/>
                <a:ea typeface="Courier New" charset="0"/>
                <a:cs typeface="Courier New" charset="0"/>
              </a:rPr>
              <a:t> </a:t>
            </a:r>
          </a:p>
          <a:p>
            <a:pPr>
              <a:spcBef>
                <a:spcPts val="200"/>
              </a:spcBef>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enable </a:t>
            </a:r>
            <a:r>
              <a:rPr lang="en-US" dirty="0">
                <a:latin typeface="Courier New" charset="0"/>
                <a:ea typeface="Courier New" charset="0"/>
                <a:cs typeface="Courier New" charset="0"/>
              </a:rPr>
              <a:t>=&gt; true, </a:t>
            </a:r>
            <a:endParaRPr lang="en-US" dirty="0" smtClean="0">
              <a:latin typeface="Courier New" charset="0"/>
              <a:ea typeface="Courier New" charset="0"/>
              <a:cs typeface="Courier New" charset="0"/>
            </a:endParaRPr>
          </a:p>
          <a:p>
            <a:pPr>
              <a:spcBef>
                <a:spcPts val="200"/>
              </a:spcBef>
            </a:pP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p:txBody>
      </p:sp>
      <p:sp>
        <p:nvSpPr>
          <p:cNvPr id="8" name="Content Placeholder 2"/>
          <p:cNvSpPr>
            <a:spLocks noGrp="1"/>
          </p:cNvSpPr>
          <p:nvPr/>
        </p:nvSpPr>
        <p:spPr>
          <a:xfrm>
            <a:off x="4267200" y="3581400"/>
            <a:ext cx="3759465" cy="137160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dirty="0">
                <a:latin typeface="Courier New" charset="0"/>
                <a:ea typeface="Courier New" charset="0"/>
                <a:cs typeface="Courier New" charset="0"/>
              </a:rPr>
              <a:t>user { '</a:t>
            </a:r>
            <a:r>
              <a:rPr lang="en-US" dirty="0" err="1">
                <a:latin typeface="Courier New" charset="0"/>
                <a:ea typeface="Courier New" charset="0"/>
                <a:cs typeface="Courier New" charset="0"/>
              </a:rPr>
              <a:t>oscar</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a:spcBef>
                <a:spcPts val="200"/>
              </a:spcBef>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ensure </a:t>
            </a:r>
            <a:r>
              <a:rPr lang="en-US" dirty="0">
                <a:latin typeface="Courier New" charset="0"/>
                <a:ea typeface="Courier New" charset="0"/>
                <a:cs typeface="Courier New" charset="0"/>
              </a:rPr>
              <a:t>=&gt; present, </a:t>
            </a:r>
            <a:endParaRPr lang="en-US" dirty="0" smtClean="0">
              <a:latin typeface="Courier New" charset="0"/>
              <a:ea typeface="Courier New" charset="0"/>
              <a:cs typeface="Courier New" charset="0"/>
            </a:endParaRPr>
          </a:p>
          <a:p>
            <a:pPr>
              <a:spcBef>
                <a:spcPts val="200"/>
              </a:spcBef>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uid</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=&gt; 1024, </a:t>
            </a:r>
            <a:endParaRPr lang="en-US" dirty="0" smtClean="0">
              <a:latin typeface="Courier New" charset="0"/>
              <a:ea typeface="Courier New" charset="0"/>
              <a:cs typeface="Courier New" charset="0"/>
            </a:endParaRPr>
          </a:p>
          <a:p>
            <a:pPr>
              <a:spcBef>
                <a:spcPts val="200"/>
              </a:spcBef>
            </a:pP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69971699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p:txBody>
          <a:bodyPr/>
          <a:lstStyle/>
          <a:p>
            <a:r>
              <a:rPr lang="en-US" dirty="0" smtClean="0"/>
              <a:t> </a:t>
            </a:r>
            <a:r>
              <a:rPr lang="en-US" dirty="0" smtClean="0"/>
              <a:t>Variables</a:t>
            </a:r>
            <a:endParaRPr lang="en-US" dirty="0" smtClean="0"/>
          </a:p>
          <a:p>
            <a:pPr lvl="1"/>
            <a:r>
              <a:rPr lang="en-US" dirty="0"/>
              <a:t> </a:t>
            </a:r>
            <a:r>
              <a:rPr lang="en-US" dirty="0">
                <a:solidFill>
                  <a:schemeClr val="tx1"/>
                </a:solidFill>
              </a:rPr>
              <a:t>Variables is Puppet codes are basically </a:t>
            </a:r>
            <a:r>
              <a:rPr lang="en-US" b="1" dirty="0">
                <a:solidFill>
                  <a:schemeClr val="tx1"/>
                </a:solidFill>
              </a:rPr>
              <a:t>constants</a:t>
            </a:r>
            <a:r>
              <a:rPr lang="en-US" dirty="0">
                <a:solidFill>
                  <a:schemeClr val="tx1"/>
                </a:solidFill>
              </a:rPr>
              <a:t>: once defined in a class we can't change </a:t>
            </a:r>
            <a:r>
              <a:rPr lang="en-US" dirty="0" smtClean="0">
                <a:solidFill>
                  <a:schemeClr val="tx1"/>
                </a:solidFill>
              </a:rPr>
              <a:t>them</a:t>
            </a:r>
          </a:p>
          <a:p>
            <a:pPr lvl="1"/>
            <a:r>
              <a:rPr lang="en-US" dirty="0">
                <a:solidFill>
                  <a:schemeClr val="tx1"/>
                </a:solidFill>
              </a:rPr>
              <a:t> We can set variables in our Puppet code with this syntax:</a:t>
            </a:r>
          </a:p>
          <a:p>
            <a:pPr lvl="8"/>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
        <p:nvSpPr>
          <p:cNvPr id="7" name="Content Placeholder 2"/>
          <p:cNvSpPr>
            <a:spLocks noGrp="1"/>
          </p:cNvSpPr>
          <p:nvPr/>
        </p:nvSpPr>
        <p:spPr>
          <a:xfrm>
            <a:off x="1287779" y="2819400"/>
            <a:ext cx="9677400" cy="266700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200"/>
              </a:spcBef>
              <a:buNone/>
            </a:pPr>
            <a:r>
              <a:rPr lang="en-US" sz="1800" dirty="0" smtClean="0">
                <a:latin typeface="Courier New" charset="0"/>
                <a:ea typeface="Courier New" charset="0"/>
                <a:cs typeface="Courier New" charset="0"/>
              </a:rPr>
              <a:t> # </a:t>
            </a:r>
            <a:r>
              <a:rPr lang="en-US" sz="1800" dirty="0">
                <a:latin typeface="Courier New" charset="0"/>
                <a:ea typeface="Courier New" charset="0"/>
                <a:cs typeface="Courier New" charset="0"/>
              </a:rPr>
              <a:t>Normal variable assignment </a:t>
            </a:r>
            <a:endParaRPr lang="en-US" sz="1800" dirty="0" smtClean="0">
              <a:latin typeface="Courier New" charset="0"/>
              <a:ea typeface="Courier New" charset="0"/>
              <a:cs typeface="Courier New" charset="0"/>
            </a:endParaRPr>
          </a:p>
          <a:p>
            <a:pPr marL="0" indent="0">
              <a:spcBef>
                <a:spcPts val="200"/>
              </a:spcBef>
              <a:buNone/>
            </a:pP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role = 'mail' </a:t>
            </a:r>
            <a:endParaRPr lang="en-US" sz="1800" dirty="0" smtClean="0">
              <a:latin typeface="Courier New" charset="0"/>
              <a:ea typeface="Courier New" charset="0"/>
              <a:cs typeface="Courier New" charset="0"/>
            </a:endParaRPr>
          </a:p>
          <a:p>
            <a:pPr marL="0" indent="0">
              <a:spcBef>
                <a:spcPts val="200"/>
              </a:spcBef>
              <a:buNone/>
            </a:pP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 The value of a variable is based on another </a:t>
            </a:r>
            <a:r>
              <a:rPr lang="en-US" sz="1800" dirty="0" smtClean="0">
                <a:latin typeface="Courier New" charset="0"/>
                <a:ea typeface="Courier New" charset="0"/>
                <a:cs typeface="Courier New" charset="0"/>
              </a:rPr>
              <a:t>variable </a:t>
            </a:r>
          </a:p>
          <a:p>
            <a:pPr marL="0" indent="0">
              <a:spcBef>
                <a:spcPts val="200"/>
              </a:spcBef>
              <a:buNone/>
            </a:pP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package = $::</a:t>
            </a:r>
            <a:r>
              <a:rPr lang="en-US" sz="1800" dirty="0" err="1">
                <a:latin typeface="Courier New" charset="0"/>
                <a:ea typeface="Courier New" charset="0"/>
                <a:cs typeface="Courier New" charset="0"/>
              </a:rPr>
              <a:t>operatingsystem</a:t>
            </a:r>
            <a:r>
              <a:rPr lang="en-US" sz="1800" dirty="0">
                <a:latin typeface="Courier New" charset="0"/>
                <a:ea typeface="Courier New" charset="0"/>
                <a:cs typeface="Courier New" charset="0"/>
              </a:rPr>
              <a:t> ? { </a:t>
            </a:r>
            <a:endParaRPr lang="en-US" sz="1800" dirty="0" smtClean="0">
              <a:latin typeface="Courier New" charset="0"/>
              <a:ea typeface="Courier New" charset="0"/>
              <a:cs typeface="Courier New" charset="0"/>
            </a:endParaRPr>
          </a:p>
          <a:p>
            <a:pPr marL="0" indent="0">
              <a:spcBef>
                <a:spcPts val="200"/>
              </a:spcBef>
              <a:buNone/>
            </a:pP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a:t>
            </a:r>
            <a:r>
              <a:rPr lang="en-US" sz="1800" dirty="0" err="1">
                <a:latin typeface="Courier New" charset="0"/>
                <a:ea typeface="Courier New" charset="0"/>
                <a:cs typeface="Courier New" charset="0"/>
              </a:rPr>
              <a:t>i:Ubuntu|Debian|Mint</a:t>
            </a: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=&gt; </a:t>
            </a:r>
            <a:r>
              <a:rPr lang="en-US" sz="1800" dirty="0">
                <a:latin typeface="Courier New" charset="0"/>
                <a:ea typeface="Courier New" charset="0"/>
                <a:cs typeface="Courier New" charset="0"/>
              </a:rPr>
              <a:t>'apache2', </a:t>
            </a:r>
            <a:endParaRPr lang="en-US" sz="1800" dirty="0" smtClean="0">
              <a:latin typeface="Courier New" charset="0"/>
              <a:ea typeface="Courier New" charset="0"/>
              <a:cs typeface="Courier New" charset="0"/>
            </a:endParaRPr>
          </a:p>
          <a:p>
            <a:pPr marL="0" indent="0">
              <a:spcBef>
                <a:spcPts val="200"/>
              </a:spcBef>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default 				=&gt; </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httpd</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marL="0" indent="0">
              <a:spcBef>
                <a:spcPts val="200"/>
              </a:spcBef>
              <a:buNone/>
            </a:pPr>
            <a:r>
              <a:rPr lang="en-US" sz="1800" dirty="0" smtClean="0">
                <a:latin typeface="Courier New" charset="0"/>
                <a:ea typeface="Courier New" charset="0"/>
                <a:cs typeface="Courier New" charset="0"/>
              </a:rPr>
              <a:t> }</a:t>
            </a:r>
            <a:endParaRPr lang="en-US" sz="1800"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82830118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p:txBody>
          <a:bodyPr/>
          <a:lstStyle/>
          <a:p>
            <a:r>
              <a:rPr lang="en-US" dirty="0" smtClean="0"/>
              <a:t> </a:t>
            </a:r>
            <a:r>
              <a:rPr lang="en-US" dirty="0" smtClean="0"/>
              <a:t>Variables (cont.)</a:t>
            </a:r>
            <a:endParaRPr lang="en-US" dirty="0" smtClean="0"/>
          </a:p>
          <a:p>
            <a:pPr lvl="1"/>
            <a:r>
              <a:rPr lang="en-US" dirty="0"/>
              <a:t> </a:t>
            </a:r>
            <a:r>
              <a:rPr lang="en-US" dirty="0" smtClean="0">
                <a:solidFill>
                  <a:schemeClr val="tx1"/>
                </a:solidFill>
              </a:rPr>
              <a:t>Puppet </a:t>
            </a:r>
            <a:r>
              <a:rPr lang="en-US" dirty="0">
                <a:solidFill>
                  <a:schemeClr val="tx1"/>
                </a:solidFill>
              </a:rPr>
              <a:t>automatically provides </a:t>
            </a:r>
            <a:r>
              <a:rPr lang="en-US" dirty="0" smtClean="0">
                <a:solidFill>
                  <a:schemeClr val="tx1"/>
                </a:solidFill>
              </a:rPr>
              <a:t>some</a:t>
            </a:r>
            <a:r>
              <a:rPr lang="en-US" dirty="0">
                <a:solidFill>
                  <a:schemeClr val="tx1"/>
                </a:solidFill>
              </a:rPr>
              <a:t> </a:t>
            </a:r>
            <a:r>
              <a:rPr lang="en-US" b="1" dirty="0">
                <a:solidFill>
                  <a:schemeClr val="tx1"/>
                </a:solidFill>
              </a:rPr>
              <a:t>internal</a:t>
            </a:r>
            <a:r>
              <a:rPr lang="en-US" dirty="0">
                <a:solidFill>
                  <a:schemeClr val="tx1"/>
                </a:solidFill>
              </a:rPr>
              <a:t> </a:t>
            </a:r>
            <a:r>
              <a:rPr lang="en-US" dirty="0" smtClean="0">
                <a:solidFill>
                  <a:schemeClr val="tx1"/>
                </a:solidFill>
              </a:rPr>
              <a:t>variables; most common being:</a:t>
            </a:r>
            <a:endParaRPr lang="en-US" dirty="0">
              <a:solidFill>
                <a:schemeClr val="tx1"/>
              </a:solidFill>
            </a:endParaRPr>
          </a:p>
          <a:p>
            <a:pPr lvl="1"/>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
        <p:nvSpPr>
          <p:cNvPr id="7" name="Content Placeholder 2"/>
          <p:cNvSpPr>
            <a:spLocks noGrp="1"/>
          </p:cNvSpPr>
          <p:nvPr/>
        </p:nvSpPr>
        <p:spPr>
          <a:xfrm>
            <a:off x="1371600" y="1981200"/>
            <a:ext cx="9677400" cy="426720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sz="1800" dirty="0">
                <a:latin typeface="Courier New" charset="0"/>
                <a:ea typeface="Courier New" charset="0"/>
                <a:cs typeface="Courier New" charset="0"/>
              </a:rPr>
              <a:t># The name of the node (the </a:t>
            </a:r>
            <a:r>
              <a:rPr lang="en-US" sz="1800" dirty="0" err="1">
                <a:latin typeface="Courier New" charset="0"/>
                <a:ea typeface="Courier New" charset="0"/>
                <a:cs typeface="Courier New" charset="0"/>
              </a:rPr>
              <a:t>certname</a:t>
            </a:r>
            <a:r>
              <a:rPr lang="en-US" sz="1800" dirty="0">
                <a:latin typeface="Courier New" charset="0"/>
                <a:ea typeface="Courier New" charset="0"/>
                <a:cs typeface="Courier New" charset="0"/>
              </a:rPr>
              <a:t> setting in its </a:t>
            </a:r>
            <a:r>
              <a:rPr lang="en-US" sz="1800" dirty="0" err="1">
                <a:latin typeface="Courier New" charset="0"/>
                <a:ea typeface="Courier New" charset="0"/>
                <a:cs typeface="Courier New" charset="0"/>
              </a:rPr>
              <a:t>puppet.conf</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a:spcBef>
                <a:spcPts val="200"/>
              </a:spcBef>
            </a:pPr>
            <a:r>
              <a:rPr lang="en-US" sz="1800" b="1" dirty="0" smtClean="0">
                <a:latin typeface="Courier New" charset="0"/>
                <a:ea typeface="Courier New" charset="0"/>
                <a:cs typeface="Courier New" charset="0"/>
              </a:rPr>
              <a:t>$</a:t>
            </a:r>
            <a:r>
              <a:rPr lang="en-US" sz="1800" b="1" dirty="0" err="1" smtClean="0">
                <a:latin typeface="Courier New" charset="0"/>
                <a:ea typeface="Courier New" charset="0"/>
                <a:cs typeface="Courier New" charset="0"/>
              </a:rPr>
              <a:t>clientcert</a:t>
            </a:r>
            <a:r>
              <a:rPr lang="en-US" sz="1800" b="1" dirty="0" smtClean="0">
                <a:latin typeface="Courier New" charset="0"/>
                <a:ea typeface="Courier New" charset="0"/>
                <a:cs typeface="Courier New" charset="0"/>
              </a:rPr>
              <a:t> </a:t>
            </a:r>
            <a:r>
              <a:rPr lang="en-US" sz="1800" dirty="0">
                <a:latin typeface="Courier New" charset="0"/>
                <a:ea typeface="Courier New" charset="0"/>
                <a:cs typeface="Courier New" charset="0"/>
              </a:rPr>
              <a:t># Default is the client's Fully Qualified Domain Name) </a:t>
            </a:r>
            <a:endParaRPr lang="en-US" sz="1800" dirty="0" smtClean="0">
              <a:latin typeface="Courier New" charset="0"/>
              <a:ea typeface="Courier New" charset="0"/>
              <a:cs typeface="Courier New" charset="0"/>
            </a:endParaRPr>
          </a:p>
          <a:p>
            <a:pPr>
              <a:spcBef>
                <a:spcPts val="200"/>
              </a:spcBef>
            </a:pPr>
            <a:endParaRPr lang="en-US" sz="1800" dirty="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 Puppet's </a:t>
            </a:r>
            <a:r>
              <a:rPr lang="en-US" sz="1800" dirty="0">
                <a:latin typeface="Courier New" charset="0"/>
                <a:ea typeface="Courier New" charset="0"/>
                <a:cs typeface="Courier New" charset="0"/>
              </a:rPr>
              <a:t>environment where the Master looks for the code to compile </a:t>
            </a:r>
            <a:endParaRPr lang="en-US" sz="1800" dirty="0" smtClean="0">
              <a:latin typeface="Courier New" charset="0"/>
              <a:ea typeface="Courier New" charset="0"/>
              <a:cs typeface="Courier New" charset="0"/>
            </a:endParaRPr>
          </a:p>
          <a:p>
            <a:pPr>
              <a:spcBef>
                <a:spcPts val="200"/>
              </a:spcBef>
            </a:pPr>
            <a:r>
              <a:rPr lang="en-US" sz="1800" b="1" dirty="0" smtClean="0">
                <a:latin typeface="Courier New" charset="0"/>
                <a:ea typeface="Courier New" charset="0"/>
                <a:cs typeface="Courier New" charset="0"/>
              </a:rPr>
              <a:t>$environment </a:t>
            </a:r>
            <a:r>
              <a:rPr lang="en-US" sz="1800" dirty="0">
                <a:latin typeface="Courier New" charset="0"/>
                <a:ea typeface="Courier New" charset="0"/>
                <a:cs typeface="Courier New" charset="0"/>
              </a:rPr>
              <a:t># Default is "production" </a:t>
            </a:r>
            <a:endParaRPr lang="en-US" sz="1800" dirty="0" smtClean="0">
              <a:latin typeface="Courier New" charset="0"/>
              <a:ea typeface="Courier New" charset="0"/>
              <a:cs typeface="Courier New" charset="0"/>
            </a:endParaRPr>
          </a:p>
          <a:p>
            <a:pPr>
              <a:spcBef>
                <a:spcPts val="200"/>
              </a:spcBef>
            </a:pPr>
            <a:endParaRPr lang="en-US" sz="1800" dirty="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The Master's FQDN and IP address </a:t>
            </a:r>
            <a:endParaRPr lang="en-US" sz="1800" dirty="0" smtClean="0">
              <a:latin typeface="Courier New" charset="0"/>
              <a:ea typeface="Courier New" charset="0"/>
              <a:cs typeface="Courier New" charset="0"/>
            </a:endParaRPr>
          </a:p>
          <a:p>
            <a:pPr>
              <a:spcBef>
                <a:spcPts val="200"/>
              </a:spcBef>
            </a:pPr>
            <a:r>
              <a:rPr lang="en-US" sz="1800" b="1" dirty="0" smtClean="0">
                <a:latin typeface="Courier New" charset="0"/>
                <a:ea typeface="Courier New" charset="0"/>
                <a:cs typeface="Courier New" charset="0"/>
              </a:rPr>
              <a:t>$</a:t>
            </a:r>
            <a:r>
              <a:rPr lang="en-US" sz="1800" b="1" dirty="0" err="1">
                <a:latin typeface="Courier New" charset="0"/>
                <a:ea typeface="Courier New" charset="0"/>
                <a:cs typeface="Courier New" charset="0"/>
              </a:rPr>
              <a:t>servername</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serverip</a:t>
            </a:r>
            <a:r>
              <a:rPr lang="en-US" sz="1800" b="1" dirty="0">
                <a:latin typeface="Courier New" charset="0"/>
                <a:ea typeface="Courier New" charset="0"/>
                <a:cs typeface="Courier New" charset="0"/>
              </a:rPr>
              <a:t> </a:t>
            </a:r>
            <a:endParaRPr lang="en-US" sz="1800" b="1" dirty="0" smtClean="0">
              <a:latin typeface="Courier New" charset="0"/>
              <a:ea typeface="Courier New" charset="0"/>
              <a:cs typeface="Courier New" charset="0"/>
            </a:endParaRPr>
          </a:p>
          <a:p>
            <a:pPr>
              <a:spcBef>
                <a:spcPts val="200"/>
              </a:spcBef>
            </a:pPr>
            <a:endParaRPr lang="en-US" sz="1800" dirty="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a:t>
            </a:r>
            <a:r>
              <a:rPr lang="en-US" sz="1800" dirty="0">
                <a:latin typeface="Courier New" charset="0"/>
                <a:ea typeface="Courier New" charset="0"/>
                <a:cs typeface="Courier New" charset="0"/>
              </a:rPr>
              <a:t> Any configuration setting of the Puppet Master's </a:t>
            </a:r>
            <a:r>
              <a:rPr lang="en-US" sz="1800" dirty="0" err="1">
                <a:latin typeface="Courier New" charset="0"/>
                <a:ea typeface="Courier New" charset="0"/>
                <a:cs typeface="Courier New" charset="0"/>
              </a:rPr>
              <a:t>puppet.conf</a:t>
            </a:r>
            <a:r>
              <a:rPr lang="en-US" sz="1800" dirty="0">
                <a:latin typeface="Courier New" charset="0"/>
                <a:ea typeface="Courier New" charset="0"/>
                <a:cs typeface="Courier New" charset="0"/>
              </a:rPr>
              <a:t> </a:t>
            </a:r>
            <a:r>
              <a:rPr lang="en-US" sz="1800" b="1" dirty="0">
                <a:latin typeface="Courier New" charset="0"/>
                <a:ea typeface="Courier New" charset="0"/>
                <a:cs typeface="Courier New" charset="0"/>
              </a:rPr>
              <a:t>$settings::&lt;</a:t>
            </a:r>
            <a:r>
              <a:rPr lang="en-US" sz="1800" b="1" dirty="0" err="1">
                <a:latin typeface="Courier New" charset="0"/>
                <a:ea typeface="Courier New" charset="0"/>
                <a:cs typeface="Courier New" charset="0"/>
              </a:rPr>
              <a:t>setting_name</a:t>
            </a:r>
            <a:r>
              <a:rPr lang="en-US" sz="1800" b="1" dirty="0">
                <a:latin typeface="Courier New" charset="0"/>
                <a:ea typeface="Courier New" charset="0"/>
                <a:cs typeface="Courier New" charset="0"/>
              </a:rPr>
              <a:t>&gt;: </a:t>
            </a:r>
            <a:endParaRPr lang="en-US" sz="1800" b="1" dirty="0" smtClean="0">
              <a:latin typeface="Courier New" charset="0"/>
              <a:ea typeface="Courier New" charset="0"/>
              <a:cs typeface="Courier New" charset="0"/>
            </a:endParaRPr>
          </a:p>
          <a:p>
            <a:pPr>
              <a:spcBef>
                <a:spcPts val="200"/>
              </a:spcBef>
            </a:pPr>
            <a:endParaRPr lang="en-US" sz="1800" dirty="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The name of the module that contains the current resource's definition </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module_name</a:t>
            </a:r>
            <a:endParaRPr lang="en-US" sz="1800" b="1" dirty="0">
              <a:latin typeface="Courier New" charset="0"/>
              <a:ea typeface="Courier New" charset="0"/>
              <a:cs typeface="Courier New" charset="0"/>
            </a:endParaRPr>
          </a:p>
        </p:txBody>
      </p:sp>
    </p:spTree>
    <p:extLst>
      <p:ext uri="{BB962C8B-B14F-4D97-AF65-F5344CB8AC3E}">
        <p14:creationId xmlns:p14="http://schemas.microsoft.com/office/powerpoint/2010/main" val="98905397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Facter</a:t>
            </a:r>
            <a:r>
              <a:rPr lang="en-US" dirty="0" smtClean="0"/>
              <a:t> &amp; Facts</a:t>
            </a:r>
            <a:endParaRPr lang="en-US" dirty="0" smtClean="0"/>
          </a:p>
          <a:p>
            <a:pPr lvl="1"/>
            <a:r>
              <a:rPr lang="en-US" dirty="0"/>
              <a:t> </a:t>
            </a:r>
            <a:r>
              <a:rPr lang="en-US" sz="2400" b="1" dirty="0" err="1" smtClean="0">
                <a:solidFill>
                  <a:schemeClr val="tx1"/>
                </a:solidFill>
              </a:rPr>
              <a:t>Facter</a:t>
            </a:r>
            <a:r>
              <a:rPr lang="en-US" sz="2400" dirty="0">
                <a:solidFill>
                  <a:schemeClr val="tx1"/>
                </a:solidFill>
              </a:rPr>
              <a:t> is a tools shipped with </a:t>
            </a:r>
            <a:r>
              <a:rPr lang="en-US" sz="2400" dirty="0" smtClean="0">
                <a:solidFill>
                  <a:schemeClr val="tx1"/>
                </a:solidFill>
              </a:rPr>
              <a:t>Puppet</a:t>
            </a:r>
            <a:endParaRPr lang="en-US" dirty="0">
              <a:solidFill>
                <a:schemeClr val="tx1"/>
              </a:solidFill>
            </a:endParaRPr>
          </a:p>
          <a:p>
            <a:pPr lvl="1"/>
            <a:r>
              <a:rPr lang="en-US" sz="2400" dirty="0" smtClean="0">
                <a:solidFill>
                  <a:schemeClr val="tx1"/>
                </a:solidFill>
              </a:rPr>
              <a:t> It </a:t>
            </a:r>
            <a:r>
              <a:rPr lang="en-US" sz="2400" dirty="0">
                <a:solidFill>
                  <a:schemeClr val="tx1"/>
                </a:solidFill>
              </a:rPr>
              <a:t>runs on clients and collects </a:t>
            </a:r>
            <a:r>
              <a:rPr lang="en-US" sz="2400" b="1" dirty="0">
                <a:solidFill>
                  <a:schemeClr val="tx1"/>
                </a:solidFill>
              </a:rPr>
              <a:t>facts</a:t>
            </a:r>
            <a:r>
              <a:rPr lang="en-US" sz="2400" dirty="0">
                <a:solidFill>
                  <a:schemeClr val="tx1"/>
                </a:solidFill>
              </a:rPr>
              <a:t> which are sent to the </a:t>
            </a:r>
            <a:r>
              <a:rPr lang="en-US" sz="2400" dirty="0" smtClean="0">
                <a:solidFill>
                  <a:schemeClr val="tx1"/>
                </a:solidFill>
              </a:rPr>
              <a:t>server</a:t>
            </a:r>
            <a:endParaRPr lang="en-US" dirty="0">
              <a:solidFill>
                <a:schemeClr val="tx1"/>
              </a:solidFill>
            </a:endParaRPr>
          </a:p>
          <a:p>
            <a:pPr lvl="1"/>
            <a:r>
              <a:rPr lang="en-US" sz="2400" dirty="0" smtClean="0">
                <a:solidFill>
                  <a:schemeClr val="tx1"/>
                </a:solidFill>
              </a:rPr>
              <a:t> In </a:t>
            </a:r>
            <a:r>
              <a:rPr lang="en-US" sz="2400" dirty="0">
                <a:solidFill>
                  <a:schemeClr val="tx1"/>
                </a:solidFill>
              </a:rPr>
              <a:t>our code we can use facts to manage resources in different ways or with different </a:t>
            </a:r>
            <a:r>
              <a:rPr lang="en-US" sz="2400" dirty="0" smtClean="0">
                <a:solidFill>
                  <a:schemeClr val="tx1"/>
                </a:solidFill>
              </a:rPr>
              <a:t>arguments</a:t>
            </a:r>
          </a:p>
          <a:p>
            <a:pPr lvl="1"/>
            <a:r>
              <a:rPr lang="en-US" dirty="0">
                <a:solidFill>
                  <a:schemeClr val="tx1"/>
                </a:solidFill>
              </a:rPr>
              <a:t> Here follows a list of the most </a:t>
            </a:r>
            <a:r>
              <a:rPr lang="en-US" dirty="0" smtClean="0">
                <a:solidFill>
                  <a:schemeClr val="tx1"/>
                </a:solidFill>
              </a:rPr>
              <a:t>                                                                               common </a:t>
            </a:r>
            <a:r>
              <a:rPr lang="en-US" dirty="0">
                <a:solidFill>
                  <a:schemeClr val="tx1"/>
                </a:solidFill>
              </a:rPr>
              <a:t>and useful facts:</a:t>
            </a:r>
          </a:p>
          <a:p>
            <a:pPr lvl="1"/>
            <a:endParaRPr lang="en-US" sz="2400" dirty="0">
              <a:solidFill>
                <a:schemeClr val="tx1"/>
              </a:solidFill>
            </a:endParaRPr>
          </a:p>
          <a:p>
            <a:pPr lvl="1"/>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sp>
        <p:nvSpPr>
          <p:cNvPr id="7" name="Content Placeholder 2"/>
          <p:cNvSpPr>
            <a:spLocks noGrp="1"/>
          </p:cNvSpPr>
          <p:nvPr/>
        </p:nvSpPr>
        <p:spPr>
          <a:xfrm>
            <a:off x="5486400" y="2962347"/>
            <a:ext cx="6019799" cy="3202094"/>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sz="1800" dirty="0" smtClean="0">
                <a:latin typeface="Courier New" charset="0"/>
                <a:ea typeface="Courier New" charset="0"/>
                <a:cs typeface="Courier New" charset="0"/>
              </a:rPr>
              <a:t>al</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facter</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architecture      =&gt; </a:t>
            </a:r>
            <a:r>
              <a:rPr lang="en-US" sz="1800" dirty="0">
                <a:latin typeface="Courier New" charset="0"/>
                <a:ea typeface="Courier New" charset="0"/>
                <a:cs typeface="Courier New" charset="0"/>
              </a:rPr>
              <a:t>x86_64 </a:t>
            </a:r>
            <a:endParaRPr lang="en-US" sz="1800" dirty="0" smtClean="0">
              <a:latin typeface="Courier New" charset="0"/>
              <a:ea typeface="Courier New" charset="0"/>
              <a:cs typeface="Courier New" charset="0"/>
            </a:endParaRPr>
          </a:p>
          <a:p>
            <a:pPr>
              <a:spcBef>
                <a:spcPts val="200"/>
              </a:spcBef>
            </a:pPr>
            <a:r>
              <a:rPr lang="en-US" sz="1800" dirty="0" err="1" smtClean="0">
                <a:latin typeface="Courier New" charset="0"/>
                <a:ea typeface="Courier New" charset="0"/>
                <a:cs typeface="Courier New" charset="0"/>
              </a:rPr>
              <a:t>fqdn</a:t>
            </a: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=&gt; </a:t>
            </a:r>
            <a:r>
              <a:rPr lang="en-US" sz="1800" dirty="0">
                <a:latin typeface="Courier New" charset="0"/>
                <a:ea typeface="Courier New" charset="0"/>
                <a:cs typeface="Courier New" charset="0"/>
              </a:rPr>
              <a:t>Macante.example42.com </a:t>
            </a:r>
            <a:endParaRPr lang="en-US" sz="1800" dirty="0" smtClean="0">
              <a:latin typeface="Courier New" charset="0"/>
              <a:ea typeface="Courier New" charset="0"/>
              <a:cs typeface="Courier New" charset="0"/>
            </a:endParaRPr>
          </a:p>
          <a:p>
            <a:pPr>
              <a:spcBef>
                <a:spcPts val="200"/>
              </a:spcBef>
            </a:pPr>
            <a:r>
              <a:rPr lang="en-US" sz="1800" dirty="0">
                <a:latin typeface="Courier New" charset="0"/>
                <a:ea typeface="Courier New" charset="0"/>
                <a:cs typeface="Courier New" charset="0"/>
              </a:rPr>
              <a:t>h</a:t>
            </a:r>
            <a:r>
              <a:rPr lang="en-US" sz="1800" dirty="0" smtClean="0">
                <a:latin typeface="Courier New" charset="0"/>
                <a:ea typeface="Courier New" charset="0"/>
                <a:cs typeface="Courier New" charset="0"/>
              </a:rPr>
              <a:t>ostname          =&gt; </a:t>
            </a:r>
            <a:r>
              <a:rPr lang="en-US" sz="1800" dirty="0" err="1">
                <a:latin typeface="Courier New" charset="0"/>
                <a:ea typeface="Courier New" charset="0"/>
                <a:cs typeface="Courier New" charset="0"/>
              </a:rPr>
              <a:t>Macante</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ipaddress_eth0    =&gt; </a:t>
            </a:r>
            <a:r>
              <a:rPr lang="en-US" sz="1800" dirty="0">
                <a:latin typeface="Courier New" charset="0"/>
                <a:ea typeface="Courier New" charset="0"/>
                <a:cs typeface="Courier New" charset="0"/>
              </a:rPr>
              <a:t>10.42.42.98 </a:t>
            </a:r>
            <a:endParaRPr lang="en-US" sz="1800" dirty="0" smtClean="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macaddress_eth0   =&gt; </a:t>
            </a:r>
            <a:r>
              <a:rPr lang="en-US" sz="1800" dirty="0">
                <a:latin typeface="Courier New" charset="0"/>
                <a:ea typeface="Courier New" charset="0"/>
                <a:cs typeface="Courier New" charset="0"/>
              </a:rPr>
              <a:t>20:c9:d0:44:61:57 </a:t>
            </a:r>
            <a:endParaRPr lang="en-US" sz="1800" dirty="0" smtClean="0">
              <a:latin typeface="Courier New" charset="0"/>
              <a:ea typeface="Courier New" charset="0"/>
              <a:cs typeface="Courier New" charset="0"/>
            </a:endParaRPr>
          </a:p>
          <a:p>
            <a:pPr>
              <a:spcBef>
                <a:spcPts val="200"/>
              </a:spcBef>
            </a:pPr>
            <a:r>
              <a:rPr lang="en-US" sz="1800" dirty="0" err="1" smtClean="0">
                <a:latin typeface="Courier New" charset="0"/>
                <a:ea typeface="Courier New" charset="0"/>
                <a:cs typeface="Courier New" charset="0"/>
              </a:rPr>
              <a:t>operatingsystem</a:t>
            </a:r>
            <a:r>
              <a:rPr lang="en-US" sz="1800" dirty="0" smtClean="0">
                <a:latin typeface="Courier New" charset="0"/>
                <a:ea typeface="Courier New" charset="0"/>
                <a:cs typeface="Courier New" charset="0"/>
              </a:rPr>
              <a:t>   =&gt; </a:t>
            </a:r>
            <a:r>
              <a:rPr lang="en-US" sz="1800" dirty="0">
                <a:latin typeface="Courier New" charset="0"/>
                <a:ea typeface="Courier New" charset="0"/>
                <a:cs typeface="Courier New" charset="0"/>
              </a:rPr>
              <a:t>Centos </a:t>
            </a:r>
            <a:endParaRPr lang="en-US" sz="1800" dirty="0" smtClean="0">
              <a:latin typeface="Courier New" charset="0"/>
              <a:ea typeface="Courier New" charset="0"/>
              <a:cs typeface="Courier New" charset="0"/>
            </a:endParaRPr>
          </a:p>
          <a:p>
            <a:pPr>
              <a:spcBef>
                <a:spcPts val="200"/>
              </a:spcBef>
            </a:pPr>
            <a:r>
              <a:rPr lang="en-US" sz="1800" dirty="0" err="1" smtClean="0">
                <a:latin typeface="Courier New" charset="0"/>
                <a:ea typeface="Courier New" charset="0"/>
                <a:cs typeface="Courier New" charset="0"/>
              </a:rPr>
              <a:t>operatingsystemrelease</a:t>
            </a: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=&gt; 6.3 </a:t>
            </a:r>
            <a:endParaRPr lang="en-US" sz="1800" dirty="0" smtClean="0">
              <a:latin typeface="Courier New" charset="0"/>
              <a:ea typeface="Courier New" charset="0"/>
              <a:cs typeface="Courier New" charset="0"/>
            </a:endParaRPr>
          </a:p>
          <a:p>
            <a:pPr>
              <a:spcBef>
                <a:spcPts val="200"/>
              </a:spcBef>
            </a:pPr>
            <a:r>
              <a:rPr lang="en-US" sz="1800" dirty="0" err="1" smtClean="0">
                <a:latin typeface="Courier New" charset="0"/>
                <a:ea typeface="Courier New" charset="0"/>
                <a:cs typeface="Courier New" charset="0"/>
              </a:rPr>
              <a:t>osfamily</a:t>
            </a: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=&gt; </a:t>
            </a:r>
            <a:r>
              <a:rPr lang="en-US" sz="1800" dirty="0" err="1">
                <a:latin typeface="Courier New" charset="0"/>
                <a:ea typeface="Courier New" charset="0"/>
                <a:cs typeface="Courier New" charset="0"/>
              </a:rPr>
              <a:t>RedHat</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virtual           =&gt; </a:t>
            </a:r>
            <a:r>
              <a:rPr lang="en-US" sz="1800" dirty="0">
                <a:latin typeface="Courier New" charset="0"/>
                <a:ea typeface="Courier New" charset="0"/>
                <a:cs typeface="Courier New" charset="0"/>
              </a:rPr>
              <a:t>physical </a:t>
            </a:r>
          </a:p>
        </p:txBody>
      </p:sp>
    </p:spTree>
    <p:extLst>
      <p:ext uri="{BB962C8B-B14F-4D97-AF65-F5344CB8AC3E}">
        <p14:creationId xmlns:p14="http://schemas.microsoft.com/office/powerpoint/2010/main" val="164594490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p:txBody>
          <a:bodyPr/>
          <a:lstStyle/>
          <a:p>
            <a:r>
              <a:rPr lang="en-US" dirty="0" smtClean="0">
                <a:solidFill>
                  <a:schemeClr val="tx1"/>
                </a:solidFill>
              </a:rPr>
              <a:t> </a:t>
            </a:r>
            <a:r>
              <a:rPr lang="en-US" dirty="0" err="1" smtClean="0">
                <a:solidFill>
                  <a:schemeClr val="tx1"/>
                </a:solidFill>
              </a:rPr>
              <a:t>Facters</a:t>
            </a:r>
            <a:r>
              <a:rPr lang="en-US" dirty="0" smtClean="0">
                <a:solidFill>
                  <a:schemeClr val="tx1"/>
                </a:solidFill>
              </a:rPr>
              <a:t> &amp; Facts</a:t>
            </a:r>
            <a:endParaRPr lang="en-US" dirty="0" smtClean="0">
              <a:solidFill>
                <a:schemeClr val="tx1"/>
              </a:solidFill>
            </a:endParaRPr>
          </a:p>
          <a:p>
            <a:pPr lvl="1"/>
            <a:r>
              <a:rPr lang="en-US" sz="2400" dirty="0" smtClean="0">
                <a:solidFill>
                  <a:schemeClr val="tx1"/>
                </a:solidFill>
              </a:rPr>
              <a:t> </a:t>
            </a:r>
            <a:r>
              <a:rPr lang="en-US" dirty="0">
                <a:solidFill>
                  <a:schemeClr val="tx1"/>
                </a:solidFill>
              </a:rPr>
              <a:t>It's easy to create custom </a:t>
            </a:r>
            <a:r>
              <a:rPr lang="en-US" dirty="0" smtClean="0">
                <a:solidFill>
                  <a:schemeClr val="tx1"/>
                </a:solidFill>
              </a:rPr>
              <a:t>facts; there </a:t>
            </a:r>
            <a:r>
              <a:rPr lang="en-US" dirty="0">
                <a:solidFill>
                  <a:schemeClr val="tx1"/>
                </a:solidFill>
              </a:rPr>
              <a:t>can be of 2 types</a:t>
            </a:r>
            <a:r>
              <a:rPr lang="en-US" dirty="0" smtClean="0">
                <a:solidFill>
                  <a:schemeClr val="tx1"/>
                </a:solidFill>
              </a:rPr>
              <a:t>:</a:t>
            </a:r>
          </a:p>
          <a:p>
            <a:pPr marL="658368" lvl="1" indent="-457200">
              <a:buClr>
                <a:schemeClr val="tx1"/>
              </a:buClr>
              <a:buFont typeface="+mj-lt"/>
              <a:buAutoNum type="arabicPeriod"/>
            </a:pPr>
            <a:r>
              <a:rPr lang="en-US" b="1" dirty="0" smtClean="0">
                <a:solidFill>
                  <a:schemeClr val="tx1"/>
                </a:solidFill>
              </a:rPr>
              <a:t>Native </a:t>
            </a:r>
            <a:r>
              <a:rPr lang="en-US" b="1" dirty="0">
                <a:solidFill>
                  <a:schemeClr val="tx1"/>
                </a:solidFill>
              </a:rPr>
              <a:t>facts</a:t>
            </a:r>
            <a:r>
              <a:rPr lang="en-US" dirty="0">
                <a:solidFill>
                  <a:schemeClr val="tx1"/>
                </a:solidFill>
              </a:rPr>
              <a:t> written in ruby and shipped with modules (in the </a:t>
            </a:r>
            <a:r>
              <a:rPr lang="en-US" dirty="0">
                <a:solidFill>
                  <a:schemeClr val="tx1"/>
                </a:solidFill>
                <a:latin typeface="Courier New" charset="0"/>
                <a:ea typeface="Courier New" charset="0"/>
                <a:cs typeface="Courier New" charset="0"/>
              </a:rPr>
              <a:t>lib/</a:t>
            </a:r>
            <a:r>
              <a:rPr lang="en-US" dirty="0" err="1">
                <a:solidFill>
                  <a:schemeClr val="tx1"/>
                </a:solidFill>
                <a:latin typeface="Courier New" charset="0"/>
                <a:ea typeface="Courier New" charset="0"/>
                <a:cs typeface="Courier New" charset="0"/>
              </a:rPr>
              <a:t>facter</a:t>
            </a:r>
            <a:r>
              <a:rPr lang="en-US" dirty="0">
                <a:solidFill>
                  <a:schemeClr val="tx1"/>
                </a:solidFill>
              </a:rPr>
              <a:t> </a:t>
            </a:r>
            <a:r>
              <a:rPr lang="en-US" dirty="0" smtClean="0">
                <a:solidFill>
                  <a:schemeClr val="tx1"/>
                </a:solidFill>
              </a:rPr>
              <a:t>directory)</a:t>
            </a:r>
          </a:p>
          <a:p>
            <a:pPr marL="658368" lvl="1" indent="-457200">
              <a:buClr>
                <a:schemeClr val="tx1"/>
              </a:buClr>
              <a:buFont typeface="+mj-lt"/>
              <a:buAutoNum type="arabicPeriod"/>
            </a:pPr>
            <a:r>
              <a:rPr lang="en-US" b="1" dirty="0" smtClean="0">
                <a:solidFill>
                  <a:schemeClr val="tx1"/>
                </a:solidFill>
              </a:rPr>
              <a:t>External </a:t>
            </a:r>
            <a:r>
              <a:rPr lang="en-US" b="1" dirty="0">
                <a:solidFill>
                  <a:schemeClr val="tx1"/>
                </a:solidFill>
              </a:rPr>
              <a:t>facts</a:t>
            </a:r>
            <a:r>
              <a:rPr lang="en-US" dirty="0">
                <a:solidFill>
                  <a:schemeClr val="tx1"/>
                </a:solidFill>
              </a:rPr>
              <a:t> can be simple </a:t>
            </a:r>
            <a:r>
              <a:rPr lang="en-US" dirty="0" err="1">
                <a:solidFill>
                  <a:schemeClr val="tx1"/>
                </a:solidFill>
              </a:rPr>
              <a:t>ini</a:t>
            </a:r>
            <a:r>
              <a:rPr lang="en-US" dirty="0">
                <a:solidFill>
                  <a:schemeClr val="tx1"/>
                </a:solidFill>
              </a:rPr>
              <a:t>-file like texts (with </a:t>
            </a:r>
            <a:r>
              <a:rPr lang="en-US" dirty="0">
                <a:solidFill>
                  <a:schemeClr val="tx1"/>
                </a:solidFill>
                <a:latin typeface="Courier New" charset="0"/>
                <a:ea typeface="Courier New" charset="0"/>
                <a:cs typeface="Courier New" charset="0"/>
              </a:rPr>
              <a:t>.txt</a:t>
            </a:r>
            <a:r>
              <a:rPr lang="en-US" dirty="0">
                <a:solidFill>
                  <a:schemeClr val="tx1"/>
                </a:solidFill>
              </a:rPr>
              <a:t> extension), </a:t>
            </a:r>
            <a:r>
              <a:rPr lang="en-US" dirty="0" err="1">
                <a:solidFill>
                  <a:schemeClr val="tx1"/>
                </a:solidFill>
              </a:rPr>
              <a:t>Yaml</a:t>
            </a:r>
            <a:r>
              <a:rPr lang="en-US" dirty="0">
                <a:solidFill>
                  <a:schemeClr val="tx1"/>
                </a:solidFill>
              </a:rPr>
              <a:t> files or even commands in any language, which returns a fact name and its value. </a:t>
            </a:r>
            <a:endParaRPr lang="en-US" dirty="0" smtClean="0">
              <a:solidFill>
                <a:schemeClr val="tx1"/>
              </a:solidFill>
            </a:endParaRPr>
          </a:p>
          <a:p>
            <a:pPr lvl="2"/>
            <a:r>
              <a:rPr lang="en-US" dirty="0" smtClean="0">
                <a:solidFill>
                  <a:schemeClr val="tx1"/>
                </a:solidFill>
              </a:rPr>
              <a:t>External </a:t>
            </a:r>
            <a:r>
              <a:rPr lang="en-US" dirty="0">
                <a:solidFill>
                  <a:schemeClr val="tx1"/>
                </a:solidFill>
              </a:rPr>
              <a:t>facts are located in the nodes' </a:t>
            </a:r>
            <a:r>
              <a:rPr lang="en-US" dirty="0">
                <a:solidFill>
                  <a:schemeClr val="tx1"/>
                </a:solidFill>
                <a:latin typeface="Courier New" charset="0"/>
                <a:ea typeface="Courier New" charset="0"/>
                <a:cs typeface="Courier New" charset="0"/>
              </a:rPr>
              <a:t>/</a:t>
            </a:r>
            <a:r>
              <a:rPr lang="en-US" dirty="0" err="1">
                <a:solidFill>
                  <a:schemeClr val="tx1"/>
                </a:solidFill>
                <a:latin typeface="Courier New" charset="0"/>
                <a:ea typeface="Courier New" charset="0"/>
                <a:cs typeface="Courier New" charset="0"/>
              </a:rPr>
              <a:t>etc</a:t>
            </a:r>
            <a:r>
              <a:rPr lang="en-US" dirty="0">
                <a:solidFill>
                  <a:schemeClr val="tx1"/>
                </a:solidFill>
                <a:latin typeface="Courier New" charset="0"/>
                <a:ea typeface="Courier New" charset="0"/>
                <a:cs typeface="Courier New" charset="0"/>
              </a:rPr>
              <a:t>/</a:t>
            </a:r>
            <a:r>
              <a:rPr lang="en-US" dirty="0" err="1">
                <a:solidFill>
                  <a:schemeClr val="tx1"/>
                </a:solidFill>
                <a:latin typeface="Courier New" charset="0"/>
                <a:ea typeface="Courier New" charset="0"/>
                <a:cs typeface="Courier New" charset="0"/>
              </a:rPr>
              <a:t>facter</a:t>
            </a:r>
            <a:r>
              <a:rPr lang="en-US" dirty="0">
                <a:solidFill>
                  <a:schemeClr val="tx1"/>
                </a:solidFill>
                <a:latin typeface="Courier New" charset="0"/>
                <a:ea typeface="Courier New" charset="0"/>
                <a:cs typeface="Courier New" charset="0"/>
              </a:rPr>
              <a:t>/</a:t>
            </a:r>
            <a:r>
              <a:rPr lang="en-US" dirty="0" err="1">
                <a:solidFill>
                  <a:schemeClr val="tx1"/>
                </a:solidFill>
                <a:latin typeface="Courier New" charset="0"/>
                <a:ea typeface="Courier New" charset="0"/>
                <a:cs typeface="Courier New" charset="0"/>
              </a:rPr>
              <a:t>facts.d</a:t>
            </a:r>
            <a:r>
              <a:rPr lang="en-US" dirty="0">
                <a:solidFill>
                  <a:schemeClr val="tx1"/>
                </a:solidFill>
              </a:rPr>
              <a:t> directory and can be shipped also from modules (in the </a:t>
            </a:r>
            <a:r>
              <a:rPr lang="en-US" dirty="0" err="1">
                <a:solidFill>
                  <a:schemeClr val="tx1"/>
                </a:solidFill>
                <a:latin typeface="Courier New" charset="0"/>
                <a:ea typeface="Courier New" charset="0"/>
                <a:cs typeface="Courier New" charset="0"/>
              </a:rPr>
              <a:t>facts.d</a:t>
            </a:r>
            <a:r>
              <a:rPr lang="en-US" dirty="0">
                <a:solidFill>
                  <a:schemeClr val="tx1"/>
                </a:solidFill>
              </a:rPr>
              <a:t> directory)</a:t>
            </a:r>
          </a:p>
          <a:p>
            <a:pPr marL="841248" lvl="2" indent="-457200">
              <a:buClr>
                <a:schemeClr val="tx1"/>
              </a:buClr>
              <a:buFont typeface="+mj-lt"/>
              <a:buAutoNum type="arabicPeriod"/>
            </a:pP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spTree>
    <p:extLst>
      <p:ext uri="{BB962C8B-B14F-4D97-AF65-F5344CB8AC3E}">
        <p14:creationId xmlns:p14="http://schemas.microsoft.com/office/powerpoint/2010/main" val="104723334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a:xfrm>
            <a:off x="1097279" y="1066801"/>
            <a:ext cx="10058401" cy="5392986"/>
          </a:xfrm>
        </p:spPr>
        <p:txBody>
          <a:bodyPr>
            <a:normAutofit/>
          </a:bodyPr>
          <a:lstStyle/>
          <a:p>
            <a:r>
              <a:rPr lang="en-US" dirty="0" smtClean="0"/>
              <a:t> </a:t>
            </a:r>
            <a:r>
              <a:rPr lang="en-US" dirty="0" smtClean="0"/>
              <a:t>Classes</a:t>
            </a:r>
            <a:endParaRPr lang="en-US" dirty="0" smtClean="0"/>
          </a:p>
          <a:p>
            <a:pPr lvl="1"/>
            <a:r>
              <a:rPr lang="en-US" dirty="0"/>
              <a:t> </a:t>
            </a:r>
            <a:r>
              <a:rPr lang="en-US" dirty="0">
                <a:solidFill>
                  <a:schemeClr val="tx1"/>
                </a:solidFill>
              </a:rPr>
              <a:t>Classes are </a:t>
            </a:r>
            <a:r>
              <a:rPr lang="en-US" b="1" dirty="0">
                <a:solidFill>
                  <a:schemeClr val="tx1"/>
                </a:solidFill>
              </a:rPr>
              <a:t>containers</a:t>
            </a:r>
            <a:r>
              <a:rPr lang="en-US" dirty="0">
                <a:solidFill>
                  <a:schemeClr val="tx1"/>
                </a:solidFill>
              </a:rPr>
              <a:t> of different </a:t>
            </a:r>
            <a:r>
              <a:rPr lang="en-US" dirty="0" smtClean="0">
                <a:solidFill>
                  <a:schemeClr val="tx1"/>
                </a:solidFill>
              </a:rPr>
              <a:t>resources</a:t>
            </a:r>
          </a:p>
          <a:p>
            <a:pPr lvl="1"/>
            <a:r>
              <a:rPr lang="en-US" dirty="0">
                <a:solidFill>
                  <a:schemeClr val="tx1"/>
                </a:solidFill>
              </a:rPr>
              <a:t> </a:t>
            </a:r>
            <a:r>
              <a:rPr lang="en-US" dirty="0" smtClean="0">
                <a:solidFill>
                  <a:schemeClr val="tx1"/>
                </a:solidFill>
              </a:rPr>
              <a:t>Since </a:t>
            </a:r>
            <a:r>
              <a:rPr lang="en-US" dirty="0">
                <a:solidFill>
                  <a:schemeClr val="tx1"/>
                </a:solidFill>
              </a:rPr>
              <a:t>Puppet 2.6 they can have </a:t>
            </a:r>
            <a:r>
              <a:rPr lang="en-US" dirty="0" smtClean="0">
                <a:solidFill>
                  <a:schemeClr val="tx1"/>
                </a:solidFill>
              </a:rPr>
              <a:t>parameters</a:t>
            </a:r>
            <a:endParaRPr lang="en-US" dirty="0">
              <a:solidFill>
                <a:schemeClr val="tx1"/>
              </a:solidFill>
            </a:endParaRPr>
          </a:p>
          <a:p>
            <a:pPr lvl="1"/>
            <a:r>
              <a:rPr lang="en-US" dirty="0" smtClean="0"/>
              <a:t> </a:t>
            </a:r>
            <a:r>
              <a:rPr lang="en-US" dirty="0">
                <a:solidFill>
                  <a:schemeClr val="tx1"/>
                </a:solidFill>
              </a:rPr>
              <a:t>Example of a class </a:t>
            </a:r>
            <a:r>
              <a:rPr lang="en-US" b="1" dirty="0" smtClean="0">
                <a:solidFill>
                  <a:schemeClr val="tx1"/>
                </a:solidFill>
              </a:rPr>
              <a:t>definition:</a:t>
            </a:r>
          </a:p>
          <a:p>
            <a:pPr lvl="1"/>
            <a:endParaRPr lang="en-US" b="1" dirty="0">
              <a:solidFill>
                <a:schemeClr val="tx1"/>
              </a:solidFill>
            </a:endParaRPr>
          </a:p>
          <a:p>
            <a:pPr lvl="1"/>
            <a:endParaRPr lang="en-US" b="1" dirty="0" smtClean="0">
              <a:solidFill>
                <a:schemeClr val="tx1"/>
              </a:solidFill>
            </a:endParaRPr>
          </a:p>
          <a:p>
            <a:pPr lvl="1"/>
            <a:endParaRPr lang="en-US" b="1" dirty="0">
              <a:solidFill>
                <a:schemeClr val="tx1"/>
              </a:solidFill>
            </a:endParaRPr>
          </a:p>
          <a:p>
            <a:pPr lvl="1"/>
            <a:endParaRPr lang="en-US" b="1" dirty="0" smtClean="0">
              <a:solidFill>
                <a:schemeClr val="tx1"/>
              </a:solidFill>
            </a:endParaRPr>
          </a:p>
          <a:p>
            <a:pPr lvl="1"/>
            <a:endParaRPr lang="en-US" b="1" dirty="0">
              <a:solidFill>
                <a:schemeClr val="tx1"/>
              </a:solidFill>
            </a:endParaRPr>
          </a:p>
          <a:p>
            <a:pPr lvl="1"/>
            <a:endParaRPr lang="en-US" b="1" dirty="0" smtClean="0">
              <a:solidFill>
                <a:schemeClr val="tx1"/>
              </a:solidFill>
            </a:endParaRPr>
          </a:p>
          <a:p>
            <a:pPr lvl="1"/>
            <a:endParaRPr lang="en-US" b="1" dirty="0">
              <a:solidFill>
                <a:schemeClr val="tx1"/>
              </a:solidFill>
            </a:endParaRPr>
          </a:p>
          <a:p>
            <a:pPr lvl="1"/>
            <a:r>
              <a:rPr lang="en-US" b="1" dirty="0" smtClean="0">
                <a:solidFill>
                  <a:schemeClr val="tx1"/>
                </a:solidFill>
              </a:rPr>
              <a:t> </a:t>
            </a:r>
            <a:r>
              <a:rPr lang="en-US" dirty="0" smtClean="0">
                <a:solidFill>
                  <a:schemeClr val="tx1"/>
                </a:solidFill>
              </a:rPr>
              <a:t>Here </a:t>
            </a:r>
            <a:r>
              <a:rPr lang="en-US" dirty="0">
                <a:solidFill>
                  <a:schemeClr val="tx1"/>
                </a:solidFill>
              </a:rPr>
              <a:t>we describe what the class does and what parameters it has, we don't actually add it and its resources to </a:t>
            </a:r>
            <a:r>
              <a:rPr lang="en-US" dirty="0" smtClean="0">
                <a:solidFill>
                  <a:schemeClr val="tx1"/>
                </a:solidFill>
              </a:rPr>
              <a:t>the catalog</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sp>
        <p:nvSpPr>
          <p:cNvPr id="7" name="Content Placeholder 2"/>
          <p:cNvSpPr>
            <a:spLocks noGrp="1"/>
          </p:cNvSpPr>
          <p:nvPr/>
        </p:nvSpPr>
        <p:spPr>
          <a:xfrm>
            <a:off x="2405053" y="2743200"/>
            <a:ext cx="7381894" cy="263900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200"/>
              </a:spcBef>
              <a:buNone/>
            </a:pPr>
            <a:r>
              <a:rPr lang="en-US" dirty="0" smtClean="0">
                <a:latin typeface="Courier New" charset="0"/>
                <a:ea typeface="Courier New" charset="0"/>
                <a:cs typeface="Courier New" charset="0"/>
              </a:rPr>
              <a:t> class </a:t>
            </a:r>
            <a:r>
              <a:rPr lang="en-US" dirty="0" err="1">
                <a:latin typeface="Courier New" charset="0"/>
                <a:ea typeface="Courier New" charset="0"/>
                <a:cs typeface="Courier New" charset="0"/>
              </a:rPr>
              <a:t>mysql</a:t>
            </a:r>
            <a:r>
              <a:rPr lang="en-US" dirty="0">
                <a:latin typeface="Courier New" charset="0"/>
                <a:ea typeface="Courier New" charset="0"/>
                <a:cs typeface="Courier New" charset="0"/>
              </a:rPr>
              <a:t> ( </a:t>
            </a:r>
            <a:endParaRPr lang="en-US" dirty="0" smtClean="0">
              <a:latin typeface="Courier New" charset="0"/>
              <a:ea typeface="Courier New" charset="0"/>
              <a:cs typeface="Courier New" charset="0"/>
            </a:endParaRPr>
          </a:p>
          <a:p>
            <a:pPr marL="0" indent="0">
              <a:spcBef>
                <a:spcPts val="200"/>
              </a:spcBef>
              <a:buNone/>
            </a:pP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root_password</a:t>
            </a:r>
            <a:r>
              <a:rPr lang="en-US" dirty="0" smtClean="0">
                <a:latin typeface="Courier New" charset="0"/>
                <a:ea typeface="Courier New" charset="0"/>
                <a:cs typeface="Courier New" charset="0"/>
              </a:rPr>
              <a:t> 	= </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default_value</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200"/>
              </a:spcBef>
              <a:buNone/>
            </a:pPr>
            <a:r>
              <a:rPr lang="en-US" dirty="0" smtClean="0">
                <a:latin typeface="Courier New" charset="0"/>
                <a:ea typeface="Courier New" charset="0"/>
                <a:cs typeface="Courier New" charset="0"/>
              </a:rPr>
              <a:t>   port 		= </a:t>
            </a:r>
            <a:r>
              <a:rPr lang="en-US" dirty="0">
                <a:latin typeface="Courier New" charset="0"/>
                <a:ea typeface="Courier New" charset="0"/>
                <a:cs typeface="Courier New" charset="0"/>
              </a:rPr>
              <a:t>'3306', </a:t>
            </a:r>
            <a:endParaRPr lang="en-US" dirty="0" smtClean="0">
              <a:latin typeface="Courier New" charset="0"/>
              <a:ea typeface="Courier New" charset="0"/>
              <a:cs typeface="Courier New" charset="0"/>
            </a:endParaRPr>
          </a:p>
          <a:p>
            <a:pPr marL="0" indent="0">
              <a:spcBef>
                <a:spcPts val="200"/>
              </a:spcBef>
              <a:buNone/>
            </a:pPr>
            <a:r>
              <a:rPr lang="en-US" dirty="0" smtClean="0">
                <a:latin typeface="Courier New" charset="0"/>
                <a:ea typeface="Courier New" charset="0"/>
                <a:cs typeface="Courier New" charset="0"/>
              </a:rPr>
              <a:t> ) </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200"/>
              </a:spcBef>
              <a:buNone/>
            </a:pPr>
            <a:r>
              <a:rPr lang="en-US" dirty="0" smtClean="0">
                <a:latin typeface="Courier New" charset="0"/>
                <a:ea typeface="Courier New" charset="0"/>
                <a:cs typeface="Courier New" charset="0"/>
              </a:rPr>
              <a:t>   package </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mysql</a:t>
            </a:r>
            <a:r>
              <a:rPr lang="en-US" dirty="0">
                <a:latin typeface="Courier New" charset="0"/>
                <a:ea typeface="Courier New" charset="0"/>
                <a:cs typeface="Courier New" charset="0"/>
              </a:rPr>
              <a:t>-server': ensure =&gt; present } </a:t>
            </a:r>
            <a:endParaRPr lang="en-US" dirty="0" smtClean="0">
              <a:latin typeface="Courier New" charset="0"/>
              <a:ea typeface="Courier New" charset="0"/>
              <a:cs typeface="Courier New" charset="0"/>
            </a:endParaRPr>
          </a:p>
          <a:p>
            <a:pPr marL="0" indent="0">
              <a:spcBef>
                <a:spcPts val="200"/>
              </a:spcBef>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service </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mysql</a:t>
            </a:r>
            <a:r>
              <a:rPr lang="en-US" dirty="0">
                <a:latin typeface="Courier New" charset="0"/>
                <a:ea typeface="Courier New" charset="0"/>
                <a:cs typeface="Courier New" charset="0"/>
              </a:rPr>
              <a:t>': ensure =&gt; running } </a:t>
            </a:r>
            <a:endParaRPr lang="en-US" dirty="0" smtClean="0">
              <a:latin typeface="Courier New" charset="0"/>
              <a:ea typeface="Courier New" charset="0"/>
              <a:cs typeface="Courier New" charset="0"/>
            </a:endParaRPr>
          </a:p>
          <a:p>
            <a:pPr marL="0" indent="0">
              <a:spcBef>
                <a:spcPts val="200"/>
              </a:spcBef>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a:t>
            </a:r>
          </a:p>
          <a:p>
            <a:pPr marL="0" indent="0">
              <a:spcBef>
                <a:spcPts val="200"/>
              </a:spcBef>
              <a:buNone/>
            </a:pPr>
            <a:r>
              <a:rPr lang="en-US" dirty="0" smtClean="0">
                <a:latin typeface="Courier New" charset="0"/>
                <a:ea typeface="Courier New" charset="0"/>
                <a:cs typeface="Courier New" charset="0"/>
              </a:rPr>
              <a:t> }</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0784513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Puppet</a:t>
            </a:r>
            <a:endParaRPr lang="en-US" dirty="0"/>
          </a:p>
        </p:txBody>
      </p:sp>
      <p:sp>
        <p:nvSpPr>
          <p:cNvPr id="3" name="Content Placeholder 2"/>
          <p:cNvSpPr>
            <a:spLocks noGrp="1"/>
          </p:cNvSpPr>
          <p:nvPr>
            <p:ph idx="1"/>
          </p:nvPr>
        </p:nvSpPr>
        <p:spPr>
          <a:xfrm>
            <a:off x="1097279" y="1066801"/>
            <a:ext cx="10058401" cy="5181599"/>
          </a:xfrm>
        </p:spPr>
        <p:txBody>
          <a:bodyPr>
            <a:noAutofit/>
          </a:bodyPr>
          <a:lstStyle/>
          <a:p>
            <a:r>
              <a:rPr lang="en-US" dirty="0" smtClean="0"/>
              <a:t> </a:t>
            </a:r>
            <a:r>
              <a:rPr lang="en-US" dirty="0" smtClean="0"/>
              <a:t>Content</a:t>
            </a:r>
            <a:endParaRPr lang="en-US" dirty="0" smtClean="0"/>
          </a:p>
          <a:p>
            <a:pPr lvl="1"/>
            <a:r>
              <a:rPr lang="en-US" dirty="0"/>
              <a:t> </a:t>
            </a:r>
            <a:r>
              <a:rPr lang="en-US" dirty="0" smtClean="0">
                <a:solidFill>
                  <a:schemeClr val="tx1"/>
                </a:solidFill>
              </a:rPr>
              <a:t>What </a:t>
            </a:r>
            <a:r>
              <a:rPr lang="en-US" dirty="0">
                <a:solidFill>
                  <a:schemeClr val="tx1"/>
                </a:solidFill>
              </a:rPr>
              <a:t>is </a:t>
            </a:r>
            <a:r>
              <a:rPr lang="en-US" dirty="0" smtClean="0">
                <a:solidFill>
                  <a:schemeClr val="tx1"/>
                </a:solidFill>
              </a:rPr>
              <a:t>Puppet?</a:t>
            </a:r>
          </a:p>
          <a:p>
            <a:pPr lvl="1"/>
            <a:r>
              <a:rPr lang="en-US" dirty="0" smtClean="0">
                <a:solidFill>
                  <a:schemeClr val="tx1"/>
                </a:solidFill>
              </a:rPr>
              <a:t> Configuration management</a:t>
            </a:r>
          </a:p>
          <a:p>
            <a:pPr lvl="1"/>
            <a:r>
              <a:rPr lang="en-US" dirty="0">
                <a:solidFill>
                  <a:schemeClr val="tx1"/>
                </a:solidFill>
              </a:rPr>
              <a:t> </a:t>
            </a:r>
            <a:r>
              <a:rPr lang="en-US" dirty="0" smtClean="0">
                <a:solidFill>
                  <a:schemeClr val="tx1"/>
                </a:solidFill>
              </a:rPr>
              <a:t>Learning References</a:t>
            </a:r>
          </a:p>
          <a:p>
            <a:pPr lvl="1"/>
            <a:r>
              <a:rPr lang="en-US" dirty="0">
                <a:solidFill>
                  <a:schemeClr val="tx1"/>
                </a:solidFill>
              </a:rPr>
              <a:t> </a:t>
            </a:r>
            <a:r>
              <a:rPr lang="en-US" dirty="0" smtClean="0">
                <a:solidFill>
                  <a:schemeClr val="tx1"/>
                </a:solidFill>
              </a:rPr>
              <a:t>Puppet ecosystem </a:t>
            </a:r>
          </a:p>
          <a:p>
            <a:pPr lvl="1"/>
            <a:r>
              <a:rPr lang="en-US" dirty="0">
                <a:solidFill>
                  <a:schemeClr val="tx1"/>
                </a:solidFill>
              </a:rPr>
              <a:t> </a:t>
            </a:r>
            <a:r>
              <a:rPr lang="en-US" dirty="0" smtClean="0">
                <a:solidFill>
                  <a:schemeClr val="tx1"/>
                </a:solidFill>
              </a:rPr>
              <a:t>Essential </a:t>
            </a:r>
            <a:r>
              <a:rPr lang="en-US" dirty="0">
                <a:solidFill>
                  <a:schemeClr val="tx1"/>
                </a:solidFill>
              </a:rPr>
              <a:t>Puppet </a:t>
            </a:r>
            <a:r>
              <a:rPr lang="en-US" dirty="0" smtClean="0">
                <a:solidFill>
                  <a:schemeClr val="tx1"/>
                </a:solidFill>
              </a:rPr>
              <a:t>concepts</a:t>
            </a:r>
            <a:r>
              <a:rPr lang="en-US" dirty="0" smtClean="0"/>
              <a:t> </a:t>
            </a:r>
          </a:p>
          <a:p>
            <a:r>
              <a:rPr lang="en-US" dirty="0"/>
              <a:t> </a:t>
            </a:r>
            <a:r>
              <a:rPr lang="en-US" dirty="0" smtClean="0"/>
              <a:t>Take-Away</a:t>
            </a:r>
            <a:endParaRPr lang="en-US" dirty="0"/>
          </a:p>
          <a:p>
            <a:pPr lvl="1"/>
            <a:r>
              <a:rPr lang="en-US" dirty="0" smtClean="0"/>
              <a:t> </a:t>
            </a:r>
            <a:r>
              <a:rPr lang="en-US" dirty="0" smtClean="0">
                <a:solidFill>
                  <a:schemeClr val="tx1"/>
                </a:solidFill>
              </a:rPr>
              <a:t>Know </a:t>
            </a:r>
            <a:r>
              <a:rPr lang="en-US" dirty="0">
                <a:solidFill>
                  <a:schemeClr val="tx1"/>
                </a:solidFill>
              </a:rPr>
              <a:t>what is </a:t>
            </a:r>
            <a:r>
              <a:rPr lang="en-US" dirty="0" smtClean="0">
                <a:solidFill>
                  <a:schemeClr val="tx1"/>
                </a:solidFill>
              </a:rPr>
              <a:t>Puppet</a:t>
            </a:r>
          </a:p>
          <a:p>
            <a:pPr lvl="1"/>
            <a:r>
              <a:rPr lang="en-US" dirty="0">
                <a:solidFill>
                  <a:schemeClr val="tx1"/>
                </a:solidFill>
              </a:rPr>
              <a:t> </a:t>
            </a:r>
            <a:r>
              <a:rPr lang="en-US" dirty="0" smtClean="0">
                <a:solidFill>
                  <a:schemeClr val="tx1"/>
                </a:solidFill>
              </a:rPr>
              <a:t>Understand </a:t>
            </a:r>
            <a:r>
              <a:rPr lang="en-US" dirty="0">
                <a:solidFill>
                  <a:schemeClr val="tx1"/>
                </a:solidFill>
              </a:rPr>
              <a:t>the principles behind configuration management </a:t>
            </a:r>
            <a:r>
              <a:rPr lang="en-US" dirty="0" smtClean="0">
                <a:solidFill>
                  <a:schemeClr val="tx1"/>
                </a:solidFill>
              </a:rPr>
              <a:t>tools</a:t>
            </a:r>
          </a:p>
          <a:p>
            <a:pPr lvl="1"/>
            <a:r>
              <a:rPr lang="en-US" dirty="0">
                <a:solidFill>
                  <a:schemeClr val="tx1"/>
                </a:solidFill>
              </a:rPr>
              <a:t> </a:t>
            </a:r>
            <a:r>
              <a:rPr lang="en-US" dirty="0" smtClean="0">
                <a:solidFill>
                  <a:schemeClr val="tx1"/>
                </a:solidFill>
              </a:rPr>
              <a:t>Know </a:t>
            </a:r>
            <a:r>
              <a:rPr lang="en-US" dirty="0">
                <a:solidFill>
                  <a:schemeClr val="tx1"/>
                </a:solidFill>
              </a:rPr>
              <a:t>where to find information about </a:t>
            </a:r>
            <a:r>
              <a:rPr lang="en-US" dirty="0" smtClean="0">
                <a:solidFill>
                  <a:schemeClr val="tx1"/>
                </a:solidFill>
              </a:rPr>
              <a:t>Puppet</a:t>
            </a:r>
          </a:p>
          <a:p>
            <a:pPr lvl="1"/>
            <a:r>
              <a:rPr lang="en-US" dirty="0">
                <a:solidFill>
                  <a:schemeClr val="tx1"/>
                </a:solidFill>
              </a:rPr>
              <a:t> </a:t>
            </a:r>
            <a:r>
              <a:rPr lang="en-US" dirty="0" smtClean="0">
                <a:solidFill>
                  <a:schemeClr val="tx1"/>
                </a:solidFill>
              </a:rPr>
              <a:t>Have </a:t>
            </a:r>
            <a:r>
              <a:rPr lang="en-US" dirty="0">
                <a:solidFill>
                  <a:schemeClr val="tx1"/>
                </a:solidFill>
              </a:rPr>
              <a:t>a general view of Puppet software </a:t>
            </a:r>
            <a:r>
              <a:rPr lang="en-US" dirty="0" smtClean="0">
                <a:solidFill>
                  <a:schemeClr val="tx1"/>
                </a:solidFill>
              </a:rPr>
              <a:t>ecosystem</a:t>
            </a:r>
          </a:p>
          <a:p>
            <a:pPr lvl="1"/>
            <a:r>
              <a:rPr lang="en-US" dirty="0">
                <a:solidFill>
                  <a:schemeClr val="tx1"/>
                </a:solidFill>
              </a:rPr>
              <a:t> </a:t>
            </a:r>
            <a:r>
              <a:rPr lang="en-US" dirty="0" smtClean="0">
                <a:solidFill>
                  <a:schemeClr val="tx1"/>
                </a:solidFill>
              </a:rPr>
              <a:t>Understand </a:t>
            </a:r>
            <a:r>
              <a:rPr lang="en-US" dirty="0">
                <a:solidFill>
                  <a:schemeClr val="tx1"/>
                </a:solidFill>
              </a:rPr>
              <a:t>the logic and core principles of Puppet</a:t>
            </a:r>
          </a:p>
          <a:p>
            <a:pPr lvl="1"/>
            <a:endParaRPr lang="en-US" dirty="0" smtClean="0"/>
          </a:p>
          <a:p>
            <a:pPr lvl="8"/>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Tree>
    <p:extLst>
      <p:ext uri="{BB962C8B-B14F-4D97-AF65-F5344CB8AC3E}">
        <p14:creationId xmlns:p14="http://schemas.microsoft.com/office/powerpoint/2010/main" val="161235285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a:xfrm>
            <a:off x="1097279" y="1066801"/>
            <a:ext cx="10058401" cy="5392986"/>
          </a:xfrm>
        </p:spPr>
        <p:txBody>
          <a:bodyPr>
            <a:normAutofit/>
          </a:bodyPr>
          <a:lstStyle/>
          <a:p>
            <a:r>
              <a:rPr lang="en-US" dirty="0" smtClean="0"/>
              <a:t> </a:t>
            </a:r>
            <a:r>
              <a:rPr lang="en-US" dirty="0" smtClean="0"/>
              <a:t>Class Declaration</a:t>
            </a:r>
            <a:endParaRPr lang="en-US" dirty="0" smtClean="0"/>
          </a:p>
          <a:p>
            <a:pPr lvl="1"/>
            <a:r>
              <a:rPr lang="en-US" dirty="0"/>
              <a:t> </a:t>
            </a:r>
            <a:r>
              <a:rPr lang="en-US" dirty="0">
                <a:solidFill>
                  <a:schemeClr val="tx1"/>
                </a:solidFill>
              </a:rPr>
              <a:t>When we have to use a class previously defined, we </a:t>
            </a:r>
            <a:r>
              <a:rPr lang="en-US" b="1" dirty="0">
                <a:solidFill>
                  <a:schemeClr val="tx1"/>
                </a:solidFill>
              </a:rPr>
              <a:t>declare</a:t>
            </a:r>
            <a:r>
              <a:rPr lang="en-US" dirty="0">
                <a:solidFill>
                  <a:schemeClr val="tx1"/>
                </a:solidFill>
              </a:rPr>
              <a:t> </a:t>
            </a:r>
            <a:r>
              <a:rPr lang="en-US" dirty="0" smtClean="0">
                <a:solidFill>
                  <a:schemeClr val="tx1"/>
                </a:solidFill>
              </a:rPr>
              <a:t>it</a:t>
            </a:r>
          </a:p>
          <a:p>
            <a:pPr lvl="1"/>
            <a:r>
              <a:rPr lang="en-US" dirty="0" smtClean="0">
                <a:solidFill>
                  <a:schemeClr val="tx1"/>
                </a:solidFill>
              </a:rPr>
              <a:t> Class </a:t>
            </a:r>
            <a:r>
              <a:rPr lang="en-US" dirty="0">
                <a:solidFill>
                  <a:schemeClr val="tx1"/>
                </a:solidFill>
              </a:rPr>
              <a:t>declaration can be done in 2 different ways</a:t>
            </a:r>
            <a:r>
              <a:rPr lang="en-US" dirty="0" smtClean="0">
                <a:solidFill>
                  <a:schemeClr val="tx1"/>
                </a:solidFill>
              </a:rPr>
              <a:t>:</a:t>
            </a:r>
          </a:p>
          <a:p>
            <a:pPr marL="658368" lvl="1" indent="-457200">
              <a:buClr>
                <a:schemeClr val="tx1"/>
              </a:buClr>
              <a:buFont typeface="+mj-lt"/>
              <a:buAutoNum type="arabicPeriod"/>
            </a:pPr>
            <a:r>
              <a:rPr lang="en-US" dirty="0" smtClean="0">
                <a:solidFill>
                  <a:schemeClr val="tx1"/>
                </a:solidFill>
              </a:rPr>
              <a:t> "</a:t>
            </a:r>
            <a:r>
              <a:rPr lang="en-US" b="1" dirty="0">
                <a:solidFill>
                  <a:schemeClr val="tx1"/>
                </a:solidFill>
              </a:rPr>
              <a:t>Old style</a:t>
            </a:r>
            <a:r>
              <a:rPr lang="en-US" dirty="0">
                <a:solidFill>
                  <a:schemeClr val="tx1"/>
                </a:solidFill>
              </a:rPr>
              <a:t>" class declaration, without </a:t>
            </a:r>
            <a:r>
              <a:rPr lang="en-US" dirty="0" smtClean="0">
                <a:solidFill>
                  <a:schemeClr val="tx1"/>
                </a:solidFill>
              </a:rPr>
              <a:t>parameters</a:t>
            </a:r>
          </a:p>
          <a:p>
            <a:pPr marL="201168" lvl="1" indent="0">
              <a:buClr>
                <a:schemeClr val="tx1"/>
              </a:buClr>
              <a:buNone/>
            </a:pPr>
            <a:endParaRPr lang="en-US" sz="2000" dirty="0" smtClean="0"/>
          </a:p>
          <a:p>
            <a:pPr marL="658368" lvl="1" indent="-457200">
              <a:buClr>
                <a:schemeClr val="tx1"/>
              </a:buClr>
              <a:buFont typeface="+mj-lt"/>
              <a:buAutoNum type="arabicPeriod" startAt="2"/>
            </a:pPr>
            <a:endParaRPr lang="en-US" sz="2000" dirty="0"/>
          </a:p>
          <a:p>
            <a:pPr marL="658368" lvl="1" indent="-457200">
              <a:buClr>
                <a:schemeClr val="tx1"/>
              </a:buClr>
              <a:buFont typeface="+mj-lt"/>
              <a:buAutoNum type="arabicPeriod" startAt="2"/>
            </a:pPr>
            <a:r>
              <a:rPr lang="en-US" dirty="0" smtClean="0">
                <a:solidFill>
                  <a:schemeClr val="tx1"/>
                </a:solidFill>
              </a:rPr>
              <a:t>"</a:t>
            </a:r>
            <a:r>
              <a:rPr lang="en-US" b="1" dirty="0" smtClean="0">
                <a:solidFill>
                  <a:schemeClr val="tx1"/>
                </a:solidFill>
              </a:rPr>
              <a:t>New </a:t>
            </a:r>
            <a:r>
              <a:rPr lang="en-US" b="1" dirty="0">
                <a:solidFill>
                  <a:schemeClr val="tx1"/>
                </a:solidFill>
              </a:rPr>
              <a:t>style</a:t>
            </a:r>
            <a:r>
              <a:rPr lang="en-US" dirty="0">
                <a:solidFill>
                  <a:schemeClr val="tx1"/>
                </a:solidFill>
              </a:rPr>
              <a:t>" (from Puppet 2.6) class declaration with explicit </a:t>
            </a:r>
            <a:r>
              <a:rPr lang="en-US" dirty="0" smtClean="0">
                <a:solidFill>
                  <a:schemeClr val="tx1"/>
                </a:solidFill>
              </a:rPr>
              <a:t>parameters:</a:t>
            </a:r>
            <a:endParaRPr lang="en-US" dirty="0">
              <a:solidFill>
                <a:schemeClr val="tx1"/>
              </a:solidFill>
            </a:endParaRPr>
          </a:p>
          <a:p>
            <a:pPr marL="658368" lvl="1" indent="-457200">
              <a:buClr>
                <a:schemeClr val="tx1"/>
              </a:buClr>
              <a:buFont typeface="+mj-lt"/>
              <a:buAutoNum type="arabicPeriod"/>
            </a:pPr>
            <a:endParaRPr lang="en-US" dirty="0" smtClean="0">
              <a:solidFill>
                <a:schemeClr val="tx1"/>
              </a:solidFill>
            </a:endParaRPr>
          </a:p>
          <a:p>
            <a:pPr lvl="1"/>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sp>
        <p:nvSpPr>
          <p:cNvPr id="8" name="Content Placeholder 2"/>
          <p:cNvSpPr>
            <a:spLocks noGrp="1"/>
          </p:cNvSpPr>
          <p:nvPr/>
        </p:nvSpPr>
        <p:spPr>
          <a:xfrm>
            <a:off x="4563035" y="2743200"/>
            <a:ext cx="2904565" cy="45720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ctr">
              <a:buClr>
                <a:schemeClr val="tx1"/>
              </a:buClr>
              <a:buNone/>
            </a:pPr>
            <a:r>
              <a:rPr lang="en-US" sz="2000" smtClean="0">
                <a:latin typeface="Courier New" charset="0"/>
                <a:ea typeface="Courier New" charset="0"/>
                <a:cs typeface="Courier New" charset="0"/>
              </a:rPr>
              <a:t>$  include </a:t>
            </a:r>
            <a:r>
              <a:rPr lang="en-US" sz="2000" dirty="0" err="1" smtClean="0">
                <a:latin typeface="Courier New" charset="0"/>
                <a:ea typeface="Courier New" charset="0"/>
                <a:cs typeface="Courier New" charset="0"/>
              </a:rPr>
              <a:t>mysql</a:t>
            </a:r>
            <a:endParaRPr lang="en-US" sz="2000" dirty="0">
              <a:latin typeface="Courier New" charset="0"/>
              <a:ea typeface="Courier New" charset="0"/>
              <a:cs typeface="Courier New" charset="0"/>
            </a:endParaRPr>
          </a:p>
        </p:txBody>
      </p:sp>
      <p:sp>
        <p:nvSpPr>
          <p:cNvPr id="9" name="Content Placeholder 2"/>
          <p:cNvSpPr>
            <a:spLocks noGrp="1"/>
          </p:cNvSpPr>
          <p:nvPr/>
        </p:nvSpPr>
        <p:spPr>
          <a:xfrm>
            <a:off x="3250275" y="3962400"/>
            <a:ext cx="6274725" cy="1600199"/>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dirty="0" smtClean="0">
                <a:latin typeface="Courier New" charset="0"/>
                <a:ea typeface="Courier New" charset="0"/>
                <a:cs typeface="Courier New" charset="0"/>
              </a:rPr>
              <a:t>class </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mysql</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a:spcBef>
                <a:spcPts val="200"/>
              </a:spcBef>
            </a:pPr>
            <a:r>
              <a:rPr lang="en-US" dirty="0" err="1" smtClean="0">
                <a:latin typeface="Courier New" charset="0"/>
                <a:ea typeface="Courier New" charset="0"/>
                <a:cs typeface="Courier New" charset="0"/>
              </a:rPr>
              <a:t>root_password</a:t>
            </a:r>
            <a:r>
              <a:rPr lang="en-US" dirty="0" smtClean="0">
                <a:latin typeface="Courier New" charset="0"/>
                <a:ea typeface="Courier New" charset="0"/>
                <a:cs typeface="Courier New" charset="0"/>
              </a:rPr>
              <a:t> 	=&gt; </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my_value</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a:spcBef>
                <a:spcPts val="200"/>
              </a:spcBef>
            </a:pPr>
            <a:r>
              <a:rPr lang="en-US" dirty="0" smtClean="0">
                <a:latin typeface="Courier New" charset="0"/>
                <a:ea typeface="Courier New" charset="0"/>
                <a:cs typeface="Courier New" charset="0"/>
              </a:rPr>
              <a:t>port 		=&gt; </a:t>
            </a:r>
            <a:r>
              <a:rPr lang="en-US" dirty="0">
                <a:latin typeface="Courier New" charset="0"/>
                <a:ea typeface="Courier New" charset="0"/>
                <a:cs typeface="Courier New" charset="0"/>
              </a:rPr>
              <a:t>'3307', </a:t>
            </a:r>
            <a:endParaRPr lang="en-US" dirty="0" smtClean="0">
              <a:latin typeface="Courier New" charset="0"/>
              <a:ea typeface="Courier New" charset="0"/>
              <a:cs typeface="Courier New" charset="0"/>
            </a:endParaRPr>
          </a:p>
          <a:p>
            <a:pPr>
              <a:spcBef>
                <a:spcPts val="200"/>
              </a:spcBef>
            </a:pP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0367639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p:txBody>
          <a:bodyPr/>
          <a:lstStyle/>
          <a:p>
            <a:r>
              <a:rPr lang="en-US" dirty="0" smtClean="0"/>
              <a:t> </a:t>
            </a:r>
            <a:r>
              <a:rPr lang="en-US" dirty="0">
                <a:solidFill>
                  <a:schemeClr val="tx1"/>
                </a:solidFill>
              </a:rPr>
              <a:t>Defines</a:t>
            </a:r>
            <a:endParaRPr lang="en-US" dirty="0" smtClean="0"/>
          </a:p>
          <a:p>
            <a:pPr lvl="1"/>
            <a:r>
              <a:rPr lang="en-US" dirty="0"/>
              <a:t> </a:t>
            </a:r>
            <a:r>
              <a:rPr lang="en-US" dirty="0">
                <a:solidFill>
                  <a:schemeClr val="tx1"/>
                </a:solidFill>
              </a:rPr>
              <a:t>Also called: </a:t>
            </a:r>
            <a:r>
              <a:rPr lang="en-US" b="1" dirty="0">
                <a:solidFill>
                  <a:schemeClr val="tx1"/>
                </a:solidFill>
              </a:rPr>
              <a:t>Defined resource types</a:t>
            </a:r>
            <a:r>
              <a:rPr lang="en-US" dirty="0">
                <a:solidFill>
                  <a:schemeClr val="tx1"/>
                </a:solidFill>
              </a:rPr>
              <a:t> or </a:t>
            </a:r>
            <a:r>
              <a:rPr lang="en-US" b="1" dirty="0">
                <a:solidFill>
                  <a:schemeClr val="tx1"/>
                </a:solidFill>
              </a:rPr>
              <a:t>defined types</a:t>
            </a:r>
            <a:endParaRPr lang="en-US" dirty="0">
              <a:solidFill>
                <a:schemeClr val="tx1"/>
              </a:solidFill>
            </a:endParaRPr>
          </a:p>
          <a:p>
            <a:pPr lvl="1"/>
            <a:r>
              <a:rPr lang="en-US" dirty="0" smtClean="0"/>
              <a:t> </a:t>
            </a:r>
            <a:r>
              <a:rPr lang="en-US" dirty="0">
                <a:solidFill>
                  <a:schemeClr val="tx1"/>
                </a:solidFill>
              </a:rPr>
              <a:t>Similar to parametrized classes but can be used multiple </a:t>
            </a:r>
            <a:r>
              <a:rPr lang="en-US" dirty="0" smtClean="0">
                <a:solidFill>
                  <a:schemeClr val="tx1"/>
                </a:solidFill>
              </a:rPr>
              <a:t>times</a:t>
            </a:r>
          </a:p>
          <a:p>
            <a:pPr lvl="1"/>
            <a:r>
              <a:rPr lang="en-US" dirty="0">
                <a:solidFill>
                  <a:schemeClr val="tx1"/>
                </a:solidFill>
              </a:rPr>
              <a:t> </a:t>
            </a:r>
            <a:r>
              <a:rPr lang="en-US" b="1" dirty="0">
                <a:solidFill>
                  <a:schemeClr val="tx1"/>
                </a:solidFill>
              </a:rPr>
              <a:t>Definition</a:t>
            </a:r>
            <a:r>
              <a:rPr lang="en-US" dirty="0">
                <a:solidFill>
                  <a:schemeClr val="tx1"/>
                </a:solidFill>
              </a:rPr>
              <a:t> of a define</a:t>
            </a:r>
            <a:r>
              <a:rPr lang="en-US" dirty="0" smtClean="0">
                <a:solidFill>
                  <a:schemeClr val="tx1"/>
                </a:solidFill>
              </a:rPr>
              <a:t>:</a:t>
            </a: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
        <p:nvSpPr>
          <p:cNvPr id="7" name="Content Placeholder 2"/>
          <p:cNvSpPr>
            <a:spLocks noGrp="1"/>
          </p:cNvSpPr>
          <p:nvPr/>
        </p:nvSpPr>
        <p:spPr>
          <a:xfrm>
            <a:off x="2442140" y="2819400"/>
            <a:ext cx="7307719" cy="320040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sz="1800" dirty="0">
                <a:latin typeface="Courier New" charset="0"/>
                <a:ea typeface="Courier New" charset="0"/>
                <a:cs typeface="Courier New" charset="0"/>
              </a:rPr>
              <a:t>define apache::</a:t>
            </a:r>
            <a:r>
              <a:rPr lang="en-US" sz="1800" dirty="0" err="1">
                <a:latin typeface="Courier New" charset="0"/>
                <a:ea typeface="Courier New" charset="0"/>
                <a:cs typeface="Courier New" charset="0"/>
              </a:rPr>
              <a:t>virtualhost</a:t>
            </a:r>
            <a:r>
              <a:rPr lang="en-US" sz="1800" dirty="0">
                <a:latin typeface="Courier New" charset="0"/>
                <a:ea typeface="Courier New" charset="0"/>
                <a:cs typeface="Courier New" charset="0"/>
              </a:rPr>
              <a:t> ( </a:t>
            </a:r>
            <a:endParaRPr lang="en-US" sz="1800" dirty="0" smtClean="0">
              <a:latin typeface="Courier New" charset="0"/>
              <a:ea typeface="Courier New" charset="0"/>
              <a:cs typeface="Courier New" charset="0"/>
            </a:endParaRPr>
          </a:p>
          <a:p>
            <a:pPr>
              <a:spcBef>
                <a:spcPts val="200"/>
              </a:spcBef>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ensure </a:t>
            </a:r>
            <a:r>
              <a:rPr lang="en-US" sz="1800" dirty="0" smtClean="0">
                <a:latin typeface="Courier New" charset="0"/>
                <a:ea typeface="Courier New" charset="0"/>
                <a:cs typeface="Courier New" charset="0"/>
              </a:rPr>
              <a:t>		= </a:t>
            </a:r>
            <a:r>
              <a:rPr lang="en-US" sz="1800" dirty="0">
                <a:latin typeface="Courier New" charset="0"/>
                <a:ea typeface="Courier New" charset="0"/>
                <a:cs typeface="Courier New" charset="0"/>
              </a:rPr>
              <a:t>present, </a:t>
            </a:r>
            <a:endParaRPr lang="en-US" sz="1800" dirty="0" smtClean="0">
              <a:latin typeface="Courier New" charset="0"/>
              <a:ea typeface="Courier New" charset="0"/>
              <a:cs typeface="Courier New" charset="0"/>
            </a:endParaRPr>
          </a:p>
          <a:p>
            <a:pPr>
              <a:spcBef>
                <a:spcPts val="200"/>
              </a:spcBef>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template </a:t>
            </a:r>
            <a:r>
              <a:rPr lang="en-US" sz="1800" dirty="0" smtClean="0">
                <a:latin typeface="Courier New" charset="0"/>
                <a:ea typeface="Courier New" charset="0"/>
                <a:cs typeface="Courier New" charset="0"/>
              </a:rPr>
              <a:t>	= </a:t>
            </a:r>
            <a:r>
              <a:rPr lang="en-US" sz="1800" dirty="0">
                <a:latin typeface="Courier New" charset="0"/>
                <a:ea typeface="Courier New" charset="0"/>
                <a:cs typeface="Courier New" charset="0"/>
              </a:rPr>
              <a:t>'apache/</a:t>
            </a:r>
            <a:r>
              <a:rPr lang="en-US" sz="1800" dirty="0" err="1">
                <a:latin typeface="Courier New" charset="0"/>
                <a:ea typeface="Courier New" charset="0"/>
                <a:cs typeface="Courier New" charset="0"/>
              </a:rPr>
              <a:t>virtualhost.conf.erb</a:t>
            </a:r>
            <a:r>
              <a:rPr lang="en-US" sz="1800" dirty="0">
                <a:latin typeface="Courier New" charset="0"/>
                <a:ea typeface="Courier New" charset="0"/>
                <a:cs typeface="Courier New" charset="0"/>
              </a:rPr>
              <a:t>' , </a:t>
            </a:r>
            <a:endParaRPr lang="en-US" sz="1800" dirty="0" smtClean="0">
              <a:latin typeface="Courier New" charset="0"/>
              <a:ea typeface="Courier New" charset="0"/>
              <a:cs typeface="Courier New" charset="0"/>
            </a:endParaRPr>
          </a:p>
          <a:p>
            <a:pPr>
              <a:spcBef>
                <a:spcPts val="200"/>
              </a:spcBef>
            </a:pPr>
            <a:r>
              <a:rPr lang="en-US" sz="1800" dirty="0" smtClean="0">
                <a:latin typeface="Courier New" charset="0"/>
                <a:ea typeface="Courier New" charset="0"/>
                <a:cs typeface="Courier New" charset="0"/>
              </a:rPr>
              <a:t>    [...] </a:t>
            </a:r>
            <a:r>
              <a:rPr lang="en-US" sz="1800" dirty="0">
                <a:latin typeface="Courier New" charset="0"/>
                <a:ea typeface="Courier New" charset="0"/>
                <a:cs typeface="Courier New" charset="0"/>
              </a:rPr>
              <a:t>) { </a:t>
            </a:r>
            <a:endParaRPr lang="en-US" sz="1800" dirty="0" smtClean="0">
              <a:latin typeface="Courier New" charset="0"/>
              <a:ea typeface="Courier New" charset="0"/>
              <a:cs typeface="Courier New" charset="0"/>
            </a:endParaRPr>
          </a:p>
          <a:p>
            <a:pPr>
              <a:spcBef>
                <a:spcPts val="200"/>
              </a:spcBef>
            </a:pPr>
            <a:endParaRPr lang="en-US" sz="1800" dirty="0">
              <a:latin typeface="Courier New" charset="0"/>
              <a:ea typeface="Courier New" charset="0"/>
              <a:cs typeface="Courier New" charset="0"/>
            </a:endParaRPr>
          </a:p>
          <a:p>
            <a:pPr>
              <a:spcBef>
                <a:spcPts val="200"/>
              </a:spcBef>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file </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ApacheVirtualHost</a:t>
            </a:r>
            <a:r>
              <a:rPr lang="en-US" sz="1800" dirty="0">
                <a:latin typeface="Courier New" charset="0"/>
                <a:ea typeface="Courier New" charset="0"/>
                <a:cs typeface="Courier New" charset="0"/>
              </a:rPr>
              <a:t>_${name}": </a:t>
            </a:r>
            <a:endParaRPr lang="en-US" sz="1800" dirty="0" smtClean="0">
              <a:latin typeface="Courier New" charset="0"/>
              <a:ea typeface="Courier New" charset="0"/>
              <a:cs typeface="Courier New" charset="0"/>
            </a:endParaRPr>
          </a:p>
          <a:p>
            <a:pPr>
              <a:spcBef>
                <a:spcPts val="200"/>
              </a:spcBef>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ensure 		=&gt; </a:t>
            </a:r>
            <a:r>
              <a:rPr lang="en-US" sz="1800" dirty="0">
                <a:latin typeface="Courier New" charset="0"/>
                <a:ea typeface="Courier New" charset="0"/>
                <a:cs typeface="Courier New" charset="0"/>
              </a:rPr>
              <a:t>$ensure, </a:t>
            </a:r>
            <a:endParaRPr lang="en-US" sz="1800" dirty="0" smtClean="0">
              <a:latin typeface="Courier New" charset="0"/>
              <a:ea typeface="Courier New" charset="0"/>
              <a:cs typeface="Courier New" charset="0"/>
            </a:endParaRPr>
          </a:p>
          <a:p>
            <a:pPr>
              <a:spcBef>
                <a:spcPts val="200"/>
              </a:spcBef>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content 		=&gt; </a:t>
            </a:r>
            <a:r>
              <a:rPr lang="en-US" sz="1800" dirty="0">
                <a:latin typeface="Courier New" charset="0"/>
                <a:ea typeface="Courier New" charset="0"/>
                <a:cs typeface="Courier New" charset="0"/>
              </a:rPr>
              <a:t>template("${template}"), </a:t>
            </a:r>
            <a:endParaRPr lang="en-US" sz="1800" dirty="0" smtClean="0">
              <a:latin typeface="Courier New" charset="0"/>
              <a:ea typeface="Courier New" charset="0"/>
              <a:cs typeface="Courier New" charset="0"/>
            </a:endParaRPr>
          </a:p>
          <a:p>
            <a:pPr>
              <a:spcBef>
                <a:spcPts val="200"/>
              </a:spcBef>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 </a:t>
            </a:r>
          </a:p>
          <a:p>
            <a:pPr>
              <a:spcBef>
                <a:spcPts val="200"/>
              </a:spcBef>
            </a:pPr>
            <a:r>
              <a:rPr lang="en-US" sz="1800" dirty="0" smtClean="0">
                <a:latin typeface="Courier New" charset="0"/>
                <a:ea typeface="Courier New" charset="0"/>
                <a:cs typeface="Courier New" charset="0"/>
              </a:rPr>
              <a:t>} </a:t>
            </a:r>
            <a:endParaRPr lang="en-US" sz="1800" dirty="0">
              <a:latin typeface="Courier New" charset="0"/>
              <a:ea typeface="Courier New" charset="0"/>
              <a:cs typeface="Courier New" charset="0"/>
            </a:endParaRPr>
          </a:p>
        </p:txBody>
      </p:sp>
    </p:spTree>
    <p:extLst>
      <p:ext uri="{BB962C8B-B14F-4D97-AF65-F5344CB8AC3E}">
        <p14:creationId xmlns:p14="http://schemas.microsoft.com/office/powerpoint/2010/main" val="197720275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p:txBody>
          <a:bodyPr/>
          <a:lstStyle/>
          <a:p>
            <a:r>
              <a:rPr lang="en-US" dirty="0" smtClean="0"/>
              <a:t> </a:t>
            </a:r>
            <a:r>
              <a:rPr lang="en-US" dirty="0" smtClean="0">
                <a:solidFill>
                  <a:schemeClr val="tx1"/>
                </a:solidFill>
              </a:rPr>
              <a:t>Defines (cont.)</a:t>
            </a:r>
            <a:endParaRPr lang="en-US" dirty="0" smtClean="0"/>
          </a:p>
          <a:p>
            <a:pPr lvl="1"/>
            <a:r>
              <a:rPr lang="en-US" b="1" dirty="0" smtClean="0">
                <a:solidFill>
                  <a:schemeClr val="tx1"/>
                </a:solidFill>
              </a:rPr>
              <a:t> </a:t>
            </a:r>
            <a:r>
              <a:rPr lang="en-US" b="1" dirty="0" smtClean="0"/>
              <a:t>Declaration </a:t>
            </a:r>
            <a:r>
              <a:rPr lang="en-US" dirty="0" smtClean="0">
                <a:solidFill>
                  <a:schemeClr val="tx1"/>
                </a:solidFill>
              </a:rPr>
              <a:t>of </a:t>
            </a:r>
            <a:r>
              <a:rPr lang="en-US" dirty="0">
                <a:solidFill>
                  <a:schemeClr val="tx1"/>
                </a:solidFill>
              </a:rPr>
              <a:t>a define</a:t>
            </a:r>
            <a:r>
              <a:rPr lang="en-US" dirty="0" smtClean="0">
                <a:solidFill>
                  <a:schemeClr val="tx1"/>
                </a:solidFill>
              </a:rPr>
              <a:t>:</a:t>
            </a: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
        <p:nvSpPr>
          <p:cNvPr id="7" name="Content Placeholder 2"/>
          <p:cNvSpPr>
            <a:spLocks noGrp="1"/>
          </p:cNvSpPr>
          <p:nvPr/>
        </p:nvSpPr>
        <p:spPr>
          <a:xfrm>
            <a:off x="1823882" y="2086894"/>
            <a:ext cx="8713540" cy="160020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apache::</a:t>
            </a:r>
            <a:r>
              <a:rPr lang="en-US" dirty="0" err="1">
                <a:latin typeface="Courier New" charset="0"/>
                <a:ea typeface="Courier New" charset="0"/>
                <a:cs typeface="Courier New" charset="0"/>
              </a:rPr>
              <a:t>virtualhost</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'www.example42.com’ : </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template  =&gt;  'site/apache/www.example42.com-erb</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90037799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p:txBody>
          <a:bodyPr/>
          <a:lstStyle/>
          <a:p>
            <a:r>
              <a:rPr lang="en-US" dirty="0" smtClean="0"/>
              <a:t> </a:t>
            </a:r>
            <a:r>
              <a:rPr lang="en-US" dirty="0" smtClean="0"/>
              <a:t>Modules</a:t>
            </a:r>
            <a:endParaRPr lang="en-US" dirty="0" smtClean="0"/>
          </a:p>
          <a:p>
            <a:pPr lvl="1"/>
            <a:r>
              <a:rPr lang="en-US" dirty="0"/>
              <a:t> </a:t>
            </a:r>
            <a:r>
              <a:rPr lang="en-US" dirty="0" smtClean="0">
                <a:solidFill>
                  <a:schemeClr val="tx1"/>
                </a:solidFill>
              </a:rPr>
              <a:t>Self </a:t>
            </a:r>
            <a:r>
              <a:rPr lang="en-US" dirty="0">
                <a:solidFill>
                  <a:schemeClr val="tx1"/>
                </a:solidFill>
              </a:rPr>
              <a:t>Contained and Distributable </a:t>
            </a:r>
            <a:r>
              <a:rPr lang="en-US" i="1" dirty="0">
                <a:solidFill>
                  <a:schemeClr val="tx1"/>
                </a:solidFill>
              </a:rPr>
              <a:t>recipes</a:t>
            </a:r>
            <a:r>
              <a:rPr lang="en-US" dirty="0">
                <a:solidFill>
                  <a:schemeClr val="tx1"/>
                </a:solidFill>
              </a:rPr>
              <a:t> contained in a directory with a predefined </a:t>
            </a:r>
            <a:r>
              <a:rPr lang="en-US" dirty="0" smtClean="0">
                <a:solidFill>
                  <a:schemeClr val="tx1"/>
                </a:solidFill>
              </a:rPr>
              <a:t>structure</a:t>
            </a:r>
          </a:p>
          <a:p>
            <a:pPr lvl="1"/>
            <a:r>
              <a:rPr lang="en-US" dirty="0">
                <a:solidFill>
                  <a:schemeClr val="tx1"/>
                </a:solidFill>
              </a:rPr>
              <a:t> Used to manage an application, system's resources, a local site or more complex </a:t>
            </a:r>
            <a:r>
              <a:rPr lang="en-US" dirty="0" smtClean="0">
                <a:solidFill>
                  <a:schemeClr val="tx1"/>
                </a:solidFill>
              </a:rPr>
              <a:t>structures</a:t>
            </a:r>
          </a:p>
          <a:p>
            <a:pPr lvl="1"/>
            <a:r>
              <a:rPr lang="en-US" dirty="0">
                <a:solidFill>
                  <a:schemeClr val="tx1"/>
                </a:solidFill>
              </a:rPr>
              <a:t> Modules must be placed in the Puppet Master's </a:t>
            </a:r>
            <a:r>
              <a:rPr lang="en-US" dirty="0" err="1">
                <a:solidFill>
                  <a:schemeClr val="tx1"/>
                </a:solidFill>
                <a:latin typeface="Courier New" charset="0"/>
                <a:ea typeface="Courier New" charset="0"/>
                <a:cs typeface="Courier New" charset="0"/>
              </a:rPr>
              <a:t>modulepath</a:t>
            </a:r>
            <a:endParaRPr lang="en-US" dirty="0">
              <a:solidFill>
                <a:schemeClr val="tx1"/>
              </a:solidFill>
              <a:latin typeface="Courier New" charset="0"/>
              <a:ea typeface="Courier New" charset="0"/>
              <a:cs typeface="Courier New" charset="0"/>
            </a:endParaRPr>
          </a:p>
          <a:p>
            <a:pPr lvl="1"/>
            <a:endParaRPr lang="en-US" dirty="0">
              <a:solidFill>
                <a:schemeClr val="tx1"/>
              </a:solidFill>
            </a:endParaRPr>
          </a:p>
          <a:p>
            <a:pPr lvl="1"/>
            <a:endParaRPr lang="en-US" dirty="0">
              <a:solidFill>
                <a:schemeClr val="tx1"/>
              </a:solidFill>
            </a:endParaRPr>
          </a:p>
          <a:p>
            <a:pPr lvl="1"/>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33</a:t>
            </a:fld>
            <a:endParaRPr lang="en-US" altLang="en-US"/>
          </a:p>
        </p:txBody>
      </p:sp>
      <p:sp>
        <p:nvSpPr>
          <p:cNvPr id="8" name="Content Placeholder 2"/>
          <p:cNvSpPr>
            <a:spLocks noGrp="1"/>
          </p:cNvSpPr>
          <p:nvPr/>
        </p:nvSpPr>
        <p:spPr>
          <a:xfrm>
            <a:off x="2438400" y="3505200"/>
            <a:ext cx="7307719" cy="1181947"/>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puppet </a:t>
            </a:r>
            <a:r>
              <a:rPr lang="en-US" dirty="0" err="1">
                <a:latin typeface="Courier New" charset="0"/>
                <a:ea typeface="Courier New" charset="0"/>
                <a:cs typeface="Courier New" charset="0"/>
              </a:rPr>
              <a:t>config</a:t>
            </a:r>
            <a:r>
              <a:rPr lang="en-US" dirty="0">
                <a:latin typeface="Courier New" charset="0"/>
                <a:ea typeface="Courier New" charset="0"/>
                <a:cs typeface="Courier New" charset="0"/>
              </a:rPr>
              <a:t> print </a:t>
            </a:r>
            <a:r>
              <a:rPr lang="en-US" dirty="0" err="1">
                <a:latin typeface="Courier New" charset="0"/>
                <a:ea typeface="Courier New" charset="0"/>
                <a:cs typeface="Courier New" charset="0"/>
              </a:rPr>
              <a:t>modulepath</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p>
          <a:p>
            <a:r>
              <a:rPr lang="en-US" dirty="0" smtClean="0">
                <a:latin typeface="Courier New" charset="0"/>
                <a:ea typeface="Courier New" charset="0"/>
                <a:cs typeface="Courier New" charset="0"/>
              </a:rPr>
              <a:t>/</a:t>
            </a:r>
            <a:r>
              <a:rPr lang="en-US" dirty="0" err="1">
                <a:latin typeface="Courier New" charset="0"/>
                <a:ea typeface="Courier New" charset="0"/>
                <a:cs typeface="Courier New" charset="0"/>
              </a:rPr>
              <a:t>etc</a:t>
            </a:r>
            <a:r>
              <a:rPr lang="en-US" dirty="0">
                <a:latin typeface="Courier New" charset="0"/>
                <a:ea typeface="Courier New" charset="0"/>
                <a:cs typeface="Courier New" charset="0"/>
              </a:rPr>
              <a:t>/puppet/modules:/</a:t>
            </a:r>
            <a:r>
              <a:rPr lang="en-US" dirty="0" err="1">
                <a:latin typeface="Courier New" charset="0"/>
                <a:ea typeface="Courier New" charset="0"/>
                <a:cs typeface="Courier New" charset="0"/>
              </a:rPr>
              <a:t>usr</a:t>
            </a:r>
            <a:r>
              <a:rPr lang="en-US" dirty="0">
                <a:latin typeface="Courier New" charset="0"/>
                <a:ea typeface="Courier New" charset="0"/>
                <a:cs typeface="Courier New" charset="0"/>
              </a:rPr>
              <a:t>/share/puppet/modules </a:t>
            </a:r>
          </a:p>
        </p:txBody>
      </p:sp>
    </p:spTree>
    <p:extLst>
      <p:ext uri="{BB962C8B-B14F-4D97-AF65-F5344CB8AC3E}">
        <p14:creationId xmlns:p14="http://schemas.microsoft.com/office/powerpoint/2010/main" val="105717971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3" name="Content Placeholder 2"/>
          <p:cNvSpPr>
            <a:spLocks noGrp="1"/>
          </p:cNvSpPr>
          <p:nvPr>
            <p:ph idx="1"/>
          </p:nvPr>
        </p:nvSpPr>
        <p:spPr>
          <a:xfrm>
            <a:off x="1097279" y="1066801"/>
            <a:ext cx="10058401" cy="5392986"/>
          </a:xfrm>
        </p:spPr>
        <p:txBody>
          <a:bodyPr/>
          <a:lstStyle/>
          <a:p>
            <a:r>
              <a:rPr lang="en-US" dirty="0" smtClean="0"/>
              <a:t> Modules</a:t>
            </a:r>
          </a:p>
          <a:p>
            <a:pPr lvl="1"/>
            <a:r>
              <a:rPr lang="en-US" dirty="0" smtClean="0"/>
              <a:t> </a:t>
            </a:r>
            <a:r>
              <a:rPr lang="en-US" dirty="0" smtClean="0">
                <a:solidFill>
                  <a:schemeClr val="tx1"/>
                </a:solidFill>
              </a:rPr>
              <a:t>Puppet module tool to interface with Puppet Modules Forge:</a:t>
            </a: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r>
              <a:rPr lang="en-US" dirty="0">
                <a:solidFill>
                  <a:schemeClr val="tx1"/>
                </a:solidFill>
              </a:rPr>
              <a:t> GitHub, also, is full of Puppet modules</a:t>
            </a:r>
          </a:p>
          <a:p>
            <a:pPr lvl="1"/>
            <a:endParaRPr lang="en-US" dirty="0" smtClean="0">
              <a:solidFill>
                <a:schemeClr val="tx1"/>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
        <p:nvSpPr>
          <p:cNvPr id="7" name="Content Placeholder 2"/>
          <p:cNvSpPr>
            <a:spLocks noGrp="1"/>
          </p:cNvSpPr>
          <p:nvPr/>
        </p:nvSpPr>
        <p:spPr>
          <a:xfrm>
            <a:off x="1143000" y="1981200"/>
            <a:ext cx="10011214" cy="3276600"/>
          </a:xfrm>
          <a:prstGeom prst="rect">
            <a:avLst/>
          </a:prstGeom>
          <a:solidFill>
            <a:schemeClr val="accent5">
              <a:lumMod val="60000"/>
              <a:lumOff val="40000"/>
            </a:schemeClr>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200"/>
              </a:spcBef>
              <a:buNone/>
            </a:pPr>
            <a:r>
              <a:rPr lang="en-US" sz="1800" dirty="0">
                <a:latin typeface="Courier New" charset="0"/>
                <a:ea typeface="Courier New" charset="0"/>
                <a:cs typeface="Courier New" charset="0"/>
              </a:rPr>
              <a:t>puppet help module </a:t>
            </a:r>
            <a:endParaRPr lang="en-US" sz="1800" dirty="0" smtClean="0">
              <a:latin typeface="Courier New" charset="0"/>
              <a:ea typeface="Courier New" charset="0"/>
              <a:cs typeface="Courier New" charset="0"/>
            </a:endParaRPr>
          </a:p>
          <a:p>
            <a:pPr marL="0" indent="0">
              <a:spcBef>
                <a:spcPts val="200"/>
              </a:spcBef>
              <a:buNone/>
            </a:pPr>
            <a:r>
              <a:rPr lang="en-US" sz="1800" dirty="0" smtClean="0">
                <a:latin typeface="Courier New" charset="0"/>
                <a:ea typeface="Courier New" charset="0"/>
                <a:cs typeface="Courier New" charset="0"/>
              </a:rPr>
              <a:t>[...] </a:t>
            </a:r>
          </a:p>
          <a:p>
            <a:pPr marL="0" indent="0">
              <a:spcBef>
                <a:spcPts val="200"/>
              </a:spcBef>
              <a:buNone/>
            </a:pPr>
            <a:r>
              <a:rPr lang="en-US" sz="1800" dirty="0" smtClean="0">
                <a:latin typeface="Courier New" charset="0"/>
                <a:ea typeface="Courier New" charset="0"/>
                <a:cs typeface="Courier New" charset="0"/>
              </a:rPr>
              <a:t>ACTIONS</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marL="0" indent="0">
              <a:spcBef>
                <a:spcPts val="200"/>
              </a:spcBef>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build 		Build </a:t>
            </a:r>
            <a:r>
              <a:rPr lang="en-US" sz="1800" dirty="0">
                <a:latin typeface="Courier New" charset="0"/>
                <a:ea typeface="Courier New" charset="0"/>
                <a:cs typeface="Courier New" charset="0"/>
              </a:rPr>
              <a:t>a module release </a:t>
            </a:r>
            <a:r>
              <a:rPr lang="en-US" sz="1800" dirty="0" smtClean="0">
                <a:latin typeface="Courier New" charset="0"/>
                <a:ea typeface="Courier New" charset="0"/>
                <a:cs typeface="Courier New" charset="0"/>
              </a:rPr>
              <a:t>package</a:t>
            </a:r>
          </a:p>
          <a:p>
            <a:pPr marL="0" indent="0">
              <a:spcBef>
                <a:spcPts val="200"/>
              </a:spcBef>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changes 		Show </a:t>
            </a:r>
            <a:r>
              <a:rPr lang="en-US" sz="1800" dirty="0">
                <a:latin typeface="Courier New" charset="0"/>
                <a:ea typeface="Courier New" charset="0"/>
                <a:cs typeface="Courier New" charset="0"/>
              </a:rPr>
              <a:t>modified files of an installed </a:t>
            </a:r>
            <a:r>
              <a:rPr lang="en-US" sz="1800" dirty="0" smtClean="0">
                <a:latin typeface="Courier New" charset="0"/>
                <a:ea typeface="Courier New" charset="0"/>
                <a:cs typeface="Courier New" charset="0"/>
              </a:rPr>
              <a:t>module</a:t>
            </a:r>
          </a:p>
          <a:p>
            <a:pPr marL="0" indent="0">
              <a:spcBef>
                <a:spcPts val="200"/>
              </a:spcBef>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generate 		Generate </a:t>
            </a:r>
            <a:r>
              <a:rPr lang="en-US" sz="1800" dirty="0">
                <a:latin typeface="Courier New" charset="0"/>
                <a:ea typeface="Courier New" charset="0"/>
                <a:cs typeface="Courier New" charset="0"/>
              </a:rPr>
              <a:t>boilerplate for a new </a:t>
            </a:r>
            <a:r>
              <a:rPr lang="en-US" sz="1800" dirty="0" smtClean="0">
                <a:latin typeface="Courier New" charset="0"/>
                <a:ea typeface="Courier New" charset="0"/>
                <a:cs typeface="Courier New" charset="0"/>
              </a:rPr>
              <a:t>module</a:t>
            </a:r>
          </a:p>
          <a:p>
            <a:pPr marL="0" indent="0">
              <a:spcBef>
                <a:spcPts val="200"/>
              </a:spcBef>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install 		Install </a:t>
            </a:r>
            <a:r>
              <a:rPr lang="en-US" sz="1800" dirty="0">
                <a:latin typeface="Courier New" charset="0"/>
                <a:ea typeface="Courier New" charset="0"/>
                <a:cs typeface="Courier New" charset="0"/>
              </a:rPr>
              <a:t>a module from the Puppet Forge or an </a:t>
            </a:r>
            <a:r>
              <a:rPr lang="en-US" sz="1800" dirty="0" smtClean="0">
                <a:latin typeface="Courier New" charset="0"/>
                <a:ea typeface="Courier New" charset="0"/>
                <a:cs typeface="Courier New" charset="0"/>
              </a:rPr>
              <a:t>archive </a:t>
            </a:r>
          </a:p>
          <a:p>
            <a:pPr marL="0" indent="0">
              <a:spcBef>
                <a:spcPts val="200"/>
              </a:spcBef>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list 		List </a:t>
            </a:r>
            <a:r>
              <a:rPr lang="en-US" sz="1800" dirty="0">
                <a:latin typeface="Courier New" charset="0"/>
                <a:ea typeface="Courier New" charset="0"/>
                <a:cs typeface="Courier New" charset="0"/>
              </a:rPr>
              <a:t>installed modules </a:t>
            </a:r>
            <a:endParaRPr lang="en-US" sz="1800" dirty="0" smtClean="0">
              <a:latin typeface="Courier New" charset="0"/>
              <a:ea typeface="Courier New" charset="0"/>
              <a:cs typeface="Courier New" charset="0"/>
            </a:endParaRPr>
          </a:p>
          <a:p>
            <a:pPr marL="0" indent="0">
              <a:spcBef>
                <a:spcPts val="200"/>
              </a:spcBef>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search 		Search </a:t>
            </a:r>
            <a:r>
              <a:rPr lang="en-US" sz="1800" dirty="0">
                <a:latin typeface="Courier New" charset="0"/>
                <a:ea typeface="Courier New" charset="0"/>
                <a:cs typeface="Courier New" charset="0"/>
              </a:rPr>
              <a:t>the Puppet Forge for a </a:t>
            </a:r>
            <a:r>
              <a:rPr lang="en-US" sz="1800" dirty="0" smtClean="0">
                <a:latin typeface="Courier New" charset="0"/>
                <a:ea typeface="Courier New" charset="0"/>
                <a:cs typeface="Courier New" charset="0"/>
              </a:rPr>
              <a:t>module </a:t>
            </a:r>
          </a:p>
          <a:p>
            <a:pPr marL="0" indent="0">
              <a:spcBef>
                <a:spcPts val="200"/>
              </a:spcBef>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uninstall 		Uninstall </a:t>
            </a:r>
            <a:r>
              <a:rPr lang="en-US" sz="1800" dirty="0">
                <a:latin typeface="Courier New" charset="0"/>
                <a:ea typeface="Courier New" charset="0"/>
                <a:cs typeface="Courier New" charset="0"/>
              </a:rPr>
              <a:t>a puppet </a:t>
            </a:r>
            <a:r>
              <a:rPr lang="en-US" sz="1800" dirty="0" smtClean="0">
                <a:latin typeface="Courier New" charset="0"/>
                <a:ea typeface="Courier New" charset="0"/>
                <a:cs typeface="Courier New" charset="0"/>
              </a:rPr>
              <a:t>module </a:t>
            </a:r>
          </a:p>
          <a:p>
            <a:pPr marL="0" indent="0">
              <a:spcBef>
                <a:spcPts val="200"/>
              </a:spcBef>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upgrade 		Upgrade </a:t>
            </a:r>
            <a:r>
              <a:rPr lang="en-US" sz="1800" dirty="0">
                <a:latin typeface="Courier New" charset="0"/>
                <a:ea typeface="Courier New" charset="0"/>
                <a:cs typeface="Courier New" charset="0"/>
              </a:rPr>
              <a:t>a puppet </a:t>
            </a:r>
            <a:r>
              <a:rPr lang="en-US" sz="1800" dirty="0" smtClean="0">
                <a:latin typeface="Courier New" charset="0"/>
                <a:ea typeface="Courier New" charset="0"/>
                <a:cs typeface="Courier New" charset="0"/>
              </a:rPr>
              <a:t>module </a:t>
            </a:r>
            <a:endParaRPr lang="en-US" sz="1800" dirty="0">
              <a:latin typeface="Courier New" charset="0"/>
              <a:ea typeface="Courier New" charset="0"/>
              <a:cs typeface="Courier New" charset="0"/>
            </a:endParaRPr>
          </a:p>
        </p:txBody>
      </p:sp>
    </p:spTree>
    <p:extLst>
      <p:ext uri="{BB962C8B-B14F-4D97-AF65-F5344CB8AC3E}">
        <p14:creationId xmlns:p14="http://schemas.microsoft.com/office/powerpoint/2010/main" val="103503198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solidFill>
                  <a:schemeClr val="tx1"/>
                </a:solidFill>
              </a:rPr>
              <a:t>Practice: Language </a:t>
            </a:r>
            <a:r>
              <a:rPr lang="en-US" dirty="0" smtClean="0">
                <a:solidFill>
                  <a:schemeClr val="tx1"/>
                </a:solidFill>
              </a:rPr>
              <a:t>Basics</a:t>
            </a:r>
            <a:endParaRPr lang="en-US" dirty="0" smtClean="0"/>
          </a:p>
          <a:p>
            <a:pPr lvl="1"/>
            <a:r>
              <a:rPr lang="en-US" dirty="0" smtClean="0"/>
              <a:t> </a:t>
            </a:r>
            <a:r>
              <a:rPr lang="en-US" dirty="0">
                <a:solidFill>
                  <a:schemeClr val="tx1"/>
                </a:solidFill>
              </a:rPr>
              <a:t>On a test machine </a:t>
            </a:r>
            <a:r>
              <a:rPr lang="en-US" b="1" dirty="0">
                <a:solidFill>
                  <a:schemeClr val="tx1"/>
                </a:solidFill>
              </a:rPr>
              <a:t>install Puppet</a:t>
            </a:r>
            <a:r>
              <a:rPr lang="en-US" dirty="0">
                <a:solidFill>
                  <a:schemeClr val="tx1"/>
                </a:solidFill>
              </a:rPr>
              <a:t> if not already </a:t>
            </a:r>
            <a:r>
              <a:rPr lang="en-US" dirty="0" smtClean="0">
                <a:solidFill>
                  <a:schemeClr val="tx1"/>
                </a:solidFill>
              </a:rPr>
              <a:t>installed</a:t>
            </a:r>
          </a:p>
          <a:p>
            <a:pPr lvl="1"/>
            <a:r>
              <a:rPr lang="en-US" dirty="0">
                <a:solidFill>
                  <a:schemeClr val="tx1"/>
                </a:solidFill>
              </a:rPr>
              <a:t> </a:t>
            </a:r>
            <a:r>
              <a:rPr lang="en-US" dirty="0">
                <a:solidFill>
                  <a:schemeClr val="tx1"/>
                </a:solidFill>
              </a:rPr>
              <a:t>Practice with the </a:t>
            </a:r>
            <a:r>
              <a:rPr lang="en-US" b="1" dirty="0">
                <a:solidFill>
                  <a:schemeClr val="tx1"/>
                </a:solidFill>
              </a:rPr>
              <a:t>commands</a:t>
            </a:r>
            <a:r>
              <a:rPr lang="en-US" dirty="0" smtClean="0">
                <a:solidFill>
                  <a:schemeClr val="tx1"/>
                </a:solidFill>
              </a:rPr>
              <a:t>:</a:t>
            </a:r>
            <a:endParaRPr lang="en-US" dirty="0" smtClean="0"/>
          </a:p>
          <a:p>
            <a:pPr fontAlgn="base"/>
            <a:endParaRPr lang="en-US" sz="2400" dirty="0" smtClean="0"/>
          </a:p>
          <a:p>
            <a:pPr fontAlgn="base"/>
            <a:endParaRPr lang="en-US" sz="2400" dirty="0" smtClean="0">
              <a:solidFill>
                <a:schemeClr val="tx1"/>
              </a:solidFill>
            </a:endParaRPr>
          </a:p>
          <a:p>
            <a:pPr fontAlgn="base"/>
            <a:endParaRPr lang="en-US" sz="2400" dirty="0" smtClean="0">
              <a:solidFill>
                <a:schemeClr val="tx1"/>
              </a:solidFill>
            </a:endParaRPr>
          </a:p>
          <a:p>
            <a:pPr fontAlgn="base"/>
            <a:endParaRPr lang="en-US" sz="2400" dirty="0">
              <a:solidFill>
                <a:schemeClr val="tx1"/>
              </a:solidFill>
            </a:endParaRPr>
          </a:p>
          <a:p>
            <a:pPr lvl="1" fontAlgn="base"/>
            <a:r>
              <a:rPr lang="en-US" dirty="0" smtClean="0">
                <a:solidFill>
                  <a:schemeClr val="tx1"/>
                </a:solidFill>
              </a:rPr>
              <a:t> Create </a:t>
            </a:r>
            <a:r>
              <a:rPr lang="en-US" dirty="0">
                <a:solidFill>
                  <a:schemeClr val="tx1"/>
                </a:solidFill>
              </a:rPr>
              <a:t>a </a:t>
            </a:r>
            <a:r>
              <a:rPr lang="en-US" b="1" dirty="0">
                <a:solidFill>
                  <a:schemeClr val="tx1"/>
                </a:solidFill>
              </a:rPr>
              <a:t>manifest</a:t>
            </a:r>
            <a:r>
              <a:rPr lang="en-US" dirty="0">
                <a:solidFill>
                  <a:schemeClr val="tx1"/>
                </a:solidFill>
              </a:rPr>
              <a:t> file and in that file manage the installation of the package and the management of the service of </a:t>
            </a:r>
            <a:r>
              <a:rPr lang="en-US" i="1" dirty="0" err="1" smtClean="0">
                <a:solidFill>
                  <a:schemeClr val="tx1"/>
                </a:solidFill>
              </a:rPr>
              <a:t>nginx</a:t>
            </a:r>
            <a:endParaRPr lang="en-US" dirty="0" smtClean="0">
              <a:solidFill>
                <a:schemeClr val="tx1"/>
              </a:solidFill>
            </a:endParaRPr>
          </a:p>
          <a:p>
            <a:pPr lvl="1" fontAlgn="base"/>
            <a:r>
              <a:rPr lang="en-US" dirty="0">
                <a:solidFill>
                  <a:schemeClr val="tx1"/>
                </a:solidFill>
              </a:rPr>
              <a:t> </a:t>
            </a:r>
            <a:r>
              <a:rPr lang="en-US" dirty="0" smtClean="0">
                <a:solidFill>
                  <a:schemeClr val="tx1"/>
                </a:solidFill>
              </a:rPr>
              <a:t>Use</a:t>
            </a:r>
            <a:r>
              <a:rPr lang="en-US" dirty="0">
                <a:solidFill>
                  <a:schemeClr val="tx1"/>
                </a:solidFill>
              </a:rPr>
              <a:t> puppet apply to apply the resources declared in our </a:t>
            </a:r>
            <a:r>
              <a:rPr lang="en-US" dirty="0" smtClean="0">
                <a:solidFill>
                  <a:schemeClr val="tx1"/>
                </a:solidFill>
              </a:rPr>
              <a:t>manifest</a:t>
            </a:r>
            <a:endParaRPr lang="en-US" dirty="0">
              <a:solidFill>
                <a:schemeClr val="tx1"/>
              </a:solidFill>
            </a:endParaRPr>
          </a:p>
          <a:p>
            <a:pPr lvl="8"/>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sp>
        <p:nvSpPr>
          <p:cNvPr id="8" name="Content Placeholder 2"/>
          <p:cNvSpPr>
            <a:spLocks noGrp="1"/>
          </p:cNvSpPr>
          <p:nvPr/>
        </p:nvSpPr>
        <p:spPr>
          <a:xfrm>
            <a:off x="4572000" y="2384652"/>
            <a:ext cx="3124200" cy="387519"/>
          </a:xfrm>
          <a:prstGeom prst="rect">
            <a:avLst/>
          </a:prstGeom>
          <a:solidFill>
            <a:schemeClr val="tx1"/>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puppet </a:t>
            </a:r>
            <a:r>
              <a:rPr lang="en-US" dirty="0">
                <a:solidFill>
                  <a:schemeClr val="bg1"/>
                </a:solidFill>
                <a:latin typeface="Courier New" charset="0"/>
                <a:ea typeface="Courier New" charset="0"/>
                <a:cs typeface="Courier New" charset="0"/>
              </a:rPr>
              <a:t>describe </a:t>
            </a:r>
          </a:p>
        </p:txBody>
      </p:sp>
      <p:sp>
        <p:nvSpPr>
          <p:cNvPr id="9" name="Content Placeholder 2"/>
          <p:cNvSpPr>
            <a:spLocks noGrp="1"/>
          </p:cNvSpPr>
          <p:nvPr/>
        </p:nvSpPr>
        <p:spPr>
          <a:xfrm>
            <a:off x="4592480" y="2922670"/>
            <a:ext cx="3103720" cy="376382"/>
          </a:xfrm>
          <a:prstGeom prst="rect">
            <a:avLst/>
          </a:prstGeom>
          <a:solidFill>
            <a:schemeClr val="tx1"/>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puppet </a:t>
            </a:r>
            <a:r>
              <a:rPr lang="en-US" dirty="0">
                <a:solidFill>
                  <a:schemeClr val="bg1"/>
                </a:solidFill>
                <a:latin typeface="Courier New" charset="0"/>
                <a:ea typeface="Courier New" charset="0"/>
                <a:cs typeface="Courier New" charset="0"/>
              </a:rPr>
              <a:t>resource </a:t>
            </a:r>
          </a:p>
        </p:txBody>
      </p:sp>
      <p:sp>
        <p:nvSpPr>
          <p:cNvPr id="10" name="Content Placeholder 2"/>
          <p:cNvSpPr>
            <a:spLocks noGrp="1"/>
          </p:cNvSpPr>
          <p:nvPr/>
        </p:nvSpPr>
        <p:spPr>
          <a:xfrm>
            <a:off x="5157793" y="3397704"/>
            <a:ext cx="1876414" cy="412296"/>
          </a:xfrm>
          <a:prstGeom prst="rect">
            <a:avLst/>
          </a:prstGeom>
          <a:solidFill>
            <a:schemeClr val="tx1"/>
          </a:solidFill>
          <a:effectLst>
            <a:outerShdw blurRad="50800" dist="76200" dir="2700000" algn="tl" rotWithShape="0">
              <a:prstClr val="black">
                <a:alpha val="40000"/>
              </a:prstClr>
            </a:outerShdw>
          </a:effectLst>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facter</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90100829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Puppet</a:t>
            </a:r>
            <a:endParaRPr lang="en-US" dirty="0"/>
          </a:p>
        </p:txBody>
      </p:sp>
      <p:sp>
        <p:nvSpPr>
          <p:cNvPr id="3" name="Content Placeholder 2"/>
          <p:cNvSpPr>
            <a:spLocks noGrp="1"/>
          </p:cNvSpPr>
          <p:nvPr>
            <p:ph idx="1"/>
          </p:nvPr>
        </p:nvSpPr>
        <p:spPr/>
        <p:txBody>
          <a:bodyPr>
            <a:noAutofit/>
          </a:bodyPr>
          <a:lstStyle/>
          <a:p>
            <a:r>
              <a:rPr lang="en-US" sz="3000" dirty="0" smtClean="0"/>
              <a:t> What </a:t>
            </a:r>
            <a:r>
              <a:rPr lang="en-US" sz="3000" dirty="0" smtClean="0"/>
              <a:t>is </a:t>
            </a:r>
            <a:r>
              <a:rPr lang="en-US" sz="3000" dirty="0" smtClean="0"/>
              <a:t>Puppet anyway?</a:t>
            </a:r>
          </a:p>
          <a:p>
            <a:pPr lvl="1"/>
            <a:r>
              <a:rPr lang="en-US" dirty="0"/>
              <a:t> </a:t>
            </a:r>
            <a:r>
              <a:rPr lang="en-US" dirty="0" smtClean="0">
                <a:solidFill>
                  <a:schemeClr val="tx1"/>
                </a:solidFill>
              </a:rPr>
              <a:t>Developed </a:t>
            </a:r>
            <a:r>
              <a:rPr lang="en-US" dirty="0">
                <a:solidFill>
                  <a:schemeClr val="tx1"/>
                </a:solidFill>
              </a:rPr>
              <a:t>by Puppet </a:t>
            </a:r>
            <a:r>
              <a:rPr lang="en-US" dirty="0" smtClean="0">
                <a:solidFill>
                  <a:schemeClr val="tx1"/>
                </a:solidFill>
              </a:rPr>
              <a:t>Labs</a:t>
            </a:r>
            <a:endParaRPr lang="en-US" dirty="0" smtClean="0"/>
          </a:p>
          <a:p>
            <a:pPr lvl="1"/>
            <a:r>
              <a:rPr lang="en-US" dirty="0"/>
              <a:t> </a:t>
            </a:r>
            <a:r>
              <a:rPr lang="en-US" dirty="0">
                <a:solidFill>
                  <a:schemeClr val="tx1"/>
                </a:solidFill>
              </a:rPr>
              <a:t>Open Source </a:t>
            </a:r>
            <a:r>
              <a:rPr lang="en-US" b="1" dirty="0">
                <a:solidFill>
                  <a:schemeClr val="tx1"/>
                </a:solidFill>
              </a:rPr>
              <a:t>Configuration Management</a:t>
            </a:r>
            <a:r>
              <a:rPr lang="en-US" dirty="0">
                <a:solidFill>
                  <a:schemeClr val="tx1"/>
                </a:solidFill>
              </a:rPr>
              <a:t> software </a:t>
            </a:r>
            <a:endParaRPr lang="en-US" dirty="0" smtClean="0">
              <a:solidFill>
                <a:schemeClr val="tx1"/>
              </a:solidFill>
            </a:endParaRPr>
          </a:p>
          <a:p>
            <a:pPr lvl="1"/>
            <a:r>
              <a:rPr lang="en-US" dirty="0">
                <a:solidFill>
                  <a:schemeClr val="tx1"/>
                </a:solidFill>
              </a:rPr>
              <a:t> </a:t>
            </a:r>
            <a:r>
              <a:rPr lang="en-US" dirty="0" smtClean="0">
                <a:solidFill>
                  <a:schemeClr val="tx1"/>
                </a:solidFill>
              </a:rPr>
              <a:t>A framework for </a:t>
            </a:r>
            <a:r>
              <a:rPr lang="en-US" b="1" dirty="0" smtClean="0">
                <a:solidFill>
                  <a:schemeClr val="tx1"/>
                </a:solidFill>
              </a:rPr>
              <a:t>Systems Automation</a:t>
            </a:r>
            <a:r>
              <a:rPr lang="en-US" dirty="0" smtClean="0">
                <a:solidFill>
                  <a:schemeClr val="tx1"/>
                </a:solidFill>
              </a:rPr>
              <a:t> </a:t>
            </a:r>
          </a:p>
          <a:p>
            <a:pPr lvl="1"/>
            <a:r>
              <a:rPr lang="en-US" dirty="0">
                <a:solidFill>
                  <a:schemeClr val="tx1"/>
                </a:solidFill>
              </a:rPr>
              <a:t> </a:t>
            </a:r>
            <a:r>
              <a:rPr lang="en-US" dirty="0" smtClean="0">
                <a:solidFill>
                  <a:schemeClr val="tx1"/>
                </a:solidFill>
              </a:rPr>
              <a:t>With </a:t>
            </a:r>
            <a:r>
              <a:rPr lang="en-US" dirty="0">
                <a:solidFill>
                  <a:schemeClr val="tx1"/>
                </a:solidFill>
              </a:rPr>
              <a:t>a </a:t>
            </a:r>
            <a:r>
              <a:rPr lang="en-US" dirty="0" smtClean="0">
                <a:solidFill>
                  <a:schemeClr val="tx1"/>
                </a:solidFill>
              </a:rPr>
              <a:t>declarative DSL, configure and manage what you want:</a:t>
            </a:r>
            <a:endParaRPr lang="en-US" dirty="0">
              <a:solidFill>
                <a:schemeClr val="tx1"/>
              </a:solidFill>
            </a:endParaRPr>
          </a:p>
          <a:p>
            <a:pPr lvl="2"/>
            <a:r>
              <a:rPr lang="en-US" sz="2400" dirty="0" smtClean="0">
                <a:solidFill>
                  <a:schemeClr val="tx1"/>
                </a:solidFill>
              </a:rPr>
              <a:t>packages to install</a:t>
            </a:r>
          </a:p>
          <a:p>
            <a:pPr lvl="2"/>
            <a:r>
              <a:rPr lang="en-US" sz="2400" dirty="0" smtClean="0">
                <a:solidFill>
                  <a:schemeClr val="tx1"/>
                </a:solidFill>
              </a:rPr>
              <a:t>services to start</a:t>
            </a:r>
          </a:p>
          <a:p>
            <a:pPr lvl="2"/>
            <a:r>
              <a:rPr lang="en-US" sz="2400" dirty="0" smtClean="0">
                <a:solidFill>
                  <a:schemeClr val="tx1"/>
                </a:solidFill>
              </a:rPr>
              <a:t>files to configure </a:t>
            </a:r>
          </a:p>
          <a:p>
            <a:pPr lvl="2"/>
            <a:r>
              <a:rPr lang="en-US" sz="2400" dirty="0">
                <a:solidFill>
                  <a:schemeClr val="tx1"/>
                </a:solidFill>
              </a:rPr>
              <a:t>a</a:t>
            </a:r>
            <a:r>
              <a:rPr lang="en-US" sz="2400" dirty="0" smtClean="0">
                <a:solidFill>
                  <a:schemeClr val="tx1"/>
                </a:solidFill>
              </a:rPr>
              <a:t>nd more!</a:t>
            </a:r>
          </a:p>
          <a:p>
            <a:pPr lvl="1"/>
            <a:endParaRPr lang="en-US" dirty="0" smtClean="0"/>
          </a:p>
          <a:p>
            <a:pPr lvl="8"/>
            <a:endParaRPr lang="en-US" sz="2400"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127959181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Puppet</a:t>
            </a:r>
            <a:endParaRPr lang="en-US" dirty="0"/>
          </a:p>
        </p:txBody>
      </p:sp>
      <p:sp>
        <p:nvSpPr>
          <p:cNvPr id="3" name="Content Placeholder 2"/>
          <p:cNvSpPr>
            <a:spLocks noGrp="1"/>
          </p:cNvSpPr>
          <p:nvPr>
            <p:ph idx="1"/>
          </p:nvPr>
        </p:nvSpPr>
        <p:spPr/>
        <p:txBody>
          <a:bodyPr>
            <a:noAutofit/>
          </a:bodyPr>
          <a:lstStyle/>
          <a:p>
            <a:r>
              <a:rPr lang="en-US" sz="3000" dirty="0" smtClean="0"/>
              <a:t> What </a:t>
            </a:r>
            <a:r>
              <a:rPr lang="en-US" sz="3000" dirty="0" smtClean="0"/>
              <a:t>is </a:t>
            </a:r>
            <a:r>
              <a:rPr lang="en-US" sz="3000" dirty="0" smtClean="0"/>
              <a:t>Puppet anyway?</a:t>
            </a:r>
          </a:p>
          <a:p>
            <a:pPr lvl="1"/>
            <a:r>
              <a:rPr lang="en-US" dirty="0" smtClean="0">
                <a:solidFill>
                  <a:schemeClr val="tx1"/>
                </a:solidFill>
              </a:rPr>
              <a:t> Puppet works on Linux, Unix, </a:t>
            </a:r>
            <a:r>
              <a:rPr lang="en-US" dirty="0" err="1" smtClean="0">
                <a:solidFill>
                  <a:schemeClr val="tx1"/>
                </a:solidFill>
              </a:rPr>
              <a:t>MacOS</a:t>
            </a:r>
            <a:r>
              <a:rPr lang="en-US" dirty="0" smtClean="0">
                <a:solidFill>
                  <a:schemeClr val="tx1"/>
                </a:solidFill>
              </a:rPr>
              <a:t>, Windows...</a:t>
            </a:r>
          </a:p>
          <a:p>
            <a:pPr lvl="1"/>
            <a:r>
              <a:rPr lang="en-US" dirty="0">
                <a:solidFill>
                  <a:schemeClr val="tx1"/>
                </a:solidFill>
              </a:rPr>
              <a:t> C</a:t>
            </a:r>
            <a:r>
              <a:rPr lang="en-US" dirty="0" smtClean="0">
                <a:solidFill>
                  <a:schemeClr val="tx1"/>
                </a:solidFill>
              </a:rPr>
              <a:t>onfigure network and storage devices or manage cloud resources</a:t>
            </a:r>
          </a:p>
          <a:p>
            <a:pPr lvl="1"/>
            <a:r>
              <a:rPr lang="en-US" dirty="0">
                <a:solidFill>
                  <a:schemeClr val="tx1"/>
                </a:solidFill>
              </a:rPr>
              <a:t> U</a:t>
            </a:r>
            <a:r>
              <a:rPr lang="en-US" dirty="0" smtClean="0">
                <a:solidFill>
                  <a:schemeClr val="tx1"/>
                </a:solidFill>
              </a:rPr>
              <a:t>sed by</a:t>
            </a:r>
            <a:r>
              <a:rPr lang="en-US" dirty="0">
                <a:solidFill>
                  <a:schemeClr val="tx1"/>
                </a:solidFill>
              </a:rPr>
              <a:t> </a:t>
            </a:r>
            <a:r>
              <a:rPr lang="en-US" dirty="0" smtClean="0">
                <a:solidFill>
                  <a:schemeClr val="tx1"/>
                </a:solidFill>
              </a:rPr>
              <a:t>companies to manage systems ranging from few dozen to several thousands</a:t>
            </a:r>
          </a:p>
          <a:p>
            <a:pPr lvl="1"/>
            <a:r>
              <a:rPr lang="en-US" dirty="0">
                <a:solidFill>
                  <a:schemeClr val="tx1"/>
                </a:solidFill>
              </a:rPr>
              <a:t> </a:t>
            </a:r>
            <a:r>
              <a:rPr lang="en-US" dirty="0" smtClean="0">
                <a:solidFill>
                  <a:schemeClr val="tx1"/>
                </a:solidFill>
              </a:rPr>
              <a:t>Puppet Labs releases also Puppet Enterprise </a:t>
            </a:r>
            <a:r>
              <a:rPr lang="en-US" b="1" dirty="0" smtClean="0">
                <a:solidFill>
                  <a:schemeClr val="tx1"/>
                </a:solidFill>
              </a:rPr>
              <a:t>(PE)</a:t>
            </a:r>
          </a:p>
          <a:p>
            <a:pPr lvl="2"/>
            <a:r>
              <a:rPr lang="en-US" dirty="0">
                <a:solidFill>
                  <a:schemeClr val="tx1"/>
                </a:solidFill>
              </a:rPr>
              <a:t>B</a:t>
            </a:r>
            <a:r>
              <a:rPr lang="en-US" dirty="0" smtClean="0">
                <a:solidFill>
                  <a:schemeClr val="tx1"/>
                </a:solidFill>
              </a:rPr>
              <a:t>ased </a:t>
            </a:r>
            <a:r>
              <a:rPr lang="en-US" dirty="0">
                <a:solidFill>
                  <a:schemeClr val="tx1"/>
                </a:solidFill>
              </a:rPr>
              <a:t>on the Open Source code base </a:t>
            </a:r>
            <a:endParaRPr lang="en-US" dirty="0" smtClean="0">
              <a:solidFill>
                <a:schemeClr val="tx1"/>
              </a:solidFill>
            </a:endParaRPr>
          </a:p>
          <a:p>
            <a:pPr lvl="2"/>
            <a:r>
              <a:rPr lang="en-US" dirty="0">
                <a:solidFill>
                  <a:schemeClr val="tx1"/>
                </a:solidFill>
              </a:rPr>
              <a:t>O</a:t>
            </a:r>
            <a:r>
              <a:rPr lang="en-US" dirty="0" smtClean="0">
                <a:solidFill>
                  <a:schemeClr val="tx1"/>
                </a:solidFill>
              </a:rPr>
              <a:t>riented </a:t>
            </a:r>
            <a:r>
              <a:rPr lang="en-US" dirty="0">
                <a:solidFill>
                  <a:schemeClr val="tx1"/>
                </a:solidFill>
              </a:rPr>
              <a:t>to enterprises that </a:t>
            </a:r>
            <a:r>
              <a:rPr lang="en-US" dirty="0" smtClean="0">
                <a:solidFill>
                  <a:schemeClr val="tx1"/>
                </a:solidFill>
              </a:rPr>
              <a:t>want official </a:t>
            </a:r>
            <a:r>
              <a:rPr lang="en-US" dirty="0">
                <a:solidFill>
                  <a:schemeClr val="tx1"/>
                </a:solidFill>
              </a:rPr>
              <a:t>support and </a:t>
            </a:r>
            <a:r>
              <a:rPr lang="en-US" dirty="0" smtClean="0">
                <a:solidFill>
                  <a:schemeClr val="tx1"/>
                </a:solidFill>
              </a:rPr>
              <a:t>infrastructure </a:t>
            </a:r>
            <a:r>
              <a:rPr lang="en-US" dirty="0">
                <a:solidFill>
                  <a:schemeClr val="tx1"/>
                </a:solidFill>
              </a:rPr>
              <a:t>easier to setup </a:t>
            </a:r>
            <a:endParaRPr lang="en-US" dirty="0" smtClean="0">
              <a:solidFill>
                <a:schemeClr val="tx1"/>
              </a:solidFill>
            </a:endParaRPr>
          </a:p>
          <a:p>
            <a:pPr lvl="2"/>
            <a:r>
              <a:rPr lang="en-US" dirty="0" smtClean="0">
                <a:solidFill>
                  <a:schemeClr val="tx1"/>
                </a:solidFill>
              </a:rPr>
              <a:t>Plus, </a:t>
            </a:r>
            <a:r>
              <a:rPr lang="en-US" dirty="0">
                <a:solidFill>
                  <a:schemeClr val="tx1"/>
                </a:solidFill>
              </a:rPr>
              <a:t>better reporting and management </a:t>
            </a:r>
            <a:r>
              <a:rPr lang="en-US" dirty="0" smtClean="0">
                <a:solidFill>
                  <a:schemeClr val="tx1"/>
                </a:solidFill>
              </a:rPr>
              <a:t>features</a:t>
            </a:r>
            <a:endParaRPr lang="en-US" dirty="0" smtClean="0"/>
          </a:p>
          <a:p>
            <a:pPr lvl="8"/>
            <a:endParaRPr lang="en-US" sz="2600"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spTree>
    <p:extLst>
      <p:ext uri="{BB962C8B-B14F-4D97-AF65-F5344CB8AC3E}">
        <p14:creationId xmlns:p14="http://schemas.microsoft.com/office/powerpoint/2010/main" val="117871262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Puppet</a:t>
            </a:r>
            <a:endParaRPr lang="en-US" dirty="0"/>
          </a:p>
        </p:txBody>
      </p:sp>
      <p:sp>
        <p:nvSpPr>
          <p:cNvPr id="3" name="Content Placeholder 2"/>
          <p:cNvSpPr>
            <a:spLocks noGrp="1"/>
          </p:cNvSpPr>
          <p:nvPr>
            <p:ph idx="1"/>
          </p:nvPr>
        </p:nvSpPr>
        <p:spPr/>
        <p:txBody>
          <a:bodyPr/>
          <a:lstStyle/>
          <a:p>
            <a:r>
              <a:rPr lang="en-US" sz="3000" dirty="0" smtClean="0"/>
              <a:t>What is DevOps?</a:t>
            </a:r>
          </a:p>
          <a:p>
            <a:pPr lvl="1"/>
            <a:r>
              <a:rPr lang="en-US" dirty="0"/>
              <a:t> </a:t>
            </a:r>
            <a:r>
              <a:rPr lang="en-US" dirty="0" smtClean="0"/>
              <a:t>De</a:t>
            </a:r>
            <a:r>
              <a:rPr lang="en-US" dirty="0" smtClean="0">
                <a:solidFill>
                  <a:schemeClr val="tx1"/>
                </a:solidFill>
              </a:rPr>
              <a:t>vOps involves </a:t>
            </a:r>
            <a:r>
              <a:rPr lang="en-US" dirty="0">
                <a:solidFill>
                  <a:schemeClr val="tx1"/>
                </a:solidFill>
              </a:rPr>
              <a:t>a </a:t>
            </a:r>
            <a:r>
              <a:rPr lang="en-US" dirty="0" smtClean="0">
                <a:solidFill>
                  <a:schemeClr val="tx1"/>
                </a:solidFill>
              </a:rPr>
              <a:t>number </a:t>
            </a:r>
            <a:r>
              <a:rPr lang="en-US" dirty="0">
                <a:solidFill>
                  <a:schemeClr val="tx1"/>
                </a:solidFill>
              </a:rPr>
              <a:t>of concepts, nuances and </a:t>
            </a:r>
            <a:r>
              <a:rPr lang="en-US" dirty="0" smtClean="0">
                <a:solidFill>
                  <a:schemeClr val="tx1"/>
                </a:solidFill>
              </a:rPr>
              <a:t>definitions</a:t>
            </a:r>
          </a:p>
          <a:p>
            <a:pPr lvl="1"/>
            <a:r>
              <a:rPr lang="en-US" dirty="0" smtClean="0">
                <a:solidFill>
                  <a:schemeClr val="tx1"/>
                </a:solidFill>
              </a:rPr>
              <a:t> We </a:t>
            </a:r>
            <a:r>
              <a:rPr lang="en-US" dirty="0">
                <a:solidFill>
                  <a:schemeClr val="tx1"/>
                </a:solidFill>
              </a:rPr>
              <a:t>won't try to give another one, but we can safely </a:t>
            </a:r>
            <a:r>
              <a:rPr lang="en-US" dirty="0" smtClean="0">
                <a:solidFill>
                  <a:schemeClr val="tx1"/>
                </a:solidFill>
              </a:rPr>
              <a:t>say:</a:t>
            </a:r>
          </a:p>
          <a:p>
            <a:pPr lvl="1"/>
            <a:endParaRPr lang="en-US" sz="2800" dirty="0">
              <a:solidFill>
                <a:schemeClr val="tx1"/>
              </a:solidFill>
            </a:endParaRPr>
          </a:p>
          <a:p>
            <a:pPr lvl="1"/>
            <a:endParaRPr lang="en-US" sz="2800" dirty="0" smtClean="0">
              <a:solidFill>
                <a:schemeClr val="tx1"/>
              </a:solidFill>
            </a:endParaRPr>
          </a:p>
          <a:p>
            <a:pPr lvl="1"/>
            <a:endParaRPr lang="en-US" sz="2800" dirty="0">
              <a:solidFill>
                <a:schemeClr val="tx1"/>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
        <p:nvSpPr>
          <p:cNvPr id="8" name="Rounded Rectangle 7"/>
          <p:cNvSpPr/>
          <p:nvPr/>
        </p:nvSpPr>
        <p:spPr>
          <a:xfrm>
            <a:off x="1330698" y="2667001"/>
            <a:ext cx="9565902" cy="99059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000" dirty="0" smtClean="0">
                <a:solidFill>
                  <a:schemeClr val="tx1"/>
                </a:solidFill>
                <a:latin typeface="+mj-lt"/>
              </a:rPr>
              <a:t>“DevOps </a:t>
            </a:r>
            <a:r>
              <a:rPr lang="en-US" sz="3000" dirty="0">
                <a:solidFill>
                  <a:schemeClr val="tx1"/>
                </a:solidFill>
                <a:latin typeface="+mj-lt"/>
              </a:rPr>
              <a:t>is </a:t>
            </a:r>
            <a:r>
              <a:rPr lang="en-US" sz="3000" dirty="0" smtClean="0">
                <a:solidFill>
                  <a:schemeClr val="tx1"/>
                </a:solidFill>
                <a:latin typeface="+mj-lt"/>
              </a:rPr>
              <a:t>about</a:t>
            </a:r>
            <a:r>
              <a:rPr lang="en-US" sz="3000" dirty="0">
                <a:solidFill>
                  <a:schemeClr val="tx1"/>
                </a:solidFill>
                <a:latin typeface="+mj-lt"/>
              </a:rPr>
              <a:t> culture, processes, </a:t>
            </a:r>
            <a:r>
              <a:rPr lang="en-US" sz="3000" dirty="0" smtClean="0">
                <a:solidFill>
                  <a:schemeClr val="tx1"/>
                </a:solidFill>
                <a:latin typeface="+mj-lt"/>
              </a:rPr>
              <a:t>people and</a:t>
            </a:r>
            <a:r>
              <a:rPr lang="en-US" sz="3000" dirty="0">
                <a:solidFill>
                  <a:schemeClr val="tx1"/>
                </a:solidFill>
                <a:latin typeface="+mj-lt"/>
              </a:rPr>
              <a:t> </a:t>
            </a:r>
            <a:r>
              <a:rPr lang="en-US" sz="3000" dirty="0" smtClean="0">
                <a:solidFill>
                  <a:schemeClr val="tx1"/>
                </a:solidFill>
                <a:latin typeface="+mj-lt"/>
              </a:rPr>
              <a:t>tools”</a:t>
            </a:r>
            <a:endParaRPr lang="en-US" sz="3000" dirty="0">
              <a:solidFill>
                <a:schemeClr val="tx1"/>
              </a:solidFill>
              <a:latin typeface="+mj-l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542" y="3860342"/>
            <a:ext cx="2159458" cy="2159458"/>
          </a:xfrm>
          <a:prstGeom prst="rect">
            <a:avLst/>
          </a:prstGeom>
        </p:spPr>
      </p:pic>
    </p:spTree>
    <p:extLst>
      <p:ext uri="{BB962C8B-B14F-4D97-AF65-F5344CB8AC3E}">
        <p14:creationId xmlns:p14="http://schemas.microsoft.com/office/powerpoint/2010/main" val="144515610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Puppet</a:t>
            </a:r>
            <a:endParaRPr lang="en-US" dirty="0"/>
          </a:p>
        </p:txBody>
      </p:sp>
      <p:sp>
        <p:nvSpPr>
          <p:cNvPr id="3" name="Content Placeholder 2"/>
          <p:cNvSpPr>
            <a:spLocks noGrp="1"/>
          </p:cNvSpPr>
          <p:nvPr>
            <p:ph idx="1"/>
          </p:nvPr>
        </p:nvSpPr>
        <p:spPr>
          <a:xfrm>
            <a:off x="1097279" y="1066801"/>
            <a:ext cx="10115206" cy="4802293"/>
          </a:xfrm>
        </p:spPr>
        <p:txBody>
          <a:bodyPr>
            <a:noAutofit/>
          </a:bodyPr>
          <a:lstStyle/>
          <a:p>
            <a:r>
              <a:rPr lang="en-US" sz="3000" dirty="0" smtClean="0"/>
              <a:t>DevOps Tool Chain</a:t>
            </a:r>
          </a:p>
          <a:p>
            <a:pPr lvl="1"/>
            <a:r>
              <a:rPr lang="en-US" sz="2800" dirty="0"/>
              <a:t> </a:t>
            </a:r>
            <a:r>
              <a:rPr lang="en-US" sz="2800" dirty="0" smtClean="0">
                <a:solidFill>
                  <a:schemeClr val="tx1"/>
                </a:solidFill>
              </a:rPr>
              <a:t>A </a:t>
            </a:r>
            <a:r>
              <a:rPr lang="en-US" sz="2800" dirty="0">
                <a:solidFill>
                  <a:schemeClr val="tx1"/>
                </a:solidFill>
              </a:rPr>
              <a:t>complete DevOps </a:t>
            </a:r>
            <a:r>
              <a:rPr lang="en-US" sz="2800" dirty="0" smtClean="0">
                <a:solidFill>
                  <a:schemeClr val="tx1"/>
                </a:solidFill>
              </a:rPr>
              <a:t>tool chain</a:t>
            </a:r>
            <a:r>
              <a:rPr lang="en-US" sz="2800" dirty="0">
                <a:solidFill>
                  <a:schemeClr val="tx1"/>
                </a:solidFill>
              </a:rPr>
              <a:t> </a:t>
            </a:r>
            <a:r>
              <a:rPr lang="en-US" sz="2800" dirty="0" smtClean="0">
                <a:solidFill>
                  <a:schemeClr val="tx1"/>
                </a:solidFill>
              </a:rPr>
              <a:t>includes the following categories:</a:t>
            </a:r>
          </a:p>
          <a:p>
            <a:pPr lvl="1"/>
            <a:endParaRPr lang="en-US" sz="2800" dirty="0" smtClean="0">
              <a:solidFill>
                <a:schemeClr val="tx1"/>
              </a:solidFill>
            </a:endParaRPr>
          </a:p>
          <a:p>
            <a:pPr lvl="1"/>
            <a:endParaRPr lang="en-US" sz="2800" dirty="0">
              <a:solidFill>
                <a:schemeClr val="tx1"/>
              </a:solidFill>
            </a:endParaRPr>
          </a:p>
          <a:p>
            <a:pPr lvl="1"/>
            <a:endParaRPr lang="en-US" sz="2800" dirty="0" smtClean="0">
              <a:solidFill>
                <a:schemeClr val="tx1"/>
              </a:solidFill>
            </a:endParaRPr>
          </a:p>
          <a:p>
            <a:pPr lvl="1"/>
            <a:endParaRPr lang="en-US" sz="2800" dirty="0">
              <a:solidFill>
                <a:schemeClr val="tx1"/>
              </a:solidFill>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graphicFrame>
        <p:nvGraphicFramePr>
          <p:cNvPr id="10" name="Table 9"/>
          <p:cNvGraphicFramePr>
            <a:graphicFrameLocks noGrp="1"/>
          </p:cNvGraphicFramePr>
          <p:nvPr>
            <p:extLst>
              <p:ext uri="{D42A27DB-BD31-4B8C-83A1-F6EECF244321}">
                <p14:modId xmlns:p14="http://schemas.microsoft.com/office/powerpoint/2010/main" val="534261694"/>
              </p:ext>
            </p:extLst>
          </p:nvPr>
        </p:nvGraphicFramePr>
        <p:xfrm>
          <a:off x="1158240" y="2209800"/>
          <a:ext cx="9997440" cy="3230880"/>
        </p:xfrm>
        <a:graphic>
          <a:graphicData uri="http://schemas.openxmlformats.org/drawingml/2006/table">
            <a:tbl>
              <a:tblPr firstRow="1" bandRow="1">
                <a:tableStyleId>{5C22544A-7EE6-4342-B048-85BDC9FD1C3A}</a:tableStyleId>
              </a:tblPr>
              <a:tblGrid>
                <a:gridCol w="4998720"/>
                <a:gridCol w="4998720"/>
              </a:tblGrid>
              <a:tr h="370840">
                <a:tc>
                  <a:txBody>
                    <a:bodyPr/>
                    <a:lstStyle/>
                    <a:p>
                      <a:pPr algn="ctr"/>
                      <a:r>
                        <a:rPr lang="en-US" sz="2400" dirty="0" smtClean="0"/>
                        <a:t>Categories List</a:t>
                      </a:r>
                      <a:endParaRPr lang="en-US" sz="2400" dirty="0"/>
                    </a:p>
                  </a:txBody>
                  <a:tcPr/>
                </a:tc>
                <a:tc>
                  <a:txBody>
                    <a:bodyPr/>
                    <a:lstStyle/>
                    <a:p>
                      <a:pPr algn="ctr"/>
                      <a:r>
                        <a:rPr lang="en-US" sz="2400" dirty="0" smtClean="0"/>
                        <a:t>Relevance to Puppet</a:t>
                      </a:r>
                      <a:endParaRPr lang="en-US" sz="2400" dirty="0"/>
                    </a:p>
                  </a:txBody>
                  <a:tcPr/>
                </a:tc>
              </a:tr>
              <a:tr h="370840">
                <a:tc>
                  <a:txBody>
                    <a:bodyPr/>
                    <a:lstStyle/>
                    <a:p>
                      <a:r>
                        <a:rPr lang="en-US" sz="2000" dirty="0" smtClean="0">
                          <a:solidFill>
                            <a:schemeClr val="tx1"/>
                          </a:solidFill>
                        </a:rPr>
                        <a:t>Source Code Management </a:t>
                      </a:r>
                      <a:endParaRPr lang="en-US" altLang="x-none"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We use them when writing Puppet code</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Repository &amp; Software Management</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Puppet can configure them</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Software Build </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Puppet can configure them</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Configuration Management </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Puppet primarily lives here</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x-none" sz="2000" dirty="0" smtClean="0"/>
                        <a:t>Testing</a:t>
                      </a:r>
                    </a:p>
                  </a:txBody>
                  <a:tcPr/>
                </a:tc>
                <a:tc>
                  <a:txBody>
                    <a:bodyPr/>
                    <a:lstStyle/>
                    <a:p>
                      <a:r>
                        <a:rPr lang="en-US" sz="2000" dirty="0" smtClean="0">
                          <a:solidFill>
                            <a:schemeClr val="tx1"/>
                          </a:solidFill>
                        </a:rPr>
                        <a:t>We can test our Puppet code</a:t>
                      </a:r>
                      <a:endParaRPr lang="en-US" altLang="x-none"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Monitoring &amp; Data Analysis </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Puppet can configure them</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Systems &amp; Applications Deployment</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Puppet can configure them</a:t>
                      </a:r>
                      <a:endParaRPr lang="en-US" altLang="x-none" sz="2000" dirty="0" smtClean="0"/>
                    </a:p>
                  </a:txBody>
                  <a:tcPr/>
                </a:tc>
              </a:tr>
            </a:tbl>
          </a:graphicData>
        </a:graphic>
      </p:graphicFrame>
    </p:spTree>
    <p:extLst>
      <p:ext uri="{BB962C8B-B14F-4D97-AF65-F5344CB8AC3E}">
        <p14:creationId xmlns:p14="http://schemas.microsoft.com/office/powerpoint/2010/main" val="115675261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Puppet</a:t>
            </a:r>
            <a:endParaRPr lang="en-US" dirty="0"/>
          </a:p>
        </p:txBody>
      </p:sp>
      <p:sp>
        <p:nvSpPr>
          <p:cNvPr id="3" name="Content Placeholder 2"/>
          <p:cNvSpPr>
            <a:spLocks noGrp="1"/>
          </p:cNvSpPr>
          <p:nvPr>
            <p:ph idx="1"/>
          </p:nvPr>
        </p:nvSpPr>
        <p:spPr>
          <a:xfrm>
            <a:off x="1097279" y="1066801"/>
            <a:ext cx="10115206" cy="4802293"/>
          </a:xfrm>
        </p:spPr>
        <p:txBody>
          <a:bodyPr>
            <a:noAutofit/>
          </a:bodyPr>
          <a:lstStyle/>
          <a:p>
            <a:r>
              <a:rPr lang="en-US" sz="3000" dirty="0" smtClean="0"/>
              <a:t>DevOps Tool Chain (cont.)</a:t>
            </a:r>
            <a:endParaRPr lang="en-US" sz="2800" dirty="0" smtClean="0">
              <a:solidFill>
                <a:schemeClr val="tx1"/>
              </a:solidFill>
            </a:endParaRPr>
          </a:p>
          <a:p>
            <a:pPr lvl="1"/>
            <a:endParaRPr lang="en-US" sz="2800" dirty="0">
              <a:solidFill>
                <a:schemeClr val="tx1"/>
              </a:solidFill>
            </a:endParaRPr>
          </a:p>
          <a:p>
            <a:pPr lvl="1"/>
            <a:endParaRPr lang="en-US" sz="2800" dirty="0" smtClean="0">
              <a:solidFill>
                <a:schemeClr val="tx1"/>
              </a:solidFill>
            </a:endParaRPr>
          </a:p>
          <a:p>
            <a:pPr lvl="1"/>
            <a:endParaRPr lang="en-US" sz="2800" dirty="0">
              <a:solidFill>
                <a:schemeClr val="tx1"/>
              </a:solidFill>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graphicFrame>
        <p:nvGraphicFramePr>
          <p:cNvPr id="11" name="Table 10"/>
          <p:cNvGraphicFramePr>
            <a:graphicFrameLocks noGrp="1"/>
          </p:cNvGraphicFramePr>
          <p:nvPr>
            <p:extLst>
              <p:ext uri="{D42A27DB-BD31-4B8C-83A1-F6EECF244321}">
                <p14:modId xmlns:p14="http://schemas.microsoft.com/office/powerpoint/2010/main" val="2036243967"/>
              </p:ext>
            </p:extLst>
          </p:nvPr>
        </p:nvGraphicFramePr>
        <p:xfrm>
          <a:off x="1143000" y="1752600"/>
          <a:ext cx="9997440" cy="4145280"/>
        </p:xfrm>
        <a:graphic>
          <a:graphicData uri="http://schemas.openxmlformats.org/drawingml/2006/table">
            <a:tbl>
              <a:tblPr firstRow="1" bandRow="1">
                <a:tableStyleId>{5C22544A-7EE6-4342-B048-85BDC9FD1C3A}</a:tableStyleId>
              </a:tblPr>
              <a:tblGrid>
                <a:gridCol w="4998720"/>
                <a:gridCol w="4998720"/>
              </a:tblGrid>
              <a:tr h="370840">
                <a:tc>
                  <a:txBody>
                    <a:bodyPr/>
                    <a:lstStyle/>
                    <a:p>
                      <a:pPr algn="ctr"/>
                      <a:r>
                        <a:rPr lang="en-US" sz="2400" dirty="0" smtClean="0"/>
                        <a:t>Categories List</a:t>
                      </a:r>
                      <a:endParaRPr lang="en-US" sz="2400" dirty="0"/>
                    </a:p>
                  </a:txBody>
                  <a:tcPr/>
                </a:tc>
                <a:tc>
                  <a:txBody>
                    <a:bodyPr/>
                    <a:lstStyle/>
                    <a:p>
                      <a:pPr algn="ctr"/>
                      <a:r>
                        <a:rPr lang="en-US" sz="2400" dirty="0" smtClean="0"/>
                        <a:t>Relevance to Puppet</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Continuous Integration (CI)</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We can manage Puppet code deployments in a CI pipeline</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x-none" sz="2000" dirty="0" smtClean="0"/>
                        <a:t>Cloud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Puppet code can manage cloud resources</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Project Management &amp; Issue Tracking</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We can use them to manage our Puppet projects</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Messaging and Collaboration </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We can use them to collaborate on Puppet works</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Containerization and Virtualization </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Puppet can configure them</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Databases </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Puppet can configure them</a:t>
                      </a:r>
                      <a:endParaRPr lang="en-US" altLang="x-none"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Application Servers </a:t>
                      </a:r>
                      <a:endParaRPr lang="en-US" altLang="x-none"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Puppet can configure them</a:t>
                      </a:r>
                      <a:endParaRPr lang="en-US" altLang="x-none" sz="2000" dirty="0" smtClean="0"/>
                    </a:p>
                  </a:txBody>
                  <a:tcPr/>
                </a:tc>
              </a:tr>
            </a:tbl>
          </a:graphicData>
        </a:graphic>
      </p:graphicFrame>
    </p:spTree>
    <p:extLst>
      <p:ext uri="{BB962C8B-B14F-4D97-AF65-F5344CB8AC3E}">
        <p14:creationId xmlns:p14="http://schemas.microsoft.com/office/powerpoint/2010/main" val="11132149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Puppet</a:t>
            </a:r>
            <a:endParaRPr lang="en-US" dirty="0"/>
          </a:p>
        </p:txBody>
      </p:sp>
      <p:sp>
        <p:nvSpPr>
          <p:cNvPr id="3" name="Content Placeholder 2"/>
          <p:cNvSpPr>
            <a:spLocks noGrp="1"/>
          </p:cNvSpPr>
          <p:nvPr>
            <p:ph idx="1"/>
          </p:nvPr>
        </p:nvSpPr>
        <p:spPr/>
        <p:txBody>
          <a:bodyPr/>
          <a:lstStyle/>
          <a:p>
            <a:pPr fontAlgn="base"/>
            <a:r>
              <a:rPr lang="en-US" sz="3000" dirty="0">
                <a:solidFill>
                  <a:schemeClr val="tx1">
                    <a:lumMod val="85000"/>
                    <a:lumOff val="15000"/>
                  </a:schemeClr>
                </a:solidFill>
              </a:rPr>
              <a:t>Configuration Management </a:t>
            </a:r>
            <a:r>
              <a:rPr lang="en-US" sz="3000" dirty="0" smtClean="0">
                <a:solidFill>
                  <a:schemeClr val="tx1">
                    <a:lumMod val="85000"/>
                    <a:lumOff val="15000"/>
                  </a:schemeClr>
                </a:solidFill>
              </a:rPr>
              <a:t>Principles</a:t>
            </a:r>
            <a:endParaRPr lang="en-US" sz="3000" dirty="0">
              <a:solidFill>
                <a:schemeClr val="tx1">
                  <a:lumMod val="85000"/>
                  <a:lumOff val="15000"/>
                </a:schemeClr>
              </a:solidFill>
            </a:endParaRPr>
          </a:p>
          <a:p>
            <a:pPr lvl="1"/>
            <a:r>
              <a:rPr lang="en-US" dirty="0" smtClean="0"/>
              <a:t> </a:t>
            </a:r>
            <a:r>
              <a:rPr lang="en-US" dirty="0" smtClean="0">
                <a:solidFill>
                  <a:schemeClr val="tx1"/>
                </a:solidFill>
              </a:rPr>
              <a:t>Configuration </a:t>
            </a:r>
            <a:r>
              <a:rPr lang="en-US" dirty="0">
                <a:solidFill>
                  <a:schemeClr val="tx1"/>
                </a:solidFill>
              </a:rPr>
              <a:t>management tools allow to programmatically define how servers have to be configured. </a:t>
            </a:r>
            <a:endParaRPr lang="en-US" dirty="0" smtClean="0">
              <a:solidFill>
                <a:schemeClr val="tx1"/>
              </a:solidFill>
            </a:endParaRPr>
          </a:p>
          <a:p>
            <a:pPr lvl="1"/>
            <a:r>
              <a:rPr lang="en-US" dirty="0" smtClean="0">
                <a:solidFill>
                  <a:schemeClr val="tx1"/>
                </a:solidFill>
              </a:rPr>
              <a:t> List of benefits include:</a:t>
            </a:r>
          </a:p>
          <a:p>
            <a:pPr lvl="2"/>
            <a:r>
              <a:rPr lang="en-US" dirty="0">
                <a:solidFill>
                  <a:schemeClr val="tx1"/>
                </a:solidFill>
              </a:rPr>
              <a:t> </a:t>
            </a:r>
            <a:r>
              <a:rPr lang="en-US" sz="2400" b="1" dirty="0" smtClean="0">
                <a:solidFill>
                  <a:schemeClr val="tx1"/>
                </a:solidFill>
              </a:rPr>
              <a:t>Automation</a:t>
            </a:r>
            <a:r>
              <a:rPr lang="en-US" sz="2400" dirty="0">
                <a:solidFill>
                  <a:schemeClr val="tx1"/>
                </a:solidFill>
              </a:rPr>
              <a:t>: No need to manually configure </a:t>
            </a:r>
            <a:r>
              <a:rPr lang="en-US" sz="2400" dirty="0" smtClean="0">
                <a:solidFill>
                  <a:schemeClr val="tx1"/>
                </a:solidFill>
              </a:rPr>
              <a:t>systems</a:t>
            </a:r>
          </a:p>
          <a:p>
            <a:pPr lvl="2"/>
            <a:r>
              <a:rPr lang="en-US" sz="2400" dirty="0">
                <a:solidFill>
                  <a:schemeClr val="tx1"/>
                </a:solidFill>
              </a:rPr>
              <a:t> </a:t>
            </a:r>
            <a:r>
              <a:rPr lang="en-US" sz="2400" b="1" dirty="0" smtClean="0">
                <a:solidFill>
                  <a:schemeClr val="tx1"/>
                </a:solidFill>
              </a:rPr>
              <a:t>Reproducibility</a:t>
            </a:r>
            <a:r>
              <a:rPr lang="en-US" sz="2400" dirty="0">
                <a:solidFill>
                  <a:schemeClr val="tx1"/>
                </a:solidFill>
              </a:rPr>
              <a:t>: Setup once, repeat </a:t>
            </a:r>
            <a:r>
              <a:rPr lang="en-US" sz="2400" dirty="0" smtClean="0">
                <a:solidFill>
                  <a:schemeClr val="tx1"/>
                </a:solidFill>
              </a:rPr>
              <a:t>forever</a:t>
            </a:r>
          </a:p>
          <a:p>
            <a:pPr lvl="2"/>
            <a:r>
              <a:rPr lang="en-US" sz="2400" dirty="0">
                <a:solidFill>
                  <a:schemeClr val="tx1"/>
                </a:solidFill>
              </a:rPr>
              <a:t> </a:t>
            </a:r>
            <a:r>
              <a:rPr lang="en-US" sz="2400" b="1" dirty="0" smtClean="0">
                <a:solidFill>
                  <a:schemeClr val="tx1"/>
                </a:solidFill>
              </a:rPr>
              <a:t>Scale</a:t>
            </a:r>
            <a:r>
              <a:rPr lang="en-US" sz="2400" dirty="0">
                <a:solidFill>
                  <a:schemeClr val="tx1"/>
                </a:solidFill>
              </a:rPr>
              <a:t>: Done for one, use on </a:t>
            </a:r>
            <a:r>
              <a:rPr lang="en-US" sz="2400" dirty="0" smtClean="0">
                <a:solidFill>
                  <a:schemeClr val="tx1"/>
                </a:solidFill>
              </a:rPr>
              <a:t>many</a:t>
            </a:r>
          </a:p>
          <a:p>
            <a:pPr lvl="2"/>
            <a:r>
              <a:rPr lang="en-US" sz="2400" dirty="0">
                <a:solidFill>
                  <a:schemeClr val="tx1"/>
                </a:solidFill>
              </a:rPr>
              <a:t> </a:t>
            </a:r>
            <a:r>
              <a:rPr lang="en-US" sz="2400" dirty="0" smtClean="0">
                <a:solidFill>
                  <a:schemeClr val="tx1"/>
                </a:solidFill>
              </a:rPr>
              <a:t>Coherent</a:t>
            </a:r>
            <a:r>
              <a:rPr lang="en-US" sz="2400" dirty="0">
                <a:solidFill>
                  <a:schemeClr val="tx1"/>
                </a:solidFill>
              </a:rPr>
              <a:t> and consistent server </a:t>
            </a:r>
            <a:r>
              <a:rPr lang="en-US" sz="2400" dirty="0" smtClean="0">
                <a:solidFill>
                  <a:schemeClr val="tx1"/>
                </a:solidFill>
              </a:rPr>
              <a:t>setups</a:t>
            </a:r>
          </a:p>
          <a:p>
            <a:pPr lvl="2"/>
            <a:r>
              <a:rPr lang="en-US" sz="2400" dirty="0">
                <a:solidFill>
                  <a:schemeClr val="tx1"/>
                </a:solidFill>
              </a:rPr>
              <a:t> </a:t>
            </a:r>
            <a:r>
              <a:rPr lang="en-US" sz="2400" dirty="0" smtClean="0">
                <a:solidFill>
                  <a:schemeClr val="tx1"/>
                </a:solidFill>
              </a:rPr>
              <a:t>Aligned environments</a:t>
            </a:r>
            <a:r>
              <a:rPr lang="en-US" sz="2400" dirty="0">
                <a:solidFill>
                  <a:schemeClr val="tx1"/>
                </a:solidFill>
              </a:rPr>
              <a:t> for </a:t>
            </a:r>
            <a:r>
              <a:rPr lang="en-US" sz="2400" dirty="0" smtClean="0">
                <a:solidFill>
                  <a:schemeClr val="tx1"/>
                </a:solidFill>
                <a:ea typeface="Courier New" charset="0"/>
                <a:cs typeface="Courier New" charset="0"/>
              </a:rPr>
              <a:t>development</a:t>
            </a:r>
            <a:r>
              <a:rPr lang="en-US" sz="2400" dirty="0" smtClean="0">
                <a:solidFill>
                  <a:schemeClr val="tx1"/>
                </a:solidFill>
              </a:rPr>
              <a:t>, </a:t>
            </a:r>
            <a:r>
              <a:rPr lang="en-US" sz="2400" dirty="0">
                <a:solidFill>
                  <a:schemeClr val="tx1"/>
                </a:solidFill>
                <a:ea typeface="Courier New" charset="0"/>
                <a:cs typeface="Courier New" charset="0"/>
              </a:rPr>
              <a:t>test</a:t>
            </a:r>
            <a:r>
              <a:rPr lang="en-US" sz="2400" dirty="0">
                <a:solidFill>
                  <a:schemeClr val="tx1"/>
                </a:solidFill>
              </a:rPr>
              <a:t>, </a:t>
            </a:r>
            <a:r>
              <a:rPr lang="en-US" sz="2400" dirty="0" err="1">
                <a:solidFill>
                  <a:schemeClr val="tx1"/>
                </a:solidFill>
                <a:ea typeface="Courier New" charset="0"/>
                <a:cs typeface="Courier New" charset="0"/>
              </a:rPr>
              <a:t>qa</a:t>
            </a:r>
            <a:r>
              <a:rPr lang="en-US" sz="2400" dirty="0">
                <a:solidFill>
                  <a:schemeClr val="tx1"/>
                </a:solidFill>
              </a:rPr>
              <a:t>, prod nodes</a:t>
            </a:r>
          </a:p>
          <a:p>
            <a:pPr lvl="1"/>
            <a:endParaRPr lang="en-US" dirty="0">
              <a:solidFill>
                <a:schemeClr val="tx1"/>
              </a:solidFill>
            </a:endParaRPr>
          </a:p>
          <a:p>
            <a:pPr lvl="1"/>
            <a:endParaRPr lang="en-US" dirty="0" smtClean="0"/>
          </a:p>
          <a:p>
            <a:pPr lvl="8"/>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a:t>
            </a:fld>
            <a:endParaRPr lang="en-US" altLang="en-US"/>
          </a:p>
        </p:txBody>
      </p:sp>
    </p:spTree>
    <p:extLst>
      <p:ext uri="{BB962C8B-B14F-4D97-AF65-F5344CB8AC3E}">
        <p14:creationId xmlns:p14="http://schemas.microsoft.com/office/powerpoint/2010/main" val="15854507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29945</TotalTime>
  <Words>2196</Words>
  <Application>Microsoft Macintosh PowerPoint</Application>
  <PresentationFormat>Widescreen</PresentationFormat>
  <Paragraphs>1010</Paragraphs>
  <Slides>36</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Angsana New</vt:lpstr>
      <vt:lpstr>Calibri</vt:lpstr>
      <vt:lpstr>Calibri Light</vt:lpstr>
      <vt:lpstr>Courier New</vt:lpstr>
      <vt:lpstr>Helvetica</vt:lpstr>
      <vt:lpstr>Mangal</vt:lpstr>
      <vt:lpstr>Wingdings</vt:lpstr>
      <vt:lpstr>Arial</vt:lpstr>
      <vt:lpstr>Green-1</vt:lpstr>
      <vt:lpstr>PowerPoint Presentation</vt:lpstr>
      <vt:lpstr>Day01</vt:lpstr>
      <vt:lpstr>Introduction to Puppet</vt:lpstr>
      <vt:lpstr>Introduction to Puppet</vt:lpstr>
      <vt:lpstr>Introduction to Puppet</vt:lpstr>
      <vt:lpstr>Introduction to Puppet</vt:lpstr>
      <vt:lpstr>Introduction to Puppet</vt:lpstr>
      <vt:lpstr>Introduction to Puppet</vt:lpstr>
      <vt:lpstr>Introduction to Puppet</vt:lpstr>
      <vt:lpstr>Introduction to Puppet</vt:lpstr>
      <vt:lpstr>Introduction to Puppet</vt:lpstr>
      <vt:lpstr>Introduction to Puppet</vt:lpstr>
      <vt:lpstr>Introduction to Puppet</vt:lpstr>
      <vt:lpstr>Introduction to Puppet</vt:lpstr>
      <vt:lpstr>Introduction to Puppet</vt:lpstr>
      <vt:lpstr>Introduction to Puppet</vt:lpstr>
      <vt:lpstr>Introduction to Puppet</vt:lpstr>
      <vt:lpstr>Introduction to Puppet</vt:lpstr>
      <vt:lpstr>Language Basics</vt:lpstr>
      <vt:lpstr>Language Basics</vt:lpstr>
      <vt:lpstr>Language Basics </vt:lpstr>
      <vt:lpstr>Language Basics</vt:lpstr>
      <vt:lpstr>Language Basics</vt:lpstr>
      <vt:lpstr>Language Basics</vt:lpstr>
      <vt:lpstr>Language Basics</vt:lpstr>
      <vt:lpstr>Language Basics</vt:lpstr>
      <vt:lpstr>Language Basics</vt:lpstr>
      <vt:lpstr>Language Basics</vt:lpstr>
      <vt:lpstr>Language Basics</vt:lpstr>
      <vt:lpstr>Language Basics</vt:lpstr>
      <vt:lpstr>Language Basics</vt:lpstr>
      <vt:lpstr>Language Basics</vt:lpstr>
      <vt:lpstr>Language Basics</vt:lpstr>
      <vt:lpstr>Language Basics</vt:lpstr>
      <vt:lpstr>Lab</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1198</cp:revision>
  <dcterms:created xsi:type="dcterms:W3CDTF">2010-11-02T19:01:47Z</dcterms:created>
  <dcterms:modified xsi:type="dcterms:W3CDTF">2018-05-05T18:58:51Z</dcterms:modified>
</cp:coreProperties>
</file>