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7348"/>
    <a:srgbClr val="D8E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2" autoAdjust="0"/>
    <p:restoredTop sz="94677" autoAdjust="0"/>
  </p:normalViewPr>
  <p:slideViewPr>
    <p:cSldViewPr snapToGrid="0">
      <p:cViewPr>
        <p:scale>
          <a:sx n="98" d="100"/>
          <a:sy n="98" d="100"/>
        </p:scale>
        <p:origin x="7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B373D-20B5-4D4F-ADE1-19ED2451FC7B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E0D5C-1514-4E04-9455-69C750F75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5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5E37D6B-76B4-454B-A381-3E07C077D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10AEAA1-0BBE-48F6-B188-853F7D8AA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CA45EAF-5A95-4C07-ACDB-5958A6AF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5A9E-57E3-4E0B-ABF8-E90A9BC44C7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E2E6F84-A7FD-441B-8314-B9DFEAC5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8E98E7A-9427-41F9-BA83-5C47A5A1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23C2-8068-4761-B9A5-B437BFFC9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5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A71366-BA94-457E-BDC8-15081CB2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72EE435-744F-4528-A4BA-B3E007D11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5D79F4F-5608-4B88-ACF7-1AF1AC49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5A9E-57E3-4E0B-ABF8-E90A9BC44C7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EA278DA-876E-4834-9576-499619F3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231E976-61D1-4E61-89D8-4FD1317F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23C2-8068-4761-B9A5-B437BFFC9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62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6612B3D-4B73-47C9-854E-30859DFBD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D60DF9E-7342-4894-B749-9EB17F8D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EC50176-B01D-498A-98B4-CD51A900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5A9E-57E3-4E0B-ABF8-E90A9BC44C7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304160-7D1B-48AB-A166-FF43AC0D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BD61E9-1178-4188-8BC9-641A33FC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23C2-8068-4761-B9A5-B437BFFC9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66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093754-0908-4CA0-B5EF-80012CE7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88214E9-356B-4B0F-A0AB-E9DCD5842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49E19F-1093-487B-838D-9DC4B46A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5A9E-57E3-4E0B-ABF8-E90A9BC44C7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F7A7F50-17D1-4A42-93AF-BBF3D096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255F2D9-010E-44B0-9C53-5922EA52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23C2-8068-4761-B9A5-B437BFFC9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8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235DB33-0A27-4994-938E-820BE549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52B7D25-0A2B-44FC-8ACD-2E6982BE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8930687-1041-47E9-A20A-BB8B3618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5A9E-57E3-4E0B-ABF8-E90A9BC44C7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D3CB38F-5C0F-4C8F-85AE-A0482442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8C48E36-A902-4B55-B9DA-25FA96BD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23C2-8068-4761-B9A5-B437BFFC9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3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F6B2C3-C3E3-4758-82C3-92491068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B4F0B69-9F8E-4455-9D3E-866B5F920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D64FCB8-9942-4347-B1C8-50A385FF0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F1733B5-583D-4148-9804-70760BAC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5A9E-57E3-4E0B-ABF8-E90A9BC44C7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AED0931-3971-41FB-990A-6E014E88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34CDFB6-3C37-497D-AD31-8F13B819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23C2-8068-4761-B9A5-B437BFFC9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75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46415D-381D-4584-99C5-0332B587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A9B41DC-41A9-4AF2-ABAD-76CEC98E4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E2F2466-59B6-4895-A521-A2E55D6A2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C65FA02-55F7-4E8B-B608-194744A18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504E24C-E3EB-438E-AA65-96F230334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E85345C-382A-4E8C-B4EA-6204F914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5A9E-57E3-4E0B-ABF8-E90A9BC44C7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F25B461-CDBC-4BF6-A0A3-249BC33E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87D4B71-4031-410A-B9DD-8E6DA2AE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23C2-8068-4761-B9A5-B437BFFC9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5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26CEF1B-D2A0-4259-BB01-A4E3169C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12FC78D-AAC3-4CD8-8CFE-0E4BC46D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5A9E-57E3-4E0B-ABF8-E90A9BC44C7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173046F-F468-49CA-99A5-EB11F513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6D19E74-7B81-42D9-9F02-FDA4086C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23C2-8068-4761-B9A5-B437BFFC9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02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411813C-45CB-456C-B41A-8F4455DF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5A9E-57E3-4E0B-ABF8-E90A9BC44C7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08ABF20-6D6B-4E0D-83E5-28161FCB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97F28AD-C478-46F7-BA54-CE916742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23C2-8068-4761-B9A5-B437BFFC9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47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5BD09F-3196-4025-9B11-336DB72D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6E2B1CF-B149-471F-A41D-0E066154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F6B84F8-2D28-447B-A717-45EEA7548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262552B-B2FB-4CE6-814E-E0C2CDA9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5A9E-57E3-4E0B-ABF8-E90A9BC44C7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855859E-8723-4FDD-88AB-793B8CCA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8FF32E2-73AB-4C39-9918-AA28726B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23C2-8068-4761-B9A5-B437BFFC9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20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B0714F9-DC6C-4736-BB8A-4B727953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5ECA49A-52F0-412F-8AB3-DCEC8A570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DFEC48E-2422-483D-A4D0-9E29FCAFF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EC92F79-990D-4662-AA02-2C711182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5A9E-57E3-4E0B-ABF8-E90A9BC44C7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44F8A9B-E85C-4970-ADD5-47785F0C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FBA5F9B-F73B-472E-AA9C-4F1C26C1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23C2-8068-4761-B9A5-B437BFFC9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59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5567BB8-9C3C-4074-9045-A4485C50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68E1620-852D-4E13-A6BB-ADACC2630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DB14A25-314E-4648-9C33-640685EAE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55A9E-57E3-4E0B-ABF8-E90A9BC44C72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086684-5CD0-4225-BB69-1C00537A0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4B8EB9F-A3D5-46AF-BBAA-FD2EC8C57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823C2-8068-4761-B9A5-B437BFFC9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0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48C0172-AEBC-49B9-BB84-A0081425461B}"/>
              </a:ext>
            </a:extLst>
          </p:cNvPr>
          <p:cNvSpPr/>
          <p:nvPr/>
        </p:nvSpPr>
        <p:spPr>
          <a:xfrm>
            <a:off x="447675" y="323850"/>
            <a:ext cx="11287125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1203C3D-DEBE-48F8-9BE3-CC6A6E137D32}"/>
              </a:ext>
            </a:extLst>
          </p:cNvPr>
          <p:cNvSpPr/>
          <p:nvPr/>
        </p:nvSpPr>
        <p:spPr>
          <a:xfrm>
            <a:off x="3672231" y="1720276"/>
            <a:ext cx="4847526" cy="1261453"/>
          </a:xfrm>
          <a:prstGeom prst="rect">
            <a:avLst/>
          </a:prstGeom>
          <a:solidFill>
            <a:schemeClr val="tx2">
              <a:lumMod val="60000"/>
              <a:lumOff val="4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EABFF3-84E1-43E2-93ED-D5A4DB2E028D}"/>
              </a:ext>
            </a:extLst>
          </p:cNvPr>
          <p:cNvSpPr txBox="1"/>
          <p:nvPr/>
        </p:nvSpPr>
        <p:spPr>
          <a:xfrm>
            <a:off x="4211450" y="1864160"/>
            <a:ext cx="3769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빅콘테스트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E088BFB-C641-450F-9C6B-9E48A563060C}"/>
              </a:ext>
            </a:extLst>
          </p:cNvPr>
          <p:cNvSpPr txBox="1"/>
          <p:nvPr/>
        </p:nvSpPr>
        <p:spPr>
          <a:xfrm>
            <a:off x="4800593" y="322894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퓨쳐스리그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홍수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ZERO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3E72EC84-9AE2-419F-8523-00E01AFDC3D1}"/>
              </a:ext>
            </a:extLst>
          </p:cNvPr>
          <p:cNvCxnSpPr>
            <a:cxnSpLocks/>
          </p:cNvCxnSpPr>
          <p:nvPr/>
        </p:nvCxnSpPr>
        <p:spPr>
          <a:xfrm>
            <a:off x="3672234" y="2981729"/>
            <a:ext cx="4847523" cy="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58742CC-5659-40E1-82A3-001002AB2A5F}"/>
              </a:ext>
            </a:extLst>
          </p:cNvPr>
          <p:cNvSpPr txBox="1"/>
          <p:nvPr/>
        </p:nvSpPr>
        <p:spPr>
          <a:xfrm>
            <a:off x="4652954" y="4278282"/>
            <a:ext cx="2886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schemeClr val="accent4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God</a:t>
            </a:r>
            <a:r>
              <a:rPr lang="en-US" altLang="ko-KR" sz="4400" dirty="0" err="1">
                <a:solidFill>
                  <a:schemeClr val="tx2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Boost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CFB6A2D-68D2-4C07-A669-339B01D63BB9}"/>
              </a:ext>
            </a:extLst>
          </p:cNvPr>
          <p:cNvSpPr txBox="1"/>
          <p:nvPr/>
        </p:nvSpPr>
        <p:spPr>
          <a:xfrm>
            <a:off x="4827349" y="5182437"/>
            <a:ext cx="27116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고경수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star77sa@naver.com</a:t>
            </a:r>
          </a:p>
          <a:p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문우혁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lunanalyze@gmail.com</a:t>
            </a:r>
          </a:p>
          <a:p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황산하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hsh6449@jbnu.ac.kr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56E5CBF-18D6-42E5-94CD-8088E6553869}"/>
              </a:ext>
            </a:extLst>
          </p:cNvPr>
          <p:cNvSpPr/>
          <p:nvPr/>
        </p:nvSpPr>
        <p:spPr>
          <a:xfrm>
            <a:off x="3672230" y="1716556"/>
            <a:ext cx="4847527" cy="2204428"/>
          </a:xfrm>
          <a:prstGeom prst="rect">
            <a:avLst/>
          </a:prstGeom>
          <a:noFill/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6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D09C6-0D44-437F-99E1-5CCE16A38DD8}"/>
              </a:ext>
            </a:extLst>
          </p:cNvPr>
          <p:cNvSpPr/>
          <p:nvPr/>
        </p:nvSpPr>
        <p:spPr>
          <a:xfrm>
            <a:off x="447675" y="323850"/>
            <a:ext cx="11287125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E8AF46-AA41-4FFC-B18E-063663953123}"/>
              </a:ext>
            </a:extLst>
          </p:cNvPr>
          <p:cNvSpPr txBox="1"/>
          <p:nvPr/>
        </p:nvSpPr>
        <p:spPr>
          <a:xfrm>
            <a:off x="628650" y="409575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및 </a:t>
            </a:r>
            <a:r>
              <a:rPr lang="ko-KR" altLang="en-US" sz="36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sz="36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424CB6-F163-42CE-A41F-D2C683501796}"/>
              </a:ext>
            </a:extLst>
          </p:cNvPr>
          <p:cNvSpPr txBox="1"/>
          <p:nvPr/>
        </p:nvSpPr>
        <p:spPr>
          <a:xfrm>
            <a:off x="3543299" y="548074"/>
            <a:ext cx="125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A842FA8-0A47-43A9-8123-A0C2522D57BE}"/>
              </a:ext>
            </a:extLst>
          </p:cNvPr>
          <p:cNvSpPr txBox="1"/>
          <p:nvPr/>
        </p:nvSpPr>
        <p:spPr>
          <a:xfrm>
            <a:off x="4752975" y="1299002"/>
            <a:ext cx="2762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①집단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9CCF511-A00A-44B3-900F-CB0475C298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" b="3082"/>
          <a:stretch/>
        </p:blipFill>
        <p:spPr>
          <a:xfrm>
            <a:off x="2280309" y="2118837"/>
            <a:ext cx="7631382" cy="3024663"/>
          </a:xfrm>
          <a:prstGeom prst="rect">
            <a:avLst/>
          </a:prstGeom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DCC14EB-0A0F-4908-98FA-685F1F5843FD}"/>
              </a:ext>
            </a:extLst>
          </p:cNvPr>
          <p:cNvSpPr txBox="1"/>
          <p:nvPr/>
        </p:nvSpPr>
        <p:spPr>
          <a:xfrm>
            <a:off x="3771899" y="5469493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집단을 따로따로 이용하기 위해 칼럼명을 재정의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39EEC4F-8CA6-41E8-A732-FB3116D7A321}"/>
              </a:ext>
            </a:extLst>
          </p:cNvPr>
          <p:cNvSpPr/>
          <p:nvPr/>
        </p:nvSpPr>
        <p:spPr>
          <a:xfrm>
            <a:off x="4610100" y="3810001"/>
            <a:ext cx="1524000" cy="28574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7CDB6C1-90BB-419B-A894-173718C420C3}"/>
              </a:ext>
            </a:extLst>
          </p:cNvPr>
          <p:cNvSpPr txBox="1"/>
          <p:nvPr/>
        </p:nvSpPr>
        <p:spPr>
          <a:xfrm>
            <a:off x="5191126" y="3484008"/>
            <a:ext cx="704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집단 </a:t>
            </a:r>
            <a:r>
              <a:rPr lang="en-US" altLang="ko-KR" sz="1400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400" dirty="0">
              <a:highlight>
                <a:srgbClr val="FFFF00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465A4B6-696A-42FB-898F-D978AC7503CC}"/>
              </a:ext>
            </a:extLst>
          </p:cNvPr>
          <p:cNvSpPr/>
          <p:nvPr/>
        </p:nvSpPr>
        <p:spPr>
          <a:xfrm>
            <a:off x="7400925" y="3810001"/>
            <a:ext cx="2438400" cy="28574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7B5A8FF-56D5-47B0-932C-20412A7C4032}"/>
              </a:ext>
            </a:extLst>
          </p:cNvPr>
          <p:cNvSpPr txBox="1"/>
          <p:nvPr/>
        </p:nvSpPr>
        <p:spPr>
          <a:xfrm>
            <a:off x="7789532" y="3484008"/>
            <a:ext cx="859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 </a:t>
            </a:r>
            <a:r>
              <a:rPr lang="ko-KR" altLang="en-US" sz="1400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집단</a:t>
            </a:r>
            <a:r>
              <a:rPr lang="en-US" altLang="ko-KR" sz="1400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400" dirty="0">
              <a:highlight>
                <a:srgbClr val="FFFF00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CD927CB-1146-4BAB-8712-AEC7AE667E03}"/>
              </a:ext>
            </a:extLst>
          </p:cNvPr>
          <p:cNvSpPr txBox="1"/>
          <p:nvPr/>
        </p:nvSpPr>
        <p:spPr>
          <a:xfrm>
            <a:off x="4283867" y="5838825"/>
            <a:ext cx="370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Submmission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마찬가지로 재정의</a:t>
            </a:r>
          </a:p>
        </p:txBody>
      </p:sp>
    </p:spTree>
    <p:extLst>
      <p:ext uri="{BB962C8B-B14F-4D97-AF65-F5344CB8AC3E}">
        <p14:creationId xmlns:p14="http://schemas.microsoft.com/office/powerpoint/2010/main" val="1907022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D09C6-0D44-437F-99E1-5CCE16A38DD8}"/>
              </a:ext>
            </a:extLst>
          </p:cNvPr>
          <p:cNvSpPr/>
          <p:nvPr/>
        </p:nvSpPr>
        <p:spPr>
          <a:xfrm>
            <a:off x="447675" y="323850"/>
            <a:ext cx="11287125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8B797E8-CBD1-4B24-83EF-27807E12BB9D}"/>
              </a:ext>
            </a:extLst>
          </p:cNvPr>
          <p:cNvSpPr/>
          <p:nvPr/>
        </p:nvSpPr>
        <p:spPr>
          <a:xfrm>
            <a:off x="8477250" y="5972175"/>
            <a:ext cx="1571625" cy="180975"/>
          </a:xfrm>
          <a:prstGeom prst="rect">
            <a:avLst/>
          </a:prstGeom>
          <a:solidFill>
            <a:schemeClr val="accent6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E8AF46-AA41-4FFC-B18E-063663953123}"/>
              </a:ext>
            </a:extLst>
          </p:cNvPr>
          <p:cNvSpPr txBox="1"/>
          <p:nvPr/>
        </p:nvSpPr>
        <p:spPr>
          <a:xfrm>
            <a:off x="628650" y="409575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및 </a:t>
            </a:r>
            <a:r>
              <a:rPr lang="ko-KR" altLang="en-US" sz="36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sz="36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424CB6-F163-42CE-A41F-D2C683501796}"/>
              </a:ext>
            </a:extLst>
          </p:cNvPr>
          <p:cNvSpPr txBox="1"/>
          <p:nvPr/>
        </p:nvSpPr>
        <p:spPr>
          <a:xfrm>
            <a:off x="3543299" y="548074"/>
            <a:ext cx="124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C83F2A1-C744-4345-9027-6A34D79E0817}"/>
              </a:ext>
            </a:extLst>
          </p:cNvPr>
          <p:cNvSpPr txBox="1"/>
          <p:nvPr/>
        </p:nvSpPr>
        <p:spPr>
          <a:xfrm>
            <a:off x="4981576" y="868411"/>
            <a:ext cx="264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②시간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7732712-D176-4235-835E-DD76F39F7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1" y="1288634"/>
            <a:ext cx="6934200" cy="4280732"/>
          </a:xfrm>
          <a:prstGeom prst="rect">
            <a:avLst/>
          </a:prstGeom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729734C-7BC3-4DDC-8C80-F391C79B63B5}"/>
              </a:ext>
            </a:extLst>
          </p:cNvPr>
          <p:cNvSpPr txBox="1"/>
          <p:nvPr/>
        </p:nvSpPr>
        <p:spPr>
          <a:xfrm>
            <a:off x="2328863" y="5867092"/>
            <a:ext cx="829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시간에 따른 경향성을 학습하기 위해 사상번호마다 행이 다르므로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정규화된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인덱스 추가</a:t>
            </a:r>
          </a:p>
        </p:txBody>
      </p:sp>
    </p:spTree>
    <p:extLst>
      <p:ext uri="{BB962C8B-B14F-4D97-AF65-F5344CB8AC3E}">
        <p14:creationId xmlns:p14="http://schemas.microsoft.com/office/powerpoint/2010/main" val="422583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D09C6-0D44-437F-99E1-5CCE16A38DD8}"/>
              </a:ext>
            </a:extLst>
          </p:cNvPr>
          <p:cNvSpPr/>
          <p:nvPr/>
        </p:nvSpPr>
        <p:spPr>
          <a:xfrm>
            <a:off x="447675" y="323850"/>
            <a:ext cx="11287125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63F14B3-9514-4FAC-9432-62A690BDF6B7}"/>
              </a:ext>
            </a:extLst>
          </p:cNvPr>
          <p:cNvSpPr/>
          <p:nvPr/>
        </p:nvSpPr>
        <p:spPr>
          <a:xfrm>
            <a:off x="5905500" y="4810125"/>
            <a:ext cx="600075" cy="161925"/>
          </a:xfrm>
          <a:prstGeom prst="rect">
            <a:avLst/>
          </a:prstGeom>
          <a:solidFill>
            <a:schemeClr val="accent6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E8AF46-AA41-4FFC-B18E-063663953123}"/>
              </a:ext>
            </a:extLst>
          </p:cNvPr>
          <p:cNvSpPr txBox="1"/>
          <p:nvPr/>
        </p:nvSpPr>
        <p:spPr>
          <a:xfrm>
            <a:off x="628650" y="409575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및 </a:t>
            </a:r>
            <a:r>
              <a:rPr lang="ko-KR" altLang="en-US" sz="36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sz="36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424CB6-F163-42CE-A41F-D2C683501796}"/>
              </a:ext>
            </a:extLst>
          </p:cNvPr>
          <p:cNvSpPr txBox="1"/>
          <p:nvPr/>
        </p:nvSpPr>
        <p:spPr>
          <a:xfrm>
            <a:off x="3543299" y="548074"/>
            <a:ext cx="130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866DDE7-0D05-404C-A9B3-626ACFABC180}"/>
              </a:ext>
            </a:extLst>
          </p:cNvPr>
          <p:cNvSpPr txBox="1"/>
          <p:nvPr/>
        </p:nvSpPr>
        <p:spPr>
          <a:xfrm>
            <a:off x="4681032" y="1055905"/>
            <a:ext cx="3228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③</a:t>
            </a:r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CatBoost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41CDBC3-0E6E-4719-9F13-36AECA63B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48" y="2720370"/>
            <a:ext cx="8791575" cy="1504950"/>
          </a:xfrm>
          <a:prstGeom prst="rect">
            <a:avLst/>
          </a:prstGeom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F425C25-DE8D-471A-9ACF-41275DC43CBE}"/>
              </a:ext>
            </a:extLst>
          </p:cNvPr>
          <p:cNvSpPr txBox="1"/>
          <p:nvPr/>
        </p:nvSpPr>
        <p:spPr>
          <a:xfrm>
            <a:off x="4364830" y="4706034"/>
            <a:ext cx="345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집단 별로 각각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모델링 후 성능 비교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623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D09C6-0D44-437F-99E1-5CCE16A38DD8}"/>
              </a:ext>
            </a:extLst>
          </p:cNvPr>
          <p:cNvSpPr/>
          <p:nvPr/>
        </p:nvSpPr>
        <p:spPr>
          <a:xfrm>
            <a:off x="447675" y="323850"/>
            <a:ext cx="11287125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E8AF46-AA41-4FFC-B18E-063663953123}"/>
              </a:ext>
            </a:extLst>
          </p:cNvPr>
          <p:cNvSpPr txBox="1"/>
          <p:nvPr/>
        </p:nvSpPr>
        <p:spPr>
          <a:xfrm>
            <a:off x="628650" y="409575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및 </a:t>
            </a:r>
            <a:r>
              <a:rPr lang="ko-KR" altLang="en-US" sz="36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sz="36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424CB6-F163-42CE-A41F-D2C683501796}"/>
              </a:ext>
            </a:extLst>
          </p:cNvPr>
          <p:cNvSpPr txBox="1"/>
          <p:nvPr/>
        </p:nvSpPr>
        <p:spPr>
          <a:xfrm>
            <a:off x="3543299" y="548074"/>
            <a:ext cx="127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065FC8B-A0E0-4D91-AE70-7A23EEB350E2}"/>
              </a:ext>
            </a:extLst>
          </p:cNvPr>
          <p:cNvSpPr txBox="1"/>
          <p:nvPr/>
        </p:nvSpPr>
        <p:spPr>
          <a:xfrm>
            <a:off x="4772025" y="1141630"/>
            <a:ext cx="263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④집단 별 성능 비교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xmlns="" id="{B608B775-D258-49E8-B07F-E7CBF8ED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91007"/>
              </p:ext>
            </p:extLst>
          </p:nvPr>
        </p:nvGraphicFramePr>
        <p:xfrm>
          <a:off x="2027236" y="3120490"/>
          <a:ext cx="8128000" cy="2595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38039650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4150079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집단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RMSE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8368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집단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759.7370959418506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331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집단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803.1710778071422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277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집단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792.0017813608149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782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집단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704.6983613897916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582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집단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670.9822236789764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86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집단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780.2260861941985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2879769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5DADA7C-059E-4764-BEB3-7AEB1498F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4" y="1712965"/>
            <a:ext cx="8886825" cy="923925"/>
          </a:xfrm>
          <a:prstGeom prst="rect">
            <a:avLst/>
          </a:prstGeom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9DC6CD8-1CB6-479B-B834-1943C960BD77}"/>
              </a:ext>
            </a:extLst>
          </p:cNvPr>
          <p:cNvSpPr/>
          <p:nvPr/>
        </p:nvSpPr>
        <p:spPr>
          <a:xfrm>
            <a:off x="3352800" y="4978347"/>
            <a:ext cx="6248400" cy="33337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AF0D3F-D9F5-4191-B58D-F98921EE7E0A}"/>
              </a:ext>
            </a:extLst>
          </p:cNvPr>
          <p:cNvSpPr txBox="1"/>
          <p:nvPr/>
        </p:nvSpPr>
        <p:spPr>
          <a:xfrm>
            <a:off x="4344413" y="6010930"/>
            <a:ext cx="3493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RMSE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가장 낮은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집단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338653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D09C6-0D44-437F-99E1-5CCE16A38DD8}"/>
              </a:ext>
            </a:extLst>
          </p:cNvPr>
          <p:cNvSpPr/>
          <p:nvPr/>
        </p:nvSpPr>
        <p:spPr>
          <a:xfrm>
            <a:off x="515768" y="270307"/>
            <a:ext cx="11287125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E8AF46-AA41-4FFC-B18E-063663953123}"/>
              </a:ext>
            </a:extLst>
          </p:cNvPr>
          <p:cNvSpPr txBox="1"/>
          <p:nvPr/>
        </p:nvSpPr>
        <p:spPr>
          <a:xfrm>
            <a:off x="628650" y="409575"/>
            <a:ext cx="104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  <a:endParaRPr lang="ko-KR" altLang="en-US" sz="36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424CB6-F163-42CE-A41F-D2C683501796}"/>
              </a:ext>
            </a:extLst>
          </p:cNvPr>
          <p:cNvSpPr txBox="1"/>
          <p:nvPr/>
        </p:nvSpPr>
        <p:spPr>
          <a:xfrm>
            <a:off x="1533524" y="548074"/>
            <a:ext cx="180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성능 평가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065FC8B-A0E0-4D91-AE70-7A23EEB350E2}"/>
              </a:ext>
            </a:extLst>
          </p:cNvPr>
          <p:cNvSpPr txBox="1"/>
          <p:nvPr/>
        </p:nvSpPr>
        <p:spPr>
          <a:xfrm>
            <a:off x="4772025" y="1141630"/>
            <a:ext cx="2876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①모델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성능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평가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xmlns="" id="{B608B775-D258-49E8-B07F-E7CBF8ED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30221"/>
              </p:ext>
            </p:extLst>
          </p:nvPr>
        </p:nvGraphicFramePr>
        <p:xfrm>
          <a:off x="2027236" y="2238362"/>
          <a:ext cx="8128000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38039650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4150079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모델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RMSE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8368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XGBoost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552.0518058209736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331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LGBM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538.0813745593989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277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CatBoost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421.1103896772417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782163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9DC6CD8-1CB6-479B-B834-1943C960BD77}"/>
              </a:ext>
            </a:extLst>
          </p:cNvPr>
          <p:cNvSpPr/>
          <p:nvPr/>
        </p:nvSpPr>
        <p:spPr>
          <a:xfrm>
            <a:off x="3352800" y="3375457"/>
            <a:ext cx="6248400" cy="33337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AAF0D3F-D9F5-4191-B58D-F98921EE7E0A}"/>
              </a:ext>
            </a:extLst>
          </p:cNvPr>
          <p:cNvSpPr txBox="1"/>
          <p:nvPr/>
        </p:nvSpPr>
        <p:spPr>
          <a:xfrm>
            <a:off x="2642067" y="5270709"/>
            <a:ext cx="733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rgbClr val="5A734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CatBoost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RMSE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가장 낮아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solidFill>
                  <a:srgbClr val="5A734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성능이 가장 좋다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 판단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729734C-7BC3-4DDC-8C80-F391C79B63B5}"/>
              </a:ext>
            </a:extLst>
          </p:cNvPr>
          <p:cNvSpPr txBox="1"/>
          <p:nvPr/>
        </p:nvSpPr>
        <p:spPr>
          <a:xfrm>
            <a:off x="2844428" y="4806776"/>
            <a:ext cx="662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최종적으로 선택한 변수들을 동일하게 설정하여 모델간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RMSE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비교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108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D09C6-0D44-437F-99E1-5CCE16A38DD8}"/>
              </a:ext>
            </a:extLst>
          </p:cNvPr>
          <p:cNvSpPr/>
          <p:nvPr/>
        </p:nvSpPr>
        <p:spPr>
          <a:xfrm>
            <a:off x="506041" y="333577"/>
            <a:ext cx="11287125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E8AF46-AA41-4FFC-B18E-063663953123}"/>
              </a:ext>
            </a:extLst>
          </p:cNvPr>
          <p:cNvSpPr txBox="1"/>
          <p:nvPr/>
        </p:nvSpPr>
        <p:spPr>
          <a:xfrm>
            <a:off x="628650" y="409575"/>
            <a:ext cx="104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4546A">
                    <a:lumMod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  <a:endParaRPr lang="ko-KR" altLang="en-US" sz="3600" dirty="0">
              <a:solidFill>
                <a:srgbClr val="44546A">
                  <a:lumMod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424CB6-F163-42CE-A41F-D2C683501796}"/>
              </a:ext>
            </a:extLst>
          </p:cNvPr>
          <p:cNvSpPr txBox="1"/>
          <p:nvPr/>
        </p:nvSpPr>
        <p:spPr>
          <a:xfrm>
            <a:off x="1533524" y="548074"/>
            <a:ext cx="180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1) </a:t>
            </a:r>
            <a:r>
              <a: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성능 평가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065FC8B-A0E0-4D91-AE70-7A23EEB350E2}"/>
              </a:ext>
            </a:extLst>
          </p:cNvPr>
          <p:cNvSpPr txBox="1"/>
          <p:nvPr/>
        </p:nvSpPr>
        <p:spPr>
          <a:xfrm>
            <a:off x="3039740" y="1141630"/>
            <a:ext cx="6385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②집단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후 전체 집단 예측  평균값 사용</a:t>
            </a:r>
            <a:endParaRPr lang="ko-KR" altLang="en-US" sz="24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xmlns="" id="{B608B775-D258-49E8-B07F-E7CBF8ED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507111"/>
              </p:ext>
            </p:extLst>
          </p:nvPr>
        </p:nvGraphicFramePr>
        <p:xfrm>
          <a:off x="1976149" y="3670618"/>
          <a:ext cx="812800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38039650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4150079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모델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RMSE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8368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집단 </a:t>
                      </a:r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 </a:t>
                      </a:r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데이터만을 이용하여 예측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421.1103896772417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331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집단 </a:t>
                      </a:r>
                      <a:r>
                        <a:rPr lang="en-US" altLang="ko-KR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1~6</a:t>
                      </a:r>
                      <a:r>
                        <a:rPr lang="ko-KR" altLang="en-US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데이터를 이용하여 예측 </a:t>
                      </a:r>
                      <a:r>
                        <a:rPr lang="en-US" altLang="ko-KR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평균</a:t>
                      </a:r>
                      <a:r>
                        <a:rPr lang="en-US" altLang="ko-KR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420.4005862789978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277833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729734C-7BC3-4DDC-8C80-F391C79B63B5}"/>
              </a:ext>
            </a:extLst>
          </p:cNvPr>
          <p:cNvSpPr txBox="1"/>
          <p:nvPr/>
        </p:nvSpPr>
        <p:spPr>
          <a:xfrm>
            <a:off x="1745202" y="5127790"/>
            <a:ext cx="84202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집단 </a:t>
            </a:r>
            <a:r>
              <a: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데이터만을 이용하여 학습을 시켰지만</a:t>
            </a:r>
            <a:r>
              <a: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데이터에 적용했을 때에도 거의 비슷한 </a:t>
            </a:r>
            <a:r>
              <a:rPr lang="en-US" altLang="ko-KR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RMSE</a:t>
            </a:r>
            <a:r>
              <a:rPr lang="ko-KR" altLang="en-US" dirty="0" smtClean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보이며 </a:t>
            </a:r>
            <a:endParaRPr lang="en-US" altLang="ko-KR" dirty="0" smtClean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rgbClr val="5A734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일반화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가능하다고 판단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85" y="2015148"/>
            <a:ext cx="8460675" cy="1243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1040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D09C6-0D44-437F-99E1-5CCE16A38DD8}"/>
              </a:ext>
            </a:extLst>
          </p:cNvPr>
          <p:cNvSpPr/>
          <p:nvPr/>
        </p:nvSpPr>
        <p:spPr>
          <a:xfrm>
            <a:off x="506041" y="409575"/>
            <a:ext cx="11287125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E8AF46-AA41-4FFC-B18E-063663953123}"/>
              </a:ext>
            </a:extLst>
          </p:cNvPr>
          <p:cNvSpPr txBox="1"/>
          <p:nvPr/>
        </p:nvSpPr>
        <p:spPr>
          <a:xfrm>
            <a:off x="628650" y="409575"/>
            <a:ext cx="104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  <a:endParaRPr lang="ko-KR" altLang="en-US" sz="36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424CB6-F163-42CE-A41F-D2C683501796}"/>
              </a:ext>
            </a:extLst>
          </p:cNvPr>
          <p:cNvSpPr txBox="1"/>
          <p:nvPr/>
        </p:nvSpPr>
        <p:spPr>
          <a:xfrm>
            <a:off x="1533524" y="548074"/>
            <a:ext cx="180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최종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D6335D0-62F4-4A44-A1FE-160FFA6164AA}"/>
              </a:ext>
            </a:extLst>
          </p:cNvPr>
          <p:cNvSpPr txBox="1"/>
          <p:nvPr/>
        </p:nvSpPr>
        <p:spPr>
          <a:xfrm>
            <a:off x="2151125" y="4788751"/>
            <a:ext cx="7654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5A734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시간의 경향성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반영되도록 예측되었음을 볼 수 있다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501" y="1806145"/>
            <a:ext cx="3990975" cy="25431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795" y="1984105"/>
            <a:ext cx="3584503" cy="1853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103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6B471CA-8FDE-4C0E-BC4F-A8015E2B3C56}"/>
              </a:ext>
            </a:extLst>
          </p:cNvPr>
          <p:cNvSpPr/>
          <p:nvPr/>
        </p:nvSpPr>
        <p:spPr>
          <a:xfrm>
            <a:off x="452437" y="323850"/>
            <a:ext cx="11287125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30092C4-7C38-43D6-A24B-5F40950F02C7}"/>
              </a:ext>
            </a:extLst>
          </p:cNvPr>
          <p:cNvSpPr/>
          <p:nvPr/>
        </p:nvSpPr>
        <p:spPr>
          <a:xfrm>
            <a:off x="9367838" y="2601351"/>
            <a:ext cx="819150" cy="323166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FEBAC23-EFD3-4BA1-B93B-AB0C35598079}"/>
              </a:ext>
            </a:extLst>
          </p:cNvPr>
          <p:cNvSpPr/>
          <p:nvPr/>
        </p:nvSpPr>
        <p:spPr>
          <a:xfrm>
            <a:off x="4704159" y="2592510"/>
            <a:ext cx="2669380" cy="323166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69119DA-D1AF-46DD-9092-960D91E61F40}"/>
              </a:ext>
            </a:extLst>
          </p:cNvPr>
          <p:cNvSpPr/>
          <p:nvPr/>
        </p:nvSpPr>
        <p:spPr>
          <a:xfrm>
            <a:off x="1785939" y="2601351"/>
            <a:ext cx="819150" cy="323166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C165571-9A7B-4659-BCF4-C46BD675E83E}"/>
              </a:ext>
            </a:extLst>
          </p:cNvPr>
          <p:cNvSpPr txBox="1"/>
          <p:nvPr/>
        </p:nvSpPr>
        <p:spPr>
          <a:xfrm>
            <a:off x="714376" y="47625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EBA3723-739A-4A5D-AD28-9164AC22A29C}"/>
              </a:ext>
            </a:extLst>
          </p:cNvPr>
          <p:cNvSpPr txBox="1"/>
          <p:nvPr/>
        </p:nvSpPr>
        <p:spPr>
          <a:xfrm>
            <a:off x="1690688" y="2439769"/>
            <a:ext cx="1133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3680C03-F43C-44D2-A688-3EB4101C3DDB}"/>
              </a:ext>
            </a:extLst>
          </p:cNvPr>
          <p:cNvSpPr txBox="1"/>
          <p:nvPr/>
        </p:nvSpPr>
        <p:spPr>
          <a:xfrm>
            <a:off x="4645819" y="2439769"/>
            <a:ext cx="2786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 및 </a:t>
            </a:r>
            <a:r>
              <a:rPr lang="ko-KR" altLang="en-US" sz="3600" dirty="0" err="1">
                <a:solidFill>
                  <a:schemeClr val="tx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전처리</a:t>
            </a:r>
            <a:endParaRPr lang="ko-KR" altLang="en-US" sz="3600" dirty="0">
              <a:solidFill>
                <a:schemeClr val="tx2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1A323A8-04F1-4414-A5B3-A738B8498CFB}"/>
              </a:ext>
            </a:extLst>
          </p:cNvPr>
          <p:cNvSpPr txBox="1"/>
          <p:nvPr/>
        </p:nvSpPr>
        <p:spPr>
          <a:xfrm>
            <a:off x="9272587" y="2439769"/>
            <a:ext cx="1133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결론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00CA36A7-F53F-43E4-92E2-5873FC0BD47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824162" y="2762935"/>
            <a:ext cx="170021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F3DA2721-B3B6-43B5-AA92-F6879EC5FBAD}"/>
              </a:ext>
            </a:extLst>
          </p:cNvPr>
          <p:cNvCxnSpPr>
            <a:cxnSpLocks/>
          </p:cNvCxnSpPr>
          <p:nvPr/>
        </p:nvCxnSpPr>
        <p:spPr>
          <a:xfrm>
            <a:off x="7510462" y="2762934"/>
            <a:ext cx="170021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7B147FA-DC87-4767-939D-56A4DD9BB9CC}"/>
              </a:ext>
            </a:extLst>
          </p:cNvPr>
          <p:cNvSpPr txBox="1"/>
          <p:nvPr/>
        </p:nvSpPr>
        <p:spPr>
          <a:xfrm>
            <a:off x="1345407" y="3128962"/>
            <a:ext cx="170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요약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AFA1443-DF6E-4166-9A27-21D072B57F47}"/>
              </a:ext>
            </a:extLst>
          </p:cNvPr>
          <p:cNvSpPr txBox="1"/>
          <p:nvPr/>
        </p:nvSpPr>
        <p:spPr>
          <a:xfrm>
            <a:off x="5486399" y="3128962"/>
            <a:ext cx="121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1)IDEA</a:t>
            </a: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5E65E16-6E04-496B-9265-3231DF4D2257}"/>
              </a:ext>
            </a:extLst>
          </p:cNvPr>
          <p:cNvSpPr txBox="1"/>
          <p:nvPr/>
        </p:nvSpPr>
        <p:spPr>
          <a:xfrm>
            <a:off x="9210675" y="3128962"/>
            <a:ext cx="1133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성능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666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B7C3A9C-C0D0-4461-85F0-F9AA60606885}"/>
              </a:ext>
            </a:extLst>
          </p:cNvPr>
          <p:cNvSpPr/>
          <p:nvPr/>
        </p:nvSpPr>
        <p:spPr>
          <a:xfrm>
            <a:off x="447675" y="323850"/>
            <a:ext cx="11287125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래픽 6" descr="고양이 윤곽선">
            <a:extLst>
              <a:ext uri="{FF2B5EF4-FFF2-40B4-BE49-F238E27FC236}">
                <a16:creationId xmlns:a16="http://schemas.microsoft.com/office/drawing/2014/main" xmlns="" id="{07078019-E52F-4B2B-BD82-D6DD3AF921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33588" y="2339369"/>
            <a:ext cx="1571626" cy="15716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DDBD9C2-99B7-4768-BABD-F1AD2746A1D0}"/>
              </a:ext>
            </a:extLst>
          </p:cNvPr>
          <p:cNvSpPr txBox="1"/>
          <p:nvPr/>
        </p:nvSpPr>
        <p:spPr>
          <a:xfrm>
            <a:off x="628650" y="409575"/>
            <a:ext cx="1133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42731B9-E8C2-473A-A239-DC64C0F188C1}"/>
              </a:ext>
            </a:extLst>
          </p:cNvPr>
          <p:cNvSpPr txBox="1"/>
          <p:nvPr/>
        </p:nvSpPr>
        <p:spPr>
          <a:xfrm>
            <a:off x="1581150" y="548074"/>
            <a:ext cx="9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D4C8AEA-B8B7-42AD-A692-79B7E024D3D4}"/>
              </a:ext>
            </a:extLst>
          </p:cNvPr>
          <p:cNvSpPr txBox="1"/>
          <p:nvPr/>
        </p:nvSpPr>
        <p:spPr>
          <a:xfrm>
            <a:off x="2033588" y="2802448"/>
            <a:ext cx="8641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en-US" altLang="ko-KR" sz="5400" b="1" dirty="0" err="1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CatBoost</a:t>
            </a:r>
            <a:r>
              <a:rPr lang="ko-KR" altLang="en-US" sz="4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사용하여 유입량을 예측</a:t>
            </a:r>
            <a:r>
              <a:rPr lang="en-US" altLang="ko-KR" sz="4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  <a:endParaRPr lang="ko-KR" altLang="en-US" sz="4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85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6DEFB18-7CCD-499E-9302-7E29CD2B450A}"/>
              </a:ext>
            </a:extLst>
          </p:cNvPr>
          <p:cNvSpPr/>
          <p:nvPr/>
        </p:nvSpPr>
        <p:spPr>
          <a:xfrm>
            <a:off x="447675" y="323850"/>
            <a:ext cx="11287125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AEFA2F4-7C55-4A12-8A22-282BCFA355ED}"/>
              </a:ext>
            </a:extLst>
          </p:cNvPr>
          <p:cNvSpPr/>
          <p:nvPr/>
        </p:nvSpPr>
        <p:spPr>
          <a:xfrm>
            <a:off x="5665694" y="4356847"/>
            <a:ext cx="1326777" cy="165517"/>
          </a:xfrm>
          <a:prstGeom prst="rect">
            <a:avLst/>
          </a:prstGeom>
          <a:solidFill>
            <a:schemeClr val="accent1">
              <a:lumMod val="7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97E3536-4688-4BDE-8C19-43CFC01A492B}"/>
              </a:ext>
            </a:extLst>
          </p:cNvPr>
          <p:cNvSpPr txBox="1"/>
          <p:nvPr/>
        </p:nvSpPr>
        <p:spPr>
          <a:xfrm>
            <a:off x="628650" y="409575"/>
            <a:ext cx="1133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F47F4D-0D3C-42D8-BB8D-2046685D643A}"/>
              </a:ext>
            </a:extLst>
          </p:cNvPr>
          <p:cNvSpPr txBox="1"/>
          <p:nvPr/>
        </p:nvSpPr>
        <p:spPr>
          <a:xfrm>
            <a:off x="1581149" y="548074"/>
            <a:ext cx="113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변수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0C304358-2BA3-4F33-92F4-D93295451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269469"/>
              </p:ext>
            </p:extLst>
          </p:nvPr>
        </p:nvGraphicFramePr>
        <p:xfrm>
          <a:off x="1195386" y="1539371"/>
          <a:ext cx="5162551" cy="22633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21744">
                  <a:extLst>
                    <a:ext uri="{9D8B030D-6E8A-4147-A177-3AD203B41FA5}">
                      <a16:colId xmlns:a16="http://schemas.microsoft.com/office/drawing/2014/main" xmlns="" val="105719270"/>
                    </a:ext>
                  </a:extLst>
                </a:gridCol>
                <a:gridCol w="2640807">
                  <a:extLst>
                    <a:ext uri="{9D8B030D-6E8A-4147-A177-3AD203B41FA5}">
                      <a16:colId xmlns:a16="http://schemas.microsoft.com/office/drawing/2014/main" xmlns="" val="1622895653"/>
                    </a:ext>
                  </a:extLst>
                </a:gridCol>
              </a:tblGrid>
              <a:tr h="309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사용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Dtype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1812506"/>
                  </a:ext>
                </a:extLst>
              </a:tr>
              <a:tr h="474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평균유역강수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Float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6138936"/>
                  </a:ext>
                </a:extLst>
              </a:tr>
              <a:tr h="474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A~D</a:t>
                      </a:r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지역 강우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Float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6376693"/>
                  </a:ext>
                </a:extLst>
              </a:tr>
              <a:tr h="474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D,E</a:t>
                      </a:r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지역 수위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Float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372093"/>
                  </a:ext>
                </a:extLst>
              </a:tr>
              <a:tr h="474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highlight>
                            <a:srgbClr val="D8E165"/>
                          </a:highlight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홍수사상 별 시간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highlight>
                            <a:srgbClr val="D8E165"/>
                          </a:highlight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  <a:highlight>
                          <a:srgbClr val="D8E165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Float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8589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886B7BD-5BC3-4524-B7C1-3E1804C03AA3}"/>
              </a:ext>
            </a:extLst>
          </p:cNvPr>
          <p:cNvSpPr txBox="1"/>
          <p:nvPr/>
        </p:nvSpPr>
        <p:spPr>
          <a:xfrm>
            <a:off x="1795461" y="4749862"/>
            <a:ext cx="916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ighlight>
                  <a:srgbClr val="D8E165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홍수사상번호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예측해야하는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 Set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홍수사상번호가 전부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’26’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이므로 불필요하다고 생각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D32D7EF-C281-4427-A3F8-6F9C2631F5EF}"/>
              </a:ext>
            </a:extLst>
          </p:cNvPr>
          <p:cNvSpPr txBox="1"/>
          <p:nvPr/>
        </p:nvSpPr>
        <p:spPr>
          <a:xfrm>
            <a:off x="1795461" y="5351756"/>
            <a:ext cx="698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ighlight>
                  <a:srgbClr val="D8E165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</a:t>
            </a:r>
            <a:r>
              <a:rPr lang="en-US" altLang="ko-KR" sz="2400" dirty="0">
                <a:highlight>
                  <a:srgbClr val="D8E165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2400" dirty="0">
                <a:highlight>
                  <a:srgbClr val="D8E165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</a:t>
            </a:r>
            <a:r>
              <a:rPr lang="en-US" altLang="ko-KR" sz="2400" dirty="0">
                <a:highlight>
                  <a:srgbClr val="D8E165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2400" dirty="0">
                <a:highlight>
                  <a:srgbClr val="D8E165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</a:t>
            </a:r>
            <a:r>
              <a:rPr lang="en-US" altLang="ko-KR" sz="2400" dirty="0">
                <a:highlight>
                  <a:srgbClr val="D8E165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2400" dirty="0">
                <a:highlight>
                  <a:srgbClr val="D8E165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강우데이터에 시간이 포함되어 있으므로 불필요해서 생략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4D9949BE-A204-4701-8DDC-E77BD22D0061}"/>
              </a:ext>
            </a:extLst>
          </p:cNvPr>
          <p:cNvSpPr/>
          <p:nvPr/>
        </p:nvSpPr>
        <p:spPr>
          <a:xfrm>
            <a:off x="1614486" y="4698725"/>
            <a:ext cx="9486901" cy="1291057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29BC4F7-4641-493D-94FD-B7858C040640}"/>
              </a:ext>
            </a:extLst>
          </p:cNvPr>
          <p:cNvSpPr txBox="1"/>
          <p:nvPr/>
        </p:nvSpPr>
        <p:spPr>
          <a:xfrm>
            <a:off x="5600697" y="4240022"/>
            <a:ext cx="151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변수제거 이유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7F9B2EF-F08F-4106-BEC4-D78919AD5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197" y="1373143"/>
            <a:ext cx="4829253" cy="248967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640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6DEFB18-7CCD-499E-9302-7E29CD2B450A}"/>
              </a:ext>
            </a:extLst>
          </p:cNvPr>
          <p:cNvSpPr/>
          <p:nvPr/>
        </p:nvSpPr>
        <p:spPr>
          <a:xfrm>
            <a:off x="447675" y="323850"/>
            <a:ext cx="11287125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4881997-130C-44F4-B28C-5A77DD136AC6}"/>
              </a:ext>
            </a:extLst>
          </p:cNvPr>
          <p:cNvSpPr/>
          <p:nvPr/>
        </p:nvSpPr>
        <p:spPr>
          <a:xfrm>
            <a:off x="7096125" y="5607982"/>
            <a:ext cx="1752600" cy="175917"/>
          </a:xfrm>
          <a:prstGeom prst="rect">
            <a:avLst/>
          </a:prstGeom>
          <a:solidFill>
            <a:schemeClr val="accent6">
              <a:lumMod val="7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97E3536-4688-4BDE-8C19-43CFC01A492B}"/>
              </a:ext>
            </a:extLst>
          </p:cNvPr>
          <p:cNvSpPr txBox="1"/>
          <p:nvPr/>
        </p:nvSpPr>
        <p:spPr>
          <a:xfrm>
            <a:off x="628650" y="409575"/>
            <a:ext cx="1133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F47F4D-0D3C-42D8-BB8D-2046685D643A}"/>
              </a:ext>
            </a:extLst>
          </p:cNvPr>
          <p:cNvSpPr txBox="1"/>
          <p:nvPr/>
        </p:nvSpPr>
        <p:spPr>
          <a:xfrm>
            <a:off x="1581149" y="548074"/>
            <a:ext cx="113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변수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0C304358-2BA3-4F33-92F4-D93295451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686915"/>
              </p:ext>
            </p:extLst>
          </p:nvPr>
        </p:nvGraphicFramePr>
        <p:xfrm>
          <a:off x="3509961" y="1811549"/>
          <a:ext cx="5162551" cy="22633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21744">
                  <a:extLst>
                    <a:ext uri="{9D8B030D-6E8A-4147-A177-3AD203B41FA5}">
                      <a16:colId xmlns:a16="http://schemas.microsoft.com/office/drawing/2014/main" xmlns="" val="105719270"/>
                    </a:ext>
                  </a:extLst>
                </a:gridCol>
                <a:gridCol w="2640807">
                  <a:extLst>
                    <a:ext uri="{9D8B030D-6E8A-4147-A177-3AD203B41FA5}">
                      <a16:colId xmlns:a16="http://schemas.microsoft.com/office/drawing/2014/main" xmlns="" val="1622895653"/>
                    </a:ext>
                  </a:extLst>
                </a:gridCol>
              </a:tblGrid>
              <a:tr h="309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사용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Dtype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1812506"/>
                  </a:ext>
                </a:extLst>
              </a:tr>
              <a:tr h="474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평균유역강수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Float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6138936"/>
                  </a:ext>
                </a:extLst>
              </a:tr>
              <a:tr h="474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A~D</a:t>
                      </a:r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지역 강우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Float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6376693"/>
                  </a:ext>
                </a:extLst>
              </a:tr>
              <a:tr h="474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D,E</a:t>
                      </a:r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지역 수위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Float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372093"/>
                  </a:ext>
                </a:extLst>
              </a:tr>
              <a:tr h="474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highlight>
                            <a:srgbClr val="D8E165"/>
                          </a:highlight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홍수사상 별 시간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highlight>
                            <a:srgbClr val="D8E165"/>
                          </a:highlight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  <a:highlight>
                          <a:srgbClr val="D8E165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Float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858977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EC5C23A-1D33-4C7E-8C36-E324E3D72B9E}"/>
              </a:ext>
            </a:extLst>
          </p:cNvPr>
          <p:cNvSpPr/>
          <p:nvPr/>
        </p:nvSpPr>
        <p:spPr>
          <a:xfrm>
            <a:off x="3590925" y="2154153"/>
            <a:ext cx="2314575" cy="1817772"/>
          </a:xfrm>
          <a:prstGeom prst="rect">
            <a:avLst/>
          </a:prstGeom>
          <a:noFill/>
          <a:ln w="158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xmlns="" id="{87B31100-EC48-47B1-8C1C-AAA35EC87F8F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4773659" y="1136613"/>
            <a:ext cx="992095" cy="1042987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AA96A8A-3BA3-4AB2-84FB-4FCD2EF19A80}"/>
              </a:ext>
            </a:extLst>
          </p:cNvPr>
          <p:cNvSpPr txBox="1"/>
          <p:nvPr/>
        </p:nvSpPr>
        <p:spPr>
          <a:xfrm>
            <a:off x="5905500" y="977385"/>
            <a:ext cx="2162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집단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1~6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2CDFF0C-03FF-42CE-AA43-C3FE4F0D8D0A}"/>
              </a:ext>
            </a:extLst>
          </p:cNvPr>
          <p:cNvSpPr txBox="1"/>
          <p:nvPr/>
        </p:nvSpPr>
        <p:spPr>
          <a:xfrm>
            <a:off x="1790697" y="4248552"/>
            <a:ext cx="884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강우데이터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계속 더해지는 경향을 보이는 것으로 보아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누적강수로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사전에 처리된 것으로 보임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154A4E5-00F5-41AD-883F-1C2569A074FC}"/>
              </a:ext>
            </a:extLst>
          </p:cNvPr>
          <p:cNvSpPr txBox="1"/>
          <p:nvPr/>
        </p:nvSpPr>
        <p:spPr>
          <a:xfrm>
            <a:off x="3509960" y="5434331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주어진 데이터를 그대로 사용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7F8B4B3-205A-470F-8CE4-C7B2888D116D}"/>
              </a:ext>
            </a:extLst>
          </p:cNvPr>
          <p:cNvSpPr txBox="1"/>
          <p:nvPr/>
        </p:nvSpPr>
        <p:spPr>
          <a:xfrm>
            <a:off x="1790697" y="4666772"/>
            <a:ext cx="884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지역 강우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상관계수가 </a:t>
            </a:r>
            <a:r>
              <a:rPr lang="en-US" altLang="ko-KR" dirty="0">
                <a:highlight>
                  <a:srgbClr val="D8E165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0.1</a:t>
            </a:r>
            <a:r>
              <a:rPr lang="ko-KR" altLang="en-US" dirty="0">
                <a:highlight>
                  <a:srgbClr val="D8E165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낮게 나왔으나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모델성능을 비교해 봤을 때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포함한게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더 좋았음 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55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6DEFB18-7CCD-499E-9302-7E29CD2B450A}"/>
              </a:ext>
            </a:extLst>
          </p:cNvPr>
          <p:cNvSpPr/>
          <p:nvPr/>
        </p:nvSpPr>
        <p:spPr>
          <a:xfrm>
            <a:off x="447675" y="323850"/>
            <a:ext cx="11287125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6CBF248-07FE-404B-A0D5-15DB4E614227}"/>
              </a:ext>
            </a:extLst>
          </p:cNvPr>
          <p:cNvSpPr/>
          <p:nvPr/>
        </p:nvSpPr>
        <p:spPr>
          <a:xfrm>
            <a:off x="8979114" y="3843854"/>
            <a:ext cx="723900" cy="306396"/>
          </a:xfrm>
          <a:prstGeom prst="rect">
            <a:avLst/>
          </a:prstGeom>
          <a:solidFill>
            <a:schemeClr val="accent6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97E3536-4688-4BDE-8C19-43CFC01A492B}"/>
              </a:ext>
            </a:extLst>
          </p:cNvPr>
          <p:cNvSpPr txBox="1"/>
          <p:nvPr/>
        </p:nvSpPr>
        <p:spPr>
          <a:xfrm>
            <a:off x="628650" y="409575"/>
            <a:ext cx="1133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F47F4D-0D3C-42D8-BB8D-2046685D643A}"/>
              </a:ext>
            </a:extLst>
          </p:cNvPr>
          <p:cNvSpPr txBox="1"/>
          <p:nvPr/>
        </p:nvSpPr>
        <p:spPr>
          <a:xfrm>
            <a:off x="1581149" y="548074"/>
            <a:ext cx="113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변수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0C304358-2BA3-4F33-92F4-D93295451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52551"/>
              </p:ext>
            </p:extLst>
          </p:nvPr>
        </p:nvGraphicFramePr>
        <p:xfrm>
          <a:off x="628650" y="1556173"/>
          <a:ext cx="5162551" cy="22633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21744">
                  <a:extLst>
                    <a:ext uri="{9D8B030D-6E8A-4147-A177-3AD203B41FA5}">
                      <a16:colId xmlns:a16="http://schemas.microsoft.com/office/drawing/2014/main" xmlns="" val="105719270"/>
                    </a:ext>
                  </a:extLst>
                </a:gridCol>
                <a:gridCol w="2640807">
                  <a:extLst>
                    <a:ext uri="{9D8B030D-6E8A-4147-A177-3AD203B41FA5}">
                      <a16:colId xmlns:a16="http://schemas.microsoft.com/office/drawing/2014/main" xmlns="" val="1622895653"/>
                    </a:ext>
                  </a:extLst>
                </a:gridCol>
              </a:tblGrid>
              <a:tr h="309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사용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Dtype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1812506"/>
                  </a:ext>
                </a:extLst>
              </a:tr>
              <a:tr h="474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평균유역강수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Float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6138936"/>
                  </a:ext>
                </a:extLst>
              </a:tr>
              <a:tr h="474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A~D</a:t>
                      </a:r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지역 강우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Float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6376693"/>
                  </a:ext>
                </a:extLst>
              </a:tr>
              <a:tr h="474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D,E</a:t>
                      </a:r>
                      <a:r>
                        <a:rPr lang="ko-KR" altLang="en-US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지역 수위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Float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372093"/>
                  </a:ext>
                </a:extLst>
              </a:tr>
              <a:tr h="474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highlight>
                            <a:srgbClr val="D8E165"/>
                          </a:highlight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홍수사상 별 시간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highlight>
                            <a:srgbClr val="D8E165"/>
                          </a:highlight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  <a:highlight>
                          <a:srgbClr val="D8E165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Float</a:t>
                      </a:r>
                      <a:endParaRPr lang="ko-KR" altLang="en-US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858977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7B32638-ADF1-4245-A5C0-FC317FE81566}"/>
              </a:ext>
            </a:extLst>
          </p:cNvPr>
          <p:cNvSpPr/>
          <p:nvPr/>
        </p:nvSpPr>
        <p:spPr>
          <a:xfrm>
            <a:off x="742950" y="3312901"/>
            <a:ext cx="2314575" cy="400050"/>
          </a:xfrm>
          <a:prstGeom prst="rect">
            <a:avLst/>
          </a:prstGeom>
          <a:noFill/>
          <a:ln w="158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xmlns="" id="{966B7482-F833-47F0-9DCF-F2547AC633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27725" y="2089281"/>
            <a:ext cx="2012074" cy="752475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9ECCB50-4D46-491F-B82E-FF322925FEF5}"/>
              </a:ext>
            </a:extLst>
          </p:cNvPr>
          <p:cNvSpPr txBox="1"/>
          <p:nvPr/>
        </p:nvSpPr>
        <p:spPr>
          <a:xfrm>
            <a:off x="2943834" y="1048809"/>
            <a:ext cx="1981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 추가한 파생변수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1740D548-5EFA-4D01-AB9A-148EFDA07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0" t="1789" r="3540" b="1789"/>
          <a:stretch/>
        </p:blipFill>
        <p:spPr>
          <a:xfrm>
            <a:off x="6015648" y="1641130"/>
            <a:ext cx="5494705" cy="1777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37E1D9E-1D96-4CAF-94B0-4C4747211E0D}"/>
              </a:ext>
            </a:extLst>
          </p:cNvPr>
          <p:cNvSpPr txBox="1"/>
          <p:nvPr/>
        </p:nvSpPr>
        <p:spPr>
          <a:xfrm>
            <a:off x="7564042" y="1206032"/>
            <a:ext cx="3312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그림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인덱스에 따른 사상번호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유입량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45EB1D2-B0B2-4C93-B243-DC110BBE9678}"/>
              </a:ext>
            </a:extLst>
          </p:cNvPr>
          <p:cNvSpPr txBox="1"/>
          <p:nvPr/>
        </p:nvSpPr>
        <p:spPr>
          <a:xfrm>
            <a:off x="7478317" y="3488807"/>
            <a:ext cx="3287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그림에 보이는 것처럼 사상번호 내에서 일정한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경향성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가짐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80FBA00-B6F1-41FD-9452-8BEC3565FA55}"/>
              </a:ext>
            </a:extLst>
          </p:cNvPr>
          <p:cNvSpPr txBox="1"/>
          <p:nvPr/>
        </p:nvSpPr>
        <p:spPr>
          <a:xfrm>
            <a:off x="3057524" y="4855551"/>
            <a:ext cx="65234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강우데이터에 시간데이터가 포함되어 있다고 판단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800" dirty="0">
                <a:highlight>
                  <a:srgbClr val="D8E165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홍수사상 별 시간 </a:t>
            </a:r>
            <a:r>
              <a:rPr lang="en-US" altLang="ko-KR" sz="2800" dirty="0">
                <a:highlight>
                  <a:srgbClr val="D8E165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순서대로 주었음</a:t>
            </a:r>
          </a:p>
        </p:txBody>
      </p:sp>
    </p:spTree>
    <p:extLst>
      <p:ext uri="{BB962C8B-B14F-4D97-AF65-F5344CB8AC3E}">
        <p14:creationId xmlns:p14="http://schemas.microsoft.com/office/powerpoint/2010/main" val="348917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17A6A4A-AC38-43A4-A401-A8D2B5B6DD83}"/>
              </a:ext>
            </a:extLst>
          </p:cNvPr>
          <p:cNvSpPr/>
          <p:nvPr/>
        </p:nvSpPr>
        <p:spPr>
          <a:xfrm>
            <a:off x="452437" y="238125"/>
            <a:ext cx="11287125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00B9761-9BC5-4F1F-B1AC-9C05B6BC5ABE}"/>
              </a:ext>
            </a:extLst>
          </p:cNvPr>
          <p:cNvSpPr/>
          <p:nvPr/>
        </p:nvSpPr>
        <p:spPr>
          <a:xfrm>
            <a:off x="6185644" y="3850478"/>
            <a:ext cx="2038350" cy="200025"/>
          </a:xfrm>
          <a:prstGeom prst="rect">
            <a:avLst/>
          </a:prstGeom>
          <a:solidFill>
            <a:schemeClr val="accent1">
              <a:lumMod val="40000"/>
              <a:lumOff val="6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651E26-0AF6-40AA-972D-133FB402D72B}"/>
              </a:ext>
            </a:extLst>
          </p:cNvPr>
          <p:cNvSpPr/>
          <p:nvPr/>
        </p:nvSpPr>
        <p:spPr>
          <a:xfrm>
            <a:off x="6115049" y="2116415"/>
            <a:ext cx="2743200" cy="209550"/>
          </a:xfrm>
          <a:prstGeom prst="rect">
            <a:avLst/>
          </a:prstGeom>
          <a:solidFill>
            <a:schemeClr val="accent6">
              <a:lumMod val="7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2EBF70-5883-42C3-B5FF-B6E4E8C4465B}"/>
              </a:ext>
            </a:extLst>
          </p:cNvPr>
          <p:cNvSpPr txBox="1"/>
          <p:nvPr/>
        </p:nvSpPr>
        <p:spPr>
          <a:xfrm>
            <a:off x="2561452" y="1953750"/>
            <a:ext cx="728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집단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개를 각각 학습시키고 가장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RMSE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낮게 나온 집단을 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60C17C7-F514-49A2-86F3-D737E461522A}"/>
              </a:ext>
            </a:extLst>
          </p:cNvPr>
          <p:cNvSpPr txBox="1"/>
          <p:nvPr/>
        </p:nvSpPr>
        <p:spPr>
          <a:xfrm>
            <a:off x="628650" y="409575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및 </a:t>
            </a:r>
            <a:r>
              <a:rPr lang="ko-KR" altLang="en-US" sz="36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sz="36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6453CC-CB6C-453D-9E72-F6FD681FA2EF}"/>
              </a:ext>
            </a:extLst>
          </p:cNvPr>
          <p:cNvSpPr txBox="1"/>
          <p:nvPr/>
        </p:nvSpPr>
        <p:spPr>
          <a:xfrm>
            <a:off x="3543299" y="548074"/>
            <a:ext cx="113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1) IDEA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15DAC40-B4D2-472B-B190-ADCF5CA17B27}"/>
              </a:ext>
            </a:extLst>
          </p:cNvPr>
          <p:cNvSpPr txBox="1"/>
          <p:nvPr/>
        </p:nvSpPr>
        <p:spPr>
          <a:xfrm>
            <a:off x="1181101" y="1379756"/>
            <a:ext cx="2543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①집단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처리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711FE00-97CC-4A1F-9D4D-F85E7A08CA14}"/>
              </a:ext>
            </a:extLst>
          </p:cNvPr>
          <p:cNvSpPr/>
          <p:nvPr/>
        </p:nvSpPr>
        <p:spPr>
          <a:xfrm>
            <a:off x="2480490" y="1915650"/>
            <a:ext cx="7448550" cy="665946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E3669B-94F3-444C-AC3E-312B0A7BBDB4}"/>
              </a:ext>
            </a:extLst>
          </p:cNvPr>
          <p:cNvSpPr txBox="1"/>
          <p:nvPr/>
        </p:nvSpPr>
        <p:spPr>
          <a:xfrm>
            <a:off x="1702728" y="2839665"/>
            <a:ext cx="1304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highlight>
                  <a:srgbClr val="FFFF00"/>
                </a:highlight>
              </a:rPr>
              <a:t>WHY?</a:t>
            </a:r>
            <a:endParaRPr lang="ko-KR" altLang="en-US" sz="3200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5A52D5D-D518-4C6E-B698-E914532464E8}"/>
              </a:ext>
            </a:extLst>
          </p:cNvPr>
          <p:cNvSpPr txBox="1"/>
          <p:nvPr/>
        </p:nvSpPr>
        <p:spPr>
          <a:xfrm>
            <a:off x="3855244" y="2796442"/>
            <a:ext cx="718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집단을 무시하고 전부다 학습시키면 같은 변수간 </a:t>
            </a:r>
            <a:r>
              <a:rPr lang="ko-KR" altLang="en-US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다중공선성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발생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4DD3BB1-4D96-4338-8C74-E167A6F281CF}"/>
              </a:ext>
            </a:extLst>
          </p:cNvPr>
          <p:cNvSpPr txBox="1"/>
          <p:nvPr/>
        </p:nvSpPr>
        <p:spPr>
          <a:xfrm>
            <a:off x="3855244" y="3132052"/>
            <a:ext cx="718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 Set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크게 증가시키기 위해 아래로 이어 붙이면 </a:t>
            </a:r>
            <a:r>
              <a:rPr lang="ko-KR" altLang="en-US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과적합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발생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D83C012-3239-463A-A15F-CB575386413A}"/>
              </a:ext>
            </a:extLst>
          </p:cNvPr>
          <p:cNvSpPr txBox="1"/>
          <p:nvPr/>
        </p:nvSpPr>
        <p:spPr>
          <a:xfrm>
            <a:off x="6064686" y="3542274"/>
            <a:ext cx="4314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Pycaret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compares_model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비교해본 결과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 set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Shuffle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유무로 성능이 크게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차이남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5F4B51BF-AEB7-47AF-9A05-92E3F65B0610}"/>
              </a:ext>
            </a:extLst>
          </p:cNvPr>
          <p:cNvCxnSpPr>
            <a:cxnSpLocks/>
          </p:cNvCxnSpPr>
          <p:nvPr/>
        </p:nvCxnSpPr>
        <p:spPr>
          <a:xfrm>
            <a:off x="5372810" y="4305229"/>
            <a:ext cx="42862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0881D3D-A173-4243-8224-3491476D7F82}"/>
              </a:ext>
            </a:extLst>
          </p:cNvPr>
          <p:cNvSpPr txBox="1"/>
          <p:nvPr/>
        </p:nvSpPr>
        <p:spPr>
          <a:xfrm>
            <a:off x="5801436" y="412963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시간의 정보를 담고 있을 것 같다는 의심의 계기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2B8FC312-B4E0-41C2-970F-7F6918769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149" y="3736790"/>
            <a:ext cx="3750277" cy="189246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300FBD6-A95C-455F-8FA1-E95C5224ED21}"/>
              </a:ext>
            </a:extLst>
          </p:cNvPr>
          <p:cNvSpPr txBox="1"/>
          <p:nvPr/>
        </p:nvSpPr>
        <p:spPr>
          <a:xfrm>
            <a:off x="1766487" y="5720051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집단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집단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상관계수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3B4F7F3-486C-4553-A423-2738B09F6895}"/>
              </a:ext>
            </a:extLst>
          </p:cNvPr>
          <p:cNvCxnSpPr>
            <a:cxnSpLocks/>
          </p:cNvCxnSpPr>
          <p:nvPr/>
        </p:nvCxnSpPr>
        <p:spPr>
          <a:xfrm>
            <a:off x="3381375" y="2877765"/>
            <a:ext cx="0" cy="477053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63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4795383-BA79-4821-9DAB-F170A21251B7}"/>
              </a:ext>
            </a:extLst>
          </p:cNvPr>
          <p:cNvSpPr/>
          <p:nvPr/>
        </p:nvSpPr>
        <p:spPr>
          <a:xfrm>
            <a:off x="447675" y="323850"/>
            <a:ext cx="11287125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래픽 11" descr="새끼고양이 윤곽선">
            <a:extLst>
              <a:ext uri="{FF2B5EF4-FFF2-40B4-BE49-F238E27FC236}">
                <a16:creationId xmlns:a16="http://schemas.microsoft.com/office/drawing/2014/main" xmlns="" id="{802D6D4C-C4EB-449A-9AD3-520A8D4928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95487" y="4081672"/>
            <a:ext cx="914400" cy="9144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D3948A5-5C79-4139-BCA4-B78ADF478765}"/>
              </a:ext>
            </a:extLst>
          </p:cNvPr>
          <p:cNvSpPr/>
          <p:nvPr/>
        </p:nvSpPr>
        <p:spPr>
          <a:xfrm>
            <a:off x="4019550" y="5420383"/>
            <a:ext cx="2695575" cy="142140"/>
          </a:xfrm>
          <a:prstGeom prst="rect">
            <a:avLst/>
          </a:prstGeom>
          <a:solidFill>
            <a:schemeClr val="accent6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6F8B1BE-3EC7-4DA2-9A5A-1D6EB735328A}"/>
              </a:ext>
            </a:extLst>
          </p:cNvPr>
          <p:cNvSpPr/>
          <p:nvPr/>
        </p:nvSpPr>
        <p:spPr>
          <a:xfrm>
            <a:off x="8029575" y="5039427"/>
            <a:ext cx="2819400" cy="128911"/>
          </a:xfrm>
          <a:prstGeom prst="rect">
            <a:avLst/>
          </a:prstGeom>
          <a:solidFill>
            <a:schemeClr val="accent6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4A7BA05-292F-40B3-A6E5-A70C31616E76}"/>
              </a:ext>
            </a:extLst>
          </p:cNvPr>
          <p:cNvSpPr/>
          <p:nvPr/>
        </p:nvSpPr>
        <p:spPr>
          <a:xfrm>
            <a:off x="6148388" y="4639317"/>
            <a:ext cx="2262187" cy="143660"/>
          </a:xfrm>
          <a:prstGeom prst="rect">
            <a:avLst/>
          </a:prstGeom>
          <a:solidFill>
            <a:schemeClr val="accent6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B91CF1D-A1E6-44CD-A003-EC0E914EF4A1}"/>
              </a:ext>
            </a:extLst>
          </p:cNvPr>
          <p:cNvSpPr txBox="1"/>
          <p:nvPr/>
        </p:nvSpPr>
        <p:spPr>
          <a:xfrm>
            <a:off x="2864643" y="4494139"/>
            <a:ext cx="6453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특별한 파라미터의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튜닝없이도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우수한 성능과 정확도를 보임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6F51D5-F91E-4793-85E5-CAF0259BE4B7}"/>
              </a:ext>
            </a:extLst>
          </p:cNvPr>
          <p:cNvSpPr txBox="1"/>
          <p:nvPr/>
        </p:nvSpPr>
        <p:spPr>
          <a:xfrm>
            <a:off x="1181101" y="1553349"/>
            <a:ext cx="3228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②사용 모델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CatBoost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95309B2-4964-447D-8DE8-37A032E8AB9F}"/>
              </a:ext>
            </a:extLst>
          </p:cNvPr>
          <p:cNvSpPr/>
          <p:nvPr/>
        </p:nvSpPr>
        <p:spPr>
          <a:xfrm>
            <a:off x="2371725" y="2248703"/>
            <a:ext cx="7448550" cy="736399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168D3E9-DB3A-4D78-A540-557273169651}"/>
              </a:ext>
            </a:extLst>
          </p:cNvPr>
          <p:cNvSpPr txBox="1"/>
          <p:nvPr/>
        </p:nvSpPr>
        <p:spPr>
          <a:xfrm>
            <a:off x="628650" y="409575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및 </a:t>
            </a:r>
            <a:r>
              <a:rPr lang="ko-KR" altLang="en-US" sz="36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sz="36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B9C246E-544A-4778-A515-FA04A0477F18}"/>
              </a:ext>
            </a:extLst>
          </p:cNvPr>
          <p:cNvSpPr txBox="1"/>
          <p:nvPr/>
        </p:nvSpPr>
        <p:spPr>
          <a:xfrm>
            <a:off x="3543299" y="548074"/>
            <a:ext cx="113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1) IDEA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B50F5D6-E2D6-4813-8D2B-89AB3FA5A7F2}"/>
              </a:ext>
            </a:extLst>
          </p:cNvPr>
          <p:cNvSpPr txBox="1"/>
          <p:nvPr/>
        </p:nvSpPr>
        <p:spPr>
          <a:xfrm>
            <a:off x="5498304" y="3861258"/>
            <a:ext cx="165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CatBoost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4D019D6-A37D-46C9-9BC2-DF8733AEBA57}"/>
              </a:ext>
            </a:extLst>
          </p:cNvPr>
          <p:cNvSpPr txBox="1"/>
          <p:nvPr/>
        </p:nvSpPr>
        <p:spPr>
          <a:xfrm>
            <a:off x="1693069" y="4913318"/>
            <a:ext cx="9267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빈도에 따른 가중치를 두어 인코딩하는 방식을 사용함으로써 범주형 변수가 있을 때 강함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F834425-7A15-4162-9F44-A5C9F05F317F}"/>
              </a:ext>
            </a:extLst>
          </p:cNvPr>
          <p:cNvSpPr txBox="1"/>
          <p:nvPr/>
        </p:nvSpPr>
        <p:spPr>
          <a:xfrm>
            <a:off x="3932632" y="5298679"/>
            <a:ext cx="4850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자체적으로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Scailing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가능해서 편리함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1DC2E71-5F75-42E5-88D1-795DB72C9941}"/>
              </a:ext>
            </a:extLst>
          </p:cNvPr>
          <p:cNvSpPr/>
          <p:nvPr/>
        </p:nvSpPr>
        <p:spPr>
          <a:xfrm>
            <a:off x="3145632" y="2718329"/>
            <a:ext cx="4683918" cy="142132"/>
          </a:xfrm>
          <a:prstGeom prst="rect">
            <a:avLst/>
          </a:prstGeom>
          <a:solidFill>
            <a:schemeClr val="accent6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6335D0-62F4-4A44-A1FE-160FFA6164AA}"/>
              </a:ext>
            </a:extLst>
          </p:cNvPr>
          <p:cNvSpPr txBox="1"/>
          <p:nvPr/>
        </p:nvSpPr>
        <p:spPr>
          <a:xfrm>
            <a:off x="2452687" y="2269281"/>
            <a:ext cx="7367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의사결정 나무의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Gradient Boosting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알고리즘을 이용하는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머신러닝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모델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예측에 뛰어난 성능을 보이고 과적합을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줄여줌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DABCABA9-DB1F-4699-B50D-604ECD98B2A4}"/>
              </a:ext>
            </a:extLst>
          </p:cNvPr>
          <p:cNvSpPr/>
          <p:nvPr/>
        </p:nvSpPr>
        <p:spPr>
          <a:xfrm>
            <a:off x="1614486" y="4441550"/>
            <a:ext cx="9486901" cy="1291057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31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EF19555-5010-43A0-AF5B-25C2C609D48B}"/>
              </a:ext>
            </a:extLst>
          </p:cNvPr>
          <p:cNvSpPr/>
          <p:nvPr/>
        </p:nvSpPr>
        <p:spPr>
          <a:xfrm>
            <a:off x="447675" y="323850"/>
            <a:ext cx="11287125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B820E48-A393-49BC-9F70-68FFD737073A}"/>
              </a:ext>
            </a:extLst>
          </p:cNvPr>
          <p:cNvSpPr/>
          <p:nvPr/>
        </p:nvSpPr>
        <p:spPr>
          <a:xfrm>
            <a:off x="3802853" y="2807537"/>
            <a:ext cx="5141121" cy="145213"/>
          </a:xfrm>
          <a:prstGeom prst="rect">
            <a:avLst/>
          </a:prstGeom>
          <a:solidFill>
            <a:schemeClr val="accent6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032BB6E-518F-4878-8EE4-8D9AB3DDE4AA}"/>
              </a:ext>
            </a:extLst>
          </p:cNvPr>
          <p:cNvSpPr txBox="1"/>
          <p:nvPr/>
        </p:nvSpPr>
        <p:spPr>
          <a:xfrm>
            <a:off x="2652713" y="2362572"/>
            <a:ext cx="6605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사상번호 별로 행의 개수가 다르고 시간의 경향을 담고 있다는 가정하에 사상번호를 기준으로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 Set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나누고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Shuffle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하지 않았음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32FE3B4-7AD9-4EA0-ACA1-D9990640F6D7}"/>
              </a:ext>
            </a:extLst>
          </p:cNvPr>
          <p:cNvSpPr txBox="1"/>
          <p:nvPr/>
        </p:nvSpPr>
        <p:spPr>
          <a:xfrm>
            <a:off x="628650" y="409575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및 </a:t>
            </a:r>
            <a:r>
              <a:rPr lang="ko-KR" altLang="en-US" sz="36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sz="36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75AAA0-4D0C-47A9-BCAF-BDFE4551D15B}"/>
              </a:ext>
            </a:extLst>
          </p:cNvPr>
          <p:cNvSpPr txBox="1"/>
          <p:nvPr/>
        </p:nvSpPr>
        <p:spPr>
          <a:xfrm>
            <a:off x="3543299" y="548074"/>
            <a:ext cx="113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1) IDEA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B68EB1E-E56E-4D7B-9797-9E4DEF4B7411}"/>
              </a:ext>
            </a:extLst>
          </p:cNvPr>
          <p:cNvSpPr txBox="1"/>
          <p:nvPr/>
        </p:nvSpPr>
        <p:spPr>
          <a:xfrm>
            <a:off x="1181101" y="1553349"/>
            <a:ext cx="3228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③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Train-Test Split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2009815-600A-4CA1-96C6-D3737BE3EEE6}"/>
              </a:ext>
            </a:extLst>
          </p:cNvPr>
          <p:cNvSpPr/>
          <p:nvPr/>
        </p:nvSpPr>
        <p:spPr>
          <a:xfrm>
            <a:off x="2371724" y="2248703"/>
            <a:ext cx="7129463" cy="1246971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1022E12-9A0B-434F-A464-5151D53E7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9" r="1547"/>
          <a:stretch/>
        </p:blipFill>
        <p:spPr>
          <a:xfrm>
            <a:off x="1680601" y="3823200"/>
            <a:ext cx="8821271" cy="1695450"/>
          </a:xfrm>
          <a:prstGeom prst="rect">
            <a:avLst/>
          </a:prstGeom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2D64645-4838-45D0-B71D-CDAE7C9DF998}"/>
              </a:ext>
            </a:extLst>
          </p:cNvPr>
          <p:cNvSpPr txBox="1"/>
          <p:nvPr/>
        </p:nvSpPr>
        <p:spPr>
          <a:xfrm>
            <a:off x="3961002" y="5755928"/>
            <a:ext cx="400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경향성으로 인한 부정확성을 낮추기 위함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571A1D0-8627-4B1B-AB7C-5C750EAD1B6D}"/>
              </a:ext>
            </a:extLst>
          </p:cNvPr>
          <p:cNvSpPr txBox="1"/>
          <p:nvPr/>
        </p:nvSpPr>
        <p:spPr>
          <a:xfrm>
            <a:off x="4180006" y="6125260"/>
            <a:ext cx="3563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데이터의 약 </a:t>
            </a:r>
            <a:r>
              <a:rPr lang="en-US" altLang="ko-KR" sz="2400" dirty="0">
                <a:solidFill>
                  <a:srgbClr val="5A734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정도가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 set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84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586</Words>
  <Application>Microsoft Office PowerPoint</Application>
  <PresentationFormat>와이드스크린</PresentationFormat>
  <Paragraphs>151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나눔스퀘어 Bold</vt:lpstr>
      <vt:lpstr>나눔스퀘어_ac</vt:lpstr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bigdata01257</dc:creator>
  <cp:lastModifiedBy>Microsoft 계정</cp:lastModifiedBy>
  <cp:revision>15</cp:revision>
  <dcterms:created xsi:type="dcterms:W3CDTF">2021-09-14T13:03:32Z</dcterms:created>
  <dcterms:modified xsi:type="dcterms:W3CDTF">2021-09-15T06:25:50Z</dcterms:modified>
</cp:coreProperties>
</file>