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70" r:id="rId2"/>
    <p:sldId id="372" r:id="rId3"/>
    <p:sldId id="432" r:id="rId4"/>
    <p:sldId id="459" r:id="rId5"/>
    <p:sldId id="398" r:id="rId6"/>
    <p:sldId id="401" r:id="rId7"/>
    <p:sldId id="465" r:id="rId8"/>
    <p:sldId id="466" r:id="rId9"/>
    <p:sldId id="464" r:id="rId10"/>
    <p:sldId id="460" r:id="rId11"/>
    <p:sldId id="458" r:id="rId12"/>
    <p:sldId id="461" r:id="rId13"/>
    <p:sldId id="462" r:id="rId14"/>
    <p:sldId id="449" r:id="rId15"/>
    <p:sldId id="450" r:id="rId16"/>
    <p:sldId id="451" r:id="rId17"/>
    <p:sldId id="452" r:id="rId18"/>
    <p:sldId id="457" r:id="rId19"/>
    <p:sldId id="463" r:id="rId20"/>
    <p:sldId id="453" r:id="rId21"/>
    <p:sldId id="454" r:id="rId22"/>
    <p:sldId id="455" r:id="rId23"/>
    <p:sldId id="42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80" d="100"/>
          <a:sy n="80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77323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8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87039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1009650"/>
            <a:ext cx="8243257" cy="5491691"/>
          </a:xfrm>
          <a:prstGeom prst="rect">
            <a:avLst/>
          </a:prstGeom>
        </p:spPr>
        <p:txBody>
          <a:bodyPr lIns="0" tIns="0" rIns="0" bIns="0" anchor="t"/>
          <a:lstStyle>
            <a:lvl1pPr>
              <a:buSzPct val="100000"/>
              <a:buFont typeface="Arial"/>
              <a:buChar char="•"/>
              <a:defRPr lang="en-GB" sz="2667" b="0" i="0" kern="12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  <a:lvl2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857229" indent="-171446">
              <a:buFont typeface="맑은 고딕" pitchFamily="50" charset="-127"/>
              <a:buChar char="–"/>
              <a:defRPr sz="2667" b="0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3pPr>
            <a:lvl4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  <a:lvl5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5pPr>
          </a:lstStyle>
          <a:p>
            <a:pPr marL="380990" lvl="0" indent="-380990" algn="l" defTabSz="1219170" rtl="0" eaLnBrk="1" latinLnBrk="1" hangingPunct="1">
              <a:spcBef>
                <a:spcPct val="20000"/>
              </a:spcBef>
              <a:buSzPct val="100000"/>
              <a:buFont typeface="Arial"/>
              <a:buChar char="•"/>
            </a:pPr>
            <a:r>
              <a:rPr lang="en-GB" dirty="0"/>
              <a:t>Click to edit Master text styles</a:t>
            </a:r>
          </a:p>
          <a:p>
            <a:pPr lvl="2"/>
            <a:r>
              <a:rPr lang="en-GB" dirty="0"/>
              <a:t> Second level</a:t>
            </a:r>
          </a:p>
          <a:p>
            <a:pPr lvl="3"/>
            <a:r>
              <a:rPr lang="en-GB" dirty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71BE6-F061-4CD9-AB5B-689BBC79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7BCFE-DA86-46BD-9D9A-BBA402A6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12B67-D576-41FC-A7F4-266A9ED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4.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126F-57CF-4FD3-B30D-A75167A9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실습할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4B9FC-EB3E-451D-8B75-EA97CCD0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Git &amp; GitHub</a:t>
            </a:r>
          </a:p>
          <a:p>
            <a:pPr lvl="1"/>
            <a:r>
              <a:rPr lang="en-US" altLang="ko-KR" dirty="0"/>
              <a:t>Community &amp; Participation</a:t>
            </a:r>
          </a:p>
          <a:p>
            <a:r>
              <a:rPr lang="ko-KR" altLang="en-US" dirty="0"/>
              <a:t>개발 관련</a:t>
            </a:r>
            <a:endParaRPr lang="en-US" altLang="ko-KR" dirty="0"/>
          </a:p>
          <a:p>
            <a:pPr lvl="1"/>
            <a:r>
              <a:rPr lang="en-US" altLang="ko-KR" dirty="0"/>
              <a:t>Code analysis</a:t>
            </a:r>
          </a:p>
          <a:p>
            <a:pPr lvl="1"/>
            <a:r>
              <a:rPr lang="en-US" altLang="ko-KR" dirty="0"/>
              <a:t>Code review with GitHub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빠진 내용</a:t>
            </a:r>
            <a:endParaRPr lang="en-US" altLang="ko-KR" dirty="0"/>
          </a:p>
          <a:p>
            <a:pPr lvl="1"/>
            <a:r>
              <a:rPr lang="en-US" altLang="ko-KR" dirty="0"/>
              <a:t>Issue/Bug tracking</a:t>
            </a:r>
          </a:p>
          <a:p>
            <a:pPr lvl="1"/>
            <a:r>
              <a:rPr lang="en-US" altLang="ko-KR" dirty="0"/>
              <a:t>CI/CD, QA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A0532-4C08-42C8-98F1-0569B9F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5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023ED8-EC65-4B57-9903-AA2504C7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순서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CBBE5-8A73-4DA6-A6BC-931D06A2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OSS</a:t>
            </a:r>
            <a:r>
              <a:rPr lang="ko-KR" altLang="en-US" dirty="0"/>
              <a:t> 프로젝트 선정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및 테스트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</a:t>
            </a:r>
            <a:r>
              <a:rPr lang="en-US" altLang="ko-KR" dirty="0"/>
              <a:t>(or others)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Pull request!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Merged! </a:t>
            </a:r>
            <a:r>
              <a:rPr lang="en-US" altLang="ko-KR" sz="1600" dirty="0"/>
              <a:t>(hopefully…)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C9E9A-726D-46F2-8D9B-7D666E6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1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FBC3-DAB8-4F54-8C98-880A7E98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E50BE-15F0-4FCE-B950-7923B44A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또는 타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에 공개된 프로젝트</a:t>
            </a:r>
            <a:endParaRPr lang="en-US" altLang="ko-KR" dirty="0"/>
          </a:p>
          <a:p>
            <a:pPr lvl="1"/>
            <a:r>
              <a:rPr lang="ko-KR" altLang="en-US" dirty="0"/>
              <a:t>약간이라도 경험이 있는 프로젝트가 좋음</a:t>
            </a:r>
            <a:endParaRPr lang="en-US" altLang="ko-KR" dirty="0"/>
          </a:p>
          <a:p>
            <a:pPr lvl="1"/>
            <a:r>
              <a:rPr lang="ko-KR" altLang="en-US" dirty="0"/>
              <a:t>혹은 사용자가 많거나</a:t>
            </a:r>
            <a:r>
              <a:rPr lang="en-US" altLang="ko-KR" dirty="0"/>
              <a:t>, </a:t>
            </a:r>
            <a:r>
              <a:rPr lang="ko-KR" altLang="en-US" dirty="0"/>
              <a:t>새롭고 유망한 분야의 프로젝트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공개되지 않은 프로젝트</a:t>
            </a:r>
            <a:endParaRPr lang="en-US" altLang="ko-KR" dirty="0"/>
          </a:p>
          <a:p>
            <a:pPr lvl="1"/>
            <a:r>
              <a:rPr lang="ko-KR" altLang="en-US" dirty="0"/>
              <a:t>개별 미팅 후</a:t>
            </a:r>
            <a:r>
              <a:rPr lang="en-US" altLang="ko-KR" dirty="0"/>
              <a:t>, </a:t>
            </a:r>
            <a:r>
              <a:rPr lang="ko-KR" altLang="en-US" dirty="0"/>
              <a:t>허가를 받고 진행하며</a:t>
            </a:r>
            <a:r>
              <a:rPr lang="en-US" altLang="ko-KR" dirty="0"/>
              <a:t>, </a:t>
            </a:r>
            <a:r>
              <a:rPr lang="ko-KR" altLang="en-US" dirty="0"/>
              <a:t>학기 중</a:t>
            </a:r>
            <a:r>
              <a:rPr lang="en-US" altLang="ko-KR" dirty="0"/>
              <a:t> GitHub</a:t>
            </a:r>
            <a:r>
              <a:rPr lang="ko-KR" altLang="en-US" dirty="0"/>
              <a:t> 공개를 전제함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학과 및 동아리 서비스 개발</a:t>
            </a:r>
            <a:r>
              <a:rPr lang="en-US" altLang="ko-KR" dirty="0"/>
              <a:t>: Litmus, J-Cloud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3F3B4-CD77-4FA5-A319-5A36675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1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5BA3-FCBD-4CBB-B3F1-C60905E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 for an OSS project?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08F0E5-BE6A-42C4-A009-67D1DC00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6" y="1071287"/>
            <a:ext cx="5314950" cy="5244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441A0-89ED-41DD-AFA0-5EC3388F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6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B3FF-CF0D-41A7-8037-5F2FDAFA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추가</a:t>
            </a:r>
            <a:r>
              <a:rPr lang="en-US" altLang="ko-KR" dirty="0"/>
              <a:t>/</a:t>
            </a:r>
            <a:r>
              <a:rPr lang="ko-KR" altLang="en-US" dirty="0"/>
              <a:t>개선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A,B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32F699-D6E5-4963-A055-E76B3443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53489"/>
            <a:ext cx="9144000" cy="50796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A1908-8511-4BC6-BDBB-A9C0558D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8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E5F7-6FB9-4676-9B6E-B8C58E65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해결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A, 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8E9F93-8E97-4F6B-9308-843D40CE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44604"/>
            <a:ext cx="9144000" cy="552603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EE6F1-EC64-4EF3-8A15-A24B4E35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6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7AE6-DEB5-4BA3-A3C9-B15ED01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번역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AB5AEC-DE79-461D-88EE-F009272F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04" y="1320181"/>
            <a:ext cx="9162410" cy="47462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3316D-8EDE-498E-8661-5B6BA6F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8E0C4-7B60-4F83-8ADA-5C170E8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1F2C36-4A58-4A3D-A82D-8F6604EC30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99960"/>
            <a:ext cx="7886700" cy="66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7493-9C56-4C45-8846-C429FCB1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r>
              <a:rPr lang="en-US" altLang="ko-KR" dirty="0"/>
              <a:t>: </a:t>
            </a:r>
            <a:r>
              <a:rPr lang="ko-KR" altLang="en-US" dirty="0"/>
              <a:t>새로운 프로젝트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E21C9-5485-4E09-8032-AC4EF084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새로운 </a:t>
            </a:r>
            <a:r>
              <a:rPr lang="en-US" altLang="ko-KR" dirty="0"/>
              <a:t>OSS </a:t>
            </a:r>
            <a:r>
              <a:rPr lang="ko-KR" altLang="en-US" dirty="0"/>
              <a:t>프로젝트 구축</a:t>
            </a:r>
            <a:endParaRPr lang="en-US" altLang="ko-KR" dirty="0"/>
          </a:p>
          <a:p>
            <a:r>
              <a:rPr lang="ko-KR" altLang="en-US" dirty="0"/>
              <a:t>소개 페이지</a:t>
            </a:r>
            <a:r>
              <a:rPr lang="en-US" altLang="ko-KR" dirty="0"/>
              <a:t>, </a:t>
            </a:r>
            <a:r>
              <a:rPr lang="ko-KR" altLang="en-US" dirty="0"/>
              <a:t>기존 코드의 문서화</a:t>
            </a:r>
            <a:r>
              <a:rPr lang="en-US" altLang="ko-KR" dirty="0"/>
              <a:t>, </a:t>
            </a:r>
            <a:r>
              <a:rPr lang="ko-KR" altLang="en-US" dirty="0"/>
              <a:t>이슈 정리 등</a:t>
            </a:r>
            <a:endParaRPr lang="en-US" altLang="ko-KR" dirty="0"/>
          </a:p>
          <a:p>
            <a:r>
              <a:rPr lang="ko-KR" altLang="en-US" dirty="0"/>
              <a:t>커뮤니티 운영 </a:t>
            </a:r>
            <a:r>
              <a:rPr lang="en-US" altLang="ko-KR" dirty="0"/>
              <a:t>(GitHub page, messenger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Gerrit, Jenkins </a:t>
            </a:r>
            <a:r>
              <a:rPr lang="ko-KR" altLang="en-US" dirty="0"/>
              <a:t>를 활용한 </a:t>
            </a:r>
            <a:r>
              <a:rPr lang="en-US" altLang="ko-KR" dirty="0"/>
              <a:t>code review, CI/CD </a:t>
            </a:r>
            <a:r>
              <a:rPr lang="ko-KR" altLang="en-US" dirty="0"/>
              <a:t>구축 및 운영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81C20-4617-4EBC-9EA5-CAE3264A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9DAA-989B-47E9-A38A-2D825E11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7F3C2-B705-436E-9C21-DCC0C3A2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0" y="1151431"/>
            <a:ext cx="7994912" cy="28358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5810C-2FEB-44EE-9D56-3A2692A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F7F1E-3404-4B28-8A2D-BD54F92F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42" y="3843135"/>
            <a:ext cx="7495158" cy="2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ABAD-57A4-4CCB-9D8B-A0C28F0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DB5819-5520-433F-A96C-6362AD85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4" y="1228725"/>
            <a:ext cx="9048834" cy="49291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3774A-C444-4DCF-A263-C32B6B6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0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27517-3DDD-4778-9207-D2E7168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5BF98-6BE4-4F78-BFE5-C95E77E4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89628"/>
            <a:ext cx="9144000" cy="500738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DBD60-5D05-4047-85AE-07496E61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5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0409"/>
            <a:ext cx="8352928" cy="5269953"/>
          </a:xfrm>
        </p:spPr>
        <p:txBody>
          <a:bodyPr/>
          <a:lstStyle/>
          <a:p>
            <a:r>
              <a:rPr lang="en-US" altLang="ko-KR" sz="2000" dirty="0"/>
              <a:t>OSS </a:t>
            </a:r>
            <a:r>
              <a:rPr lang="ko-KR" altLang="en-US" sz="2000" dirty="0"/>
              <a:t>프로젝트 </a:t>
            </a:r>
            <a:r>
              <a:rPr lang="en-US" altLang="ko-KR" sz="2000" dirty="0"/>
              <a:t>3</a:t>
            </a:r>
            <a:r>
              <a:rPr lang="ko-KR" altLang="en-US" sz="2000" dirty="0"/>
              <a:t>개 정리 후</a:t>
            </a:r>
            <a:r>
              <a:rPr lang="en-US" altLang="ko-KR" sz="2000" dirty="0"/>
              <a:t>, </a:t>
            </a:r>
            <a:r>
              <a:rPr lang="ko-KR" altLang="en-US" sz="2000" dirty="0"/>
              <a:t>보고서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등 검색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프로젝트의 개요</a:t>
            </a:r>
            <a:r>
              <a:rPr lang="en-US" altLang="ko-KR" sz="1800" dirty="0"/>
              <a:t>, </a:t>
            </a:r>
            <a:r>
              <a:rPr lang="ko-KR" altLang="en-US" sz="1800" dirty="0"/>
              <a:t>현황</a:t>
            </a:r>
            <a:r>
              <a:rPr lang="en-US" altLang="ko-KR" sz="1800" dirty="0"/>
              <a:t>, SW</a:t>
            </a:r>
            <a:r>
              <a:rPr lang="ko-KR" altLang="en-US" sz="1800" dirty="0"/>
              <a:t>의 동작 환경</a:t>
            </a:r>
            <a:r>
              <a:rPr lang="en-US" altLang="ko-KR" sz="1800" dirty="0"/>
              <a:t>, </a:t>
            </a:r>
            <a:r>
              <a:rPr lang="ko-KR" altLang="en-US" sz="1800" dirty="0"/>
              <a:t>개발 환경 등 조사</a:t>
            </a:r>
            <a:endParaRPr lang="en-US" altLang="ko-KR" sz="1800" dirty="0"/>
          </a:p>
          <a:p>
            <a:r>
              <a:rPr lang="en-US" altLang="ko-KR" sz="2000" dirty="0"/>
              <a:t>A4 4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각 프로젝트 별 </a:t>
            </a:r>
            <a:r>
              <a:rPr lang="en-US" altLang="ko-KR" sz="1800" dirty="0"/>
              <a:t>1</a:t>
            </a:r>
            <a:r>
              <a:rPr lang="ko-KR" altLang="en-US" sz="1800" dirty="0"/>
              <a:t>장 분량 정리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10/6 (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주 내 제출해야 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2”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</a:p>
          <a:p>
            <a:r>
              <a:rPr lang="en-US" altLang="ko-KR" dirty="0"/>
              <a:t>What can we do?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57C-2317-44AC-9FCA-05405A1F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D113-4DA9-48A0-8C6C-5BC0F26D1DC8}"/>
              </a:ext>
            </a:extLst>
          </p:cNvPr>
          <p:cNvSpPr/>
          <p:nvPr/>
        </p:nvSpPr>
        <p:spPr>
          <a:xfrm>
            <a:off x="278322" y="5949434"/>
            <a:ext cx="419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ALM (Application Lifecycle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/>
              <a:t>이클립스의 작업 리스트에서 확인</a:t>
            </a:r>
            <a:r>
              <a:rPr lang="en-US" altLang="ko-KR" dirty="0"/>
              <a:t>			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			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r>
              <a:rPr lang="en-US" altLang="ko-KR" dirty="0"/>
              <a:t>	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r>
              <a:rPr lang="en-US" altLang="ko-KR" dirty="0"/>
              <a:t>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 err="1"/>
              <a:t>리뷰어들은</a:t>
            </a:r>
            <a:r>
              <a:rPr lang="ko-KR" altLang="en-US" dirty="0"/>
              <a:t>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9E64A-04DA-4A02-B072-F9C98474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35E78-CEE1-4710-A6DD-E38C4EBE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653214" cy="526995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Issue tracking</a:t>
            </a:r>
          </a:p>
          <a:p>
            <a:pPr lvl="1"/>
            <a:r>
              <a:rPr lang="ko-KR" altLang="en-US" sz="1800" dirty="0"/>
              <a:t>프로젝트의 이슈를 생성</a:t>
            </a:r>
            <a:r>
              <a:rPr lang="en-US" altLang="ko-KR" sz="1800" dirty="0"/>
              <a:t>, </a:t>
            </a:r>
            <a:r>
              <a:rPr lang="ko-KR" altLang="en-US" sz="1800" dirty="0"/>
              <a:t>해결하기까지의 과정을 추적하고 공유하는 시스템</a:t>
            </a:r>
            <a:endParaRPr lang="en-US" altLang="ko-KR" sz="1800" dirty="0"/>
          </a:p>
          <a:p>
            <a:pPr lvl="1"/>
            <a:r>
              <a:rPr lang="ko-KR" altLang="en-US" sz="1800" dirty="0"/>
              <a:t>기능의 수정</a:t>
            </a:r>
            <a:r>
              <a:rPr lang="en-US" altLang="ko-KR" sz="1800" dirty="0"/>
              <a:t>, </a:t>
            </a:r>
            <a:r>
              <a:rPr lang="ko-KR" altLang="en-US" sz="1800" dirty="0"/>
              <a:t>개선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기능 등 프로젝트에 대한 논의가 이슈로 진행됨</a:t>
            </a:r>
            <a:endParaRPr lang="en-US" altLang="ko-KR" sz="1800" dirty="0"/>
          </a:p>
          <a:p>
            <a:pPr lvl="1"/>
            <a:r>
              <a:rPr lang="en-US" altLang="ko-KR" sz="1800" dirty="0"/>
              <a:t>Issue ticketing </a:t>
            </a:r>
            <a:r>
              <a:rPr lang="ko-KR" altLang="en-US" sz="1800" dirty="0"/>
              <a:t>이라고도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이슈를 발행</a:t>
            </a:r>
            <a:r>
              <a:rPr lang="en-US" altLang="ko-KR" sz="1800" dirty="0"/>
              <a:t>(ticket)</a:t>
            </a:r>
            <a:r>
              <a:rPr lang="ko-KR" altLang="en-US" sz="1800" dirty="0"/>
              <a:t>한다고 표현함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Jira, Redmine, GitHub </a:t>
            </a:r>
          </a:p>
          <a:p>
            <a:r>
              <a:rPr lang="en-US" altLang="ko-KR" sz="2000" dirty="0"/>
              <a:t>Bug tracking</a:t>
            </a:r>
          </a:p>
          <a:p>
            <a:pPr lvl="1"/>
            <a:r>
              <a:rPr lang="ko-KR" altLang="en-US" sz="1800" dirty="0"/>
              <a:t>버그의 보고</a:t>
            </a:r>
            <a:r>
              <a:rPr lang="en-US" altLang="ko-KR" sz="1800" dirty="0"/>
              <a:t>, </a:t>
            </a:r>
            <a:r>
              <a:rPr lang="ko-KR" altLang="en-US" sz="1800" dirty="0"/>
              <a:t>수정 작업</a:t>
            </a:r>
            <a:r>
              <a:rPr lang="en-US" altLang="ko-KR" sz="1800" dirty="0"/>
              <a:t>, </a:t>
            </a:r>
            <a:r>
              <a:rPr lang="ko-KR" altLang="en-US" sz="1800" dirty="0"/>
              <a:t>완료 보고 등 버그의 생성과 최종 해결까지의 과정을 추적하고 공유하는 시스템</a:t>
            </a:r>
            <a:endParaRPr lang="en-US" altLang="ko-KR" sz="1800" dirty="0"/>
          </a:p>
          <a:p>
            <a:pPr lvl="1"/>
            <a:r>
              <a:rPr lang="en-US" altLang="ko-KR" sz="1800" dirty="0"/>
              <a:t>Issue</a:t>
            </a:r>
            <a:r>
              <a:rPr lang="ko-KR" altLang="en-US" sz="1800" dirty="0"/>
              <a:t> </a:t>
            </a:r>
            <a:r>
              <a:rPr lang="en-US" altLang="ko-KR" sz="1800" dirty="0"/>
              <a:t>tracking </a:t>
            </a:r>
            <a:r>
              <a:rPr lang="ko-KR" altLang="en-US" sz="1800" dirty="0"/>
              <a:t>에 통합되는 경우도 많음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Bugzilla, Redmine, Trac, Mantis</a:t>
            </a:r>
            <a:endParaRPr lang="en-US" altLang="ko-KR" sz="2000" dirty="0"/>
          </a:p>
          <a:p>
            <a:r>
              <a:rPr lang="en-US" altLang="ko-KR" sz="2000" dirty="0"/>
              <a:t>Repository</a:t>
            </a:r>
          </a:p>
          <a:p>
            <a:pPr lvl="1"/>
            <a:r>
              <a:rPr lang="ko-KR" altLang="en-US" sz="1800" dirty="0"/>
              <a:t>프로젝트의 소스 코드 보관소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사람이 동시에 작업하므로 소스 관리 </a:t>
            </a:r>
            <a:r>
              <a:rPr lang="en-US" altLang="ko-KR" sz="1800" dirty="0"/>
              <a:t>(source control) </a:t>
            </a:r>
            <a:r>
              <a:rPr lang="ko-KR" altLang="en-US" sz="1800" dirty="0"/>
              <a:t>기능이 필수적</a:t>
            </a:r>
            <a:r>
              <a:rPr lang="en-US" altLang="ko-KR" sz="1800" dirty="0"/>
              <a:t>. Version, branch control </a:t>
            </a:r>
            <a:r>
              <a:rPr lang="ko-KR" altLang="en-US" sz="1800" dirty="0"/>
              <a:t>이 주된 관리 기능</a:t>
            </a:r>
            <a:r>
              <a:rPr lang="en-US" altLang="ko-KR" sz="1800" dirty="0"/>
              <a:t>.</a:t>
            </a:r>
          </a:p>
          <a:p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FA84A-5532-4EC4-8E06-366E36C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FF71-E732-4E27-A926-F057EFB3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D237-56B7-4B31-A435-2D1DB16C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Code review</a:t>
            </a:r>
          </a:p>
          <a:p>
            <a:pPr lvl="1"/>
            <a:r>
              <a:rPr lang="ko-KR" altLang="en-US" sz="1800" dirty="0"/>
              <a:t>여러 개발자가 함께 코드를 상호 검토하여 코드의 질을 향상시키는 작업</a:t>
            </a:r>
            <a:endParaRPr lang="en-US" altLang="ko-KR" sz="1800" dirty="0"/>
          </a:p>
          <a:p>
            <a:pPr lvl="1"/>
            <a:r>
              <a:rPr lang="en-US" altLang="ko-KR" sz="1800" dirty="0"/>
              <a:t>Gerrit </a:t>
            </a:r>
            <a:r>
              <a:rPr lang="ko-KR" altLang="en-US" sz="1800" dirty="0"/>
              <a:t>과 같은 코드 리뷰 지원 도구가 유명함</a:t>
            </a:r>
            <a:endParaRPr lang="en-US" altLang="ko-KR" sz="1800" dirty="0"/>
          </a:p>
          <a:p>
            <a:r>
              <a:rPr lang="en-US" altLang="ko-KR" sz="2000" dirty="0"/>
              <a:t>Quality Assurance</a:t>
            </a:r>
          </a:p>
          <a:p>
            <a:pPr lvl="1"/>
            <a:r>
              <a:rPr lang="ko-KR" altLang="en-US" sz="1800" dirty="0"/>
              <a:t>코드 품질 관리</a:t>
            </a:r>
            <a:r>
              <a:rPr lang="en-US" altLang="ko-KR" sz="1800" dirty="0"/>
              <a:t>. </a:t>
            </a:r>
            <a:r>
              <a:rPr lang="ko-KR" altLang="en-US" sz="1800" dirty="0"/>
              <a:t>일반적으로 정형화된 정적 테스트를 자동으로 수행하여 코드의 문법</a:t>
            </a:r>
            <a:r>
              <a:rPr lang="en-US" altLang="ko-KR" sz="1800" dirty="0"/>
              <a:t>, </a:t>
            </a:r>
            <a:r>
              <a:rPr lang="ko-KR" altLang="en-US" sz="1800" dirty="0"/>
              <a:t>스타일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등의 오류를 탐지함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SonarQube, PMD, </a:t>
            </a:r>
            <a:r>
              <a:rPr lang="en-US" altLang="ko-KR" sz="1800" dirty="0" err="1"/>
              <a:t>FindBugs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CheckStyle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SCALe</a:t>
            </a:r>
            <a:endParaRPr lang="en-US" altLang="ko-KR" sz="1800" dirty="0"/>
          </a:p>
          <a:p>
            <a:r>
              <a:rPr lang="en-US" altLang="ko-KR" sz="2000" dirty="0"/>
              <a:t>CI/CD</a:t>
            </a:r>
          </a:p>
          <a:p>
            <a:pPr lvl="1"/>
            <a:r>
              <a:rPr lang="en-US" altLang="ko-KR" sz="1800" dirty="0"/>
              <a:t>CI: continuous integration (</a:t>
            </a:r>
            <a:r>
              <a:rPr lang="ko-KR" altLang="en-US" sz="1800" dirty="0"/>
              <a:t>지속적 통합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소스 코드의 빌드</a:t>
            </a:r>
            <a:r>
              <a:rPr lang="en-US" altLang="ko-KR" sz="1600" dirty="0"/>
              <a:t>,  </a:t>
            </a:r>
            <a:r>
              <a:rPr lang="ko-KR" altLang="en-US" sz="1600" dirty="0"/>
              <a:t>품질 관리를 위한 테스트를 자동으로 수행하여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QA (Quality Assurance)</a:t>
            </a:r>
            <a:r>
              <a:rPr lang="ko-KR" altLang="en-US" sz="1600" dirty="0"/>
              <a:t>가 완료된 통합본을 생성하는 프로세스</a:t>
            </a:r>
            <a:endParaRPr lang="en-US" altLang="ko-KR" sz="1600" dirty="0"/>
          </a:p>
          <a:p>
            <a:pPr lvl="1"/>
            <a:r>
              <a:rPr lang="en-US" altLang="ko-KR" sz="1800" dirty="0"/>
              <a:t>CD: continuous delivery (</a:t>
            </a:r>
            <a:r>
              <a:rPr lang="ko-KR" altLang="en-US" sz="1800" dirty="0"/>
              <a:t>지속적 배포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CI </a:t>
            </a:r>
            <a:r>
              <a:rPr lang="ko-KR" altLang="en-US" sz="1600" dirty="0"/>
              <a:t>를 통과한 새로운 통합본을 자동으로 서비스 환경에 즉시 배포하는 것</a:t>
            </a:r>
            <a:endParaRPr lang="en-US" altLang="ko-KR" sz="1600" dirty="0"/>
          </a:p>
          <a:p>
            <a:pPr lvl="1"/>
            <a:r>
              <a:rPr lang="en-US" altLang="ko-KR" sz="1800" dirty="0"/>
              <a:t>Jenkins</a:t>
            </a:r>
            <a:r>
              <a:rPr lang="ko-KR" altLang="en-US" sz="1800" dirty="0"/>
              <a:t> 가 가장 유명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156FF-406C-4760-AC42-BC51BFF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3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77A4DFD-F607-4B7F-9EF9-8D62A7E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B3165E-BB32-419B-A635-32ABD1EA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Contributor</a:t>
            </a:r>
          </a:p>
          <a:p>
            <a:pPr lvl="1"/>
            <a:r>
              <a:rPr lang="en-US" altLang="ko-KR" sz="1800" dirty="0"/>
              <a:t>OSS</a:t>
            </a:r>
            <a:r>
              <a:rPr lang="ko-KR" altLang="en-US" sz="1800" dirty="0"/>
              <a:t> 프로젝트에 기여 </a:t>
            </a:r>
            <a:r>
              <a:rPr lang="en-US" altLang="ko-KR" sz="1800" dirty="0"/>
              <a:t>(contribution)</a:t>
            </a:r>
            <a:r>
              <a:rPr lang="ko-KR" altLang="en-US" sz="1800" dirty="0"/>
              <a:t>한 사람</a:t>
            </a:r>
            <a:endParaRPr lang="en-US" altLang="ko-KR" sz="1800" dirty="0"/>
          </a:p>
          <a:p>
            <a:pPr lvl="1"/>
            <a:r>
              <a:rPr lang="ko-KR" altLang="en-US" sz="1800" dirty="0"/>
              <a:t>기능 추가</a:t>
            </a:r>
            <a:r>
              <a:rPr lang="en-US" altLang="ko-KR" sz="1800" dirty="0"/>
              <a:t>, </a:t>
            </a:r>
            <a:r>
              <a:rPr lang="ko-KR" altLang="en-US" sz="1800" dirty="0"/>
              <a:t>문서 작성 등 모든 형태의 기여가 가능</a:t>
            </a:r>
            <a:endParaRPr lang="en-US" altLang="ko-KR" sz="1800" dirty="0"/>
          </a:p>
          <a:p>
            <a:r>
              <a:rPr lang="en-US" altLang="ko-KR" sz="2000" dirty="0"/>
              <a:t>Committer</a:t>
            </a:r>
          </a:p>
          <a:p>
            <a:pPr lvl="1"/>
            <a:r>
              <a:rPr lang="en-US" altLang="ko-KR" sz="1800" dirty="0"/>
              <a:t>OSS </a:t>
            </a:r>
            <a:r>
              <a:rPr lang="ko-KR" altLang="en-US" sz="1800" dirty="0"/>
              <a:t>프로젝트의 코드 관리자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직접 수정하거나</a:t>
            </a:r>
            <a:r>
              <a:rPr lang="en-US" altLang="ko-KR" sz="1800" dirty="0"/>
              <a:t>, contributor</a:t>
            </a:r>
            <a:r>
              <a:rPr lang="ko-KR" altLang="en-US" sz="1800" dirty="0"/>
              <a:t>의 수정 요청 </a:t>
            </a:r>
            <a:r>
              <a:rPr lang="en-US" altLang="ko-KR" sz="1800" dirty="0"/>
              <a:t>(PR)</a:t>
            </a:r>
            <a:r>
              <a:rPr lang="ko-KR" altLang="en-US" sz="1800" dirty="0"/>
              <a:t>을 수락 </a:t>
            </a:r>
            <a:r>
              <a:rPr lang="en-US" altLang="ko-KR" sz="1800" dirty="0"/>
              <a:t>or </a:t>
            </a:r>
            <a:r>
              <a:rPr lang="ko-KR" altLang="en-US" sz="1800" dirty="0"/>
              <a:t>거절</a:t>
            </a:r>
            <a:endParaRPr lang="en-US" altLang="ko-KR" sz="1800" dirty="0"/>
          </a:p>
          <a:p>
            <a:r>
              <a:rPr lang="en-US" altLang="ko-KR" sz="2000" dirty="0"/>
              <a:t>Fork</a:t>
            </a:r>
          </a:p>
          <a:p>
            <a:pPr lvl="1"/>
            <a:r>
              <a:rPr lang="ko-KR" altLang="en-US" sz="1800" dirty="0"/>
              <a:t>저장소를 복제하는 것</a:t>
            </a:r>
            <a:r>
              <a:rPr lang="en-US" altLang="ko-KR" sz="1800" dirty="0"/>
              <a:t>. </a:t>
            </a:r>
            <a:r>
              <a:rPr lang="ko-KR" altLang="en-US" sz="1800" dirty="0"/>
              <a:t>기존 저장소에 영향을 주지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수정 작업을 하기 위해 사용하는 동작</a:t>
            </a:r>
            <a:r>
              <a:rPr lang="en-US" altLang="ko-KR" sz="1800" dirty="0"/>
              <a:t>. </a:t>
            </a:r>
          </a:p>
          <a:p>
            <a:r>
              <a:rPr lang="en-US" altLang="ko-KR" sz="2000" dirty="0"/>
              <a:t>Pull Request</a:t>
            </a:r>
            <a:r>
              <a:rPr lang="ko-KR" altLang="en-US" sz="2000" dirty="0"/>
              <a:t> </a:t>
            </a:r>
            <a:r>
              <a:rPr lang="en-US" altLang="ko-KR" sz="2000" dirty="0"/>
              <a:t>(PR)</a:t>
            </a:r>
          </a:p>
          <a:p>
            <a:pPr lvl="1"/>
            <a:r>
              <a:rPr lang="en-US" altLang="ko-KR" sz="1800" dirty="0"/>
              <a:t>Fork </a:t>
            </a:r>
            <a:r>
              <a:rPr lang="ko-KR" altLang="en-US" sz="1800" dirty="0"/>
              <a:t>해서 수행한 변경 내용을 다시 기존 저장소에 적용하고자 요청하는 것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6811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830</Words>
  <Application>Microsoft Office PowerPoint</Application>
  <PresentationFormat>화면 슬라이드 쇼(4:3)</PresentationFormat>
  <Paragraphs>185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4. Using Open Source SW</vt:lpstr>
      <vt:lpstr>강의 일정</vt:lpstr>
      <vt:lpstr>Agenda</vt:lpstr>
      <vt:lpstr>Development with OSS</vt:lpstr>
      <vt:lpstr>Typical ALM with Open Source</vt:lpstr>
      <vt:lpstr>Typical ALM Workflow</vt:lpstr>
      <vt:lpstr>OSS 용어</vt:lpstr>
      <vt:lpstr>OSS 용어</vt:lpstr>
      <vt:lpstr>OSS 용어</vt:lpstr>
      <vt:lpstr>수업에서 실습할 내용</vt:lpstr>
      <vt:lpstr>What can we do?</vt:lpstr>
      <vt:lpstr>프로젝트 진행 순서</vt:lpstr>
      <vt:lpstr>대상 프로젝트</vt:lpstr>
      <vt:lpstr>What can we do for an OSS project?</vt:lpstr>
      <vt:lpstr>기능 추가/개선: 난이도 A,B</vt:lpstr>
      <vt:lpstr>이슈 해결: 난이도 A, B</vt:lpstr>
      <vt:lpstr>번역: 난이도 C</vt:lpstr>
      <vt:lpstr>PowerPoint 프레젠테이션</vt:lpstr>
      <vt:lpstr>또다른 방법: 새로운 프로젝트 구축</vt:lpstr>
      <vt:lpstr>새로운 OSS 운영: 난이도 A</vt:lpstr>
      <vt:lpstr>새로운 OSS 운영: 난이도 A</vt:lpstr>
      <vt:lpstr>새로운 OSS 운영: 난이도 A</vt:lpstr>
      <vt:lpstr>개인 과제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970</cp:revision>
  <dcterms:created xsi:type="dcterms:W3CDTF">2016-08-29T08:45:01Z</dcterms:created>
  <dcterms:modified xsi:type="dcterms:W3CDTF">2019-09-22T14:44:01Z</dcterms:modified>
</cp:coreProperties>
</file>