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344" r:id="rId2"/>
    <p:sldId id="273" r:id="rId3"/>
    <p:sldId id="277" r:id="rId4"/>
    <p:sldId id="298" r:id="rId5"/>
    <p:sldId id="299" r:id="rId6"/>
    <p:sldId id="281" r:id="rId7"/>
    <p:sldId id="278" r:id="rId8"/>
    <p:sldId id="282" r:id="rId9"/>
    <p:sldId id="280" r:id="rId10"/>
    <p:sldId id="285" r:id="rId11"/>
    <p:sldId id="279" r:id="rId12"/>
    <p:sldId id="283" r:id="rId13"/>
    <p:sldId id="286" r:id="rId14"/>
    <p:sldId id="287" r:id="rId15"/>
    <p:sldId id="294" r:id="rId16"/>
    <p:sldId id="293" r:id="rId17"/>
    <p:sldId id="296" r:id="rId18"/>
    <p:sldId id="295" r:id="rId19"/>
    <p:sldId id="297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2" r:id="rId32"/>
    <p:sldId id="314" r:id="rId33"/>
    <p:sldId id="319" r:id="rId34"/>
    <p:sldId id="320" r:id="rId35"/>
    <p:sldId id="321" r:id="rId36"/>
    <p:sldId id="322" r:id="rId37"/>
    <p:sldId id="338" r:id="rId38"/>
    <p:sldId id="301" r:id="rId39"/>
    <p:sldId id="346" r:id="rId40"/>
    <p:sldId id="341" r:id="rId41"/>
    <p:sldId id="340" r:id="rId42"/>
    <p:sldId id="339" r:id="rId43"/>
    <p:sldId id="323" r:id="rId44"/>
    <p:sldId id="324" r:id="rId45"/>
    <p:sldId id="345" r:id="rId46"/>
    <p:sldId id="327" r:id="rId47"/>
    <p:sldId id="326" r:id="rId48"/>
    <p:sldId id="325" r:id="rId49"/>
    <p:sldId id="329" r:id="rId50"/>
    <p:sldId id="330" r:id="rId51"/>
    <p:sldId id="284" r:id="rId52"/>
    <p:sldId id="331" r:id="rId53"/>
    <p:sldId id="334" r:id="rId54"/>
    <p:sldId id="335" r:id="rId55"/>
    <p:sldId id="336" r:id="rId56"/>
    <p:sldId id="33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Basic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4327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1144"/>
            <a:ext cx="6981825" cy="4324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6895" y="5898343"/>
            <a:ext cx="5268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http://blog.gaerae.com/2015/03/comparison-of-revision-control-software.html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2334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the stupid content tracker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버전관리 시스템</a:t>
            </a:r>
          </a:p>
          <a:p>
            <a:pPr lvl="1"/>
            <a:r>
              <a:rPr lang="en-US" altLang="ko-KR" dirty="0"/>
              <a:t>Distributed Version Control System (DVCS)</a:t>
            </a:r>
          </a:p>
          <a:p>
            <a:pPr lvl="1"/>
            <a:r>
              <a:rPr lang="ko-KR" altLang="en-US" dirty="0"/>
              <a:t>여러 사람이 협업하는 환경에서 문서변경사항을 관리하는 시스템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영국 속어로 바보</a:t>
            </a:r>
            <a:endParaRPr lang="en-US" altLang="ko-KR" dirty="0"/>
          </a:p>
          <a:p>
            <a:pPr lvl="1"/>
            <a:r>
              <a:rPr lang="en-US" altLang="ko-KR" dirty="0"/>
              <a:t>Global Information Tracker?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Free and Open source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Tiny footprint</a:t>
            </a:r>
          </a:p>
          <a:p>
            <a:pPr lvl="1"/>
            <a:r>
              <a:rPr lang="en-US" altLang="ko-KR" dirty="0"/>
              <a:t>Lighting fast performance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13" y="2791875"/>
            <a:ext cx="3749999" cy="1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DVCS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058863"/>
            <a:ext cx="4679317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brief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리눅스</a:t>
            </a:r>
            <a:r>
              <a:rPr lang="ko-KR" altLang="en-US" dirty="0"/>
              <a:t> 개발 커뮤니티에 의해 개발</a:t>
            </a:r>
            <a:endParaRPr lang="en-US" altLang="ko-KR" dirty="0"/>
          </a:p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~2002: </a:t>
            </a:r>
            <a:r>
              <a:rPr lang="ko-KR" altLang="en-US" dirty="0"/>
              <a:t>단순 압축 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과 패치를 통해 버전 관리</a:t>
            </a:r>
            <a:endParaRPr lang="en-US" altLang="ko-KR" dirty="0"/>
          </a:p>
          <a:p>
            <a:pPr lvl="1"/>
            <a:r>
              <a:rPr lang="en-US" altLang="ko-KR" dirty="0"/>
              <a:t>~2005: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유료 전환되며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설계 목표 </a:t>
            </a:r>
            <a:r>
              <a:rPr lang="en-US" altLang="ko-KR" dirty="0"/>
              <a:t>(vs. </a:t>
            </a:r>
            <a:r>
              <a:rPr lang="en-US" altLang="ko-KR" dirty="0" err="1"/>
              <a:t>BitKeeper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빠른 속도</a:t>
            </a:r>
          </a:p>
          <a:p>
            <a:pPr lvl="1"/>
            <a:r>
              <a:rPr lang="ko-KR" altLang="en-US" dirty="0"/>
              <a:t>단순한 구조</a:t>
            </a:r>
          </a:p>
          <a:p>
            <a:pPr lvl="1"/>
            <a:r>
              <a:rPr lang="ko-KR" altLang="en-US" dirty="0"/>
              <a:t>비선형적인 개발 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완벽한 분산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같은 대형 프로젝트에도 유용할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속도나 데이터 크기 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단순성</a:t>
            </a:r>
            <a:r>
              <a:rPr lang="en-US" altLang="ko-KR" sz="2000" dirty="0"/>
              <a:t>: </a:t>
            </a:r>
            <a:r>
              <a:rPr lang="ko-KR" altLang="en-US" sz="2000" dirty="0"/>
              <a:t>변화된 부분만을 기록하는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전체를 버전 별로 보존</a:t>
            </a:r>
            <a:endParaRPr lang="en-US" altLang="ko-KR" sz="2000" dirty="0"/>
          </a:p>
          <a:p>
            <a:pPr lvl="1"/>
            <a:r>
              <a:rPr lang="ko-KR" altLang="en-US" sz="1800" dirty="0"/>
              <a:t>델타 방식 </a:t>
            </a:r>
            <a:r>
              <a:rPr lang="en-US" altLang="ko-KR" sz="1800" dirty="0"/>
              <a:t>vs. </a:t>
            </a:r>
            <a:r>
              <a:rPr lang="ko-KR" altLang="en-US" sz="1800" dirty="0"/>
              <a:t>스냅샷 방식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Git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스냅샷 방식으로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언제나 데이터를 추가해나가는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559"/>
            <a:ext cx="4502616" cy="200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1" y="4429725"/>
            <a:ext cx="4276563" cy="1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2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속도</a:t>
            </a:r>
            <a:r>
              <a:rPr lang="en-US" altLang="ko-KR" dirty="0"/>
              <a:t>: </a:t>
            </a:r>
            <a:r>
              <a:rPr lang="ko-KR" altLang="en-US" dirty="0"/>
              <a:t>로컬에서 명령 실행</a:t>
            </a:r>
            <a:endParaRPr lang="en-US" altLang="ko-KR" dirty="0"/>
          </a:p>
          <a:p>
            <a:pPr lvl="1"/>
            <a:r>
              <a:rPr lang="ko-KR" altLang="en-US" dirty="0"/>
              <a:t>분산된 형태로 관리되기 때문에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변화된 파일에 대한 </a:t>
            </a:r>
            <a:r>
              <a:rPr lang="ko-KR" altLang="en-US" dirty="0" err="1"/>
              <a:t>체크섬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디렉토리에</a:t>
            </a:r>
            <a:r>
              <a:rPr lang="ko-KR" altLang="en-US" dirty="0"/>
              <a:t> 대한 </a:t>
            </a:r>
            <a:r>
              <a:rPr lang="en-US" altLang="ko-KR" dirty="0"/>
              <a:t>SHA-1 Checksum</a:t>
            </a:r>
            <a:r>
              <a:rPr lang="ko-KR" altLang="en-US" dirty="0"/>
              <a:t>을 이용해 분산 구조에서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은 모든 데이터를 </a:t>
            </a:r>
            <a:r>
              <a:rPr lang="en-US" altLang="ko-KR" dirty="0"/>
              <a:t>checksum hash </a:t>
            </a:r>
            <a:r>
              <a:rPr lang="ko-KR" altLang="en-US" dirty="0"/>
              <a:t>형태로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영역 </a:t>
            </a:r>
            <a:r>
              <a:rPr lang="en-US" altLang="ko-KR" dirty="0"/>
              <a:t>(</a:t>
            </a:r>
            <a:r>
              <a:rPr lang="ko-KR" altLang="en-US" dirty="0"/>
              <a:t>혹은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작업 폴더</a:t>
            </a:r>
            <a:r>
              <a:rPr lang="en-US" altLang="ko-KR" sz="2000" dirty="0"/>
              <a:t>(Working Directory)</a:t>
            </a:r>
          </a:p>
          <a:p>
            <a:pPr lvl="1"/>
            <a:r>
              <a:rPr lang="ko-KR" altLang="en-US" sz="1800" dirty="0"/>
              <a:t>사용자가 변경하는 실제 파일이 들어가는 폴더</a:t>
            </a:r>
            <a:endParaRPr lang="en-US" altLang="ko-KR" sz="1800" dirty="0"/>
          </a:p>
          <a:p>
            <a:r>
              <a:rPr lang="ko-KR" altLang="en-US" sz="2000" dirty="0"/>
              <a:t>스테이지</a:t>
            </a:r>
            <a:r>
              <a:rPr lang="en-US" altLang="ko-KR" sz="2000" dirty="0"/>
              <a:t>(Stage, Index)</a:t>
            </a:r>
          </a:p>
          <a:p>
            <a:pPr lvl="1"/>
            <a:r>
              <a:rPr lang="ko-KR" altLang="en-US" sz="1800" dirty="0"/>
              <a:t>변경사항을 관리할 파일들의 리스트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폴더 중에서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파일만을 모아둘 수 있음</a:t>
            </a:r>
            <a:endParaRPr lang="en-US" altLang="ko-KR" sz="1800" dirty="0"/>
          </a:p>
          <a:p>
            <a:r>
              <a:rPr lang="ko-KR" altLang="en-US" sz="2000" dirty="0"/>
              <a:t>변경이력</a:t>
            </a:r>
            <a:r>
              <a:rPr lang="en-US" altLang="ko-KR" sz="2000" dirty="0"/>
              <a:t>(History,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directory, repository)</a:t>
            </a:r>
          </a:p>
          <a:p>
            <a:pPr lvl="1"/>
            <a:r>
              <a:rPr lang="ko-KR" altLang="en-US" sz="1800" dirty="0" err="1"/>
              <a:t>커밋</a:t>
            </a:r>
            <a:r>
              <a:rPr lang="en-US" altLang="ko-KR" sz="1800" dirty="0"/>
              <a:t>(Commit)</a:t>
            </a:r>
            <a:r>
              <a:rPr lang="ko-KR" altLang="en-US" sz="1800" dirty="0"/>
              <a:t>이라 불리는 변경사항 묶음과 </a:t>
            </a:r>
            <a:r>
              <a:rPr lang="ko-KR" altLang="en-US" sz="1800" dirty="0" err="1"/>
              <a:t>커밋들의</a:t>
            </a:r>
            <a:r>
              <a:rPr lang="ko-KR" altLang="en-US" sz="1800" dirty="0"/>
              <a:t> 연결관계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97098"/>
            <a:ext cx="4498899" cy="2040965"/>
          </a:xfrm>
          <a:prstGeom prst="rect">
            <a:avLst/>
          </a:prstGeom>
        </p:spPr>
      </p:pic>
      <p:sp>
        <p:nvSpPr>
          <p:cNvPr id="14" name="AutoShape 4" descr="http://marklodato.github.io/visual-git-guide/basic-usage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0846" y="4312048"/>
            <a:ext cx="4340364" cy="15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git</a:t>
            </a:r>
            <a:r>
              <a:rPr lang="ko-KR" altLang="en-US" dirty="0"/>
              <a:t>의 동작 상태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13" y="3025666"/>
            <a:ext cx="7033246" cy="3327368"/>
          </a:xfrm>
          <a:prstGeom prst="rect">
            <a:avLst/>
          </a:prstGeom>
        </p:spPr>
      </p:pic>
      <p:pic>
        <p:nvPicPr>
          <p:cNvPr id="10" name="Picture 2" descr="시간순으로 저장된다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1272156"/>
            <a:ext cx="5300420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로컬저장소와 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협업을 위해서는 원격저장소가 필수적</a:t>
            </a:r>
            <a:endParaRPr lang="en-US" altLang="ko-KR" sz="2000" dirty="0"/>
          </a:p>
          <a:p>
            <a:r>
              <a:rPr lang="ko-KR" altLang="en-US" sz="2000" dirty="0"/>
              <a:t>로컬저장소와 원격저장소 간에 이력을 주고받을 수 있음</a:t>
            </a:r>
            <a:endParaRPr lang="en-US" altLang="ko-KR" sz="2000" dirty="0"/>
          </a:p>
          <a:p>
            <a:r>
              <a:rPr lang="ko-KR" altLang="en-US" sz="2000" dirty="0"/>
              <a:t>원격저장소가 여러 개 일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681273" y="3302254"/>
            <a:ext cx="1566182" cy="1779815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Local Repository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85380" y="4592211"/>
            <a:ext cx="1102179" cy="28253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Working Directory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5380" y="4185420"/>
            <a:ext cx="1102179" cy="282532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9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 (Index)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5380" y="3786798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812402" y="2771207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(Origin)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47805" y="3460227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12402" y="4298976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(Upstream)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47805" y="4987995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4"/>
            <a:endCxn id="11" idx="2"/>
          </p:cNvCxnSpPr>
          <p:nvPr/>
        </p:nvCxnSpPr>
        <p:spPr>
          <a:xfrm flipV="1">
            <a:off x="2247455" y="3346974"/>
            <a:ext cx="2564947" cy="845188"/>
          </a:xfrm>
          <a:prstGeom prst="curvedConnector3">
            <a:avLst>
              <a:gd name="adj1" fmla="val 6909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" idx="4"/>
            <a:endCxn id="15" idx="2"/>
          </p:cNvCxnSpPr>
          <p:nvPr/>
        </p:nvCxnSpPr>
        <p:spPr>
          <a:xfrm>
            <a:off x="2247455" y="4192161"/>
            <a:ext cx="2564947" cy="682581"/>
          </a:xfrm>
          <a:prstGeom prst="curvedConnector3">
            <a:avLst>
              <a:gd name="adj1" fmla="val 7164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2541370" y="3641613"/>
            <a:ext cx="1435553" cy="11319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9905" y="2619306"/>
            <a:ext cx="1892147" cy="30215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717649" y="3460226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많이 사용되는 원격 저장소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GitHub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BitBucket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GitLab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126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	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및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설치가 끝나면</a:t>
            </a:r>
            <a:r>
              <a:rPr lang="en-US" altLang="ko-KR" dirty="0"/>
              <a:t>, </a:t>
            </a:r>
            <a:r>
              <a:rPr lang="ko-KR" altLang="en-US" dirty="0"/>
              <a:t>시작 메뉴 </a:t>
            </a:r>
            <a:r>
              <a:rPr lang="en-US" altLang="ko-KR" dirty="0"/>
              <a:t>&gt; </a:t>
            </a:r>
            <a:r>
              <a:rPr lang="ko-KR" altLang="en-US" dirty="0"/>
              <a:t>모든 프로그램 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07772"/>
            <a:ext cx="4438650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1C61A-DE26-4BB6-AF5D-2AF9FD07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7" y="1262062"/>
            <a:ext cx="2828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tutorial</a:t>
            </a:r>
          </a:p>
          <a:p>
            <a:r>
              <a:rPr lang="en-US" altLang="ko-KR" dirty="0"/>
              <a:t>$ cd tutorial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Initialized empty </a:t>
            </a:r>
            <a:r>
              <a:rPr lang="en-US" altLang="ko-KR" dirty="0" err="1"/>
              <a:t>Git</a:t>
            </a:r>
            <a:r>
              <a:rPr lang="en-US" altLang="ko-KR" dirty="0"/>
              <a:t> repository in c:\Users/yourname/Desktop/tutorial/.git/</a:t>
            </a:r>
          </a:p>
          <a:p>
            <a:endParaRPr lang="en-US" altLang="ko-KR" dirty="0"/>
          </a:p>
          <a:p>
            <a:r>
              <a:rPr lang="ko-KR" altLang="en-US" dirty="0"/>
              <a:t>로컬 저장소 완성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ls –al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사용자명 및 </a:t>
            </a:r>
            <a:r>
              <a:rPr lang="en-US" altLang="ko-KR" dirty="0"/>
              <a:t>e-mail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en-US" altLang="ko-KR" dirty="0" err="1"/>
              <a:t>gmail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config --global user.name ＂&lt;</a:t>
            </a:r>
            <a:r>
              <a:rPr lang="ko-KR" altLang="en-US" dirty="0"/>
              <a:t>사용자명</a:t>
            </a:r>
            <a:r>
              <a:rPr lang="en-US" altLang="ko-KR" dirty="0"/>
              <a:t>&gt;＂</a:t>
            </a:r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＂&lt;</a:t>
            </a:r>
            <a:r>
              <a:rPr lang="ko-KR" altLang="en-US" dirty="0"/>
              <a:t>메일 주소</a:t>
            </a:r>
            <a:r>
              <a:rPr lang="en-US" altLang="ko-KR" dirty="0"/>
              <a:t>&gt;“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색상 설정 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color.ui</a:t>
            </a:r>
            <a:r>
              <a:rPr lang="en-US" altLang="ko-KR" dirty="0"/>
              <a:t> auto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등을 이용해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tutorial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pPr lvl="1"/>
            <a:r>
              <a:rPr lang="en-US" altLang="ko-KR" dirty="0"/>
              <a:t>Notepad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2126"/>
            <a:ext cx="5438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“your comment”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75368"/>
            <a:ext cx="4019550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43833"/>
            <a:ext cx="4271756" cy="1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이력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98" y="1328496"/>
            <a:ext cx="4685187" cy="13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6" y="1025137"/>
            <a:ext cx="5117560" cy="526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21" y="3817855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12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13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5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3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70" y="1465679"/>
            <a:ext cx="5048250" cy="3571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67" y="4189350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079374"/>
            <a:ext cx="50193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53" y="4475512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130297"/>
            <a:ext cx="8352928" cy="2198221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의 변경 이력을 보는 명령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를 옮기는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119" y="1112888"/>
            <a:ext cx="6151335" cy="2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80113"/>
            <a:ext cx="491350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52993" r="34537"/>
          <a:stretch/>
        </p:blipFill>
        <p:spPr>
          <a:xfrm>
            <a:off x="5679612" y="1058863"/>
            <a:ext cx="3350088" cy="2476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611" y="1318845"/>
            <a:ext cx="1143219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8535" y="1868640"/>
            <a:ext cx="533620" cy="20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학습 이후에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tag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8" y="1778794"/>
            <a:ext cx="4391025" cy="3829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2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tag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1340644"/>
            <a:ext cx="4543425" cy="4705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37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 후</a:t>
            </a:r>
            <a:r>
              <a:rPr lang="en-US" altLang="ko-KR" dirty="0"/>
              <a:t>, 7</a:t>
            </a:r>
            <a:r>
              <a:rPr lang="ko-KR" altLang="en-US" dirty="0"/>
              <a:t>개 이상의 </a:t>
            </a:r>
            <a:r>
              <a:rPr lang="en-US" altLang="ko-KR" dirty="0"/>
              <a:t>commit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lvl="1"/>
            <a:r>
              <a:rPr lang="en-US" altLang="ko-KR" dirty="0"/>
              <a:t>File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en-US" altLang="ko-KR" dirty="0" err="1"/>
              <a:t>test.c</a:t>
            </a:r>
            <a:r>
              <a:rPr lang="en-US" altLang="ko-KR" dirty="0"/>
              <a:t>”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내용은 </a:t>
            </a:r>
            <a:r>
              <a:rPr lang="en-US" altLang="ko-KR" dirty="0"/>
              <a:t>“1”, “2”,”3” </a:t>
            </a:r>
            <a:r>
              <a:rPr lang="ko-KR" altLang="en-US" dirty="0"/>
              <a:t>식으로 단순 증가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캡처</a:t>
            </a:r>
            <a:r>
              <a:rPr lang="en-US" altLang="ko-KR" dirty="0"/>
              <a:t>: log.jpg</a:t>
            </a:r>
          </a:p>
          <a:p>
            <a:r>
              <a:rPr lang="ko-KR" altLang="en-US" dirty="0"/>
              <a:t>중간에 </a:t>
            </a:r>
            <a:r>
              <a:rPr lang="en-US" altLang="ko-KR" dirty="0"/>
              <a:t>tag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이상 만든다</a:t>
            </a:r>
            <a:endParaRPr lang="en-US" altLang="ko-KR" dirty="0"/>
          </a:p>
          <a:p>
            <a:pPr lvl="1"/>
            <a:r>
              <a:rPr lang="en-US" altLang="ko-KR" dirty="0"/>
              <a:t>v0.1~v0.3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tag </a:t>
            </a:r>
            <a:r>
              <a:rPr lang="ko-KR" altLang="en-US" dirty="0"/>
              <a:t>캡처</a:t>
            </a:r>
            <a:r>
              <a:rPr lang="en-US" altLang="ko-KR" dirty="0"/>
              <a:t>: tag.jpg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를 다양한 방식으로 움직여본다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&lt;commit id&gt;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&lt;tag&gt;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cat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로 내용 확인 </a:t>
            </a:r>
            <a:r>
              <a:rPr lang="en-US" altLang="ko-KR" dirty="0"/>
              <a:t>(HEAD </a:t>
            </a:r>
            <a:r>
              <a:rPr lang="ko-KR" altLang="en-US" dirty="0"/>
              <a:t>위치에 따라 적절히 변경되어야 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수행 화면 캡처</a:t>
            </a:r>
            <a:r>
              <a:rPr lang="en-US" altLang="ko-KR" dirty="0"/>
              <a:t>: head.jpg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3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앞서의 </a:t>
            </a:r>
            <a:r>
              <a:rPr lang="en-US" altLang="ko-KR" dirty="0"/>
              <a:t>local repo </a:t>
            </a:r>
            <a:r>
              <a:rPr lang="ko-KR" altLang="en-US" dirty="0"/>
              <a:t>를 </a:t>
            </a:r>
            <a:r>
              <a:rPr lang="en-US" altLang="ko-KR" dirty="0"/>
              <a:t>GitHub</a:t>
            </a:r>
            <a:r>
              <a:rPr lang="ko-KR" altLang="en-US" dirty="0"/>
              <a:t>에 업로드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프로젝트 페이지 전체 캡처</a:t>
            </a:r>
            <a:r>
              <a:rPr lang="en-US" altLang="ko-KR" dirty="0"/>
              <a:t>: github.jpg</a:t>
            </a:r>
          </a:p>
          <a:p>
            <a:r>
              <a:rPr lang="ko-KR" altLang="en-US" dirty="0"/>
              <a:t>새로운 </a:t>
            </a:r>
            <a:r>
              <a:rPr lang="en-US" altLang="ko-KR" dirty="0"/>
              <a:t>local repo </a:t>
            </a:r>
            <a:r>
              <a:rPr lang="ko-KR" altLang="en-US" dirty="0"/>
              <a:t>를 만들고</a:t>
            </a:r>
            <a:r>
              <a:rPr lang="en-US" altLang="ko-KR" dirty="0"/>
              <a:t>, clone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의 </a:t>
            </a:r>
            <a:r>
              <a:rPr lang="en-US" altLang="ko-KR" dirty="0"/>
              <a:t>status, log</a:t>
            </a:r>
            <a:r>
              <a:rPr lang="ko-KR" altLang="en-US" dirty="0"/>
              <a:t>를 캡처</a:t>
            </a:r>
            <a:r>
              <a:rPr lang="en-US" altLang="ko-KR" dirty="0"/>
              <a:t>: local_new.jpg</a:t>
            </a:r>
          </a:p>
          <a:p>
            <a:r>
              <a:rPr lang="ko-KR" altLang="en-US" dirty="0"/>
              <a:t>충돌관리 실습</a:t>
            </a:r>
            <a:endParaRPr lang="en-US" altLang="ko-KR" dirty="0"/>
          </a:p>
          <a:p>
            <a:pPr lvl="1"/>
            <a:r>
              <a:rPr lang="ko-KR" altLang="en-US" dirty="0"/>
              <a:t>충돌 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local repo </a:t>
            </a:r>
            <a:r>
              <a:rPr lang="ko-KR" altLang="en-US" dirty="0"/>
              <a:t>에서 기존 파일 수정 후 </a:t>
            </a:r>
            <a:r>
              <a:rPr lang="en-US" altLang="ko-KR" dirty="0"/>
              <a:t>push</a:t>
            </a:r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local repo </a:t>
            </a:r>
            <a:r>
              <a:rPr lang="ko-KR" altLang="en-US" dirty="0"/>
              <a:t>에서 기존 파일 수정 후 </a:t>
            </a:r>
            <a:r>
              <a:rPr lang="en-US" altLang="ko-KR" dirty="0"/>
              <a:t>push</a:t>
            </a:r>
          </a:p>
          <a:p>
            <a:pPr lvl="2"/>
            <a:r>
              <a:rPr lang="ko-KR" altLang="en-US" dirty="0"/>
              <a:t>결과 화면 캡처</a:t>
            </a:r>
            <a:r>
              <a:rPr lang="en-US" altLang="ko-KR" dirty="0"/>
              <a:t>: result1.jpg</a:t>
            </a:r>
          </a:p>
          <a:p>
            <a:pPr lvl="1"/>
            <a:r>
              <a:rPr lang="ko-KR" altLang="en-US" dirty="0"/>
              <a:t>충돌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local repo </a:t>
            </a:r>
            <a:r>
              <a:rPr lang="ko-KR" altLang="en-US" dirty="0"/>
              <a:t>에서 새로운 파일 생성 후 </a:t>
            </a:r>
            <a:r>
              <a:rPr lang="en-US" altLang="ko-KR" dirty="0"/>
              <a:t>push</a:t>
            </a:r>
          </a:p>
          <a:p>
            <a:pPr lvl="2"/>
            <a:r>
              <a:rPr lang="ko-KR" altLang="en-US" dirty="0"/>
              <a:t>결과 화면 캡처</a:t>
            </a:r>
            <a:r>
              <a:rPr lang="en-US" altLang="ko-KR" dirty="0"/>
              <a:t>: result2.jpg</a:t>
            </a:r>
          </a:p>
          <a:p>
            <a:pPr lvl="1"/>
            <a:r>
              <a:rPr lang="ko-KR" altLang="en-US" dirty="0"/>
              <a:t>해결한 후 화면 및 </a:t>
            </a:r>
            <a:r>
              <a:rPr lang="en-US" altLang="ko-KR" dirty="0"/>
              <a:t>GitHub commit history</a:t>
            </a:r>
            <a:r>
              <a:rPr lang="ko-KR" altLang="en-US" dirty="0"/>
              <a:t>캡처</a:t>
            </a:r>
            <a:r>
              <a:rPr lang="en-US" altLang="ko-KR" dirty="0"/>
              <a:t>: result3.jpg history.jpg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3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5" y="1366959"/>
            <a:ext cx="5019675" cy="209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146" name="Picture 2" descr="팀 작업의 실패 사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0" y="3729198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2256" y="6044497"/>
            <a:ext cx="50834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https/backlogtool.com/git-guide/kr/intro/intro1_3.html</a:t>
            </a:r>
          </a:p>
        </p:txBody>
      </p:sp>
    </p:spTree>
    <p:extLst>
      <p:ext uri="{BB962C8B-B14F-4D97-AF65-F5344CB8AC3E}">
        <p14:creationId xmlns:p14="http://schemas.microsoft.com/office/powerpoint/2010/main" val="291177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원격 저장소를 제공</a:t>
            </a:r>
            <a:endParaRPr lang="en-US" altLang="ko-KR" dirty="0"/>
          </a:p>
          <a:p>
            <a:r>
              <a:rPr lang="ko-KR" altLang="en-US" dirty="0"/>
              <a:t>프로젝트 관리 도구 제공</a:t>
            </a:r>
            <a:endParaRPr lang="en-US" altLang="ko-KR" dirty="0"/>
          </a:p>
          <a:p>
            <a:pPr lvl="1"/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요청 관리</a:t>
            </a:r>
            <a:r>
              <a:rPr lang="en-US" altLang="ko-KR" dirty="0"/>
              <a:t>, </a:t>
            </a:r>
            <a:r>
              <a:rPr lang="ko-KR" altLang="en-US" dirty="0"/>
              <a:t>팀원 관리 등 </a:t>
            </a:r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ko-KR" altLang="en-US" dirty="0"/>
              <a:t>오픈소스 프로젝트는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3801048"/>
            <a:ext cx="6497515" cy="2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8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9" y="1674542"/>
            <a:ext cx="8353425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1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학생용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free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871"/>
            <a:ext cx="8353425" cy="50608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1" y="1058863"/>
            <a:ext cx="6324498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2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 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5139"/>
            <a:ext cx="8353425" cy="519635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50" y="4193929"/>
            <a:ext cx="8106727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를 </a:t>
            </a:r>
            <a:r>
              <a:rPr lang="en-US" altLang="ko-KR" dirty="0"/>
              <a:t>GitHub remote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7419"/>
            <a:ext cx="70104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9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완료 후 </a:t>
            </a:r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5EBB24-34D7-474C-BC72-DFC82B0B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4344"/>
            <a:ext cx="8353425" cy="51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 history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DB7D4F-B147-4E72-A957-D95C0E35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93757"/>
            <a:ext cx="8353425" cy="4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60042"/>
            <a:ext cx="8353425" cy="3666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 descr="팀 작업에 버전관리 활용하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5" y="2437505"/>
            <a:ext cx="6349911" cy="25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5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https://github.com/hyunchan-park/</a:t>
            </a:r>
            <a:r>
              <a:rPr lang="en-US" altLang="ko-KR" sz="1800" dirty="0"/>
              <a:t>swproject</a:t>
            </a:r>
            <a:r>
              <a:rPr lang="en-US" altLang="ko-KR" sz="2000" dirty="0"/>
              <a:t>.git &lt;folder&gt;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fr-FR" altLang="ko-KR" sz="2000" dirty="0"/>
              <a:t>git config --global http.sslVerify false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remote set-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origin https://github.com/hyunchan-park/swproject.git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0" y="1794729"/>
            <a:ext cx="6086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7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repo TEST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</a:p>
          <a:p>
            <a:pPr lvl="2"/>
            <a:r>
              <a:rPr lang="en-US" altLang="ko-KR" dirty="0"/>
              <a:t>Local repository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내역을 </a:t>
            </a:r>
            <a:r>
              <a:rPr lang="en-US" altLang="ko-KR" dirty="0"/>
              <a:t>remote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local repo Tutorial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2" y="1350468"/>
            <a:ext cx="3741882" cy="550753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609"/>
          <a:stretch/>
        </p:blipFill>
        <p:spPr>
          <a:xfrm>
            <a:off x="5210908" y="3415829"/>
            <a:ext cx="3111500" cy="323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7" y="1015478"/>
            <a:ext cx="4220239" cy="2049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" y="1049883"/>
            <a:ext cx="3924055" cy="5717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221" y="3064708"/>
            <a:ext cx="3924055" cy="37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TUTORIAL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1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184146"/>
            <a:ext cx="6208118" cy="1760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5513"/>
            <a:ext cx="8448986" cy="25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9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새로운 파일이 추가되면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40502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pull before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를 중앙 서버처럼 이용하고 있으므로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: </a:t>
            </a:r>
            <a:r>
              <a:rPr lang="ko-KR" altLang="en-US" dirty="0"/>
              <a:t>타 사용자의 작업 내용을 </a:t>
            </a:r>
            <a:r>
              <a:rPr lang="en-US" altLang="ko-KR" dirty="0"/>
              <a:t>local </a:t>
            </a:r>
            <a:r>
              <a:rPr lang="ko-KR" altLang="en-US" dirty="0"/>
              <a:t>에 반영하여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최종 상태로 업데이트 후에 내 변경 내용을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4" y="2745895"/>
            <a:ext cx="45720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4" y="4498495"/>
            <a:ext cx="5219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7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최종 결과 </a:t>
            </a:r>
            <a:r>
              <a:rPr lang="en-US" altLang="ko-KR" dirty="0"/>
              <a:t>GitHub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394"/>
            <a:ext cx="8353425" cy="4393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정보에 대한 여러 버전을 관리하는 것</a:t>
            </a:r>
            <a:endParaRPr lang="en-US" altLang="ko-KR" dirty="0"/>
          </a:p>
          <a:p>
            <a:pPr lvl="1"/>
            <a:r>
              <a:rPr lang="ko-KR" altLang="en-US" dirty="0"/>
              <a:t>파일의 변화를 시간에 따라 기록하여 과거 특정 시점의 버전을 다시 불러올 수 있는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2"/>
            <a:r>
              <a:rPr lang="ko-KR" altLang="en-US" dirty="0"/>
              <a:t>잘못되었을 때 복구를 돕기 위하여</a:t>
            </a:r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프로젝트 진행 중 과거의 어떤 시점으로 돌아갈 수 있게 하기 위하여</a:t>
            </a:r>
            <a:endParaRPr lang="en-US" altLang="ko-KR" dirty="0"/>
          </a:p>
          <a:p>
            <a:pPr lvl="2"/>
            <a:r>
              <a:rPr lang="ko-KR" altLang="en-US" dirty="0"/>
              <a:t>소스 코드의 변경 사항을 추적하기 위하여</a:t>
            </a:r>
          </a:p>
          <a:p>
            <a:pPr lvl="2"/>
            <a:r>
              <a:rPr lang="ko-KR" altLang="en-US" dirty="0"/>
              <a:t>코드의 특정 부분이 왜 그렇게 쓰여 졌는지 의미를 추적하기 위하여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사용하는가</a:t>
            </a:r>
            <a:r>
              <a:rPr lang="en-US" altLang="ko-KR" dirty="0"/>
              <a:t>? (cont’d)</a:t>
            </a:r>
          </a:p>
          <a:p>
            <a:pPr lvl="1"/>
            <a:r>
              <a:rPr lang="ko-KR" altLang="en-US" dirty="0"/>
              <a:t>협업 도구</a:t>
            </a:r>
            <a:endParaRPr lang="en-US" altLang="ko-KR" dirty="0"/>
          </a:p>
          <a:p>
            <a:pPr lvl="2"/>
            <a:r>
              <a:rPr lang="ko-KR" altLang="en-US" dirty="0"/>
              <a:t>여러 사람이 같은 프로젝트에 참여할 경우</a:t>
            </a:r>
            <a:r>
              <a:rPr lang="en-US" altLang="ko-KR" dirty="0"/>
              <a:t>, </a:t>
            </a:r>
            <a:r>
              <a:rPr lang="ko-KR" altLang="en-US" dirty="0"/>
              <a:t>각자가 수정한 부분을 팀원 전체가 동기화하는 과정을 자동화하기 위하여</a:t>
            </a:r>
          </a:p>
          <a:p>
            <a:pPr lvl="2"/>
            <a:r>
              <a:rPr lang="ko-KR" altLang="en-US" dirty="0"/>
              <a:t>소스 코드에서 누가 수정했는지 추적하기 위하여</a:t>
            </a:r>
          </a:p>
          <a:p>
            <a:pPr lvl="2"/>
            <a:r>
              <a:rPr lang="ko-KR" altLang="en-US" dirty="0"/>
              <a:t>대규모 수정 작업을 더욱 안전하게 진행하기 위하여</a:t>
            </a:r>
          </a:p>
          <a:p>
            <a:pPr lvl="1"/>
            <a:r>
              <a:rPr lang="ko-KR" altLang="en-US" dirty="0"/>
              <a:t>개발 편의성</a:t>
            </a:r>
            <a:endParaRPr lang="en-US" altLang="ko-KR" dirty="0"/>
          </a:p>
          <a:p>
            <a:pPr lvl="2"/>
            <a:r>
              <a:rPr lang="ko-KR" altLang="en-US" dirty="0" err="1"/>
              <a:t>가지내기</a:t>
            </a:r>
            <a:r>
              <a:rPr lang="en-US" altLang="ko-KR" dirty="0"/>
              <a:t>(Branch)</a:t>
            </a:r>
            <a:r>
              <a:rPr lang="ko-KR" altLang="en-US" dirty="0"/>
              <a:t>로 프로젝트에 영향을 최소화 하면서 새로운 부분을 개발하기 위하여</a:t>
            </a:r>
          </a:p>
          <a:p>
            <a:pPr lvl="2"/>
            <a:r>
              <a:rPr lang="ko-KR" altLang="en-US" dirty="0"/>
              <a:t>접붙이기</a:t>
            </a:r>
            <a:r>
              <a:rPr lang="en-US" altLang="ko-KR" dirty="0"/>
              <a:t>(Merge)</a:t>
            </a:r>
            <a:r>
              <a:rPr lang="ko-KR" altLang="en-US" dirty="0"/>
              <a:t>로 검증이 끝난 후 새로이 개발된 부분을 본류</a:t>
            </a:r>
            <a:r>
              <a:rPr lang="en-US" altLang="ko-KR" dirty="0"/>
              <a:t>(trunk)</a:t>
            </a:r>
            <a:r>
              <a:rPr lang="ko-KR" altLang="en-US" dirty="0"/>
              <a:t>에 합치기 위하여</a:t>
            </a:r>
          </a:p>
          <a:p>
            <a:pPr lvl="1"/>
            <a:r>
              <a:rPr lang="en-US" altLang="ko-KR" i="1" dirty="0"/>
              <a:t>“</a:t>
            </a:r>
            <a:r>
              <a:rPr lang="ko-KR" altLang="en-US" i="1" dirty="0"/>
              <a:t>많은 오픈 소스 프로젝트에서 어떠한 형태로든 버전 관리를 사용하고 있으므로</a:t>
            </a:r>
            <a:r>
              <a:rPr lang="en-US" altLang="ko-KR" i="1" dirty="0"/>
              <a:t>”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vs </a:t>
            </a:r>
            <a:r>
              <a:rPr lang="ko-KR" altLang="en-US" dirty="0" err="1"/>
              <a:t>중앙집중형</a:t>
            </a:r>
            <a:r>
              <a:rPr lang="ko-KR" altLang="en-US" dirty="0"/>
              <a:t> </a:t>
            </a:r>
            <a:r>
              <a:rPr lang="en-US" altLang="ko-KR" dirty="0"/>
              <a:t>VCS</a:t>
            </a:r>
            <a:endParaRPr lang="ko-KR" altLang="en-US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8" name="Picture 4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77904"/>
            <a:ext cx="3886200" cy="30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로컬</a:t>
            </a:r>
            <a:r>
              <a:rPr lang="en-US" altLang="ko-KR" dirty="0"/>
              <a:t>: 1</a:t>
            </a:r>
            <a:r>
              <a:rPr lang="ko-KR" altLang="en-US" dirty="0"/>
              <a:t>인 개발 시 사용</a:t>
            </a:r>
            <a:r>
              <a:rPr lang="en-US" altLang="ko-KR" dirty="0"/>
              <a:t>, </a:t>
            </a:r>
            <a:r>
              <a:rPr lang="ko-KR" altLang="en-US" dirty="0"/>
              <a:t>팀 단위 사용 시 부적합</a:t>
            </a:r>
            <a:endParaRPr lang="en-US" altLang="ko-KR" dirty="0"/>
          </a:p>
          <a:p>
            <a:r>
              <a:rPr lang="ko-KR" altLang="en-US" dirty="0" err="1"/>
              <a:t>중앙집중형</a:t>
            </a:r>
            <a:r>
              <a:rPr lang="en-US" altLang="ko-KR" dirty="0"/>
              <a:t>: </a:t>
            </a:r>
            <a:r>
              <a:rPr lang="ko-KR" altLang="en-US" dirty="0"/>
              <a:t>간단한 구조</a:t>
            </a:r>
            <a:r>
              <a:rPr lang="en-US" altLang="ko-KR" dirty="0"/>
              <a:t>, single point of failure (SPOF)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 시스템</a:t>
            </a:r>
            <a:endParaRPr lang="en-US" altLang="ko-KR" dirty="0"/>
          </a:p>
          <a:p>
            <a:pPr lvl="1"/>
            <a:r>
              <a:rPr lang="ko-KR" altLang="en-US" dirty="0"/>
              <a:t>소스 코드 관리</a:t>
            </a:r>
            <a:r>
              <a:rPr lang="en-US" altLang="ko-KR" dirty="0"/>
              <a:t>(Source Code Management, SCM)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버전 관리</a:t>
            </a:r>
            <a:r>
              <a:rPr lang="en-US" altLang="ko-KR" dirty="0"/>
              <a:t>(Software Version Management)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형상 관리</a:t>
            </a:r>
            <a:r>
              <a:rPr lang="en-US" altLang="ko-KR" dirty="0"/>
              <a:t>(Software Configuration Management)</a:t>
            </a:r>
          </a:p>
          <a:p>
            <a:pPr lvl="1"/>
            <a:r>
              <a:rPr lang="ko-KR" altLang="en-US" dirty="0" err="1"/>
              <a:t>리비전</a:t>
            </a:r>
            <a:r>
              <a:rPr lang="ko-KR" altLang="en-US" dirty="0"/>
              <a:t> 관리 시스템 </a:t>
            </a:r>
            <a:r>
              <a:rPr lang="en-US" altLang="ko-KR" dirty="0"/>
              <a:t>(Revision Control System)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널리 쓰이는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SVN (Subversion)</a:t>
            </a:r>
          </a:p>
          <a:p>
            <a:pPr lvl="1"/>
            <a:r>
              <a:rPr lang="en-US" altLang="ko-KR" dirty="0"/>
              <a:t>Mercurial</a:t>
            </a:r>
          </a:p>
          <a:p>
            <a:pPr lvl="1"/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1344</Words>
  <Application>Microsoft Office PowerPoint</Application>
  <PresentationFormat>화면 슬라이드 쇼(4:3)</PresentationFormat>
  <Paragraphs>326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Arial</vt:lpstr>
      <vt:lpstr>Calibri</vt:lpstr>
      <vt:lpstr>Calibri Light</vt:lpstr>
      <vt:lpstr>Office 테마</vt:lpstr>
      <vt:lpstr>분산 버전 관리 도구: Git  Basic</vt:lpstr>
      <vt:lpstr>학습 내용</vt:lpstr>
      <vt:lpstr>Git </vt:lpstr>
      <vt:lpstr>버전 관리</vt:lpstr>
      <vt:lpstr>버전 관리</vt:lpstr>
      <vt:lpstr>버전 관리 시스템 (Version Control System)</vt:lpstr>
      <vt:lpstr>버전 관리 시스템 (Version Control System)</vt:lpstr>
      <vt:lpstr>로컬 vs 중앙집중형 VCS</vt:lpstr>
      <vt:lpstr>버전 관리 시스템 (Version Control System)</vt:lpstr>
      <vt:lpstr>버전 관리 시스템 (Version Control System)</vt:lpstr>
      <vt:lpstr>Git: the stupid content tracker</vt:lpstr>
      <vt:lpstr>Git: DVCS</vt:lpstr>
      <vt:lpstr>Git: brief history</vt:lpstr>
      <vt:lpstr>Git 특징 1</vt:lpstr>
      <vt:lpstr>Git 특징 2</vt:lpstr>
      <vt:lpstr>Git의 3가지 영역 (혹은 상태)</vt:lpstr>
      <vt:lpstr>일반적인 git의 동작 상태</vt:lpstr>
      <vt:lpstr>로컬저장소와 원격저장소</vt:lpstr>
      <vt:lpstr>로컬 – 원격 저장소 간의 이동</vt:lpstr>
      <vt:lpstr>실습 #1</vt:lpstr>
      <vt:lpstr>Git 설치</vt:lpstr>
      <vt:lpstr>Git 저장소 만들기</vt:lpstr>
      <vt:lpstr>Git 설정</vt:lpstr>
      <vt:lpstr>Your first COMMIT</vt:lpstr>
      <vt:lpstr>Your first COMMIT</vt:lpstr>
      <vt:lpstr>저장소 이력 확인</vt:lpstr>
      <vt:lpstr>새로운 commit 작성하기</vt:lpstr>
      <vt:lpstr>파일 되돌리기 1. working의 변화</vt:lpstr>
      <vt:lpstr>파일 되돌리기 1. working의 변화</vt:lpstr>
      <vt:lpstr>파일 되돌리기 2. stage의 변화</vt:lpstr>
      <vt:lpstr>파일 되돌리기 2. stage의 변화</vt:lpstr>
      <vt:lpstr>파일 되돌리기 3. HEAD 위치 변경</vt:lpstr>
      <vt:lpstr>파일 되돌리기 3. HEAD 위치 변경</vt:lpstr>
      <vt:lpstr>파일 되돌리기 3. HEAD 위치 변경</vt:lpstr>
      <vt:lpstr>Git tag</vt:lpstr>
      <vt:lpstr>Git tag</vt:lpstr>
      <vt:lpstr>실습 과제 (git 개인 실습 #1)</vt:lpstr>
      <vt:lpstr>GitHub</vt:lpstr>
      <vt:lpstr>실습 과제 (git 개인 실습 #2)</vt:lpstr>
      <vt:lpstr>GitHub는?</vt:lpstr>
      <vt:lpstr>GitHub 가입</vt:lpstr>
      <vt:lpstr>GitHub 학생용: free private repository</vt:lpstr>
      <vt:lpstr>Repository 생성</vt:lpstr>
      <vt:lpstr>Repository 생성 후</vt:lpstr>
      <vt:lpstr>로컬 – 원격 저장소 간의 이동</vt:lpstr>
      <vt:lpstr>Local repository 를 GitHub remote로 push</vt:lpstr>
      <vt:lpstr>Push 완료 후 GitHub 확인</vt:lpstr>
      <vt:lpstr>GitHub commit history 확인</vt:lpstr>
      <vt:lpstr>다른 Local repository 생성 및 GitHub clone</vt:lpstr>
      <vt:lpstr>다른 Local repository 생성 및 GitHub clone</vt:lpstr>
      <vt:lpstr>GitHub 충돌 관리</vt:lpstr>
      <vt:lpstr>GitHub 충돌 관리</vt:lpstr>
      <vt:lpstr>GitHub 충돌 관리</vt:lpstr>
      <vt:lpstr>GitHub 충돌 관리: 새로운 파일이 추가되면?</vt:lpstr>
      <vt:lpstr>Git 충돌 관리: pull before push</vt:lpstr>
      <vt:lpstr>Git 충돌 관리: 최종 결과 GitHub에서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336</cp:revision>
  <cp:lastPrinted>2017-03-16T15:55:50Z</cp:lastPrinted>
  <dcterms:created xsi:type="dcterms:W3CDTF">2016-08-29T08:45:01Z</dcterms:created>
  <dcterms:modified xsi:type="dcterms:W3CDTF">2019-09-26T15:19:07Z</dcterms:modified>
</cp:coreProperties>
</file>