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8"/>
  </p:notesMasterIdLst>
  <p:sldIdLst>
    <p:sldId id="344" r:id="rId2"/>
    <p:sldId id="273" r:id="rId3"/>
    <p:sldId id="366" r:id="rId4"/>
    <p:sldId id="262" r:id="rId5"/>
    <p:sldId id="392" r:id="rId6"/>
    <p:sldId id="401" r:id="rId7"/>
    <p:sldId id="393" r:id="rId8"/>
    <p:sldId id="394" r:id="rId9"/>
    <p:sldId id="395" r:id="rId10"/>
    <p:sldId id="400" r:id="rId11"/>
    <p:sldId id="396" r:id="rId12"/>
    <p:sldId id="397" r:id="rId13"/>
    <p:sldId id="398" r:id="rId14"/>
    <p:sldId id="399" r:id="rId15"/>
    <p:sldId id="402" r:id="rId16"/>
    <p:sldId id="403" r:id="rId17"/>
    <p:sldId id="404" r:id="rId18"/>
    <p:sldId id="405" r:id="rId19"/>
    <p:sldId id="406" r:id="rId20"/>
    <p:sldId id="364" r:id="rId21"/>
    <p:sldId id="343" r:id="rId22"/>
    <p:sldId id="367" r:id="rId23"/>
    <p:sldId id="368" r:id="rId24"/>
    <p:sldId id="369" r:id="rId25"/>
    <p:sldId id="372" r:id="rId26"/>
    <p:sldId id="370" r:id="rId27"/>
    <p:sldId id="371" r:id="rId28"/>
    <p:sldId id="374" r:id="rId29"/>
    <p:sldId id="373" r:id="rId30"/>
    <p:sldId id="375" r:id="rId31"/>
    <p:sldId id="376" r:id="rId32"/>
    <p:sldId id="377" r:id="rId33"/>
    <p:sldId id="379" r:id="rId34"/>
    <p:sldId id="380" r:id="rId35"/>
    <p:sldId id="381" r:id="rId36"/>
    <p:sldId id="382" r:id="rId37"/>
    <p:sldId id="383" r:id="rId38"/>
    <p:sldId id="378" r:id="rId39"/>
    <p:sldId id="384" r:id="rId40"/>
    <p:sldId id="385" r:id="rId41"/>
    <p:sldId id="386" r:id="rId42"/>
    <p:sldId id="387" r:id="rId43"/>
    <p:sldId id="388" r:id="rId44"/>
    <p:sldId id="390" r:id="rId45"/>
    <p:sldId id="391" r:id="rId46"/>
    <p:sldId id="389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98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5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slab.jbnu.ac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logtool.com/git-guide/kr/" TargetMode="External"/><Relationship Id="rId2" Type="http://schemas.openxmlformats.org/officeDocument/2006/relationships/hyperlink" Target="https://git-scm.com/book/ko/v2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mailto:hcpark.class@gmail.com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33326"/>
            <a:ext cx="7772400" cy="1375740"/>
          </a:xfrm>
        </p:spPr>
        <p:txBody>
          <a:bodyPr>
            <a:noAutofit/>
          </a:bodyPr>
          <a:lstStyle/>
          <a:p>
            <a:r>
              <a:rPr lang="ko-KR" altLang="en-US" sz="4800" dirty="0"/>
              <a:t>분산 버전 관리 도구</a:t>
            </a:r>
            <a:r>
              <a:rPr lang="en-US" altLang="ko-KR" sz="4800" dirty="0"/>
              <a:t>: </a:t>
            </a:r>
            <a:r>
              <a:rPr lang="en-US" altLang="ko-KR" sz="4800" dirty="0" err="1"/>
              <a:t>Git</a:t>
            </a:r>
            <a:br>
              <a:rPr lang="en-US" altLang="ko-KR" sz="4800" dirty="0"/>
            </a:br>
            <a:br>
              <a:rPr lang="en-US" altLang="ko-KR" sz="4800" dirty="0"/>
            </a:br>
            <a:r>
              <a:rPr lang="en-US" altLang="ko-KR" sz="4800" dirty="0"/>
              <a:t>Advanced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  <a:hlinkClick r:id="rId3"/>
              </a:rPr>
              <a:t>http://oslab.jbnu.ac.kr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0"/>
            <a:endParaRPr lang="en-US" altLang="ko-KR" sz="7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Jeonbuk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559116-4120-42DA-835C-24C00ABC3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0" y="6353666"/>
            <a:ext cx="1849220" cy="5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3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02033-A3DE-4F12-BF51-C0953C6B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에서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5613AB-77EF-4031-A255-BDBBE56B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CD0996D-84E6-497D-BBBA-EE0FAB6C4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847" y="1058863"/>
            <a:ext cx="7606307" cy="52689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16310E2-EFE5-45D7-AB3F-BB375D3F3929}"/>
              </a:ext>
            </a:extLst>
          </p:cNvPr>
          <p:cNvSpPr/>
          <p:nvPr/>
        </p:nvSpPr>
        <p:spPr>
          <a:xfrm>
            <a:off x="3181350" y="4229100"/>
            <a:ext cx="4762500" cy="7334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753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54320-FF62-4651-988E-5FAA8EE6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에서 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86728C7-BC63-43BF-BC25-2FB01F038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321" y="1058863"/>
            <a:ext cx="8173358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E1EAEB-1DBE-4731-B0E6-94692309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294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CA7A2-ACA1-4342-9910-1D207D8F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Desktop: History </a:t>
            </a:r>
            <a:r>
              <a:rPr lang="ko-KR" altLang="en-US" dirty="0"/>
              <a:t>확인 </a:t>
            </a:r>
            <a:r>
              <a:rPr lang="en-US" altLang="ko-KR" dirty="0"/>
              <a:t>(1 commit)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D586CD2-772B-43CF-BA9D-47EBBB55B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847" y="1058863"/>
            <a:ext cx="7606307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CB52A8-7352-4865-A0E5-8F621745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258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6F523BC-4B8B-4002-A465-88DA678B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Commit and Reset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BC0B0AF-EDE6-4D3C-9427-62E8E2D890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8F7746-2D20-44F4-97B5-04A6FA55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142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B8998-AE07-48FB-9503-5742F6051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 Explorer and Create a new file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EE2E8F1-34A0-465D-BF02-37D49D046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847" y="1058863"/>
            <a:ext cx="7606307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F3E50-65CE-4400-A750-AD33FE6E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44F304-AD34-404F-87F4-AC0F44B5C030}"/>
              </a:ext>
            </a:extLst>
          </p:cNvPr>
          <p:cNvSpPr/>
          <p:nvPr/>
        </p:nvSpPr>
        <p:spPr>
          <a:xfrm>
            <a:off x="3171825" y="2847974"/>
            <a:ext cx="4762500" cy="14573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8942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0CFF8-357C-498F-8CD0-D4E90E11B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test.txt </a:t>
            </a:r>
            <a:r>
              <a:rPr lang="ko-KR" altLang="en-US" dirty="0"/>
              <a:t>생성 및 편집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47C2058-ED13-4D27-B54F-B7696E0DC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1316831"/>
            <a:ext cx="8305800" cy="277177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22E2B5-DA0A-4A3D-AD5C-D893413B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76DDE8-0DF2-4DC1-A563-BE2E7A171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4288455"/>
            <a:ext cx="80772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74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C8259-E273-4129-BC0B-8201602B8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Desktop </a:t>
            </a:r>
            <a:r>
              <a:rPr lang="ko-KR" altLang="en-US" dirty="0"/>
              <a:t>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BCBEE0-1F64-4366-8517-66D0C01F3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자동으로 </a:t>
            </a:r>
            <a:r>
              <a:rPr lang="en-US" altLang="ko-KR" sz="2000" dirty="0"/>
              <a:t>Changes </a:t>
            </a:r>
            <a:r>
              <a:rPr lang="ko-KR" altLang="en-US" sz="2000" dirty="0"/>
              <a:t>에 반영된 것을 볼 수 있음</a:t>
            </a:r>
            <a:r>
              <a:rPr lang="en-US" altLang="ko-KR" sz="2000" dirty="0"/>
              <a:t>. </a:t>
            </a:r>
            <a:r>
              <a:rPr lang="ko-KR" altLang="en-US" sz="2000" dirty="0"/>
              <a:t>바로 </a:t>
            </a:r>
            <a:r>
              <a:rPr lang="en-US" altLang="ko-KR" sz="2000" dirty="0"/>
              <a:t>commit </a:t>
            </a:r>
            <a:r>
              <a:rPr lang="ko-KR" altLang="en-US" sz="2000" dirty="0"/>
              <a:t>해보자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B588F4-711B-4DCF-85AD-5F960C51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30E44E-7D0D-43DD-A260-FD235FCDC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517699"/>
            <a:ext cx="7600950" cy="5275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BBEBEF7-65E6-4D4E-95B7-4C14150C26AB}"/>
              </a:ext>
            </a:extLst>
          </p:cNvPr>
          <p:cNvSpPr/>
          <p:nvPr/>
        </p:nvSpPr>
        <p:spPr>
          <a:xfrm>
            <a:off x="771525" y="5187296"/>
            <a:ext cx="2000248" cy="16003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6111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E1703-0034-4D33-B8B9-B94BA758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Commit </a:t>
            </a:r>
            <a:r>
              <a:rPr lang="ko-KR" altLang="en-US" dirty="0"/>
              <a:t>완료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DD2CCC1-81AD-4B97-8BC7-A20792934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201" y="1544638"/>
            <a:ext cx="7591598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0F0994-6F26-45E2-83C6-021103D0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C9D8B64-E391-414B-A4CC-DD5D0F0E5048}"/>
              </a:ext>
            </a:extLst>
          </p:cNvPr>
          <p:cNvSpPr txBox="1">
            <a:spLocks/>
          </p:cNvSpPr>
          <p:nvPr/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Staging</a:t>
            </a:r>
            <a:r>
              <a:rPr lang="ko-KR" altLang="en-US" sz="2000" dirty="0"/>
              <a:t> 과정 없이 즉각 </a:t>
            </a:r>
            <a:r>
              <a:rPr lang="en-US" altLang="ko-KR" sz="2000" dirty="0"/>
              <a:t>commit</a:t>
            </a:r>
            <a:r>
              <a:rPr lang="ko-KR" altLang="en-US" sz="2000" dirty="0"/>
              <a:t>이 완료됨</a:t>
            </a:r>
            <a:r>
              <a:rPr lang="en-US" altLang="ko-KR" sz="2000" dirty="0"/>
              <a:t>. Push </a:t>
            </a:r>
            <a:r>
              <a:rPr lang="ko-KR" altLang="en-US" sz="2000" dirty="0"/>
              <a:t>버튼 활성화됨</a:t>
            </a:r>
            <a:r>
              <a:rPr lang="en-US" altLang="ko-KR" sz="2000" dirty="0"/>
              <a:t> -&gt; PUSH!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E0CBF4-4850-4A9B-B54C-1D492F521DC9}"/>
              </a:ext>
            </a:extLst>
          </p:cNvPr>
          <p:cNvSpPr/>
          <p:nvPr/>
        </p:nvSpPr>
        <p:spPr>
          <a:xfrm>
            <a:off x="3152774" y="3225146"/>
            <a:ext cx="4810125" cy="10230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B8E4F3-84F4-4BE8-81C0-7B17BA79E360}"/>
              </a:ext>
            </a:extLst>
          </p:cNvPr>
          <p:cNvSpPr/>
          <p:nvPr/>
        </p:nvSpPr>
        <p:spPr>
          <a:xfrm>
            <a:off x="4495800" y="1717111"/>
            <a:ext cx="1876426" cy="4641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695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3B095-D728-4AF4-ACF7-8F158845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7892B71-23D5-4AD9-8B14-541E137BB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62" y="1628776"/>
            <a:ext cx="8976278" cy="412908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3F07D2-03D0-4DD6-B823-B8C497A9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482210-8E73-4E9A-9FD6-19C14EAC7CD9}"/>
              </a:ext>
            </a:extLst>
          </p:cNvPr>
          <p:cNvSpPr/>
          <p:nvPr/>
        </p:nvSpPr>
        <p:spPr>
          <a:xfrm>
            <a:off x="83860" y="3196943"/>
            <a:ext cx="1925915" cy="25609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0099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508B5-54C1-4A7C-A414-1047CE79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Desktop 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EFEBA9-1A0F-408F-96DA-A6B38BB1A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8566"/>
            <a:ext cx="8577014" cy="5269953"/>
          </a:xfrm>
        </p:spPr>
        <p:txBody>
          <a:bodyPr/>
          <a:lstStyle/>
          <a:p>
            <a:r>
              <a:rPr lang="en-US" altLang="ko-KR" dirty="0"/>
              <a:t>Local</a:t>
            </a:r>
            <a:r>
              <a:rPr lang="ko-KR" altLang="en-US" dirty="0"/>
              <a:t> </a:t>
            </a:r>
            <a:r>
              <a:rPr lang="en-US" altLang="ko-KR" dirty="0"/>
              <a:t>repo </a:t>
            </a:r>
            <a:r>
              <a:rPr lang="ko-KR" altLang="en-US" dirty="0"/>
              <a:t>와 </a:t>
            </a:r>
            <a:r>
              <a:rPr lang="en-US" altLang="ko-KR" dirty="0"/>
              <a:t>Remote repo </a:t>
            </a:r>
            <a:r>
              <a:rPr lang="ko-KR" altLang="en-US" dirty="0"/>
              <a:t>의 동기화를 위해 간단히 사용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Pull,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modification and Push</a:t>
            </a:r>
          </a:p>
          <a:p>
            <a:r>
              <a:rPr lang="en-US" altLang="ko-KR" dirty="0"/>
              <a:t>Commit</a:t>
            </a:r>
            <a:r>
              <a:rPr lang="ko-KR" altLang="en-US" dirty="0"/>
              <a:t>의 수정</a:t>
            </a:r>
            <a:r>
              <a:rPr lang="en-US" altLang="ko-KR" dirty="0"/>
              <a:t>, Branch </a:t>
            </a:r>
            <a:r>
              <a:rPr lang="ko-KR" altLang="en-US" dirty="0"/>
              <a:t>의 세세한 조정 등은 실제 개발자가 수행할 필요가 거의 없음</a:t>
            </a:r>
            <a:endParaRPr lang="en-US" altLang="ko-KR" dirty="0"/>
          </a:p>
          <a:p>
            <a:pPr lvl="1"/>
            <a:r>
              <a:rPr lang="ko-KR" altLang="en-US" dirty="0"/>
              <a:t>프로젝트 매니저</a:t>
            </a:r>
            <a:r>
              <a:rPr lang="en-US" altLang="ko-KR" dirty="0"/>
              <a:t>, Repository </a:t>
            </a:r>
            <a:r>
              <a:rPr lang="ko-KR" altLang="en-US" dirty="0"/>
              <a:t>및 코드 관리자가 수행</a:t>
            </a:r>
            <a:endParaRPr lang="en-US" altLang="ko-KR" dirty="0"/>
          </a:p>
          <a:p>
            <a:r>
              <a:rPr lang="ko-KR" altLang="en-US" dirty="0"/>
              <a:t>많은 </a:t>
            </a:r>
            <a:r>
              <a:rPr lang="en-US" altLang="ko-KR" dirty="0"/>
              <a:t>IDE</a:t>
            </a:r>
            <a:r>
              <a:rPr lang="ko-KR" altLang="en-US" dirty="0"/>
              <a:t>에서 </a:t>
            </a:r>
            <a:r>
              <a:rPr lang="en-US" altLang="ko-KR" dirty="0"/>
              <a:t>GitHub Desktop </a:t>
            </a:r>
            <a:r>
              <a:rPr lang="ko-KR" altLang="en-US" dirty="0"/>
              <a:t>을 대체할 수 있는 </a:t>
            </a:r>
            <a:r>
              <a:rPr lang="en-US" altLang="ko-KR" dirty="0"/>
              <a:t>GitHub </a:t>
            </a:r>
            <a:r>
              <a:rPr lang="ko-KR" altLang="en-US" dirty="0"/>
              <a:t>연동 기능을 제공하고 있으므로</a:t>
            </a:r>
            <a:r>
              <a:rPr lang="en-US" altLang="ko-KR" dirty="0"/>
              <a:t>, </a:t>
            </a:r>
            <a:r>
              <a:rPr lang="ko-KR" altLang="en-US" dirty="0"/>
              <a:t>그러한 경우에는 아예 불필요함</a:t>
            </a:r>
            <a:endParaRPr lang="en-US" altLang="ko-KR" dirty="0"/>
          </a:p>
          <a:p>
            <a:pPr lvl="1"/>
            <a:r>
              <a:rPr lang="en-US" altLang="ko-KR" dirty="0"/>
              <a:t>Visual Studio Code, Eclipse </a:t>
            </a:r>
            <a:r>
              <a:rPr lang="ko-KR" altLang="en-US" dirty="0"/>
              <a:t>등 널리 사용되는 </a:t>
            </a:r>
            <a:r>
              <a:rPr lang="en-US" altLang="ko-KR" dirty="0"/>
              <a:t>IDE</a:t>
            </a:r>
            <a:r>
              <a:rPr lang="ko-KR" altLang="en-US" dirty="0"/>
              <a:t>는 거의 모두 지원</a:t>
            </a:r>
            <a:endParaRPr lang="en-US" altLang="ko-KR" dirty="0"/>
          </a:p>
          <a:p>
            <a:pPr lvl="1"/>
            <a:r>
              <a:rPr lang="ko-KR" altLang="en-US" dirty="0"/>
              <a:t>차후 배우게 될 </a:t>
            </a:r>
            <a:r>
              <a:rPr lang="en-US" altLang="ko-KR" dirty="0"/>
              <a:t>Source Insight</a:t>
            </a:r>
            <a:r>
              <a:rPr lang="ko-KR" altLang="en-US" dirty="0"/>
              <a:t>는 지원하지 않음</a:t>
            </a:r>
            <a:endParaRPr lang="en-US" altLang="ko-KR" dirty="0"/>
          </a:p>
          <a:p>
            <a:pPr lvl="1"/>
            <a:r>
              <a:rPr lang="ko-KR" altLang="en-US" dirty="0"/>
              <a:t>이러한 경우</a:t>
            </a:r>
            <a:r>
              <a:rPr lang="en-US" altLang="ko-KR" dirty="0"/>
              <a:t>,  source code directory </a:t>
            </a:r>
            <a:r>
              <a:rPr lang="ko-KR" altLang="en-US" dirty="0"/>
              <a:t>를 </a:t>
            </a:r>
            <a:r>
              <a:rPr lang="en-US" altLang="ko-KR" dirty="0"/>
              <a:t>git repo</a:t>
            </a:r>
            <a:r>
              <a:rPr lang="ko-KR" altLang="en-US" dirty="0"/>
              <a:t> 로 설정해두고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source insight (</a:t>
            </a:r>
            <a:r>
              <a:rPr lang="ko-KR" altLang="en-US" dirty="0"/>
              <a:t>혹은 다른 에디터</a:t>
            </a:r>
            <a:r>
              <a:rPr lang="en-US" altLang="ko-KR" dirty="0"/>
              <a:t>)</a:t>
            </a:r>
            <a:r>
              <a:rPr lang="ko-KR" altLang="en-US" dirty="0"/>
              <a:t>로 수정 후</a:t>
            </a:r>
            <a:r>
              <a:rPr lang="en-US" altLang="ko-KR" dirty="0"/>
              <a:t>, GitHub Desktop </a:t>
            </a:r>
            <a:r>
              <a:rPr lang="ko-KR" altLang="en-US" dirty="0"/>
              <a:t>으로 </a:t>
            </a:r>
            <a:r>
              <a:rPr lang="en-US" altLang="ko-KR" dirty="0"/>
              <a:t>push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A02DD4-D6B0-4720-A5FB-9595018F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92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GUI</a:t>
            </a:r>
            <a:r>
              <a:rPr lang="ko-KR" altLang="en-US" dirty="0"/>
              <a:t>로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관리</a:t>
            </a:r>
            <a:r>
              <a:rPr lang="en-US" altLang="ko-KR" dirty="0"/>
              <a:t>: GitHub Desktop</a:t>
            </a:r>
          </a:p>
          <a:p>
            <a:pPr lvl="1"/>
            <a:r>
              <a:rPr lang="ko-KR" altLang="en-US" dirty="0"/>
              <a:t>개인실습 </a:t>
            </a:r>
            <a:r>
              <a:rPr lang="en-US" altLang="ko-KR" dirty="0"/>
              <a:t>3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en-US" altLang="ko-KR" dirty="0"/>
              <a:t>: Branch </a:t>
            </a:r>
            <a:r>
              <a:rPr lang="ko-KR" altLang="en-US" dirty="0"/>
              <a:t>관리</a:t>
            </a:r>
            <a:endParaRPr lang="en-US" altLang="ko-KR" dirty="0"/>
          </a:p>
          <a:p>
            <a:pPr lvl="1"/>
            <a:r>
              <a:rPr lang="ko-KR" altLang="en-US" dirty="0"/>
              <a:t>개인실습 </a:t>
            </a:r>
            <a:r>
              <a:rPr lang="en-US" altLang="ko-KR" dirty="0"/>
              <a:t>4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ko-KR" altLang="en-US" dirty="0"/>
              <a:t>을 이용한 팀플레이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1. Start!</a:t>
            </a:r>
          </a:p>
          <a:p>
            <a:pPr lvl="1"/>
            <a:r>
              <a:rPr lang="ko-KR" altLang="en-US" dirty="0"/>
              <a:t>팀 실습 </a:t>
            </a:r>
            <a:r>
              <a:rPr lang="en-US" altLang="ko-KR" dirty="0"/>
              <a:t>1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753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: Branch </a:t>
            </a:r>
            <a:r>
              <a:rPr lang="ko-KR" altLang="en-US" dirty="0"/>
              <a:t>관리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322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(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개인 실습 </a:t>
            </a:r>
            <a:r>
              <a:rPr lang="en-US" altLang="ko-KR" dirty="0"/>
              <a:t>#4)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58566"/>
            <a:ext cx="8572618" cy="526995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두 개의 </a:t>
            </a:r>
            <a:r>
              <a:rPr lang="ko-KR" altLang="en-US" sz="2000" dirty="0" err="1"/>
              <a:t>브랜치를</a:t>
            </a:r>
            <a:r>
              <a:rPr lang="ko-KR" altLang="en-US" sz="2000" dirty="0"/>
              <a:t> 생성하고</a:t>
            </a:r>
            <a:r>
              <a:rPr lang="en-US" altLang="ko-KR" sz="2000" dirty="0"/>
              <a:t>, </a:t>
            </a:r>
            <a:r>
              <a:rPr lang="ko-KR" altLang="en-US" sz="2000" dirty="0"/>
              <a:t>각 </a:t>
            </a:r>
            <a:r>
              <a:rPr lang="ko-KR" altLang="en-US" sz="2000" dirty="0" err="1"/>
              <a:t>브랜치에서</a:t>
            </a:r>
            <a:r>
              <a:rPr lang="ko-KR" altLang="en-US" sz="2000" dirty="0"/>
              <a:t> </a:t>
            </a:r>
            <a:r>
              <a:rPr lang="en-US" altLang="ko-KR" sz="2000" dirty="0"/>
              <a:t>1</a:t>
            </a:r>
            <a:r>
              <a:rPr lang="ko-KR" altLang="en-US" sz="2000" dirty="0"/>
              <a:t>번씩 </a:t>
            </a:r>
            <a:r>
              <a:rPr lang="ko-KR" altLang="en-US" sz="2000" dirty="0" err="1"/>
              <a:t>커밋</a:t>
            </a:r>
            <a:endParaRPr lang="en-US" altLang="ko-KR" sz="2000" dirty="0"/>
          </a:p>
          <a:p>
            <a:pPr lvl="1"/>
            <a:r>
              <a:rPr lang="ko-KR" altLang="en-US" sz="1800" dirty="0"/>
              <a:t>같은 파일에 대해 서로 다른 내용으로 수정해 </a:t>
            </a:r>
            <a:r>
              <a:rPr lang="ko-KR" altLang="en-US" sz="1800" dirty="0" err="1"/>
              <a:t>커밋할</a:t>
            </a:r>
            <a:r>
              <a:rPr lang="ko-KR" altLang="en-US" sz="1800" dirty="0"/>
              <a:t> 것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Merge</a:t>
            </a:r>
            <a:r>
              <a:rPr lang="ko-KR" altLang="en-US" sz="2000" dirty="0"/>
              <a:t>의 충돌 관리</a:t>
            </a:r>
            <a:endParaRPr lang="en-US" altLang="ko-KR" sz="2000" dirty="0"/>
          </a:p>
          <a:p>
            <a:pPr lvl="1"/>
            <a:r>
              <a:rPr lang="ko-KR" altLang="en-US" sz="1800" dirty="0"/>
              <a:t>위 두 </a:t>
            </a:r>
            <a:r>
              <a:rPr lang="ko-KR" altLang="en-US" sz="1800" dirty="0" err="1"/>
              <a:t>브랜치를</a:t>
            </a:r>
            <a:r>
              <a:rPr lang="ko-KR" altLang="en-US" sz="1800" dirty="0"/>
              <a:t> </a:t>
            </a:r>
            <a:r>
              <a:rPr lang="en-US" altLang="ko-KR" sz="1800" dirty="0"/>
              <a:t>merge </a:t>
            </a:r>
            <a:r>
              <a:rPr lang="ko-KR" altLang="en-US" sz="1800" dirty="0"/>
              <a:t>하며 발생하는 충돌을 해결할 것</a:t>
            </a:r>
            <a:endParaRPr lang="en-US" altLang="ko-KR" sz="1800" dirty="0"/>
          </a:p>
          <a:p>
            <a:pPr lvl="1"/>
            <a:r>
              <a:rPr lang="ko-KR" altLang="en-US" sz="1800" dirty="0"/>
              <a:t>결과 화면 </a:t>
            </a:r>
            <a:r>
              <a:rPr lang="ko-KR" altLang="en-US" sz="1800" dirty="0" err="1"/>
              <a:t>캡처</a:t>
            </a:r>
            <a:r>
              <a:rPr lang="en-US" altLang="ko-KR" sz="1800" dirty="0"/>
              <a:t>: merge.jpg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VCS</a:t>
            </a:r>
            <a:r>
              <a:rPr lang="ko-KR" altLang="en-US" dirty="0"/>
              <a:t>의 한계</a:t>
            </a:r>
            <a:endParaRPr lang="en-US" altLang="ko-KR" dirty="0"/>
          </a:p>
          <a:p>
            <a:pPr lvl="1"/>
            <a:r>
              <a:rPr lang="ko-KR" altLang="en-US" dirty="0"/>
              <a:t>충돌이 나는 파일은 수동으로 해결할 수 밖에 없음</a:t>
            </a:r>
            <a:endParaRPr lang="en-US" altLang="ko-KR" dirty="0"/>
          </a:p>
          <a:p>
            <a:pPr lvl="1"/>
            <a:r>
              <a:rPr lang="ko-KR" altLang="en-US" dirty="0"/>
              <a:t>따라서 최대한 분리하여 작업하도록 구성</a:t>
            </a:r>
            <a:r>
              <a:rPr lang="en-US" altLang="ko-KR" dirty="0"/>
              <a:t>	</a:t>
            </a:r>
          </a:p>
          <a:p>
            <a:pPr lvl="2"/>
            <a:r>
              <a:rPr lang="ko-KR" altLang="en-US" dirty="0"/>
              <a:t>단위</a:t>
            </a:r>
            <a:r>
              <a:rPr lang="en-US" altLang="ko-KR" dirty="0"/>
              <a:t>: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/>
              <a:t>폴더</a:t>
            </a:r>
            <a:r>
              <a:rPr lang="en-US" altLang="ko-KR" dirty="0"/>
              <a:t>,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ko-KR" altLang="en-US" dirty="0"/>
              <a:t>그러나 협업 구조에서 동시 작업의 필요성은 여전히 존재</a:t>
            </a:r>
            <a:endParaRPr lang="en-US" altLang="ko-KR" dirty="0"/>
          </a:p>
          <a:p>
            <a:pPr lvl="2"/>
            <a:r>
              <a:rPr lang="ko-KR" altLang="en-US" dirty="0"/>
              <a:t>기능 추가 팀</a:t>
            </a:r>
            <a:r>
              <a:rPr lang="en-US" altLang="ko-KR" dirty="0"/>
              <a:t>, </a:t>
            </a:r>
            <a:r>
              <a:rPr lang="ko-KR" altLang="en-US" dirty="0"/>
              <a:t>버그 수정 팀이 동시에 작업</a:t>
            </a:r>
            <a:endParaRPr lang="en-US" altLang="ko-KR" dirty="0"/>
          </a:p>
          <a:p>
            <a:r>
              <a:rPr lang="en-US" altLang="ko-KR" dirty="0"/>
              <a:t>Branch</a:t>
            </a:r>
          </a:p>
          <a:p>
            <a:pPr lvl="1"/>
            <a:r>
              <a:rPr lang="ko-KR" altLang="en-US" dirty="0"/>
              <a:t>같은 코드를 공유하되</a:t>
            </a:r>
            <a:r>
              <a:rPr lang="en-US" altLang="ko-KR" dirty="0"/>
              <a:t>, </a:t>
            </a:r>
            <a:r>
              <a:rPr lang="ko-KR" altLang="en-US" dirty="0"/>
              <a:t>작업을 독립적으로 분리해서 수행할 수 있음</a:t>
            </a:r>
            <a:endParaRPr lang="en-US" altLang="ko-KR" dirty="0"/>
          </a:p>
          <a:p>
            <a:pPr lvl="2"/>
            <a:r>
              <a:rPr lang="ko-KR" altLang="en-US" dirty="0"/>
              <a:t>독립적인 개발 및 </a:t>
            </a:r>
            <a:r>
              <a:rPr lang="ko-KR" altLang="en-US" dirty="0" err="1"/>
              <a:t>테스팅</a:t>
            </a:r>
            <a:r>
              <a:rPr lang="en-US" altLang="ko-KR" dirty="0"/>
              <a:t>, </a:t>
            </a:r>
            <a:r>
              <a:rPr lang="ko-KR" altLang="en-US" dirty="0" err="1"/>
              <a:t>커밋</a:t>
            </a:r>
            <a:r>
              <a:rPr lang="ko-KR" altLang="en-US" dirty="0"/>
              <a:t> 이력 관리</a:t>
            </a:r>
            <a:r>
              <a:rPr lang="en-US" altLang="ko-KR" dirty="0"/>
              <a:t>, </a:t>
            </a:r>
            <a:r>
              <a:rPr lang="ko-KR" altLang="en-US" dirty="0"/>
              <a:t>저장소 관리</a:t>
            </a:r>
            <a:endParaRPr lang="en-US" altLang="ko-KR" dirty="0"/>
          </a:p>
          <a:p>
            <a:pPr lvl="2"/>
            <a:r>
              <a:rPr lang="en-US" altLang="ko-KR" dirty="0" err="1"/>
              <a:t>Git</a:t>
            </a:r>
            <a:r>
              <a:rPr lang="ko-KR" altLang="en-US" dirty="0"/>
              <a:t>은 가볍고 빠른 </a:t>
            </a:r>
            <a:r>
              <a:rPr lang="ko-KR" altLang="en-US" dirty="0" err="1"/>
              <a:t>브랜치</a:t>
            </a:r>
            <a:r>
              <a:rPr lang="ko-KR" altLang="en-US" dirty="0"/>
              <a:t> 동작 제공</a:t>
            </a:r>
            <a:endParaRPr lang="en-US" altLang="ko-KR" dirty="0"/>
          </a:p>
          <a:p>
            <a:pPr lvl="1"/>
            <a:r>
              <a:rPr lang="ko-KR" altLang="en-US" dirty="0"/>
              <a:t>분리는 쉽다</a:t>
            </a:r>
            <a:r>
              <a:rPr lang="en-US" altLang="ko-KR" dirty="0"/>
              <a:t>, </a:t>
            </a:r>
            <a:r>
              <a:rPr lang="ko-KR" altLang="en-US" dirty="0"/>
              <a:t>나중에 다시 합칠 때는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Merge </a:t>
            </a:r>
            <a:r>
              <a:rPr lang="ko-KR" altLang="en-US" dirty="0"/>
              <a:t>담당 전문가</a:t>
            </a:r>
            <a:r>
              <a:rPr lang="en-US" altLang="ko-KR" dirty="0"/>
              <a:t>, </a:t>
            </a:r>
            <a:r>
              <a:rPr lang="ko-KR" altLang="en-US" dirty="0"/>
              <a:t>테스트 과정 필요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011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이용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1026" name="Picture 2" descr="ブランチとは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3" y="1033278"/>
            <a:ext cx="3633287" cy="223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브랜치를 사용한 병행 작업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562" y="2522458"/>
            <a:ext cx="4976677" cy="408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712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</a:t>
            </a:r>
            <a:r>
              <a:rPr lang="ko-KR" altLang="en-US" dirty="0"/>
              <a:t> 생성 및 </a:t>
            </a:r>
            <a:r>
              <a:rPr lang="en-US" altLang="ko-KR" dirty="0"/>
              <a:t>HEAD</a:t>
            </a:r>
            <a:r>
              <a:rPr lang="ko-KR" altLang="en-US" dirty="0"/>
              <a:t>의 이동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$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branch testing</a:t>
            </a:r>
          </a:p>
          <a:p>
            <a:pPr lvl="1"/>
            <a:r>
              <a:rPr lang="ko-KR" altLang="en-US" sz="1800" dirty="0"/>
              <a:t>새로운 </a:t>
            </a:r>
            <a:r>
              <a:rPr lang="ko-KR" altLang="en-US" sz="1800" dirty="0" err="1"/>
              <a:t>브랜치</a:t>
            </a:r>
            <a:r>
              <a:rPr lang="ko-KR" altLang="en-US" sz="1800" dirty="0"/>
              <a:t> 생성</a:t>
            </a:r>
            <a:endParaRPr lang="en-US" altLang="ko-KR" sz="1800" dirty="0"/>
          </a:p>
          <a:p>
            <a:pPr lvl="1"/>
            <a:r>
              <a:rPr lang="en-US" altLang="ko-KR" sz="1800" dirty="0"/>
              <a:t>HEAD</a:t>
            </a:r>
            <a:r>
              <a:rPr lang="ko-KR" altLang="en-US" sz="1800" dirty="0"/>
              <a:t>의 위치는 변경되지 않음</a:t>
            </a:r>
            <a:endParaRPr lang="en-US" altLang="ko-KR" sz="1800" dirty="0"/>
          </a:p>
          <a:p>
            <a:r>
              <a:rPr lang="en-US" altLang="ko-KR" sz="2000" dirty="0"/>
              <a:t>$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checkout testing</a:t>
            </a:r>
          </a:p>
          <a:p>
            <a:pPr lvl="1"/>
            <a:r>
              <a:rPr lang="en-US" altLang="ko-KR" sz="1800" dirty="0"/>
              <a:t>HEAD</a:t>
            </a:r>
            <a:r>
              <a:rPr lang="ko-KR" altLang="en-US" sz="1800" dirty="0"/>
              <a:t>의 위치를 변경</a:t>
            </a:r>
            <a:endParaRPr lang="en-US" altLang="ko-KR" sz="1800" dirty="0"/>
          </a:p>
          <a:p>
            <a:pPr lvl="1"/>
            <a:r>
              <a:rPr lang="ko-KR" altLang="en-US" sz="1800" dirty="0"/>
              <a:t>작업 </a:t>
            </a:r>
            <a:r>
              <a:rPr lang="ko-KR" altLang="en-US" sz="1800" dirty="0" err="1"/>
              <a:t>브랜치가</a:t>
            </a:r>
            <a:r>
              <a:rPr lang="ko-KR" altLang="en-US" sz="1800" dirty="0"/>
              <a:t> 변경됨</a:t>
            </a:r>
            <a:r>
              <a:rPr lang="en-US" altLang="ko-KR" sz="1800" dirty="0"/>
              <a:t>. </a:t>
            </a:r>
            <a:r>
              <a:rPr lang="ko-KR" altLang="en-US" sz="1800" dirty="0"/>
              <a:t>이후 </a:t>
            </a:r>
            <a:r>
              <a:rPr lang="ko-KR" altLang="en-US" sz="1800" dirty="0" err="1"/>
              <a:t>커밋은</a:t>
            </a:r>
            <a:r>
              <a:rPr lang="ko-KR" altLang="en-US" sz="1800" dirty="0"/>
              <a:t> 해당 </a:t>
            </a:r>
            <a:r>
              <a:rPr lang="ko-KR" altLang="en-US" sz="1800" dirty="0" err="1"/>
              <a:t>브랜치에</a:t>
            </a:r>
            <a:r>
              <a:rPr lang="ko-KR" altLang="en-US" sz="1800" dirty="0"/>
              <a:t> 추가됨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2051" name="Picture 3" descr="현재 작업 중인 브랜치를 가리키는 H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21" y="3902686"/>
            <a:ext cx="3774981" cy="220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EAD는 testing 브랜치를 가리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877" y="3899143"/>
            <a:ext cx="3838587" cy="220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오른쪽 화살표 6"/>
          <p:cNvSpPr/>
          <p:nvPr/>
        </p:nvSpPr>
        <p:spPr>
          <a:xfrm>
            <a:off x="4206585" y="4828381"/>
            <a:ext cx="516108" cy="348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787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</a:t>
            </a:r>
            <a:r>
              <a:rPr lang="ko-KR" altLang="en-US" dirty="0"/>
              <a:t> 생성 및 </a:t>
            </a:r>
            <a:r>
              <a:rPr lang="en-US" altLang="ko-KR" dirty="0"/>
              <a:t>HEAD</a:t>
            </a:r>
            <a:r>
              <a:rPr lang="ko-KR" altLang="en-US" dirty="0"/>
              <a:t>의 이동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SourceTree</a:t>
            </a:r>
            <a:r>
              <a:rPr lang="ko-KR" altLang="en-US" dirty="0"/>
              <a:t>에서의 </a:t>
            </a:r>
            <a:r>
              <a:rPr lang="en-US" altLang="ko-KR" dirty="0"/>
              <a:t>branch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804" y="2549472"/>
            <a:ext cx="7044660" cy="327789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2466349" y="2876629"/>
            <a:ext cx="470580" cy="5484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951604" y="4850080"/>
            <a:ext cx="1294572" cy="5484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128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</a:t>
            </a:r>
            <a:r>
              <a:rPr lang="ko-KR" altLang="en-US" dirty="0"/>
              <a:t> 생성 및 </a:t>
            </a:r>
            <a:r>
              <a:rPr lang="en-US" altLang="ko-KR" dirty="0"/>
              <a:t>HEAD</a:t>
            </a:r>
            <a:r>
              <a:rPr lang="ko-KR" altLang="en-US" dirty="0"/>
              <a:t>의 이동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$ notepad </a:t>
            </a:r>
            <a:r>
              <a:rPr lang="en-US" altLang="ko-KR" sz="2000" dirty="0" err="1"/>
              <a:t>test.c</a:t>
            </a:r>
            <a:endParaRPr lang="en-US" altLang="ko-KR" sz="2000" dirty="0"/>
          </a:p>
          <a:p>
            <a:r>
              <a:rPr lang="en-US" altLang="ko-KR" sz="2000" dirty="0"/>
              <a:t>$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commit -a -m 'made a change‘</a:t>
            </a:r>
          </a:p>
          <a:p>
            <a:r>
              <a:rPr lang="en-US" altLang="ko-KR" sz="2000" dirty="0"/>
              <a:t>$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checkout master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3075" name="Picture 3" descr="HEAD가 가리키는 testing 브랜치가 새 커밋을 가리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70" y="4045058"/>
            <a:ext cx="4064826" cy="169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EAD가 Checkout 한 브랜치로 이동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718" y="4045058"/>
            <a:ext cx="4079909" cy="170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4460362" y="4544878"/>
            <a:ext cx="516108" cy="348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931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</a:t>
            </a:r>
            <a:r>
              <a:rPr lang="ko-KR" altLang="en-US" dirty="0"/>
              <a:t> 생성 및 </a:t>
            </a:r>
            <a:r>
              <a:rPr lang="en-US" altLang="ko-KR" dirty="0"/>
              <a:t>HEAD</a:t>
            </a:r>
            <a:r>
              <a:rPr lang="ko-KR" altLang="en-US" dirty="0"/>
              <a:t>의 이동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$ notepad </a:t>
            </a:r>
            <a:r>
              <a:rPr lang="en-US" altLang="ko-KR" sz="2000" dirty="0" err="1"/>
              <a:t>test.c</a:t>
            </a:r>
            <a:endParaRPr lang="en-US" altLang="ko-KR" sz="2000" dirty="0"/>
          </a:p>
          <a:p>
            <a:r>
              <a:rPr lang="en-US" altLang="ko-KR" sz="2000" dirty="0"/>
              <a:t>$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commit -a -m 'made other changes‘</a:t>
            </a:r>
          </a:p>
          <a:p>
            <a:pPr lvl="1"/>
            <a:r>
              <a:rPr lang="ko-KR" altLang="en-US" sz="1800" dirty="0"/>
              <a:t>분리된 </a:t>
            </a:r>
            <a:r>
              <a:rPr lang="ko-KR" altLang="en-US" sz="1800" dirty="0" err="1"/>
              <a:t>브랜치에서</a:t>
            </a:r>
            <a:r>
              <a:rPr lang="ko-KR" altLang="en-US" sz="1800" dirty="0"/>
              <a:t> 각각 </a:t>
            </a:r>
            <a:r>
              <a:rPr lang="ko-KR" altLang="en-US" sz="1800" dirty="0" err="1"/>
              <a:t>커밋</a:t>
            </a:r>
            <a:r>
              <a:rPr lang="ko-KR" altLang="en-US" sz="1800" dirty="0"/>
              <a:t> 완성</a:t>
            </a:r>
            <a:endParaRPr lang="en-US" altLang="ko-KR" sz="1800" dirty="0"/>
          </a:p>
          <a:p>
            <a:pPr lvl="1"/>
            <a:r>
              <a:rPr lang="ko-KR" altLang="en-US" sz="1800" dirty="0"/>
              <a:t>현재 </a:t>
            </a:r>
            <a:r>
              <a:rPr lang="en-US" altLang="ko-KR" sz="1800" dirty="0"/>
              <a:t>HEAD</a:t>
            </a:r>
            <a:r>
              <a:rPr lang="ko-KR" altLang="en-US" sz="1800" dirty="0"/>
              <a:t>는 </a:t>
            </a:r>
            <a:r>
              <a:rPr lang="en-US" altLang="ko-KR" sz="1800" dirty="0"/>
              <a:t>master </a:t>
            </a:r>
            <a:r>
              <a:rPr lang="ko-KR" altLang="en-US" sz="1800" dirty="0" err="1"/>
              <a:t>브랜치에</a:t>
            </a:r>
            <a:r>
              <a:rPr lang="ko-KR" altLang="en-US" sz="1800" dirty="0"/>
              <a:t> 위치</a:t>
            </a:r>
            <a:endParaRPr lang="en-US" altLang="ko-KR" sz="1800" dirty="0"/>
          </a:p>
          <a:p>
            <a:r>
              <a:rPr lang="en-US" altLang="ko-KR" sz="2000" dirty="0"/>
              <a:t>$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log --</a:t>
            </a:r>
            <a:r>
              <a:rPr lang="en-US" altLang="ko-KR" sz="2000" dirty="0" err="1"/>
              <a:t>oneline</a:t>
            </a:r>
            <a:r>
              <a:rPr lang="en-US" altLang="ko-KR" sz="2000" dirty="0"/>
              <a:t> --decorate --graph –all</a:t>
            </a:r>
          </a:p>
          <a:p>
            <a:pPr lvl="1"/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err="1"/>
              <a:t>히스토리</a:t>
            </a:r>
            <a:r>
              <a:rPr lang="ko-KR" altLang="en-US" dirty="0"/>
              <a:t>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4098" name="Picture 2" descr="갈라지는 브랜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006" y="2682550"/>
            <a:ext cx="6133988" cy="392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640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</a:t>
            </a:r>
            <a:r>
              <a:rPr lang="ko-KR" altLang="en-US" dirty="0"/>
              <a:t> 생성 및 </a:t>
            </a:r>
            <a:r>
              <a:rPr lang="en-US" altLang="ko-KR" dirty="0"/>
              <a:t>HEAD</a:t>
            </a:r>
            <a:r>
              <a:rPr lang="ko-KR" altLang="en-US" dirty="0"/>
              <a:t>의 이동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SourceTree</a:t>
            </a:r>
            <a:r>
              <a:rPr lang="ko-KR" altLang="en-US" dirty="0"/>
              <a:t>에서</a:t>
            </a:r>
            <a:r>
              <a:rPr lang="en-US" altLang="ko-KR" dirty="0"/>
              <a:t> branch </a:t>
            </a:r>
            <a:r>
              <a:rPr lang="ko-KR" altLang="en-US" dirty="0"/>
              <a:t>확인 후</a:t>
            </a:r>
            <a:endParaRPr lang="en-US" altLang="ko-KR" dirty="0"/>
          </a:p>
          <a:p>
            <a:pPr lvl="1"/>
            <a:r>
              <a:rPr lang="en-US" altLang="ko-KR" dirty="0"/>
              <a:t>Branches </a:t>
            </a:r>
            <a:r>
              <a:rPr lang="ko-KR" altLang="en-US" dirty="0"/>
              <a:t>아래의 두 개 </a:t>
            </a:r>
            <a:r>
              <a:rPr lang="ko-KR" altLang="en-US" dirty="0" err="1"/>
              <a:t>브랜치를</a:t>
            </a:r>
            <a:r>
              <a:rPr lang="ko-KR" altLang="en-US" dirty="0"/>
              <a:t> 번갈아 더블 클릭 </a:t>
            </a:r>
            <a:r>
              <a:rPr lang="en-US" altLang="ko-KR" dirty="0"/>
              <a:t>(checkout)</a:t>
            </a:r>
          </a:p>
          <a:p>
            <a:pPr lvl="1"/>
            <a:r>
              <a:rPr lang="ko-KR" altLang="en-US" dirty="0"/>
              <a:t>각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checkout </a:t>
            </a:r>
            <a:r>
              <a:rPr lang="ko-KR" altLang="en-US" dirty="0"/>
              <a:t>후</a:t>
            </a:r>
            <a:r>
              <a:rPr lang="en-US" altLang="ko-KR" dirty="0"/>
              <a:t>, </a:t>
            </a:r>
            <a:r>
              <a:rPr lang="en-US" altLang="ko-KR" dirty="0" err="1"/>
              <a:t>test.c</a:t>
            </a:r>
            <a:r>
              <a:rPr lang="en-US" altLang="ko-KR" dirty="0"/>
              <a:t> </a:t>
            </a:r>
            <a:r>
              <a:rPr lang="ko-KR" altLang="en-US" dirty="0"/>
              <a:t>파일 내용 확인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071" y="2658075"/>
            <a:ext cx="63817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68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Branch: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altLang="ko-KR" sz="2000" dirty="0"/>
              <a:t>$ git checkout master</a:t>
            </a:r>
          </a:p>
          <a:p>
            <a:r>
              <a:rPr lang="sv-SE" altLang="ko-KR" sz="2000" dirty="0"/>
              <a:t>$ git merge hotfix</a:t>
            </a:r>
          </a:p>
          <a:p>
            <a:endParaRPr lang="sv-SE" altLang="ko-KR" sz="2000" dirty="0"/>
          </a:p>
          <a:p>
            <a:r>
              <a:rPr lang="en-US" altLang="ko-KR" sz="2000" dirty="0"/>
              <a:t>Fast-forward merge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5122" name="Picture 2" descr="브랜치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772" y="1652769"/>
            <a:ext cx="410527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ast-forward(빨리감기) 병합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111" y="3299937"/>
            <a:ext cx="4543425" cy="98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60" y="4401519"/>
            <a:ext cx="4135040" cy="220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5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자료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장병진</a:t>
            </a:r>
            <a:r>
              <a:rPr lang="en-US" altLang="ko-KR" dirty="0"/>
              <a:t>, “</a:t>
            </a:r>
            <a:r>
              <a:rPr lang="ko-KR" altLang="en-US" dirty="0" err="1"/>
              <a:t>오픈소스</a:t>
            </a:r>
            <a:r>
              <a:rPr lang="ko-KR" altLang="en-US" dirty="0"/>
              <a:t> 개발을 위한 </a:t>
            </a:r>
            <a:r>
              <a:rPr lang="en-US" altLang="ko-KR" dirty="0"/>
              <a:t>GIT </a:t>
            </a:r>
            <a:r>
              <a:rPr lang="ko-KR" altLang="en-US" dirty="0"/>
              <a:t>사용법 실습</a:t>
            </a:r>
            <a:r>
              <a:rPr lang="en-US" altLang="ko-KR" dirty="0"/>
              <a:t>”</a:t>
            </a:r>
          </a:p>
          <a:p>
            <a:r>
              <a:rPr lang="ko-KR" altLang="en-US" dirty="0"/>
              <a:t>조성수</a:t>
            </a:r>
            <a:r>
              <a:rPr lang="en-US" altLang="ko-KR" dirty="0"/>
              <a:t>, “GitHub</a:t>
            </a:r>
            <a:r>
              <a:rPr lang="ko-KR" altLang="en-US" dirty="0"/>
              <a:t>으로 학교 </a:t>
            </a:r>
            <a:r>
              <a:rPr lang="ko-KR" altLang="en-US" dirty="0" err="1"/>
              <a:t>팀프로젝트</a:t>
            </a:r>
            <a:r>
              <a:rPr lang="ko-KR" altLang="en-US" dirty="0"/>
              <a:t> 하기</a:t>
            </a:r>
            <a:r>
              <a:rPr lang="en-US" altLang="ko-KR" dirty="0"/>
              <a:t>”</a:t>
            </a:r>
          </a:p>
          <a:p>
            <a:r>
              <a:rPr lang="ko-KR" altLang="en-US" dirty="0"/>
              <a:t>신승엽</a:t>
            </a:r>
            <a:r>
              <a:rPr lang="en-US" altLang="ko-KR" dirty="0"/>
              <a:t>, “GitHub </a:t>
            </a:r>
            <a:r>
              <a:rPr lang="ko-KR" altLang="en-US" dirty="0"/>
              <a:t>실습</a:t>
            </a:r>
            <a:r>
              <a:rPr lang="en-US" altLang="ko-KR" dirty="0"/>
              <a:t>”</a:t>
            </a:r>
          </a:p>
          <a:p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홈페이지 </a:t>
            </a:r>
            <a:r>
              <a:rPr lang="en-US" altLang="ko-KR" dirty="0"/>
              <a:t>Documentation</a:t>
            </a:r>
          </a:p>
          <a:p>
            <a:pPr lvl="1"/>
            <a:r>
              <a:rPr lang="en-US" altLang="ko-KR" dirty="0">
                <a:hlinkClick r:id="rId2"/>
              </a:rPr>
              <a:t>https://git-scm.com/book/ko/v2</a:t>
            </a:r>
            <a:endParaRPr lang="en-US" altLang="ko-KR" dirty="0"/>
          </a:p>
          <a:p>
            <a:r>
              <a:rPr lang="ko-KR" altLang="en-US" dirty="0"/>
              <a:t>누구나 쉽게 이해하는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입문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https://backlogtool.com/git-guide/kr/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46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Branch: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altLang="ko-KR" sz="2000" dirty="0"/>
              <a:t>$ git checkout master</a:t>
            </a:r>
          </a:p>
          <a:p>
            <a:r>
              <a:rPr lang="sv-SE" altLang="ko-KR" sz="2000" dirty="0"/>
              <a:t>$ git merge hotfix</a:t>
            </a:r>
          </a:p>
          <a:p>
            <a:endParaRPr lang="en-US" altLang="ko-KR" sz="1800" dirty="0"/>
          </a:p>
          <a:p>
            <a:r>
              <a:rPr lang="en-US" altLang="ko-KR" sz="2000" dirty="0"/>
              <a:t>Three-way merge</a:t>
            </a:r>
            <a:endParaRPr lang="sv-SE" altLang="ko-KR" sz="2000" dirty="0"/>
          </a:p>
          <a:p>
            <a:pPr lvl="1"/>
            <a:r>
              <a:rPr lang="en-US" altLang="ko-KR" sz="1800" dirty="0"/>
              <a:t>3</a:t>
            </a:r>
            <a:r>
              <a:rPr lang="ko-KR" altLang="en-US" sz="1800" dirty="0"/>
              <a:t>개 </a:t>
            </a:r>
            <a:r>
              <a:rPr lang="en-US" altLang="ko-KR" sz="1800" dirty="0"/>
              <a:t>commit</a:t>
            </a:r>
            <a:r>
              <a:rPr lang="ko-KR" altLang="en-US" sz="1800" dirty="0"/>
              <a:t>에 대해 서로 다른 부분을 검사</a:t>
            </a:r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30</a:t>
            </a:fld>
            <a:endParaRPr lang="ko-KR" altLang="en-US"/>
          </a:p>
        </p:txBody>
      </p:sp>
      <p:pic>
        <p:nvPicPr>
          <p:cNvPr id="6146" name="Picture 2" descr="브랜치 분기 후 'master'에 변경 사항이 생긴 경우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151" y="1444220"/>
            <a:ext cx="410527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양쪽의 변경을 적용한 'merge commit(병합 커밋)'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01" y="3693542"/>
            <a:ext cx="531495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타원 9"/>
          <p:cNvSpPr/>
          <p:nvPr/>
        </p:nvSpPr>
        <p:spPr>
          <a:xfrm>
            <a:off x="7580790" y="1722004"/>
            <a:ext cx="470580" cy="4090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580790" y="2381335"/>
            <a:ext cx="470580" cy="4090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rgbClr val="FF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169344" y="1722004"/>
            <a:ext cx="470580" cy="4090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7393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Branch:</a:t>
            </a:r>
            <a:r>
              <a:rPr lang="ko-KR" altLang="en-US" dirty="0"/>
              <a:t> </a:t>
            </a:r>
            <a:r>
              <a:rPr lang="en-US" altLang="ko-KR" dirty="0"/>
              <a:t>rebase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altLang="ko-KR" sz="2000" dirty="0"/>
              <a:t>$ git checkout master</a:t>
            </a:r>
          </a:p>
          <a:p>
            <a:r>
              <a:rPr lang="sv-SE" altLang="ko-KR" sz="2000" dirty="0"/>
              <a:t>$ git </a:t>
            </a:r>
            <a:r>
              <a:rPr lang="en-US" altLang="ko-KR" sz="2000" dirty="0"/>
              <a:t>rebase</a:t>
            </a:r>
            <a:r>
              <a:rPr lang="sv-SE" altLang="ko-KR" sz="2000" dirty="0"/>
              <a:t> bugfix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커밋</a:t>
            </a:r>
            <a:r>
              <a:rPr lang="ko-KR" altLang="en-US" sz="2000" dirty="0"/>
              <a:t> 이력까지 동일한 </a:t>
            </a:r>
            <a:r>
              <a:rPr lang="ko-KR" altLang="en-US" sz="2000" dirty="0" err="1"/>
              <a:t>브랜치에</a:t>
            </a:r>
            <a:r>
              <a:rPr lang="ko-KR" altLang="en-US" sz="2000" dirty="0"/>
              <a:t> 통합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7170" name="Picture 2" descr="브랜치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257" y="1180639"/>
            <a:ext cx="355282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base를 사용하여 브랜치 통합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964" y="4717283"/>
            <a:ext cx="552450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rebase를 사용하여 브랜치 통합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964" y="2958486"/>
            <a:ext cx="5524500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023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Branch:</a:t>
            </a:r>
            <a:r>
              <a:rPr lang="ko-KR" altLang="en-US" dirty="0"/>
              <a:t> </a:t>
            </a:r>
            <a:r>
              <a:rPr lang="en-US" altLang="ko-KR" dirty="0"/>
              <a:t>rebase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merge</a:t>
            </a:r>
          </a:p>
          <a:p>
            <a:pPr lvl="1"/>
            <a:r>
              <a:rPr lang="ko-KR" altLang="en-US" dirty="0"/>
              <a:t>변경 내용의 이력이 모두 그대로 남아 있기 때문에 이력이 복잡해짐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rebase</a:t>
            </a:r>
          </a:p>
          <a:p>
            <a:pPr lvl="1"/>
            <a:r>
              <a:rPr lang="ko-KR" altLang="en-US" dirty="0"/>
              <a:t>이력은 단순해지지만</a:t>
            </a:r>
            <a:r>
              <a:rPr lang="en-US" altLang="ko-KR" dirty="0"/>
              <a:t>, </a:t>
            </a:r>
            <a:r>
              <a:rPr lang="ko-KR" altLang="en-US" dirty="0"/>
              <a:t>원래의 </a:t>
            </a:r>
            <a:r>
              <a:rPr lang="ko-KR" altLang="en-US" dirty="0" err="1"/>
              <a:t>커밋</a:t>
            </a:r>
            <a:r>
              <a:rPr lang="ko-KR" altLang="en-US" dirty="0"/>
              <a:t> 이력이 변경됨</a:t>
            </a:r>
            <a:r>
              <a:rPr lang="en-US" altLang="ko-KR" dirty="0"/>
              <a:t>. </a:t>
            </a:r>
            <a:r>
              <a:rPr lang="ko-KR" altLang="en-US" dirty="0"/>
              <a:t>정확한 이력을 남겨야 할 필요가 있을 경우에는 사용하면 안됨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580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Branch: </a:t>
            </a:r>
            <a:r>
              <a:rPr lang="ko-KR" altLang="en-US" dirty="0"/>
              <a:t>충돌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“A1B1”</a:t>
            </a:r>
          </a:p>
          <a:p>
            <a:pPr lvl="1"/>
            <a:r>
              <a:rPr lang="en-US" altLang="ko-KR" dirty="0"/>
              <a:t>Mater: “A2B1”</a:t>
            </a:r>
          </a:p>
          <a:p>
            <a:pPr lvl="1"/>
            <a:r>
              <a:rPr lang="en-US" altLang="ko-KR" dirty="0" err="1"/>
              <a:t>Devel</a:t>
            </a:r>
            <a:r>
              <a:rPr lang="en-US" altLang="ko-KR" dirty="0"/>
              <a:t>: “A1B2”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2" y="2729926"/>
            <a:ext cx="3831518" cy="19272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207" y="1315682"/>
            <a:ext cx="3876675" cy="2238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207" y="3952521"/>
            <a:ext cx="4181475" cy="2371725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4288186" y="982617"/>
            <a:ext cx="996735" cy="4090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rgbClr val="FF0000"/>
                </a:solidFill>
              </a:rPr>
              <a:t>Master</a:t>
            </a:r>
            <a:endParaRPr lang="ko-KR" altLang="en-US" sz="1350" dirty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344207" y="3710040"/>
            <a:ext cx="996735" cy="4090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 err="1">
                <a:solidFill>
                  <a:srgbClr val="FF0000"/>
                </a:solidFill>
              </a:rPr>
              <a:t>Devel</a:t>
            </a:r>
            <a:endParaRPr lang="ko-KR" altLang="en-US" sz="1350" dirty="0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0072" y="2404913"/>
            <a:ext cx="1317026" cy="4090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rgbClr val="FF0000"/>
                </a:solidFill>
              </a:rPr>
              <a:t>1</a:t>
            </a:r>
            <a:r>
              <a:rPr lang="en-US" altLang="ko-KR" sz="1350" baseline="30000" dirty="0">
                <a:solidFill>
                  <a:srgbClr val="FF0000"/>
                </a:solidFill>
              </a:rPr>
              <a:t>st</a:t>
            </a:r>
            <a:r>
              <a:rPr lang="en-US" altLang="ko-KR" sz="1350" dirty="0">
                <a:solidFill>
                  <a:srgbClr val="FF0000"/>
                </a:solidFill>
              </a:rPr>
              <a:t> commit</a:t>
            </a:r>
            <a:endParaRPr lang="ko-KR" altLang="en-US" sz="13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491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Branch: </a:t>
            </a:r>
            <a:r>
              <a:rPr lang="ko-KR" altLang="en-US" dirty="0"/>
              <a:t>충돌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$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checkout master</a:t>
            </a:r>
          </a:p>
          <a:p>
            <a:r>
              <a:rPr lang="en-US" altLang="ko-KR" sz="2000" dirty="0"/>
              <a:t>$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merge </a:t>
            </a:r>
            <a:r>
              <a:rPr lang="en-US" altLang="ko-KR" sz="2000" dirty="0" err="1"/>
              <a:t>devel</a:t>
            </a:r>
            <a:endParaRPr lang="en-US" altLang="ko-KR" sz="2000" dirty="0"/>
          </a:p>
          <a:p>
            <a:pPr lvl="1"/>
            <a:r>
              <a:rPr lang="en-US" altLang="ko-KR" sz="1800" dirty="0" err="1"/>
              <a:t>Devel</a:t>
            </a:r>
            <a:r>
              <a:rPr lang="en-US" altLang="ko-KR" sz="1800" dirty="0"/>
              <a:t> </a:t>
            </a:r>
            <a:r>
              <a:rPr lang="ko-KR" altLang="en-US" sz="1800" dirty="0"/>
              <a:t>오른 클릭 후 </a:t>
            </a:r>
            <a:r>
              <a:rPr lang="en-US" altLang="ko-KR" sz="1800" dirty="0"/>
              <a:t>merge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94" y="2743410"/>
            <a:ext cx="5829300" cy="2457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461" y="4373628"/>
            <a:ext cx="34861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61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Branch: </a:t>
            </a:r>
            <a:r>
              <a:rPr lang="ko-KR" altLang="en-US" dirty="0"/>
              <a:t>충돌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ko-KR" altLang="en-US" dirty="0" err="1"/>
              <a:t>커밋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dirty="0"/>
              <a:t>그러나 충돌된 변경 내용으로 인해 아직 </a:t>
            </a:r>
            <a:r>
              <a:rPr lang="ko-KR" altLang="en-US" dirty="0" err="1"/>
              <a:t>커밋</a:t>
            </a:r>
            <a:r>
              <a:rPr lang="ko-KR" altLang="en-US" dirty="0"/>
              <a:t> 되지 않음</a:t>
            </a:r>
            <a:endParaRPr lang="en-US" altLang="ko-KR" dirty="0"/>
          </a:p>
          <a:p>
            <a:pPr lvl="1"/>
            <a:r>
              <a:rPr lang="ko-KR" altLang="en-US" dirty="0"/>
              <a:t>충돌 내용이 충돌된 파일에 저장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590" y="2719953"/>
            <a:ext cx="6359199" cy="360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30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Branch: </a:t>
            </a:r>
            <a:r>
              <a:rPr lang="ko-KR" altLang="en-US" dirty="0"/>
              <a:t>충돌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충돌 해결</a:t>
            </a:r>
            <a:endParaRPr lang="en-US" altLang="ko-KR" sz="2000" dirty="0"/>
          </a:p>
          <a:p>
            <a:pPr lvl="1"/>
            <a:r>
              <a:rPr lang="ko-KR" altLang="en-US" sz="1800" dirty="0"/>
              <a:t>수동으로 해결해야 함</a:t>
            </a:r>
            <a:endParaRPr lang="en-US" altLang="ko-KR" sz="1800" dirty="0"/>
          </a:p>
          <a:p>
            <a:r>
              <a:rPr lang="ko-KR" altLang="en-US" sz="2000" dirty="0"/>
              <a:t>해결 후 </a:t>
            </a:r>
            <a:r>
              <a:rPr lang="en-US" altLang="ko-KR" sz="2000" dirty="0"/>
              <a:t>Mark resolved </a:t>
            </a:r>
            <a:r>
              <a:rPr lang="ko-KR" altLang="en-US" sz="2000" dirty="0"/>
              <a:t>체크</a:t>
            </a:r>
            <a:endParaRPr lang="en-US" altLang="ko-KR" sz="2000" dirty="0"/>
          </a:p>
          <a:p>
            <a:r>
              <a:rPr lang="en-US" altLang="ko-KR" sz="2000" dirty="0"/>
              <a:t>Stage </a:t>
            </a:r>
            <a:r>
              <a:rPr lang="ko-KR" altLang="en-US" sz="2000" dirty="0"/>
              <a:t>된 것을 확인하고 </a:t>
            </a:r>
            <a:r>
              <a:rPr lang="en-US" altLang="ko-KR" sz="2000" dirty="0"/>
              <a:t>Commit 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7" y="3196919"/>
            <a:ext cx="5084398" cy="20337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158" y="1292495"/>
            <a:ext cx="1704975" cy="1504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649" y="1495183"/>
            <a:ext cx="866775" cy="752475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7133816" y="1792396"/>
            <a:ext cx="516108" cy="348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756" y="4952996"/>
            <a:ext cx="40862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109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Branch: </a:t>
            </a:r>
            <a:r>
              <a:rPr lang="ko-KR" altLang="en-US" dirty="0"/>
              <a:t>충돌 관리 </a:t>
            </a:r>
            <a:r>
              <a:rPr lang="en-US" altLang="ko-KR" dirty="0"/>
              <a:t>(</a:t>
            </a:r>
            <a:r>
              <a:rPr lang="ko-KR" altLang="en-US" dirty="0"/>
              <a:t>실습 결과화면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58566"/>
            <a:ext cx="3231067" cy="5269953"/>
          </a:xfrm>
        </p:spPr>
        <p:txBody>
          <a:bodyPr/>
          <a:lstStyle/>
          <a:p>
            <a:r>
              <a:rPr lang="ko-KR" altLang="en-US" dirty="0"/>
              <a:t>최종 </a:t>
            </a:r>
            <a:r>
              <a:rPr lang="ko-KR" altLang="en-US" dirty="0" err="1"/>
              <a:t>브랜치</a:t>
            </a:r>
            <a:r>
              <a:rPr lang="ko-KR" altLang="en-US" dirty="0"/>
              <a:t> 상태 및 </a:t>
            </a:r>
            <a:r>
              <a:rPr lang="en-US" altLang="ko-KR" dirty="0"/>
              <a:t>commit </a:t>
            </a:r>
            <a:r>
              <a:rPr lang="ko-KR" altLang="en-US" dirty="0"/>
              <a:t>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오른쪽 화면과</a:t>
            </a:r>
            <a:r>
              <a:rPr lang="en-US" altLang="ko-KR" dirty="0"/>
              <a:t>, </a:t>
            </a:r>
            <a:r>
              <a:rPr lang="ko-KR" altLang="en-US" dirty="0"/>
              <a:t>파일의 내용을 함께 </a:t>
            </a:r>
            <a:r>
              <a:rPr lang="ko-KR" altLang="en-US" dirty="0" err="1"/>
              <a:t>캡처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51" y="1189011"/>
            <a:ext cx="44481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81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Branch:</a:t>
            </a:r>
            <a:r>
              <a:rPr lang="ko-KR" altLang="en-US"/>
              <a:t> 기타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altLang="ko-KR" dirty="0"/>
              <a:t>$ git </a:t>
            </a:r>
            <a:r>
              <a:rPr lang="en-US" altLang="ko-KR" dirty="0"/>
              <a:t>branch --d “branch name”</a:t>
            </a:r>
          </a:p>
          <a:p>
            <a:pPr lvl="1"/>
            <a:r>
              <a:rPr lang="ko-KR" altLang="en-US" dirty="0"/>
              <a:t>작업 중인 </a:t>
            </a:r>
            <a:r>
              <a:rPr lang="en-US" altLang="ko-KR" dirty="0"/>
              <a:t>branch</a:t>
            </a:r>
            <a:r>
              <a:rPr lang="ko-KR" altLang="en-US" dirty="0"/>
              <a:t>는 삭제 불가</a:t>
            </a:r>
            <a:r>
              <a:rPr lang="en-US" altLang="ko-KR" dirty="0"/>
              <a:t>. </a:t>
            </a:r>
            <a:r>
              <a:rPr lang="ko-KR" altLang="en-US" dirty="0"/>
              <a:t>먼저 다른 </a:t>
            </a:r>
            <a:r>
              <a:rPr lang="en-US" altLang="ko-KR" dirty="0"/>
              <a:t>branch</a:t>
            </a:r>
            <a:r>
              <a:rPr lang="ko-KR" altLang="en-US" dirty="0"/>
              <a:t>로 </a:t>
            </a:r>
            <a:r>
              <a:rPr lang="en-US" altLang="ko-KR" dirty="0"/>
              <a:t>HEAD</a:t>
            </a:r>
            <a:r>
              <a:rPr lang="ko-KR" altLang="en-US" dirty="0"/>
              <a:t>를 옮기고 </a:t>
            </a:r>
            <a:r>
              <a:rPr lang="en-US" altLang="ko-KR" dirty="0"/>
              <a:t>(checkout), </a:t>
            </a:r>
            <a:r>
              <a:rPr lang="ko-KR" altLang="en-US" dirty="0"/>
              <a:t>수행</a:t>
            </a:r>
            <a:endParaRPr lang="en-US" altLang="ko-KR" dirty="0"/>
          </a:p>
          <a:p>
            <a:r>
              <a:rPr lang="sv-SE" altLang="ko-KR" dirty="0"/>
              <a:t>$ git </a:t>
            </a:r>
            <a:r>
              <a:rPr lang="en-US" altLang="ko-KR" dirty="0"/>
              <a:t>branch</a:t>
            </a:r>
          </a:p>
          <a:p>
            <a:pPr lvl="1"/>
            <a:r>
              <a:rPr lang="ko-KR" altLang="en-US" dirty="0"/>
              <a:t>현재 </a:t>
            </a:r>
            <a:r>
              <a:rPr lang="ko-KR" altLang="en-US" dirty="0" err="1"/>
              <a:t>브랜치</a:t>
            </a:r>
            <a:r>
              <a:rPr lang="ko-KR" altLang="en-US" dirty="0"/>
              <a:t> 확인</a:t>
            </a:r>
            <a:endParaRPr lang="en-US" altLang="ko-KR" dirty="0"/>
          </a:p>
          <a:p>
            <a:r>
              <a:rPr lang="sv-SE" altLang="ko-KR" dirty="0"/>
              <a:t>$ git show-</a:t>
            </a:r>
            <a:r>
              <a:rPr lang="en-US" altLang="ko-KR" dirty="0"/>
              <a:t>branch</a:t>
            </a:r>
          </a:p>
          <a:p>
            <a:pPr lvl="1"/>
            <a:r>
              <a:rPr lang="ko-KR" altLang="en-US" dirty="0" err="1"/>
              <a:t>브랜치</a:t>
            </a:r>
            <a:r>
              <a:rPr lang="ko-KR" altLang="en-US" dirty="0"/>
              <a:t> 확인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log --graph --pretty=</a:t>
            </a:r>
            <a:r>
              <a:rPr lang="en-US" altLang="ko-KR" dirty="0" err="1"/>
              <a:t>oneline</a:t>
            </a:r>
            <a:r>
              <a:rPr lang="en-US" altLang="ko-KR" dirty="0"/>
              <a:t> --abbrev-commit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38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213" y="2255005"/>
            <a:ext cx="2683662" cy="206756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895" y="5038103"/>
            <a:ext cx="4118110" cy="129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27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성공적인 </a:t>
            </a:r>
            <a:r>
              <a:rPr lang="en-US" altLang="ko-KR" dirty="0"/>
              <a:t>(</a:t>
            </a:r>
            <a:r>
              <a:rPr lang="ko-KR" altLang="en-US" dirty="0"/>
              <a:t>일반적인</a:t>
            </a:r>
            <a:r>
              <a:rPr lang="en-US" altLang="ko-KR" dirty="0"/>
              <a:t>) Branch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sz="2000" b="1" dirty="0"/>
              <a:t>메인 </a:t>
            </a:r>
            <a:r>
              <a:rPr lang="ko-KR" altLang="en-US" sz="2000" b="1" dirty="0" err="1"/>
              <a:t>브랜치</a:t>
            </a:r>
            <a:r>
              <a:rPr lang="en-US" altLang="ko-KR" sz="2000" b="1" dirty="0"/>
              <a:t>(Main branch): Master, develop</a:t>
            </a:r>
            <a:endParaRPr lang="en-US" altLang="ko-KR" sz="2000" dirty="0"/>
          </a:p>
          <a:p>
            <a:pPr fontAlgn="base"/>
            <a:r>
              <a:rPr lang="ko-KR" altLang="en-US" sz="2000" b="1" dirty="0"/>
              <a:t>피처 </a:t>
            </a:r>
            <a:r>
              <a:rPr lang="ko-KR" altLang="en-US" sz="2000" b="1" dirty="0" err="1"/>
              <a:t>브랜치</a:t>
            </a:r>
            <a:r>
              <a:rPr lang="en-US" altLang="ko-KR" sz="2000" b="1" dirty="0"/>
              <a:t>(Feature branch) </a:t>
            </a:r>
            <a:r>
              <a:rPr lang="ko-KR" altLang="en-US" sz="2000" b="1" dirty="0"/>
              <a:t>또는 토픽 </a:t>
            </a:r>
            <a:r>
              <a:rPr lang="ko-KR" altLang="en-US" sz="2000" b="1" dirty="0" err="1"/>
              <a:t>브랜치</a:t>
            </a:r>
            <a:r>
              <a:rPr lang="en-US" altLang="ko-KR" sz="2000" b="1" dirty="0"/>
              <a:t>(Topic branch)</a:t>
            </a:r>
            <a:endParaRPr lang="en-US" altLang="ko-KR" sz="2000" dirty="0"/>
          </a:p>
          <a:p>
            <a:pPr fontAlgn="base"/>
            <a:r>
              <a:rPr lang="ko-KR" altLang="en-US" sz="2000" b="1" dirty="0"/>
              <a:t>릴리스 </a:t>
            </a:r>
            <a:r>
              <a:rPr lang="ko-KR" altLang="en-US" sz="2000" b="1" dirty="0" err="1"/>
              <a:t>브랜치</a:t>
            </a:r>
            <a:r>
              <a:rPr lang="en-US" altLang="ko-KR" sz="2000" b="1" dirty="0"/>
              <a:t>(Release branch)</a:t>
            </a:r>
            <a:endParaRPr lang="en-US" altLang="ko-KR" sz="2000" dirty="0"/>
          </a:p>
          <a:p>
            <a:pPr fontAlgn="base"/>
            <a:r>
              <a:rPr lang="ko-KR" altLang="en-US" sz="2000" b="1" dirty="0" err="1"/>
              <a:t>핫픽스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브랜치</a:t>
            </a:r>
            <a:r>
              <a:rPr lang="en-US" altLang="ko-KR" sz="2000" b="1" dirty="0"/>
              <a:t>(Hotfix branch)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8194" name="Picture 2" descr="Git의 브랜치 운용 모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782" y="2992673"/>
            <a:ext cx="544830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585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GUI</a:t>
            </a:r>
            <a:r>
              <a:rPr lang="ko-KR" altLang="en-US" dirty="0"/>
              <a:t>로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관리</a:t>
            </a:r>
            <a:r>
              <a:rPr lang="en-US" altLang="ko-KR" dirty="0"/>
              <a:t>: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GitHub Desktop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2323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branch: Master and develop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'master' </a:t>
            </a:r>
            <a:r>
              <a:rPr lang="ko-KR" altLang="en-US" dirty="0" err="1"/>
              <a:t>브랜치와</a:t>
            </a:r>
            <a:r>
              <a:rPr lang="ko-KR" altLang="en-US" dirty="0"/>
              <a:t> </a:t>
            </a:r>
            <a:r>
              <a:rPr lang="en-US" altLang="ko-KR" dirty="0"/>
              <a:t>'develop' </a:t>
            </a:r>
            <a:r>
              <a:rPr lang="ko-KR" altLang="en-US" dirty="0" err="1"/>
              <a:t>브랜치</a:t>
            </a:r>
            <a:r>
              <a:rPr lang="en-US" altLang="ko-KR" dirty="0"/>
              <a:t>, </a:t>
            </a:r>
            <a:r>
              <a:rPr lang="ko-KR" altLang="en-US" dirty="0"/>
              <a:t>이 두 종류의 </a:t>
            </a:r>
            <a:r>
              <a:rPr lang="ko-KR" altLang="en-US" dirty="0" err="1"/>
              <a:t>브랜치를</a:t>
            </a:r>
            <a:r>
              <a:rPr lang="ko-KR" altLang="en-US" dirty="0"/>
              <a:t> 보통 메인 </a:t>
            </a:r>
            <a:r>
              <a:rPr lang="ko-KR" altLang="en-US" dirty="0" err="1"/>
              <a:t>브랜치로</a:t>
            </a:r>
            <a:r>
              <a:rPr lang="ko-KR" altLang="en-US" dirty="0"/>
              <a:t> 사용합니다</a:t>
            </a:r>
            <a:r>
              <a:rPr lang="en-US" altLang="ko-KR" dirty="0"/>
              <a:t>.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b="1" dirty="0"/>
              <a:t>master</a:t>
            </a:r>
            <a:br>
              <a:rPr lang="ko-KR" altLang="en-US" dirty="0"/>
            </a:br>
            <a:r>
              <a:rPr lang="en-US" altLang="ko-KR" dirty="0"/>
              <a:t>'master' </a:t>
            </a:r>
            <a:r>
              <a:rPr lang="ko-KR" altLang="en-US" dirty="0" err="1"/>
              <a:t>브랜치에서는</a:t>
            </a:r>
            <a:r>
              <a:rPr lang="en-US" altLang="ko-KR" dirty="0"/>
              <a:t>, </a:t>
            </a:r>
            <a:r>
              <a:rPr lang="ko-KR" altLang="en-US" dirty="0"/>
              <a:t>배포 가능한 상태만을 관리합니다</a:t>
            </a:r>
            <a:r>
              <a:rPr lang="en-US" altLang="ko-KR" dirty="0"/>
              <a:t>. </a:t>
            </a:r>
            <a:r>
              <a:rPr lang="ko-KR" altLang="en-US" dirty="0" err="1"/>
              <a:t>커밋할</a:t>
            </a:r>
            <a:r>
              <a:rPr lang="ko-KR" altLang="en-US" dirty="0"/>
              <a:t> 때에는 태그를 사용하여 배포 번호를 기록합니다</a:t>
            </a:r>
            <a:r>
              <a:rPr lang="en-US" altLang="ko-KR" dirty="0"/>
              <a:t>.</a:t>
            </a:r>
          </a:p>
          <a:p>
            <a:pPr fontAlgn="base"/>
            <a:r>
              <a:rPr lang="en-US" altLang="ko-KR" b="1" dirty="0"/>
              <a:t>develop</a:t>
            </a:r>
            <a:br>
              <a:rPr lang="ko-KR" altLang="en-US" dirty="0"/>
            </a:br>
            <a:r>
              <a:rPr lang="en-US" altLang="ko-KR" dirty="0"/>
              <a:t>'develop' </a:t>
            </a:r>
            <a:r>
              <a:rPr lang="ko-KR" altLang="en-US" dirty="0" err="1"/>
              <a:t>브랜치는</a:t>
            </a:r>
            <a:r>
              <a:rPr lang="ko-KR" altLang="en-US" dirty="0"/>
              <a:t> 앞서 설명한 통합 </a:t>
            </a:r>
            <a:r>
              <a:rPr lang="ko-KR" altLang="en-US" dirty="0" err="1"/>
              <a:t>브랜치의</a:t>
            </a:r>
            <a:r>
              <a:rPr lang="ko-KR" altLang="en-US" dirty="0"/>
              <a:t> 역할을 하며</a:t>
            </a:r>
            <a:r>
              <a:rPr lang="en-US" altLang="ko-KR" dirty="0"/>
              <a:t>, </a:t>
            </a:r>
            <a:r>
              <a:rPr lang="ko-KR" altLang="en-US" dirty="0"/>
              <a:t>평소에는 이 </a:t>
            </a:r>
            <a:r>
              <a:rPr lang="ko-KR" altLang="en-US" dirty="0" err="1"/>
              <a:t>브랜치를</a:t>
            </a:r>
            <a:r>
              <a:rPr lang="ko-KR" altLang="en-US" dirty="0"/>
              <a:t> 기반으로 개발을 진행합니다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118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branch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Topic branch</a:t>
            </a:r>
          </a:p>
          <a:p>
            <a:pPr lvl="1" fontAlgn="base"/>
            <a:endParaRPr lang="en-US" altLang="ko-KR" dirty="0"/>
          </a:p>
          <a:p>
            <a:pPr fontAlgn="base"/>
            <a:r>
              <a:rPr lang="ko-KR" altLang="en-US" dirty="0"/>
              <a:t>새로운 기능 개발 및 버그 수정이 필요할 때</a:t>
            </a:r>
            <a:endParaRPr lang="en-US" altLang="ko-KR" dirty="0"/>
          </a:p>
          <a:p>
            <a:pPr lvl="1" fontAlgn="base"/>
            <a:r>
              <a:rPr lang="en-US" altLang="ko-KR" dirty="0"/>
              <a:t>'develop' </a:t>
            </a:r>
            <a:r>
              <a:rPr lang="ko-KR" altLang="en-US" dirty="0" err="1"/>
              <a:t>브랜치로부터</a:t>
            </a:r>
            <a:r>
              <a:rPr lang="ko-KR" altLang="en-US" dirty="0"/>
              <a:t> 분기</a:t>
            </a:r>
            <a:endParaRPr lang="en-US" altLang="ko-KR" dirty="0"/>
          </a:p>
          <a:p>
            <a:pPr lvl="1" fontAlgn="base"/>
            <a:r>
              <a:rPr lang="ko-KR" altLang="en-US" dirty="0"/>
              <a:t>각 개발자에게 작업 분배 시 활용</a:t>
            </a:r>
            <a:endParaRPr lang="en-US" altLang="ko-KR" dirty="0"/>
          </a:p>
          <a:p>
            <a:pPr lvl="1" fontAlgn="base"/>
            <a:r>
              <a:rPr lang="ko-KR" altLang="en-US" dirty="0"/>
              <a:t>일반적으로 공유할 필요가 없기 때문에</a:t>
            </a:r>
            <a:r>
              <a:rPr lang="en-US" altLang="ko-KR" dirty="0"/>
              <a:t>, </a:t>
            </a:r>
            <a:r>
              <a:rPr lang="ko-KR" altLang="en-US" dirty="0"/>
              <a:t>원격으로 관리하지 않음</a:t>
            </a:r>
            <a:endParaRPr lang="en-US" altLang="ko-KR" dirty="0"/>
          </a:p>
          <a:p>
            <a:pPr lvl="1" fontAlgn="base"/>
            <a:r>
              <a:rPr lang="ko-KR" altLang="en-US" dirty="0"/>
              <a:t>개발이 완료되면 </a:t>
            </a:r>
            <a:r>
              <a:rPr lang="en-US" altLang="ko-KR" dirty="0"/>
              <a:t>'develop' </a:t>
            </a:r>
            <a:r>
              <a:rPr lang="ko-KR" altLang="en-US" dirty="0" err="1"/>
              <a:t>브랜치로</a:t>
            </a:r>
            <a:r>
              <a:rPr lang="ko-KR" altLang="en-US" dirty="0"/>
              <a:t> 병합하여 다른 사람들과 공유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906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Release branch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Master </a:t>
            </a:r>
            <a:r>
              <a:rPr lang="ko-KR" altLang="en-US" dirty="0" err="1"/>
              <a:t>브랜치로</a:t>
            </a:r>
            <a:r>
              <a:rPr lang="ko-KR" altLang="en-US" dirty="0"/>
              <a:t> 병합하기 이전에</a:t>
            </a:r>
            <a:r>
              <a:rPr lang="en-US" altLang="ko-KR" dirty="0"/>
              <a:t>, </a:t>
            </a:r>
            <a:r>
              <a:rPr lang="ko-KR" altLang="en-US" dirty="0"/>
              <a:t>병합 및 테스트 수행을 위한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pPr lvl="1" fontAlgn="base"/>
            <a:r>
              <a:rPr lang="ko-KR" altLang="en-US" dirty="0"/>
              <a:t>해당 </a:t>
            </a:r>
            <a:r>
              <a:rPr lang="ko-KR" altLang="en-US" dirty="0" err="1"/>
              <a:t>릴리즈를</a:t>
            </a:r>
            <a:r>
              <a:rPr lang="ko-KR" altLang="en-US" dirty="0"/>
              <a:t> 위한 최종적인 버그 수정 등의 개발 수행</a:t>
            </a:r>
            <a:endParaRPr lang="en-US" altLang="ko-KR" dirty="0"/>
          </a:p>
          <a:p>
            <a:pPr lvl="2" fontAlgn="base"/>
            <a:r>
              <a:rPr lang="ko-KR" altLang="en-US" dirty="0"/>
              <a:t>버그를 수정하거나 새로운 기능을 포함한 상태로 모든 기능이 정상적으로 동작하는지 확인</a:t>
            </a:r>
            <a:endParaRPr lang="en-US" altLang="ko-KR" dirty="0"/>
          </a:p>
          <a:p>
            <a:pPr lvl="2" fontAlgn="base"/>
            <a:r>
              <a:rPr lang="ko-KR" altLang="en-US" dirty="0"/>
              <a:t>모든 준비를 마치고 배포 가능한 상태가 되면 </a:t>
            </a:r>
            <a:r>
              <a:rPr lang="en-US" altLang="ko-KR" dirty="0"/>
              <a:t>'master' </a:t>
            </a:r>
            <a:r>
              <a:rPr lang="ko-KR" altLang="en-US" dirty="0" err="1"/>
              <a:t>브랜치로</a:t>
            </a:r>
            <a:r>
              <a:rPr lang="ko-KR" altLang="en-US" dirty="0"/>
              <a:t> 병합</a:t>
            </a:r>
            <a:endParaRPr lang="en-US" altLang="ko-KR" dirty="0"/>
          </a:p>
          <a:p>
            <a:pPr lvl="2" fontAlgn="base"/>
            <a:r>
              <a:rPr lang="ko-KR" altLang="en-US" dirty="0" err="1"/>
              <a:t>릴리즈</a:t>
            </a:r>
            <a:r>
              <a:rPr lang="ko-KR" altLang="en-US" dirty="0"/>
              <a:t> 번호 태그로 구분</a:t>
            </a:r>
            <a:endParaRPr lang="en-US" altLang="ko-KR" dirty="0"/>
          </a:p>
          <a:p>
            <a:pPr lvl="1" fontAlgn="base"/>
            <a:r>
              <a:rPr lang="ko-KR" altLang="en-US" dirty="0"/>
              <a:t>기타 사항</a:t>
            </a:r>
            <a:endParaRPr lang="en-US" altLang="ko-KR" dirty="0"/>
          </a:p>
          <a:p>
            <a:pPr lvl="2" fontAlgn="base"/>
            <a:r>
              <a:rPr lang="ko-KR" altLang="en-US" dirty="0"/>
              <a:t>관례적으로 </a:t>
            </a:r>
            <a:r>
              <a:rPr lang="ko-KR" altLang="en-US" dirty="0" err="1"/>
              <a:t>브랜치</a:t>
            </a:r>
            <a:r>
              <a:rPr lang="ko-KR" altLang="en-US" dirty="0"/>
              <a:t> 이름 앞에 </a:t>
            </a:r>
            <a:r>
              <a:rPr lang="en-US" altLang="ko-KR" dirty="0"/>
              <a:t>＇release-＇ </a:t>
            </a:r>
            <a:r>
              <a:rPr lang="ko-KR" altLang="en-US" dirty="0"/>
              <a:t>를 붙임</a:t>
            </a:r>
            <a:endParaRPr lang="en-US" altLang="ko-KR" dirty="0"/>
          </a:p>
          <a:p>
            <a:pPr lvl="2" fontAlgn="base"/>
            <a:r>
              <a:rPr lang="ko-KR" altLang="en-US" dirty="0"/>
              <a:t>다음 </a:t>
            </a:r>
            <a:r>
              <a:rPr lang="ko-KR" altLang="en-US" dirty="0" err="1"/>
              <a:t>릴리즈를</a:t>
            </a:r>
            <a:r>
              <a:rPr lang="ko-KR" altLang="en-US" dirty="0"/>
              <a:t> 위한 개발 작업은 </a:t>
            </a:r>
            <a:r>
              <a:rPr lang="en-US" altLang="ko-KR" dirty="0"/>
              <a:t>'develop' </a:t>
            </a:r>
            <a:r>
              <a:rPr lang="ko-KR" altLang="en-US" dirty="0"/>
              <a:t>에서 따로 계속 진행</a:t>
            </a:r>
            <a:endParaRPr lang="en-US" altLang="ko-KR" dirty="0"/>
          </a:p>
          <a:p>
            <a:pPr lvl="2" fontAlgn="base"/>
            <a:r>
              <a:rPr lang="ko-KR" altLang="en-US" dirty="0" err="1"/>
              <a:t>릴리즈</a:t>
            </a:r>
            <a:r>
              <a:rPr lang="ko-KR" altLang="en-US" dirty="0"/>
              <a:t> </a:t>
            </a:r>
            <a:r>
              <a:rPr lang="ko-KR" altLang="en-US" dirty="0" err="1"/>
              <a:t>브랜치에서</a:t>
            </a:r>
            <a:r>
              <a:rPr lang="ko-KR" altLang="en-US" dirty="0"/>
              <a:t> 기능을 점검하며 발견한 버그 수정 사항은 </a:t>
            </a:r>
            <a:r>
              <a:rPr lang="en-US" altLang="ko-KR" dirty="0"/>
              <a:t>'develop' </a:t>
            </a:r>
            <a:r>
              <a:rPr lang="ko-KR" altLang="en-US" dirty="0" err="1"/>
              <a:t>브랜치에도</a:t>
            </a:r>
            <a:r>
              <a:rPr lang="ko-KR" altLang="en-US" dirty="0"/>
              <a:t> 적용</a:t>
            </a:r>
            <a:endParaRPr lang="en-US" altLang="ko-KR" dirty="0"/>
          </a:p>
          <a:p>
            <a:pPr lvl="2" fontAlgn="base"/>
            <a:r>
              <a:rPr lang="ko-KR" altLang="en-US" dirty="0"/>
              <a:t>배포 완료 후 </a:t>
            </a:r>
            <a:r>
              <a:rPr lang="en-US" altLang="ko-KR" dirty="0"/>
              <a:t>'develop' </a:t>
            </a:r>
            <a:r>
              <a:rPr lang="ko-KR" altLang="en-US" dirty="0" err="1"/>
              <a:t>브랜치에</a:t>
            </a:r>
            <a:r>
              <a:rPr lang="ko-KR" altLang="en-US" dirty="0"/>
              <a:t> 대해서도 병합 작업을 수행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8528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Hotfix branch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배포한 버전에 긴급하게 수정을 해야 할 필요가 있을 경우</a:t>
            </a:r>
            <a:r>
              <a:rPr lang="en-US" altLang="ko-KR" dirty="0"/>
              <a:t>, 'master' </a:t>
            </a:r>
            <a:r>
              <a:rPr lang="ko-KR" altLang="en-US" dirty="0" err="1"/>
              <a:t>브랜치에서</a:t>
            </a:r>
            <a:r>
              <a:rPr lang="ko-KR" altLang="en-US" dirty="0"/>
              <a:t> 분기하는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pPr lvl="1"/>
            <a:r>
              <a:rPr lang="ko-KR" altLang="en-US" dirty="0"/>
              <a:t>이미 작업 중인 </a:t>
            </a:r>
            <a:r>
              <a:rPr lang="en-US" altLang="ko-KR" dirty="0"/>
              <a:t>develop </a:t>
            </a:r>
            <a:r>
              <a:rPr lang="ko-KR" altLang="en-US" dirty="0"/>
              <a:t>에서 수정하기는 어려우므로</a:t>
            </a:r>
            <a:r>
              <a:rPr lang="en-US" altLang="ko-KR" dirty="0"/>
              <a:t>, </a:t>
            </a:r>
            <a:r>
              <a:rPr lang="ko-KR" altLang="en-US" dirty="0"/>
              <a:t>기존 배포 버전을 기반으로 </a:t>
            </a:r>
            <a:r>
              <a:rPr lang="en-US" altLang="ko-KR" dirty="0"/>
              <a:t>hotfix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/>
            <a:r>
              <a:rPr lang="ko-KR" altLang="en-US" dirty="0"/>
              <a:t>일반적으로 </a:t>
            </a:r>
            <a:r>
              <a:rPr lang="en-US" altLang="ko-KR" dirty="0"/>
              <a:t>‘hotfix-###’ </a:t>
            </a:r>
            <a:r>
              <a:rPr lang="ko-KR" altLang="en-US" dirty="0"/>
              <a:t>식으로 명명</a:t>
            </a:r>
            <a:endParaRPr lang="en-US" altLang="ko-KR" dirty="0"/>
          </a:p>
          <a:p>
            <a:pPr lvl="1"/>
            <a:r>
              <a:rPr lang="ko-KR" altLang="en-US" dirty="0"/>
              <a:t>이후 </a:t>
            </a:r>
            <a:r>
              <a:rPr lang="en-US" altLang="ko-KR" dirty="0"/>
              <a:t>develop </a:t>
            </a:r>
            <a:r>
              <a:rPr lang="ko-KR" altLang="en-US" dirty="0"/>
              <a:t>에도 병합하여 수정 사항 반영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5019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err="1"/>
              <a:t>Git</a:t>
            </a:r>
            <a:r>
              <a:rPr lang="ko-KR" altLang="en-US" sz="5400" dirty="0"/>
              <a:t>을 이용한 팀플레이</a:t>
            </a:r>
            <a:r>
              <a:rPr lang="en-US" altLang="ko-KR" sz="5400" dirty="0"/>
              <a:t>:</a:t>
            </a:r>
            <a:br>
              <a:rPr lang="en-US" altLang="ko-KR" sz="5400" dirty="0"/>
            </a:br>
            <a:br>
              <a:rPr lang="en-US" altLang="ko-KR" dirty="0"/>
            </a:br>
            <a:r>
              <a:rPr lang="en-US" altLang="ko-KR" dirty="0"/>
              <a:t>1. Start!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0775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(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팀 실습 </a:t>
            </a:r>
            <a:r>
              <a:rPr lang="en-US" altLang="ko-KR" dirty="0"/>
              <a:t>#1)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58566"/>
            <a:ext cx="8572618" cy="526995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팀 회의를 거쳐 프로젝트 진행 방식 결정</a:t>
            </a:r>
            <a:endParaRPr lang="en-US" altLang="ko-KR" sz="2000" dirty="0"/>
          </a:p>
          <a:p>
            <a:pPr lvl="1"/>
            <a:r>
              <a:rPr lang="ko-KR" altLang="en-US" sz="1800" dirty="0"/>
              <a:t>프로젝트 환경 결정</a:t>
            </a:r>
            <a:r>
              <a:rPr lang="en-US" altLang="ko-KR" sz="1800" dirty="0"/>
              <a:t>: </a:t>
            </a:r>
            <a:r>
              <a:rPr lang="ko-KR" altLang="en-US" sz="1800" dirty="0"/>
              <a:t>언어</a:t>
            </a:r>
            <a:r>
              <a:rPr lang="en-US" altLang="ko-KR" sz="1800" dirty="0"/>
              <a:t>, </a:t>
            </a:r>
            <a:r>
              <a:rPr lang="ko-KR" altLang="en-US" sz="1800" dirty="0"/>
              <a:t>구동 환경 등</a:t>
            </a:r>
            <a:endParaRPr lang="en-US" altLang="ko-KR" sz="1800" dirty="0"/>
          </a:p>
          <a:p>
            <a:pPr lvl="1"/>
            <a:r>
              <a:rPr lang="ko-KR" altLang="en-US" sz="1800" dirty="0"/>
              <a:t>프로젝트 설계</a:t>
            </a:r>
            <a:r>
              <a:rPr lang="en-US" altLang="ko-KR" sz="1800" dirty="0"/>
              <a:t>: </a:t>
            </a:r>
            <a:r>
              <a:rPr lang="ko-KR" altLang="en-US" sz="1800" dirty="0"/>
              <a:t>파일들의 구성</a:t>
            </a:r>
            <a:r>
              <a:rPr lang="en-US" altLang="ko-KR" sz="1800" dirty="0"/>
              <a:t>, </a:t>
            </a:r>
            <a:r>
              <a:rPr lang="ko-KR" altLang="en-US" sz="1800" dirty="0"/>
              <a:t>인터페이스 등 결정</a:t>
            </a:r>
            <a:endParaRPr lang="en-US" altLang="ko-KR" sz="1800" dirty="0"/>
          </a:p>
          <a:p>
            <a:r>
              <a:rPr lang="en-US" altLang="ko-KR" sz="2000" dirty="0"/>
              <a:t>GitHub </a:t>
            </a:r>
            <a:r>
              <a:rPr lang="ko-KR" altLang="en-US" sz="2000" dirty="0"/>
              <a:t>프로젝트 생성</a:t>
            </a:r>
            <a:endParaRPr lang="en-US" altLang="ko-KR" sz="2000" dirty="0"/>
          </a:p>
          <a:p>
            <a:pPr lvl="1"/>
            <a:r>
              <a:rPr lang="ko-KR" altLang="en-US" sz="1800" dirty="0"/>
              <a:t>팀원 중 한 명의 원격 저장소를 사용</a:t>
            </a:r>
            <a:endParaRPr lang="en-US" altLang="ko-KR" sz="1800" dirty="0"/>
          </a:p>
          <a:p>
            <a:pPr lvl="1"/>
            <a:r>
              <a:rPr lang="ko-KR" altLang="en-US" sz="1800" dirty="0"/>
              <a:t>팀원 각각이 로컬 저장소 생성해서 </a:t>
            </a:r>
            <a:r>
              <a:rPr lang="en-US" altLang="ko-KR" sz="1800" dirty="0"/>
              <a:t>clone</a:t>
            </a:r>
          </a:p>
          <a:p>
            <a:pPr lvl="1"/>
            <a:r>
              <a:rPr lang="ko-KR" altLang="en-US" sz="1800" dirty="0"/>
              <a:t>제출 없음</a:t>
            </a:r>
            <a:r>
              <a:rPr lang="en-US" altLang="ko-KR" sz="1800" dirty="0"/>
              <a:t>: </a:t>
            </a:r>
            <a:r>
              <a:rPr lang="ko-KR" altLang="en-US" sz="1800" dirty="0"/>
              <a:t>대신</a:t>
            </a:r>
            <a:r>
              <a:rPr lang="en-US" altLang="ko-KR" sz="1800" dirty="0"/>
              <a:t> </a:t>
            </a:r>
            <a:r>
              <a:rPr lang="ko-KR" altLang="en-US" sz="1800" dirty="0"/>
              <a:t>프로젝트에 </a:t>
            </a:r>
            <a:r>
              <a:rPr lang="en-US" altLang="ko-KR" sz="1800" dirty="0">
                <a:hlinkClick r:id="rId2"/>
              </a:rPr>
              <a:t>hcpark.class@gmail.com</a:t>
            </a:r>
            <a:r>
              <a:rPr lang="en-US" altLang="ko-KR" sz="1800" dirty="0"/>
              <a:t> </a:t>
            </a:r>
            <a:r>
              <a:rPr lang="ko-KR" altLang="en-US" sz="1800" dirty="0"/>
              <a:t>초대할 것</a:t>
            </a:r>
            <a:endParaRPr lang="en-US" altLang="ko-KR" sz="1800" dirty="0"/>
          </a:p>
          <a:p>
            <a:r>
              <a:rPr lang="en-US" altLang="ko-KR" sz="2000" dirty="0"/>
              <a:t>Skeleton code </a:t>
            </a:r>
            <a:r>
              <a:rPr lang="ko-KR" altLang="en-US" sz="2000" dirty="0"/>
              <a:t>작성 </a:t>
            </a:r>
            <a:r>
              <a:rPr lang="en-US" altLang="ko-KR" sz="2000" dirty="0"/>
              <a:t>(v0.0)</a:t>
            </a:r>
          </a:p>
          <a:p>
            <a:pPr lvl="1"/>
            <a:r>
              <a:rPr lang="ko-KR" altLang="en-US" sz="1800" dirty="0"/>
              <a:t>컴파일 및 </a:t>
            </a:r>
            <a:r>
              <a:rPr lang="en-US" altLang="ko-KR" sz="1800" dirty="0"/>
              <a:t>code integration </a:t>
            </a:r>
            <a:r>
              <a:rPr lang="ko-KR" altLang="en-US" sz="1800" dirty="0"/>
              <a:t>만을 확인하기 위한 버전</a:t>
            </a:r>
            <a:endParaRPr lang="en-US" altLang="ko-KR" sz="1800" dirty="0"/>
          </a:p>
          <a:p>
            <a:pPr lvl="1"/>
            <a:r>
              <a:rPr lang="ko-KR" altLang="en-US" sz="1800" dirty="0"/>
              <a:t>코드의 뼈대만 작성</a:t>
            </a:r>
            <a:r>
              <a:rPr lang="en-US" altLang="ko-KR" sz="1800" dirty="0"/>
              <a:t>.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() </a:t>
            </a:r>
            <a:r>
              <a:rPr lang="ko-KR" altLang="en-US" sz="1800" dirty="0"/>
              <a:t>등을 이용해 서로 간의 호출</a:t>
            </a:r>
            <a:r>
              <a:rPr lang="en-US" altLang="ko-KR" sz="1800" dirty="0"/>
              <a:t>, </a:t>
            </a:r>
            <a:br>
              <a:rPr lang="en-US" altLang="ko-KR" sz="1800" dirty="0"/>
            </a:br>
            <a:r>
              <a:rPr lang="ko-KR" altLang="en-US" sz="1800" dirty="0"/>
              <a:t>인자 전달 정도 확인</a:t>
            </a:r>
            <a:endParaRPr lang="en-US" altLang="ko-KR" sz="1800" dirty="0"/>
          </a:p>
          <a:p>
            <a:pPr lvl="1"/>
            <a:r>
              <a:rPr lang="en-US" altLang="ko-KR" sz="1800" dirty="0"/>
              <a:t>GitHub </a:t>
            </a:r>
            <a:r>
              <a:rPr lang="ko-KR" altLang="en-US" sz="1800" dirty="0"/>
              <a:t>프로젝트 </a:t>
            </a:r>
            <a:r>
              <a:rPr lang="en-US" altLang="ko-KR" sz="1800" dirty="0"/>
              <a:t>commit </a:t>
            </a:r>
            <a:r>
              <a:rPr lang="ko-KR" altLang="en-US" sz="1800" dirty="0"/>
              <a:t>내역</a:t>
            </a:r>
            <a:r>
              <a:rPr lang="en-US" altLang="ko-KR" sz="1800" dirty="0"/>
              <a:t>,</a:t>
            </a:r>
            <a:r>
              <a:rPr lang="ko-KR" altLang="en-US" sz="1800" dirty="0"/>
              <a:t> 컴파일 및</a:t>
            </a:r>
            <a:r>
              <a:rPr lang="en-US" altLang="ko-KR" sz="1800" dirty="0"/>
              <a:t> </a:t>
            </a:r>
            <a:r>
              <a:rPr lang="ko-KR" altLang="en-US" sz="1800" dirty="0"/>
              <a:t>실행 화면 </a:t>
            </a:r>
            <a:r>
              <a:rPr lang="en-US" altLang="ko-KR" sz="1800" dirty="0"/>
              <a:t>(</a:t>
            </a:r>
            <a:r>
              <a:rPr lang="ko-KR" altLang="en-US" sz="1800" dirty="0"/>
              <a:t>총 </a:t>
            </a:r>
            <a:r>
              <a:rPr lang="en-US" altLang="ko-KR" sz="1800" dirty="0"/>
              <a:t>3</a:t>
            </a:r>
            <a:r>
              <a:rPr lang="ko-KR" altLang="en-US" sz="1800" dirty="0"/>
              <a:t>가지 화면</a:t>
            </a:r>
            <a:r>
              <a:rPr lang="en-US" altLang="ko-KR" sz="1800" dirty="0"/>
              <a:t>)</a:t>
            </a:r>
          </a:p>
          <a:p>
            <a:pPr lvl="2"/>
            <a:r>
              <a:rPr lang="ko-KR" altLang="en-US" sz="1600" dirty="0" err="1"/>
              <a:t>구글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닥스에</a:t>
            </a:r>
            <a:r>
              <a:rPr lang="ko-KR" altLang="en-US" sz="1600" dirty="0"/>
              <a:t> 추가할 것</a:t>
            </a:r>
            <a:endParaRPr lang="en-US" altLang="ko-KR" sz="1600" dirty="0"/>
          </a:p>
          <a:p>
            <a:pPr lvl="1"/>
            <a:endParaRPr lang="en-US" altLang="ko-KR" sz="1800" dirty="0"/>
          </a:p>
          <a:p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78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(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팀 실습 </a:t>
            </a:r>
            <a:r>
              <a:rPr lang="en-US" altLang="ko-KR" dirty="0"/>
              <a:t>#1)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제출내용</a:t>
            </a:r>
            <a:r>
              <a:rPr lang="en-US" altLang="ko-KR" dirty="0"/>
              <a:t>: PDF </a:t>
            </a:r>
            <a:r>
              <a:rPr lang="ko-KR" altLang="en-US" dirty="0"/>
              <a:t>파일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/>
            <a:r>
              <a:rPr lang="ko-KR" altLang="en-US" dirty="0" err="1"/>
              <a:t>구글</a:t>
            </a:r>
            <a:r>
              <a:rPr lang="ko-KR" altLang="en-US" dirty="0"/>
              <a:t> </a:t>
            </a:r>
            <a:r>
              <a:rPr lang="ko-KR" altLang="en-US" dirty="0" err="1"/>
              <a:t>닥스</a:t>
            </a:r>
            <a:r>
              <a:rPr lang="ko-KR" altLang="en-US" dirty="0"/>
              <a:t> 이용해서 회의하고</a:t>
            </a:r>
            <a:r>
              <a:rPr lang="en-US" altLang="ko-KR" dirty="0"/>
              <a:t>, </a:t>
            </a:r>
            <a:r>
              <a:rPr lang="ko-KR" altLang="en-US" dirty="0"/>
              <a:t>회의록에 결정 내용 기재</a:t>
            </a:r>
            <a:endParaRPr lang="en-US" altLang="ko-KR" dirty="0"/>
          </a:p>
          <a:p>
            <a:pPr lvl="1"/>
            <a:r>
              <a:rPr lang="en-US" altLang="ko-KR" dirty="0"/>
              <a:t>GitHub </a:t>
            </a:r>
            <a:r>
              <a:rPr lang="ko-KR" altLang="en-US" dirty="0"/>
              <a:t>프로젝트 </a:t>
            </a:r>
            <a:r>
              <a:rPr lang="en-US" altLang="ko-KR" dirty="0"/>
              <a:t>commit </a:t>
            </a:r>
            <a:r>
              <a:rPr lang="ko-KR" altLang="en-US" dirty="0"/>
              <a:t>내역</a:t>
            </a:r>
            <a:r>
              <a:rPr lang="en-US" altLang="ko-KR" dirty="0"/>
              <a:t>,</a:t>
            </a:r>
            <a:r>
              <a:rPr lang="ko-KR" altLang="en-US" dirty="0"/>
              <a:t> 컴파일 및</a:t>
            </a:r>
            <a:r>
              <a:rPr lang="en-US" altLang="ko-KR" dirty="0"/>
              <a:t> </a:t>
            </a:r>
            <a:r>
              <a:rPr lang="ko-KR" altLang="en-US" dirty="0"/>
              <a:t>실행 화면 </a:t>
            </a:r>
            <a:r>
              <a:rPr lang="en-US" altLang="ko-KR" dirty="0"/>
              <a:t>(</a:t>
            </a:r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가지 화면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현재까지의 </a:t>
            </a:r>
            <a:r>
              <a:rPr lang="ko-KR" altLang="en-US" dirty="0" err="1"/>
              <a:t>구글</a:t>
            </a:r>
            <a:r>
              <a:rPr lang="ko-KR" altLang="en-US" dirty="0"/>
              <a:t> </a:t>
            </a:r>
            <a:r>
              <a:rPr lang="ko-KR" altLang="en-US" dirty="0" err="1"/>
              <a:t>닥스</a:t>
            </a:r>
            <a:r>
              <a:rPr lang="ko-KR" altLang="en-US" dirty="0"/>
              <a:t> 내용을 </a:t>
            </a:r>
            <a:r>
              <a:rPr lang="en-US" altLang="ko-KR" dirty="0"/>
              <a:t>PDF</a:t>
            </a:r>
            <a:r>
              <a:rPr lang="ko-KR" altLang="en-US" dirty="0"/>
              <a:t>로 저장해서 제출</a:t>
            </a:r>
            <a:endParaRPr lang="en-US" altLang="ko-KR" dirty="0"/>
          </a:p>
          <a:p>
            <a:pPr lvl="2"/>
            <a:r>
              <a:rPr lang="en-US" altLang="ko-KR" dirty="0"/>
              <a:t>CTL2</a:t>
            </a:r>
            <a:r>
              <a:rPr lang="ko-KR" altLang="en-US" dirty="0"/>
              <a:t>의 팀 과제 </a:t>
            </a:r>
            <a:r>
              <a:rPr lang="en-US" altLang="ko-KR" dirty="0"/>
              <a:t>#1</a:t>
            </a:r>
            <a:r>
              <a:rPr lang="ko-KR" altLang="en-US" dirty="0"/>
              <a:t>에 제출</a:t>
            </a:r>
            <a:endParaRPr lang="en-US" altLang="ko-KR" dirty="0"/>
          </a:p>
          <a:p>
            <a:pPr lvl="2"/>
            <a:r>
              <a:rPr lang="ko-KR" altLang="en-US" dirty="0"/>
              <a:t>이름</a:t>
            </a:r>
            <a:r>
              <a:rPr lang="en-US" altLang="ko-KR" dirty="0"/>
              <a:t>: “1</a:t>
            </a:r>
            <a:r>
              <a:rPr lang="ko-KR" altLang="en-US" dirty="0"/>
              <a:t>조 </a:t>
            </a:r>
            <a:r>
              <a:rPr lang="en-US" altLang="ko-KR" dirty="0"/>
              <a:t>1</a:t>
            </a:r>
            <a:r>
              <a:rPr lang="ko-KR" altLang="en-US" dirty="0"/>
              <a:t>차 과제</a:t>
            </a:r>
            <a:r>
              <a:rPr lang="en-US" altLang="ko-KR" dirty="0"/>
              <a:t>.pdf”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224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ABFF6C5-E749-468F-86E7-90F1867C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Desktop: Download and Install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3D1A38-2238-4356-8AC9-FFF996D8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EFA206-B988-4DC6-A377-3DB442202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4956"/>
            <a:ext cx="9144000" cy="46624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1DD383A-C815-4E7A-97DB-917AEFE9E707}"/>
              </a:ext>
            </a:extLst>
          </p:cNvPr>
          <p:cNvSpPr/>
          <p:nvPr/>
        </p:nvSpPr>
        <p:spPr>
          <a:xfrm>
            <a:off x="3137023" y="1104092"/>
            <a:ext cx="2869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https://desktop.github.com/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38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9140C-11CD-409D-9F7B-A9811972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 in: File -&gt; options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73BD1C-B44E-4674-A7FF-6725716A6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148CC77-1795-4C9D-9D5D-62C8D538E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847" y="1058863"/>
            <a:ext cx="7606307" cy="526891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3C32DF3-6F60-4222-8770-6F9451EC0C6D}"/>
              </a:ext>
            </a:extLst>
          </p:cNvPr>
          <p:cNvSpPr/>
          <p:nvPr/>
        </p:nvSpPr>
        <p:spPr>
          <a:xfrm>
            <a:off x="5191125" y="3588544"/>
            <a:ext cx="1009650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0355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BCCC6-FFDD-437D-8596-17C065BD6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new repository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94A142-8A9A-435A-AD8B-23972FA8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9D6703-B58B-470A-BF0D-75F333E2F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14438"/>
            <a:ext cx="4986089" cy="23278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A90937-E041-493B-B289-5D64D0AC7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340" y="1430155"/>
            <a:ext cx="4323310" cy="49128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EA7CA24-2CDF-4614-8D1F-EE06A03141EC}"/>
              </a:ext>
            </a:extLst>
          </p:cNvPr>
          <p:cNvSpPr/>
          <p:nvPr/>
        </p:nvSpPr>
        <p:spPr>
          <a:xfrm>
            <a:off x="323850" y="3640633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GitHub</a:t>
            </a:r>
            <a:r>
              <a:rPr lang="ko-KR" altLang="en-US" dirty="0"/>
              <a:t>에서 </a:t>
            </a:r>
            <a:r>
              <a:rPr lang="en-US" altLang="ko-KR" dirty="0"/>
              <a:t>repo </a:t>
            </a:r>
            <a:r>
              <a:rPr lang="ko-KR" altLang="en-US" dirty="0"/>
              <a:t>만드는 것과 같은 기능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README.md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Github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에 접근했을 때</a:t>
            </a:r>
            <a:r>
              <a:rPr lang="en-US" altLang="ko-KR" dirty="0"/>
              <a:t>, </a:t>
            </a:r>
            <a:r>
              <a:rPr lang="ko-KR" altLang="en-US" dirty="0"/>
              <a:t>가장 먼저 보여주는 </a:t>
            </a:r>
            <a:r>
              <a:rPr lang="en-US" altLang="ko-KR" dirty="0"/>
              <a:t>Markdown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Git ignore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Repo </a:t>
            </a:r>
            <a:r>
              <a:rPr lang="ko-KR" altLang="en-US" dirty="0"/>
              <a:t>에 존재하지만</a:t>
            </a:r>
            <a:r>
              <a:rPr lang="en-US" altLang="ko-KR" dirty="0"/>
              <a:t>, git</a:t>
            </a:r>
            <a:r>
              <a:rPr lang="ko-KR" altLang="en-US" dirty="0"/>
              <a:t>으로 버전 관리를 할 </a:t>
            </a:r>
            <a:r>
              <a:rPr lang="ko-KR" altLang="en-US" dirty="0" err="1"/>
              <a:t>필요없는</a:t>
            </a:r>
            <a:r>
              <a:rPr lang="ko-KR" altLang="en-US" dirty="0"/>
              <a:t> 예외 파일 설정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설정법 검색해서 사용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804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3E17938-9E47-4BA1-95CB-62DE8538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Publish repository to GitHub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0EF85E4-2018-45D7-8323-EC22DA369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029" y="1058863"/>
            <a:ext cx="7621942" cy="5268912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CCECDE-C0A9-45D3-A439-B17624314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27A994-2046-4D68-8310-C72C33C71A4A}"/>
              </a:ext>
            </a:extLst>
          </p:cNvPr>
          <p:cNvSpPr/>
          <p:nvPr/>
        </p:nvSpPr>
        <p:spPr>
          <a:xfrm>
            <a:off x="6753225" y="3124200"/>
            <a:ext cx="1009650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FE1630-5EAF-471A-A2B8-CC8A17602B5A}"/>
              </a:ext>
            </a:extLst>
          </p:cNvPr>
          <p:cNvSpPr/>
          <p:nvPr/>
        </p:nvSpPr>
        <p:spPr>
          <a:xfrm>
            <a:off x="761028" y="1323975"/>
            <a:ext cx="1944071" cy="3238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782D93-EC55-4C6B-AF51-F622E0873596}"/>
              </a:ext>
            </a:extLst>
          </p:cNvPr>
          <p:cNvSpPr/>
          <p:nvPr/>
        </p:nvSpPr>
        <p:spPr>
          <a:xfrm>
            <a:off x="4571999" y="1323975"/>
            <a:ext cx="1647825" cy="3238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053639-C931-4907-BD92-7297E7DBC4A3}"/>
              </a:ext>
            </a:extLst>
          </p:cNvPr>
          <p:cNvSpPr/>
          <p:nvPr/>
        </p:nvSpPr>
        <p:spPr>
          <a:xfrm>
            <a:off x="188158" y="2754867"/>
            <a:ext cx="24312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Pop up </a:t>
            </a:r>
            <a:r>
              <a:rPr lang="ko-KR" altLang="en-US" dirty="0">
                <a:solidFill>
                  <a:srgbClr val="FF0000"/>
                </a:solidFill>
              </a:rPr>
              <a:t>에서 적절히 선택하여 </a:t>
            </a:r>
            <a:r>
              <a:rPr lang="en-US" altLang="ko-KR" dirty="0">
                <a:solidFill>
                  <a:srgbClr val="FF0000"/>
                </a:solidFill>
              </a:rPr>
              <a:t>Publish</a:t>
            </a:r>
          </a:p>
        </p:txBody>
      </p:sp>
    </p:spTree>
    <p:extLst>
      <p:ext uri="{BB962C8B-B14F-4D97-AF65-F5344CB8AC3E}">
        <p14:creationId xmlns:p14="http://schemas.microsoft.com/office/powerpoint/2010/main" val="4031894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E0EFD-41A8-49D4-9FAD-A007AEF0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Publish Master branch to GitHub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4B86C2F-478C-4477-9484-0B06BD9A9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847" y="1058863"/>
            <a:ext cx="7606307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191A00-EF72-4598-BB92-10DA6DA5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117B90-07E8-4022-B56D-22CA0FA45810}"/>
              </a:ext>
            </a:extLst>
          </p:cNvPr>
          <p:cNvSpPr/>
          <p:nvPr/>
        </p:nvSpPr>
        <p:spPr>
          <a:xfrm>
            <a:off x="188158" y="2754867"/>
            <a:ext cx="24312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Pop up </a:t>
            </a:r>
            <a:r>
              <a:rPr lang="ko-KR" altLang="en-US" dirty="0">
                <a:solidFill>
                  <a:srgbClr val="FF0000"/>
                </a:solidFill>
              </a:rPr>
              <a:t>에서 적절히 선택하여 </a:t>
            </a:r>
            <a:r>
              <a:rPr lang="en-US" altLang="ko-KR" dirty="0">
                <a:solidFill>
                  <a:srgbClr val="FF0000"/>
                </a:solidFill>
              </a:rPr>
              <a:t>Publish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DFDA85-F404-4299-A348-91C23478381B}"/>
              </a:ext>
            </a:extLst>
          </p:cNvPr>
          <p:cNvSpPr/>
          <p:nvPr/>
        </p:nvSpPr>
        <p:spPr>
          <a:xfrm>
            <a:off x="6848475" y="3124200"/>
            <a:ext cx="1009650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859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2851</TotalTime>
  <Words>1266</Words>
  <Application>Microsoft Office PowerPoint</Application>
  <PresentationFormat>화면 슬라이드 쇼(4:3)</PresentationFormat>
  <Paragraphs>262</Paragraphs>
  <Slides>46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1" baseType="lpstr">
      <vt:lpstr>맑은 고딕</vt:lpstr>
      <vt:lpstr>Arial</vt:lpstr>
      <vt:lpstr>Calibri</vt:lpstr>
      <vt:lpstr>Calibri Light</vt:lpstr>
      <vt:lpstr>Office 테마</vt:lpstr>
      <vt:lpstr>분산 버전 관리 도구: Git  Advanced</vt:lpstr>
      <vt:lpstr>학습 내용</vt:lpstr>
      <vt:lpstr>참고 자료</vt:lpstr>
      <vt:lpstr>GUI로 Git 관리:   GitHub Desktop</vt:lpstr>
      <vt:lpstr>GitHub Desktop: Download and Install</vt:lpstr>
      <vt:lpstr>Sign in: File -&gt; options</vt:lpstr>
      <vt:lpstr>Create new repository</vt:lpstr>
      <vt:lpstr>Publish repository to GitHub</vt:lpstr>
      <vt:lpstr>Publish Master branch to GitHub</vt:lpstr>
      <vt:lpstr>GitHub 에서 확인</vt:lpstr>
      <vt:lpstr>GitHub 에서 확인</vt:lpstr>
      <vt:lpstr>GitHub Desktop: History 확인 (1 commit)</vt:lpstr>
      <vt:lpstr>Commit and Reset</vt:lpstr>
      <vt:lpstr>Open Explorer and Create a new file</vt:lpstr>
      <vt:lpstr>test.txt 생성 및 편집</vt:lpstr>
      <vt:lpstr>GitHub Desktop 확인</vt:lpstr>
      <vt:lpstr>Commit 완료 </vt:lpstr>
      <vt:lpstr>GitHub 확인</vt:lpstr>
      <vt:lpstr>GitHub Desktop 의 활용</vt:lpstr>
      <vt:lpstr>Git: Branch 관리 </vt:lpstr>
      <vt:lpstr>실습 과제 (git 개인 실습 #4)</vt:lpstr>
      <vt:lpstr>Branch</vt:lpstr>
      <vt:lpstr>Branch 이용 예</vt:lpstr>
      <vt:lpstr>Branch 생성 및 HEAD의 이동</vt:lpstr>
      <vt:lpstr>Branch 생성 및 HEAD의 이동</vt:lpstr>
      <vt:lpstr>Branch 생성 및 HEAD의 이동</vt:lpstr>
      <vt:lpstr>Branch 생성 및 HEAD의 이동</vt:lpstr>
      <vt:lpstr>Branch 생성 및 HEAD의 이동</vt:lpstr>
      <vt:lpstr>Branch: Merge</vt:lpstr>
      <vt:lpstr>Branch: Merge</vt:lpstr>
      <vt:lpstr>Branch: rebase</vt:lpstr>
      <vt:lpstr>Branch: rebase</vt:lpstr>
      <vt:lpstr>Branch: 충돌 관리</vt:lpstr>
      <vt:lpstr>Branch: 충돌 관리</vt:lpstr>
      <vt:lpstr>Branch: 충돌 관리</vt:lpstr>
      <vt:lpstr>Branch: 충돌 관리</vt:lpstr>
      <vt:lpstr>Branch: 충돌 관리 (실습 결과화면)</vt:lpstr>
      <vt:lpstr>Branch: 기타</vt:lpstr>
      <vt:lpstr>성공적인 (일반적인) Branch model</vt:lpstr>
      <vt:lpstr>Main branch: Master and develop</vt:lpstr>
      <vt:lpstr>Feature branch</vt:lpstr>
      <vt:lpstr>Release branch</vt:lpstr>
      <vt:lpstr>Hotfix branch</vt:lpstr>
      <vt:lpstr>Git을 이용한 팀플레이:  1. Start!</vt:lpstr>
      <vt:lpstr>실습 과제 (git 팀 실습 #1)</vt:lpstr>
      <vt:lpstr>실습 과제 (git 팀 실습 #1)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Hyunchan Park</cp:lastModifiedBy>
  <cp:revision>546</cp:revision>
  <cp:lastPrinted>2017-03-16T15:55:50Z</cp:lastPrinted>
  <dcterms:created xsi:type="dcterms:W3CDTF">2016-08-29T08:45:01Z</dcterms:created>
  <dcterms:modified xsi:type="dcterms:W3CDTF">2019-09-26T15:22:29Z</dcterms:modified>
</cp:coreProperties>
</file>