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370" r:id="rId2"/>
    <p:sldId id="372" r:id="rId3"/>
    <p:sldId id="388" r:id="rId4"/>
    <p:sldId id="431" r:id="rId5"/>
    <p:sldId id="430" r:id="rId6"/>
    <p:sldId id="442" r:id="rId7"/>
    <p:sldId id="443" r:id="rId8"/>
    <p:sldId id="42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A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999" autoAdjust="0"/>
  </p:normalViewPr>
  <p:slideViewPr>
    <p:cSldViewPr snapToGrid="0">
      <p:cViewPr varScale="1">
        <p:scale>
          <a:sx n="80" d="100"/>
          <a:sy n="80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00FA3D-E6C9-4ACC-A71E-4E5DE30D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siliconvalleyinsider.com/2012/08/24/the-three-open-source-business-models-open-source-as-a-tool-ost-as-a-platform-osp-and-as-a-business-osb/" TargetMode="External"/><Relationship Id="rId4" Type="http://schemas.openxmlformats.org/officeDocument/2006/relationships/hyperlink" Target="http://www.redhat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4ZHloJVhcR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3. Using</a:t>
            </a:r>
            <a:r>
              <a:rPr lang="ko-KR" altLang="en-US" sz="4400" dirty="0"/>
              <a:t> </a:t>
            </a:r>
            <a:r>
              <a:rPr lang="en-US" altLang="ko-KR" sz="4400" dirty="0"/>
              <a:t>Open Source SW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Chonbuk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87405" y="1078658"/>
          <a:ext cx="8353426" cy="515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48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(9/1)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SW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 방법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커뮤니티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라이선스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한글날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선정 및 계획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802588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463766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 기반 개발 환경 구성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 기반 개발 환경 구성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CI/CD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 및 활용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 도구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(12/9)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428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B526-298F-4E13-B138-2592BEEE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EA859-E2C6-42B3-809A-80C24FCB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Usage models</a:t>
            </a:r>
          </a:p>
          <a:p>
            <a:r>
              <a:rPr lang="en-US" altLang="ko-KR" dirty="0"/>
              <a:t>Myths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28C70-4ADA-41EC-B72B-08C5FE9C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1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72F2-A33C-4FF2-BC1C-A9D8CEB4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소스를 활용하는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ECEA5-3469-4099-9EBD-725BD1F2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Open Source as a Tool (OST)</a:t>
            </a:r>
          </a:p>
          <a:p>
            <a:pPr lvl="1"/>
            <a:r>
              <a:rPr lang="ko-KR" altLang="en-US" sz="1800" dirty="0"/>
              <a:t>서비스의 일부</a:t>
            </a:r>
            <a:r>
              <a:rPr lang="en-US" altLang="ko-KR" sz="1800" dirty="0"/>
              <a:t> </a:t>
            </a:r>
            <a:r>
              <a:rPr lang="ko-KR" altLang="en-US" sz="1800" dirty="0"/>
              <a:t>혹은 전체를 오픈 소스를 활용하여 개발</a:t>
            </a:r>
            <a:endParaRPr lang="en-US" altLang="ko-KR" sz="1800" dirty="0"/>
          </a:p>
          <a:p>
            <a:pPr lvl="1"/>
            <a:r>
              <a:rPr lang="en-US" altLang="ko-KR" sz="1800" dirty="0"/>
              <a:t>E.g.) Facebook has been using open source software </a:t>
            </a:r>
            <a:r>
              <a:rPr lang="en-US" altLang="ko-KR" sz="1800" dirty="0">
                <a:hlinkClick r:id="rId2" tooltip="http://www.mysql.com"/>
              </a:rPr>
              <a:t>MySQL</a:t>
            </a:r>
            <a:r>
              <a:rPr lang="en-US" altLang="ko-KR" sz="1800" dirty="0"/>
              <a:t> and </a:t>
            </a:r>
            <a:r>
              <a:rPr lang="en-US" altLang="ko-KR" sz="1800" dirty="0">
                <a:hlinkClick r:id="rId3" tooltip="http://hadoop.apache.org"/>
              </a:rPr>
              <a:t>Hadoop</a:t>
            </a:r>
            <a:endParaRPr lang="en-US" altLang="ko-KR" sz="1800" dirty="0"/>
          </a:p>
          <a:p>
            <a:r>
              <a:rPr lang="en-US" altLang="ko-KR" sz="2000" dirty="0"/>
              <a:t>Open Source as a Platform (OSP)</a:t>
            </a:r>
          </a:p>
          <a:p>
            <a:pPr lvl="1"/>
            <a:r>
              <a:rPr lang="ko-KR" altLang="en-US" sz="1800" dirty="0"/>
              <a:t>오픈 소스 기반의 플랫폼을 배포하고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 위에 생태계 조성</a:t>
            </a:r>
            <a:endParaRPr lang="en-US" altLang="ko-KR" sz="1600" dirty="0"/>
          </a:p>
          <a:p>
            <a:pPr lvl="1"/>
            <a:r>
              <a:rPr lang="en-US" altLang="ko-KR" sz="1800" dirty="0"/>
              <a:t>E.g.) </a:t>
            </a:r>
            <a:r>
              <a:rPr lang="ko-KR" altLang="en-US" sz="1800" dirty="0"/>
              <a:t>구글 </a:t>
            </a:r>
            <a:r>
              <a:rPr lang="en-US" altLang="ko-KR" sz="1800" dirty="0"/>
              <a:t>Android </a:t>
            </a:r>
            <a:r>
              <a:rPr lang="ko-KR" altLang="en-US" sz="1800" dirty="0"/>
              <a:t>는 </a:t>
            </a:r>
            <a:r>
              <a:rPr lang="en-US" altLang="ko-KR" sz="1800" dirty="0"/>
              <a:t>OSS </a:t>
            </a:r>
            <a:r>
              <a:rPr lang="ko-KR" altLang="en-US" sz="1800" dirty="0"/>
              <a:t>이지만</a:t>
            </a:r>
            <a:r>
              <a:rPr lang="en-US" altLang="ko-KR" sz="1800" dirty="0"/>
              <a:t>, </a:t>
            </a:r>
            <a:r>
              <a:rPr lang="ko-KR" altLang="en-US" sz="1800" dirty="0"/>
              <a:t>그 위에 동작하는 구글 앱들은 유료</a:t>
            </a:r>
            <a:endParaRPr lang="en-US" altLang="ko-KR" sz="1800" dirty="0"/>
          </a:p>
          <a:p>
            <a:r>
              <a:rPr lang="en-US" altLang="ko-KR" sz="2000" dirty="0"/>
              <a:t>Open Source as a Business (OSB)</a:t>
            </a:r>
          </a:p>
          <a:p>
            <a:pPr lvl="1"/>
            <a:r>
              <a:rPr lang="en-US" altLang="ko-KR" sz="1800" dirty="0"/>
              <a:t>OSS </a:t>
            </a:r>
            <a:r>
              <a:rPr lang="ko-KR" altLang="en-US" sz="1800" dirty="0"/>
              <a:t>그 자체를 중심으로 서비스 운영</a:t>
            </a:r>
            <a:endParaRPr lang="en-US" altLang="ko-KR" sz="1800" dirty="0"/>
          </a:p>
          <a:p>
            <a:pPr lvl="2"/>
            <a:r>
              <a:rPr lang="en-US" altLang="ko-KR" sz="1600" dirty="0"/>
              <a:t>“</a:t>
            </a:r>
            <a:r>
              <a:rPr lang="ko-KR" altLang="en-US" sz="1600" dirty="0"/>
              <a:t>무료 </a:t>
            </a:r>
            <a:r>
              <a:rPr lang="en-US" altLang="ko-KR" sz="1600" dirty="0"/>
              <a:t>SW”</a:t>
            </a:r>
            <a:r>
              <a:rPr lang="ko-KR" altLang="en-US" sz="1600" dirty="0"/>
              <a:t>를 제공하고</a:t>
            </a:r>
            <a:r>
              <a:rPr lang="en-US" altLang="ko-KR" sz="1600" dirty="0"/>
              <a:t>, “</a:t>
            </a:r>
            <a:r>
              <a:rPr lang="ko-KR" altLang="en-US" sz="1600" dirty="0"/>
              <a:t>유료 버그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픽스</a:t>
            </a:r>
            <a:r>
              <a:rPr lang="en-US" altLang="ko-KR" sz="1600" dirty="0"/>
              <a:t>, </a:t>
            </a:r>
            <a:r>
              <a:rPr lang="ko-KR" altLang="en-US" sz="1600" dirty="0"/>
              <a:t>지원</a:t>
            </a:r>
            <a:r>
              <a:rPr lang="en-US" altLang="ko-KR" sz="1600" dirty="0"/>
              <a:t>, </a:t>
            </a:r>
            <a:r>
              <a:rPr lang="ko-KR" altLang="en-US" sz="1600" dirty="0"/>
              <a:t>교육</a:t>
            </a:r>
            <a:r>
              <a:rPr lang="en-US" altLang="ko-KR" sz="1600" dirty="0"/>
              <a:t>”</a:t>
            </a:r>
            <a:r>
              <a:rPr lang="ko-KR" altLang="en-US" sz="1600" dirty="0"/>
              <a:t>을 제공</a:t>
            </a:r>
            <a:endParaRPr lang="en-US" altLang="ko-KR" sz="1600" dirty="0"/>
          </a:p>
          <a:p>
            <a:pPr lvl="1"/>
            <a:r>
              <a:rPr lang="en-US" altLang="ko-KR" sz="1800" dirty="0"/>
              <a:t>E.g.) </a:t>
            </a:r>
            <a:r>
              <a:rPr lang="en-US" altLang="ko-KR" sz="1800" dirty="0">
                <a:hlinkClick r:id="rId4" tooltip="http://www.redhat.com"/>
              </a:rPr>
              <a:t>Red Hat</a:t>
            </a:r>
            <a:r>
              <a:rPr lang="en-US" altLang="ko-KR" sz="1800" dirty="0"/>
              <a:t> is the most popularizing that opportunity around Linux</a:t>
            </a:r>
          </a:p>
          <a:p>
            <a:r>
              <a:rPr lang="ko-KR" altLang="en-US" sz="1600" dirty="0"/>
              <a:t>위 세 가지 유형은 서로 상충되는 것은 아님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6CDF47-B3E4-4CD9-8FE5-BC017AB9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E6492C-2296-412A-A297-BFB18CDAFD96}"/>
              </a:ext>
            </a:extLst>
          </p:cNvPr>
          <p:cNvSpPr/>
          <p:nvPr/>
        </p:nvSpPr>
        <p:spPr>
          <a:xfrm>
            <a:off x="311274" y="6187415"/>
            <a:ext cx="768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1A1A1A"/>
                </a:solidFill>
                <a:latin typeface="Abril Fatface"/>
              </a:rPr>
              <a:t>* 2012, </a:t>
            </a:r>
            <a:r>
              <a:rPr lang="en-US" altLang="ko-KR" sz="1050" dirty="0">
                <a:solidFill>
                  <a:srgbClr val="1A1A1A"/>
                </a:solidFill>
                <a:latin typeface="Abril Fatface"/>
                <a:hlinkClick r:id="rId5"/>
              </a:rPr>
              <a:t>The Three Open Source Business Models – Open Source as a Tool (OST) as a Platform (OSP) and as a Business (OSB)</a:t>
            </a:r>
            <a:endParaRPr lang="en-US" altLang="ko-KR" sz="1050" b="0" i="0" dirty="0">
              <a:solidFill>
                <a:srgbClr val="1A1A1A"/>
              </a:solidFill>
              <a:effectLst/>
              <a:latin typeface="Abril Fatface"/>
            </a:endParaRPr>
          </a:p>
        </p:txBody>
      </p:sp>
    </p:spTree>
    <p:extLst>
      <p:ext uri="{BB962C8B-B14F-4D97-AF65-F5344CB8AC3E}">
        <p14:creationId xmlns:p14="http://schemas.microsoft.com/office/powerpoint/2010/main" val="144495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9102C-05D5-4363-A166-ADC7E226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 </a:t>
            </a:r>
            <a:r>
              <a:rPr lang="en-US" altLang="ko-KR" dirty="0"/>
              <a:t>SW </a:t>
            </a:r>
            <a:r>
              <a:rPr lang="ko-KR" altLang="en-US" dirty="0"/>
              <a:t>사용 유형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3B31DC-C37C-4DAF-987F-C2948931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A46C8D-FE64-455A-A7F3-3BA9846053DF}"/>
              </a:ext>
            </a:extLst>
          </p:cNvPr>
          <p:cNvSpPr/>
          <p:nvPr/>
        </p:nvSpPr>
        <p:spPr>
          <a:xfrm>
            <a:off x="306512" y="6108005"/>
            <a:ext cx="5296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* 2017 </a:t>
            </a:r>
            <a:r>
              <a:rPr lang="ko-KR" altLang="en-US" sz="1100" dirty="0"/>
              <a:t>기업이 알아야 하는 공개</a:t>
            </a:r>
            <a:r>
              <a:rPr lang="en-US" altLang="ko-KR" sz="1100" dirty="0"/>
              <a:t>SW </a:t>
            </a:r>
            <a:r>
              <a:rPr lang="ko-KR" altLang="en-US" sz="1100" dirty="0"/>
              <a:t>라이선스 및 거버넌스의 이해</a:t>
            </a:r>
            <a:r>
              <a:rPr lang="en-US" altLang="ko-KR" sz="1100" dirty="0"/>
              <a:t>,</a:t>
            </a:r>
            <a:r>
              <a:rPr lang="ko-KR" altLang="en-US" sz="1100" dirty="0"/>
              <a:t>박준석 수석 </a:t>
            </a:r>
            <a:r>
              <a:rPr lang="en-US" altLang="ko-KR" sz="1100" dirty="0"/>
              <a:t>(NIPA)</a:t>
            </a:r>
            <a:endParaRPr lang="ko-KR" altLang="en-US" sz="11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855A1A6-F459-45A6-A29A-6DB75BFF5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58041"/>
            <a:ext cx="8353425" cy="46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3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E2777-92E1-4836-994D-67FDDD8E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</a:t>
            </a:r>
            <a:r>
              <a:rPr lang="en-US" altLang="ko-KR" dirty="0"/>
              <a:t>,</a:t>
            </a:r>
            <a:r>
              <a:rPr lang="ko-KR" altLang="en-US" dirty="0"/>
              <a:t>공유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540D97-AB1A-4A1F-8B46-6B2C33666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41671"/>
            <a:ext cx="8353425" cy="430329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9147B2-6FEE-4E3B-8E53-AFCA61AB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567D6-A42C-4A3F-8852-F0B9F2756F46}"/>
              </a:ext>
            </a:extLst>
          </p:cNvPr>
          <p:cNvSpPr/>
          <p:nvPr/>
        </p:nvSpPr>
        <p:spPr>
          <a:xfrm>
            <a:off x="5623523" y="5844967"/>
            <a:ext cx="31249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2019 오픈소스 중요성과 시사점, </a:t>
            </a:r>
            <a:r>
              <a:rPr lang="ko-KR" altLang="en-US" sz="1100" dirty="0" err="1"/>
              <a:t>이진휘</a:t>
            </a:r>
            <a:r>
              <a:rPr lang="ko-KR" altLang="en-US" sz="1100" dirty="0"/>
              <a:t> (NIPA)</a:t>
            </a:r>
          </a:p>
        </p:txBody>
      </p:sp>
    </p:spTree>
    <p:extLst>
      <p:ext uri="{BB962C8B-B14F-4D97-AF65-F5344CB8AC3E}">
        <p14:creationId xmlns:p14="http://schemas.microsoft.com/office/powerpoint/2010/main" val="261572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7E4B6-C4E0-4EDB-B38C-788E2052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개발 모델 </a:t>
            </a:r>
            <a:r>
              <a:rPr lang="en-US" altLang="ko-KR" dirty="0"/>
              <a:t>(</a:t>
            </a:r>
            <a:r>
              <a:rPr lang="ko-KR" altLang="en-US" dirty="0"/>
              <a:t>커뮤니티</a:t>
            </a:r>
            <a:r>
              <a:rPr lang="en-US" altLang="ko-KR" dirty="0"/>
              <a:t>-</a:t>
            </a:r>
            <a:r>
              <a:rPr lang="ko-KR" altLang="en-US" dirty="0"/>
              <a:t>사용자 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289A7D-AE29-49FD-BFCE-66D74203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39490"/>
            <a:ext cx="8353425" cy="470765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0B5130-C43C-4209-B7FD-32FC1260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D2D41F-5389-4070-92C6-578E493D11F2}"/>
              </a:ext>
            </a:extLst>
          </p:cNvPr>
          <p:cNvSpPr/>
          <p:nvPr/>
        </p:nvSpPr>
        <p:spPr>
          <a:xfrm>
            <a:off x="5623523" y="5986476"/>
            <a:ext cx="31249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2019 오픈소스 중요성과 시사점, </a:t>
            </a:r>
            <a:r>
              <a:rPr lang="ko-KR" altLang="en-US" sz="1100" dirty="0" err="1"/>
              <a:t>이진휘</a:t>
            </a:r>
            <a:r>
              <a:rPr lang="ko-KR" altLang="en-US" sz="1100" dirty="0"/>
              <a:t> (NIPA)</a:t>
            </a:r>
          </a:p>
        </p:txBody>
      </p:sp>
    </p:spTree>
    <p:extLst>
      <p:ext uri="{BB962C8B-B14F-4D97-AF65-F5344CB8AC3E}">
        <p14:creationId xmlns:p14="http://schemas.microsoft.com/office/powerpoint/2010/main" val="418630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#2 </a:t>
            </a:r>
            <a:r>
              <a:rPr lang="en-US" altLang="ko-KR" sz="1800" dirty="0"/>
              <a:t>(</a:t>
            </a:r>
            <a:r>
              <a:rPr lang="ko-KR" altLang="en-US" sz="1800" dirty="0"/>
              <a:t>명절을 맞이하여</a:t>
            </a:r>
            <a:r>
              <a:rPr lang="en-US" altLang="ko-KR" sz="1800" dirty="0"/>
              <a:t>..)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영화보고 후기 쓰기</a:t>
            </a:r>
            <a:endParaRPr lang="en-US" altLang="ko-KR" sz="2000" dirty="0"/>
          </a:p>
          <a:p>
            <a:pPr lvl="1"/>
            <a:r>
              <a:rPr lang="en-US" altLang="ko-KR" sz="1800" dirty="0">
                <a:hlinkClick r:id="rId2"/>
              </a:rPr>
              <a:t>https://youtu.be/4ZHloJVhcRY</a:t>
            </a:r>
            <a:endParaRPr lang="en-US" altLang="ko-KR" sz="1800" dirty="0"/>
          </a:p>
          <a:p>
            <a:pPr lvl="1"/>
            <a:r>
              <a:rPr lang="en-US" altLang="ko-KR" sz="1800" dirty="0"/>
              <a:t>1.25 </a:t>
            </a:r>
            <a:r>
              <a:rPr lang="ko-KR" altLang="en-US" sz="1800" dirty="0"/>
              <a:t>배속으로 보면 </a:t>
            </a:r>
            <a:r>
              <a:rPr lang="en-US" altLang="ko-KR" sz="1800" dirty="0"/>
              <a:t>1</a:t>
            </a:r>
            <a:r>
              <a:rPr lang="ko-KR" altLang="en-US" sz="1800" dirty="0"/>
              <a:t>시간</a:t>
            </a:r>
            <a:endParaRPr lang="en-US" altLang="ko-KR" sz="1800" dirty="0"/>
          </a:p>
          <a:p>
            <a:r>
              <a:rPr lang="en-US" altLang="ko-KR" sz="2000" dirty="0"/>
              <a:t>A4 1</a:t>
            </a:r>
            <a:r>
              <a:rPr lang="ko-KR" altLang="en-US" sz="2000" dirty="0"/>
              <a:t>장 이내</a:t>
            </a:r>
            <a:endParaRPr lang="en-US" altLang="ko-KR" sz="2000" dirty="0"/>
          </a:p>
          <a:p>
            <a:pPr lvl="1"/>
            <a:r>
              <a:rPr lang="ko-KR" altLang="en-US" sz="1800" dirty="0"/>
              <a:t>제목</a:t>
            </a:r>
            <a:r>
              <a:rPr lang="en-US" altLang="ko-KR" sz="1800" dirty="0"/>
              <a:t>, </a:t>
            </a:r>
            <a:r>
              <a:rPr lang="ko-KR" altLang="en-US" sz="1800" dirty="0"/>
              <a:t>학번</a:t>
            </a:r>
            <a:r>
              <a:rPr lang="en-US" altLang="ko-KR" sz="1800" dirty="0"/>
              <a:t>, </a:t>
            </a:r>
            <a:r>
              <a:rPr lang="ko-KR" altLang="en-US" sz="1800" dirty="0"/>
              <a:t>이름 간단히 기재</a:t>
            </a:r>
            <a:endParaRPr lang="en-US" altLang="ko-KR" sz="1800" dirty="0"/>
          </a:p>
          <a:p>
            <a:pPr lvl="1"/>
            <a:r>
              <a:rPr lang="ko-KR" altLang="en-US" sz="1800" dirty="0"/>
              <a:t>워드 기본 서식 그대로 사용</a:t>
            </a:r>
            <a:endParaRPr lang="en-US" altLang="ko-KR" sz="1800" dirty="0"/>
          </a:p>
          <a:p>
            <a:r>
              <a:rPr lang="ko-KR" altLang="en-US" sz="2000" dirty="0"/>
              <a:t>기한</a:t>
            </a:r>
            <a:r>
              <a:rPr lang="en-US" altLang="ko-KR" sz="2000" dirty="0"/>
              <a:t>: 9/15 (</a:t>
            </a:r>
            <a:r>
              <a:rPr lang="ko-KR" altLang="en-US" sz="2000" dirty="0"/>
              <a:t>일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주 내 제출해야 함</a:t>
            </a:r>
            <a:endParaRPr lang="en-US" altLang="ko-KR" sz="1800" dirty="0"/>
          </a:p>
          <a:p>
            <a:r>
              <a:rPr lang="ko-KR" altLang="en-US" sz="2000" dirty="0"/>
              <a:t>제출</a:t>
            </a:r>
            <a:r>
              <a:rPr lang="en-US" altLang="ko-KR" sz="2000" dirty="0"/>
              <a:t>: LMS</a:t>
            </a:r>
            <a:r>
              <a:rPr lang="ko-KR" altLang="en-US" sz="2000" dirty="0"/>
              <a:t> 시스템</a:t>
            </a:r>
            <a:endParaRPr lang="en-US" altLang="ko-KR" sz="2000" dirty="0"/>
          </a:p>
          <a:p>
            <a:pPr lvl="1"/>
            <a:r>
              <a:rPr lang="en-US" altLang="ko-KR" sz="1800" dirty="0"/>
              <a:t> “</a:t>
            </a:r>
            <a:r>
              <a:rPr lang="ko-KR" altLang="en-US" sz="1800" dirty="0"/>
              <a:t>과제 </a:t>
            </a:r>
            <a:r>
              <a:rPr lang="en-US" altLang="ko-KR" sz="1800" dirty="0"/>
              <a:t>1”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BB0DB1-9602-4090-8A2D-5DDCFE4A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513" y="90420"/>
            <a:ext cx="3708874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</TotalTime>
  <Words>380</Words>
  <Application>Microsoft Office PowerPoint</Application>
  <PresentationFormat>화면 슬라이드 쇼(4:3)</PresentationFormat>
  <Paragraphs>95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Abril Fatface</vt:lpstr>
      <vt:lpstr>맑은 고딕</vt:lpstr>
      <vt:lpstr>Arial</vt:lpstr>
      <vt:lpstr>Calibri</vt:lpstr>
      <vt:lpstr>Calibri Light</vt:lpstr>
      <vt:lpstr>Office 테마</vt:lpstr>
      <vt:lpstr>3. Using Open Source SW</vt:lpstr>
      <vt:lpstr>강의 일정</vt:lpstr>
      <vt:lpstr>Agenda</vt:lpstr>
      <vt:lpstr>오픈 소스를 활용하는 방법</vt:lpstr>
      <vt:lpstr>공개 SW 사용 유형</vt:lpstr>
      <vt:lpstr>생산,공유 모델</vt:lpstr>
      <vt:lpstr>OSS 개발 모델 (커뮤니티-사용자 간)</vt:lpstr>
      <vt:lpstr>개인 과제 #2 (명절을 맞이하여..)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942</cp:revision>
  <dcterms:created xsi:type="dcterms:W3CDTF">2016-08-29T08:45:01Z</dcterms:created>
  <dcterms:modified xsi:type="dcterms:W3CDTF">2019-09-06T14:48:31Z</dcterms:modified>
</cp:coreProperties>
</file>