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70" r:id="rId2"/>
    <p:sldId id="372" r:id="rId3"/>
    <p:sldId id="388" r:id="rId4"/>
    <p:sldId id="431" r:id="rId5"/>
    <p:sldId id="430" r:id="rId6"/>
    <p:sldId id="412" r:id="rId7"/>
    <p:sldId id="403" r:id="rId8"/>
    <p:sldId id="426" r:id="rId9"/>
    <p:sldId id="427" r:id="rId10"/>
    <p:sldId id="429" r:id="rId11"/>
    <p:sldId id="428" r:id="rId12"/>
    <p:sldId id="42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4ZHloJVhc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iliconvalleyinsider.com/2012/08/24/the-three-open-source-business-models-open-source-as-a-tool-ost-as-a-platform-osp-and-as-a-business-osb/" TargetMode="External"/><Relationship Id="rId4" Type="http://schemas.openxmlformats.org/officeDocument/2006/relationships/hyperlink" Target="http://www.redha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63B7-DA3C-43DE-BAF2-7D6C24E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OSS</a:t>
            </a:r>
            <a:r>
              <a:rPr lang="ko-KR" altLang="en-US" dirty="0"/>
              <a:t>의 보안성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963E2-40E2-4ABD-8908-59F4EB16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AB5B3-53C5-4DA9-AD73-2F810184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5604-7BD6-4D2F-8C1B-974B6538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4E90-5E61-45EE-9A6D-67A71ADA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7103-E25C-478E-9881-E8DAAD6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 </a:t>
            </a:r>
            <a:r>
              <a:rPr lang="en-US" altLang="ko-KR" sz="1800" dirty="0"/>
              <a:t>(</a:t>
            </a:r>
            <a:r>
              <a:rPr lang="ko-KR" altLang="en-US" sz="1800" dirty="0"/>
              <a:t>명절을 맞이하여</a:t>
            </a:r>
            <a:r>
              <a:rPr lang="en-US" altLang="ko-KR" sz="1800" dirty="0"/>
              <a:t>..)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영화보고 후기 쓰기</a:t>
            </a:r>
            <a:endParaRPr lang="en-US" altLang="ko-KR" sz="2000" dirty="0"/>
          </a:p>
          <a:p>
            <a:pPr lvl="1"/>
            <a:r>
              <a:rPr lang="en-US" altLang="ko-KR" sz="1800" dirty="0">
                <a:hlinkClick r:id="rId2"/>
              </a:rPr>
              <a:t>https://youtu.be/4ZHloJVhcRY</a:t>
            </a:r>
            <a:endParaRPr lang="en-US" altLang="ko-KR" sz="1800" dirty="0"/>
          </a:p>
          <a:p>
            <a:pPr lvl="1"/>
            <a:r>
              <a:rPr lang="en-US" altLang="ko-KR" sz="1800" dirty="0"/>
              <a:t>1.25 </a:t>
            </a:r>
            <a:r>
              <a:rPr lang="ko-KR" altLang="en-US" sz="1800" dirty="0"/>
              <a:t>배속으로 보면 </a:t>
            </a:r>
            <a:r>
              <a:rPr lang="en-US" altLang="ko-KR" sz="1800" dirty="0"/>
              <a:t>1</a:t>
            </a:r>
            <a:r>
              <a:rPr lang="ko-KR" altLang="en-US" sz="1800" dirty="0"/>
              <a:t>시간</a:t>
            </a:r>
            <a:endParaRPr lang="en-US" altLang="ko-KR" sz="1800" dirty="0"/>
          </a:p>
          <a:p>
            <a:r>
              <a:rPr lang="en-US" altLang="ko-KR" sz="2000" dirty="0"/>
              <a:t>A4 1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9/15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1”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B0DB1-9602-4090-8A2D-5DDCFE4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13" y="90420"/>
            <a:ext cx="370887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 models</a:t>
            </a:r>
          </a:p>
          <a:p>
            <a:r>
              <a:rPr lang="en-US" altLang="ko-KR" dirty="0"/>
              <a:t>Myths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72F2-A33C-4FF2-BC1C-A9D8CEB4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소스를 활용하는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ECEA5-3469-4099-9EBD-725BD1F2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Open Source as a Tool (OST)</a:t>
            </a:r>
          </a:p>
          <a:p>
            <a:pPr lvl="1"/>
            <a:r>
              <a:rPr lang="ko-KR" altLang="en-US" sz="1800" dirty="0"/>
              <a:t>서비스의 일부</a:t>
            </a:r>
            <a:r>
              <a:rPr lang="en-US" altLang="ko-KR" sz="1800" dirty="0"/>
              <a:t> </a:t>
            </a:r>
            <a:r>
              <a:rPr lang="ko-KR" altLang="en-US" sz="1800" dirty="0"/>
              <a:t>혹은 전체를 오픈 소스를 활용하여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E.g.) Facebook has been using open source software </a:t>
            </a:r>
            <a:r>
              <a:rPr lang="en-US" altLang="ko-KR" sz="1800" dirty="0">
                <a:hlinkClick r:id="rId2" tooltip="http://www.mysql.com"/>
              </a:rPr>
              <a:t>MySQL</a:t>
            </a:r>
            <a:r>
              <a:rPr lang="en-US" altLang="ko-KR" sz="1800" dirty="0"/>
              <a:t> and </a:t>
            </a:r>
            <a:r>
              <a:rPr lang="en-US" altLang="ko-KR" sz="1800" dirty="0">
                <a:hlinkClick r:id="rId3" tooltip="http://hadoop.apache.org"/>
              </a:rPr>
              <a:t>Hadoop</a:t>
            </a:r>
            <a:endParaRPr lang="en-US" altLang="ko-KR" sz="1800" dirty="0"/>
          </a:p>
          <a:p>
            <a:r>
              <a:rPr lang="en-US" altLang="ko-KR" sz="2000" dirty="0"/>
              <a:t>Open Source as a Platform (OSP)</a:t>
            </a:r>
          </a:p>
          <a:p>
            <a:pPr lvl="1"/>
            <a:r>
              <a:rPr lang="ko-KR" altLang="en-US" sz="1800" dirty="0"/>
              <a:t>오픈 소스 기반의 플랫폼을 배포하고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생태계 조성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ko-KR" altLang="en-US" sz="1800" dirty="0"/>
              <a:t>구글 </a:t>
            </a:r>
            <a:r>
              <a:rPr lang="en-US" altLang="ko-KR" sz="1800" dirty="0"/>
              <a:t>Android </a:t>
            </a:r>
            <a:r>
              <a:rPr lang="ko-KR" altLang="en-US" sz="1800" dirty="0"/>
              <a:t>는 </a:t>
            </a:r>
            <a:r>
              <a:rPr lang="en-US" altLang="ko-KR" sz="1800" dirty="0"/>
              <a:t>OSS </a:t>
            </a:r>
            <a:r>
              <a:rPr lang="ko-KR" altLang="en-US" sz="1800" dirty="0"/>
              <a:t>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동작하는 구글 앱들은 유료</a:t>
            </a:r>
            <a:endParaRPr lang="en-US" altLang="ko-KR" sz="1800" dirty="0"/>
          </a:p>
          <a:p>
            <a:r>
              <a:rPr lang="en-US" altLang="ko-KR" sz="2000" dirty="0"/>
              <a:t>Open Source as a Business (OSB)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그 자체를 중심으로 서비스 운영</a:t>
            </a:r>
            <a:endParaRPr lang="en-US" altLang="ko-KR" sz="1800" dirty="0"/>
          </a:p>
          <a:p>
            <a:pPr lvl="2"/>
            <a:r>
              <a:rPr lang="en-US" altLang="ko-KR" sz="1600" dirty="0"/>
              <a:t>“</a:t>
            </a:r>
            <a:r>
              <a:rPr lang="ko-KR" altLang="en-US" sz="1600" dirty="0"/>
              <a:t>무료 </a:t>
            </a:r>
            <a:r>
              <a:rPr lang="en-US" altLang="ko-KR" sz="1600" dirty="0"/>
              <a:t>SW”</a:t>
            </a:r>
            <a:r>
              <a:rPr lang="ko-KR" altLang="en-US" sz="1600" dirty="0"/>
              <a:t>를 제공하고</a:t>
            </a:r>
            <a:r>
              <a:rPr lang="en-US" altLang="ko-KR" sz="1600" dirty="0"/>
              <a:t>, “</a:t>
            </a:r>
            <a:r>
              <a:rPr lang="ko-KR" altLang="en-US" sz="1600" dirty="0"/>
              <a:t>유료 버그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픽스</a:t>
            </a:r>
            <a:r>
              <a:rPr lang="en-US" altLang="ko-KR" sz="1600" dirty="0"/>
              <a:t>, </a:t>
            </a:r>
            <a:r>
              <a:rPr lang="ko-KR" altLang="en-US" sz="1600" dirty="0"/>
              <a:t>지원</a:t>
            </a:r>
            <a:r>
              <a:rPr lang="en-US" altLang="ko-KR" sz="1600" dirty="0"/>
              <a:t>, </a:t>
            </a:r>
            <a:r>
              <a:rPr lang="ko-KR" altLang="en-US" sz="1600" dirty="0"/>
              <a:t>교육</a:t>
            </a:r>
            <a:r>
              <a:rPr lang="en-US" altLang="ko-KR" sz="1600" dirty="0"/>
              <a:t>”</a:t>
            </a:r>
            <a:r>
              <a:rPr lang="ko-KR" altLang="en-US" sz="1600" dirty="0"/>
              <a:t>을 제공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en-US" altLang="ko-KR" sz="1800" dirty="0">
                <a:hlinkClick r:id="rId4" tooltip="http://www.redhat.com"/>
              </a:rPr>
              <a:t>Red Hat</a:t>
            </a:r>
            <a:r>
              <a:rPr lang="en-US" altLang="ko-KR" sz="1800" dirty="0"/>
              <a:t> is the most popularizing that opportunity around Linux</a:t>
            </a:r>
          </a:p>
          <a:p>
            <a:r>
              <a:rPr lang="ko-KR" altLang="en-US" sz="1600" dirty="0"/>
              <a:t>위 세 가지 유형은 서로 상충되는 것은 아님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CDF47-B3E4-4CD9-8FE5-BC017AB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E6492C-2296-412A-A297-BFB18CDAFD96}"/>
              </a:ext>
            </a:extLst>
          </p:cNvPr>
          <p:cNvSpPr/>
          <p:nvPr/>
        </p:nvSpPr>
        <p:spPr>
          <a:xfrm>
            <a:off x="311274" y="6187415"/>
            <a:ext cx="768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1A1A1A"/>
                </a:solidFill>
                <a:latin typeface="Abril Fatface"/>
              </a:rPr>
              <a:t>* 2012, </a:t>
            </a:r>
            <a:r>
              <a:rPr lang="en-US" altLang="ko-KR" sz="1050" dirty="0">
                <a:solidFill>
                  <a:srgbClr val="1A1A1A"/>
                </a:solidFill>
                <a:latin typeface="Abril Fatface"/>
                <a:hlinkClick r:id="rId5"/>
              </a:rPr>
              <a:t>The Three Open Source Business Models – Open Source as a Tool (OST) as a Platform (OSP) and as a Business (OSB)</a:t>
            </a:r>
            <a:endParaRPr lang="en-US" altLang="ko-KR" sz="1050" b="0" i="0" dirty="0">
              <a:solidFill>
                <a:srgbClr val="1A1A1A"/>
              </a:solidFill>
              <a:effectLst/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14449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102C-05D5-4363-A166-ADC7E226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SW </a:t>
            </a:r>
            <a:r>
              <a:rPr lang="ko-KR" altLang="en-US" dirty="0"/>
              <a:t>사용 유형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18CEFE-193B-45EE-8199-F3ED3FDF4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1175451"/>
            <a:ext cx="8806650" cy="5035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B31DC-C37C-4DAF-987F-C294893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A46C8D-FE64-455A-A7F3-3BA9846053DF}"/>
              </a:ext>
            </a:extLst>
          </p:cNvPr>
          <p:cNvSpPr/>
          <p:nvPr/>
        </p:nvSpPr>
        <p:spPr>
          <a:xfrm>
            <a:off x="288756" y="6318220"/>
            <a:ext cx="29899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* 2016 </a:t>
            </a:r>
            <a:r>
              <a:rPr lang="ko-KR" altLang="en-US" sz="1100" dirty="0" err="1"/>
              <a:t>공개SW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거버넌스개요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김형채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인베슘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087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3D07728-D15D-4B95-8B36-92661617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Myths</a:t>
            </a:r>
            <a:endParaRPr lang="ko-KR" altLang="en-US" sz="5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F7D9A7-B7EB-4EBF-9992-C4E18B038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2538B-9783-4D14-BD9E-A2778DD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B0F2-283E-422E-A97C-8DD17FCF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Five Myths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36D13F6-76DD-45DB-9B61-C9A2C002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코드가 공개되어 있으면</a:t>
            </a:r>
            <a:r>
              <a:rPr lang="en-US" altLang="ko-KR" sz="2000" dirty="0"/>
              <a:t>, </a:t>
            </a:r>
            <a:r>
              <a:rPr lang="ko-KR" altLang="en-US" sz="2000" dirty="0"/>
              <a:t>누구나 보안 취약점을 발견하고 공격할 수 있지 않을까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코드 공유하고 커뮤니티 모임하고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그게 </a:t>
            </a:r>
            <a:r>
              <a:rPr lang="ko-KR" altLang="en-US" sz="2000" dirty="0" err="1"/>
              <a:t>오픈소스하는</a:t>
            </a:r>
            <a:r>
              <a:rPr lang="ko-KR" altLang="en-US" sz="2000" dirty="0"/>
              <a:t> 주요 목적 아니야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미국이나 영어권 사람들이나 할 수 </a:t>
            </a:r>
            <a:r>
              <a:rPr lang="ko-KR" altLang="en-US" sz="2000" dirty="0" err="1"/>
              <a:t>있는거</a:t>
            </a:r>
            <a:r>
              <a:rPr lang="ko-KR" altLang="en-US" sz="2000" dirty="0"/>
              <a:t> 아냐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/>
              <a:t>그런건</a:t>
            </a:r>
            <a:r>
              <a:rPr lang="ko-KR" altLang="en-US" sz="2000" dirty="0"/>
              <a:t> 고급 개발자들이나 </a:t>
            </a:r>
            <a:r>
              <a:rPr lang="ko-KR" altLang="en-US" sz="2000" dirty="0" err="1"/>
              <a:t>하는거</a:t>
            </a:r>
            <a:r>
              <a:rPr lang="ko-KR" altLang="en-US" sz="2000" dirty="0"/>
              <a:t> 아닌가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오픈소스가 의미가 있으려면 많이 모여야 </a:t>
            </a:r>
            <a:r>
              <a:rPr lang="ko-KR" altLang="en-US" sz="2000" dirty="0" err="1"/>
              <a:t>하는거</a:t>
            </a:r>
            <a:r>
              <a:rPr lang="ko-KR" altLang="en-US" sz="2000" dirty="0"/>
              <a:t> 아닌가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B3634-F5D7-4C18-B1E0-31856DFE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2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68DF-2054-405B-B668-E808CE78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02B56-1CFF-4F2A-9850-E34A28B2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94174F0-75D2-4C12-8D6A-8BF723F25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83" y="33083"/>
            <a:ext cx="6791834" cy="67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BA7-93D4-4262-8939-651D37DB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OSS</a:t>
            </a:r>
            <a:r>
              <a:rPr lang="ko-KR" altLang="en-US" dirty="0"/>
              <a:t>의 보안성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C3824-3066-4FA2-8F1B-33A1E26C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22" y="1058567"/>
            <a:ext cx="3468928" cy="1853310"/>
          </a:xfrm>
        </p:spPr>
        <p:txBody>
          <a:bodyPr/>
          <a:lstStyle/>
          <a:p>
            <a:r>
              <a:rPr lang="ko-KR" altLang="en-US" sz="1800" dirty="0" err="1"/>
              <a:t>비트코인</a:t>
            </a:r>
            <a:r>
              <a:rPr lang="ko-KR" altLang="en-US" sz="1800" dirty="0"/>
              <a:t>  </a:t>
            </a:r>
            <a:r>
              <a:rPr lang="en-US" altLang="ko-KR" sz="1800" dirty="0"/>
              <a:t>(2019/9/3)</a:t>
            </a:r>
          </a:p>
          <a:p>
            <a:r>
              <a:rPr lang="ko-KR" altLang="en-US" sz="1800" dirty="0"/>
              <a:t>시가총액</a:t>
            </a:r>
            <a:r>
              <a:rPr lang="en-US" altLang="ko-KR" sz="1800" dirty="0"/>
              <a:t>: $1856</a:t>
            </a:r>
            <a:r>
              <a:rPr lang="ko-KR" altLang="en-US" sz="1800" dirty="0"/>
              <a:t>억 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220</a:t>
            </a:r>
            <a:r>
              <a:rPr lang="ko-KR" altLang="en-US" sz="1800" dirty="0"/>
              <a:t>조원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KOSPI </a:t>
            </a:r>
            <a:r>
              <a:rPr lang="ko-KR" altLang="en-US" sz="1600" dirty="0"/>
              <a:t>의 약 </a:t>
            </a:r>
            <a:r>
              <a:rPr lang="en-US" altLang="ko-KR" sz="1600" dirty="0"/>
              <a:t>10% </a:t>
            </a:r>
            <a:r>
              <a:rPr lang="ko-KR" altLang="en-US" sz="1600" dirty="0"/>
              <a:t>수준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67FD6-9DAE-47ED-8DA4-2C614225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5885D-8D97-4263-91CC-B919F4E3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0" y="1058566"/>
            <a:ext cx="5170764" cy="2751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0129DD-87A1-4C5D-94DF-4CA47F12D63A}"/>
              </a:ext>
            </a:extLst>
          </p:cNvPr>
          <p:cNvSpPr/>
          <p:nvPr/>
        </p:nvSpPr>
        <p:spPr>
          <a:xfrm>
            <a:off x="191348" y="1880916"/>
            <a:ext cx="4948823" cy="236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8B30E-6E46-40EB-946B-F9B3DE297F7B}"/>
              </a:ext>
            </a:extLst>
          </p:cNvPr>
          <p:cNvSpPr/>
          <p:nvPr/>
        </p:nvSpPr>
        <p:spPr>
          <a:xfrm>
            <a:off x="69741" y="3124941"/>
            <a:ext cx="5292373" cy="68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bitcoin opensourceì ëí ì´ë¯¸ì§ ê²ìê²°ê³¼">
            <a:extLst>
              <a:ext uri="{FF2B5EF4-FFF2-40B4-BE49-F238E27FC236}">
                <a16:creationId xmlns:a16="http://schemas.microsoft.com/office/drawing/2014/main" id="{F7A63B74-A190-4098-8280-A1AD2AF83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8" t="10568" r="15288" b="10568"/>
          <a:stretch/>
        </p:blipFill>
        <p:spPr bwMode="auto">
          <a:xfrm>
            <a:off x="5362114" y="2829545"/>
            <a:ext cx="3326421" cy="37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4490B8-39C5-4137-BC18-BB019BEA6E51}"/>
              </a:ext>
            </a:extLst>
          </p:cNvPr>
          <p:cNvSpPr txBox="1">
            <a:spLocks/>
          </p:cNvSpPr>
          <p:nvPr/>
        </p:nvSpPr>
        <p:spPr>
          <a:xfrm>
            <a:off x="191347" y="3998238"/>
            <a:ext cx="4824535" cy="1613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카카오뱅크 </a:t>
            </a:r>
            <a:r>
              <a:rPr lang="en-US" altLang="ko-KR" sz="1800" dirty="0"/>
              <a:t>(2018/1/7 </a:t>
            </a:r>
            <a:r>
              <a:rPr lang="ko-KR" altLang="en-US" sz="1800" dirty="0"/>
              <a:t>기준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 err="1"/>
              <a:t>예적금</a:t>
            </a:r>
            <a:r>
              <a:rPr lang="ko-KR" altLang="en-US" sz="1600" dirty="0"/>
              <a:t> 총액 </a:t>
            </a:r>
            <a:r>
              <a:rPr lang="en-US" altLang="ko-KR" sz="1600" dirty="0"/>
              <a:t>5.19</a:t>
            </a:r>
            <a:r>
              <a:rPr lang="ko-KR" altLang="en-US" sz="1600" dirty="0"/>
              <a:t>조원</a:t>
            </a:r>
            <a:r>
              <a:rPr lang="en-US" altLang="ko-KR" sz="1600" dirty="0"/>
              <a:t>,</a:t>
            </a:r>
            <a:r>
              <a:rPr lang="ko-KR" altLang="en-US" sz="1600" dirty="0"/>
              <a:t>대출 총액 </a:t>
            </a:r>
            <a:r>
              <a:rPr lang="en-US" altLang="ko-KR" sz="1600" dirty="0"/>
              <a:t>4.76</a:t>
            </a:r>
            <a:r>
              <a:rPr lang="ko-KR" altLang="en-US" sz="1600" dirty="0"/>
              <a:t>조원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77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437</Words>
  <Application>Microsoft Office PowerPoint</Application>
  <PresentationFormat>화면 슬라이드 쇼(4:3)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Abril Fatface</vt:lpstr>
      <vt:lpstr>맑은 고딕</vt:lpstr>
      <vt:lpstr>Arial</vt:lpstr>
      <vt:lpstr>Calibri</vt:lpstr>
      <vt:lpstr>Calibri Light</vt:lpstr>
      <vt:lpstr>Office 테마</vt:lpstr>
      <vt:lpstr>3. Using Open Source SW</vt:lpstr>
      <vt:lpstr>강의 일정</vt:lpstr>
      <vt:lpstr>Agenda</vt:lpstr>
      <vt:lpstr>오픈 소스를 활용하는 방법</vt:lpstr>
      <vt:lpstr>공개 SW 사용 유형</vt:lpstr>
      <vt:lpstr>Myths</vt:lpstr>
      <vt:lpstr>Five Myths</vt:lpstr>
      <vt:lpstr>PowerPoint 프레젠테이션</vt:lpstr>
      <vt:lpstr>1. OSS의 보안성</vt:lpstr>
      <vt:lpstr>1. OSS의 보안성</vt:lpstr>
      <vt:lpstr>PowerPoint 프레젠테이션</vt:lpstr>
      <vt:lpstr>개인 과제 #2 (명절을 맞이하여..)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876</cp:revision>
  <dcterms:created xsi:type="dcterms:W3CDTF">2016-08-29T08:45:01Z</dcterms:created>
  <dcterms:modified xsi:type="dcterms:W3CDTF">2019-09-06T02:59:51Z</dcterms:modified>
</cp:coreProperties>
</file>