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344" r:id="rId2"/>
    <p:sldId id="462" r:id="rId3"/>
    <p:sldId id="898" r:id="rId4"/>
    <p:sldId id="897" r:id="rId5"/>
    <p:sldId id="421" r:id="rId6"/>
    <p:sldId id="424" r:id="rId7"/>
    <p:sldId id="425" r:id="rId8"/>
    <p:sldId id="427" r:id="rId9"/>
    <p:sldId id="463" r:id="rId10"/>
    <p:sldId id="464" r:id="rId11"/>
    <p:sldId id="448" r:id="rId12"/>
    <p:sldId id="449" r:id="rId13"/>
    <p:sldId id="450" r:id="rId14"/>
    <p:sldId id="436" r:id="rId15"/>
    <p:sldId id="437" r:id="rId16"/>
    <p:sldId id="451" r:id="rId17"/>
    <p:sldId id="429" r:id="rId18"/>
    <p:sldId id="428" r:id="rId19"/>
    <p:sldId id="431" r:id="rId20"/>
    <p:sldId id="432" r:id="rId21"/>
    <p:sldId id="433" r:id="rId22"/>
    <p:sldId id="430" r:id="rId23"/>
    <p:sldId id="434" r:id="rId24"/>
    <p:sldId id="452" r:id="rId25"/>
    <p:sldId id="466" r:id="rId26"/>
    <p:sldId id="438" r:id="rId27"/>
    <p:sldId id="447" r:id="rId28"/>
    <p:sldId id="439" r:id="rId29"/>
    <p:sldId id="440" r:id="rId30"/>
    <p:sldId id="441" r:id="rId31"/>
    <p:sldId id="442" r:id="rId32"/>
    <p:sldId id="443" r:id="rId33"/>
    <p:sldId id="446" r:id="rId34"/>
    <p:sldId id="444" r:id="rId35"/>
    <p:sldId id="461" r:id="rId36"/>
    <p:sldId id="453" r:id="rId37"/>
    <p:sldId id="456" r:id="rId38"/>
    <p:sldId id="454" r:id="rId39"/>
    <p:sldId id="455" r:id="rId40"/>
    <p:sldId id="458" r:id="rId41"/>
    <p:sldId id="457" r:id="rId42"/>
    <p:sldId id="459" r:id="rId43"/>
    <p:sldId id="46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8CB8DFD-98C2-4546-B6CF-69E422C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4EB0CD-8EF1-472B-BE97-5E504CF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B48D81-6D54-417B-BEE5-6C63BE5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3FA5E7-621B-48BE-874B-4DB5F0D56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353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alculato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alcul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alculator/blob/master/docs/ApplicationArchitecture.m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코드 분석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632227" cy="526995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관련된 코드</a:t>
            </a:r>
            <a:r>
              <a:rPr lang="en-US" altLang="ko-KR" dirty="0"/>
              <a:t>, </a:t>
            </a:r>
            <a:r>
              <a:rPr lang="ko-KR" altLang="en-US" dirty="0"/>
              <a:t>컴포넌트와의 연관 관계를 파악</a:t>
            </a:r>
            <a:endParaRPr lang="en-US" altLang="ko-KR" dirty="0"/>
          </a:p>
          <a:p>
            <a:pPr lvl="1"/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/>
              <a:t>함수들 간의 관계를 잘 분리해서 설계하지 않은 코드의 경우</a:t>
            </a:r>
            <a:r>
              <a:rPr lang="en-US" altLang="ko-KR" dirty="0"/>
              <a:t>, </a:t>
            </a:r>
            <a:r>
              <a:rPr lang="ko-KR" altLang="en-US" dirty="0"/>
              <a:t>해당 코드를 수정하면 다른 코드에 영향을 미치는 경우가 있음</a:t>
            </a:r>
            <a:endParaRPr lang="en-US" altLang="ko-KR" dirty="0"/>
          </a:p>
          <a:p>
            <a:pPr lvl="1"/>
            <a:r>
              <a:rPr lang="ko-KR" altLang="en-US" dirty="0"/>
              <a:t>전체 코드가 공유하는 자료 구조</a:t>
            </a:r>
            <a:r>
              <a:rPr lang="en-US" altLang="ko-KR" dirty="0"/>
              <a:t>, </a:t>
            </a:r>
            <a:r>
              <a:rPr lang="ko-KR" altLang="en-US" dirty="0"/>
              <a:t>전역 변수 등을 확인해야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코드 수정</a:t>
            </a:r>
            <a:endParaRPr lang="en-US" altLang="ko-KR" dirty="0"/>
          </a:p>
          <a:p>
            <a:pPr lvl="1"/>
            <a:r>
              <a:rPr lang="ko-KR" altLang="en-US" dirty="0"/>
              <a:t>수정하고자 하는 기능의 형태</a:t>
            </a:r>
            <a:r>
              <a:rPr lang="en-US" altLang="ko-KR" dirty="0"/>
              <a:t>, </a:t>
            </a:r>
            <a:r>
              <a:rPr lang="ko-KR" altLang="en-US" dirty="0"/>
              <a:t>동작을 설계하고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Divide &amp; Conquer </a:t>
            </a:r>
            <a:r>
              <a:rPr lang="ko-KR" altLang="en-US" dirty="0"/>
              <a:t>방식으로 진행할 수 있도록 구현의 단계를 세분화</a:t>
            </a:r>
            <a:endParaRPr lang="en-US" altLang="ko-KR" dirty="0"/>
          </a:p>
          <a:p>
            <a:pPr lvl="1"/>
            <a:r>
              <a:rPr lang="ko-KR" altLang="en-US" dirty="0"/>
              <a:t>한 단계씩 진행하며 반드시 필요한 테스트들을 진행</a:t>
            </a:r>
            <a:endParaRPr lang="en-US" altLang="ko-KR" dirty="0"/>
          </a:p>
          <a:p>
            <a:pPr lvl="1"/>
            <a:r>
              <a:rPr lang="ko-KR" altLang="en-US" dirty="0"/>
              <a:t>기존 코드 내용을 수정할 경우</a:t>
            </a:r>
            <a:r>
              <a:rPr lang="en-US" altLang="ko-KR" dirty="0"/>
              <a:t>, </a:t>
            </a:r>
            <a:r>
              <a:rPr lang="ko-KR" altLang="en-US" dirty="0"/>
              <a:t>최소한 주석 처리를 </a:t>
            </a:r>
            <a:r>
              <a:rPr lang="ko-KR" altLang="en-US" dirty="0" err="1"/>
              <a:t>해두거나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#ifdef</a:t>
            </a:r>
            <a:r>
              <a:rPr lang="ko-KR" altLang="en-US" dirty="0"/>
              <a:t> 와 같은 </a:t>
            </a:r>
            <a:r>
              <a:rPr lang="ko-KR" altLang="en-US" dirty="0" err="1"/>
              <a:t>전처리</a:t>
            </a:r>
            <a:r>
              <a:rPr lang="ko-KR" altLang="en-US" dirty="0"/>
              <a:t> 명령을 이용해 </a:t>
            </a:r>
            <a:br>
              <a:rPr lang="en-US" altLang="ko-KR" dirty="0"/>
            </a:br>
            <a:r>
              <a:rPr lang="ko-KR" altLang="en-US" dirty="0"/>
              <a:t>수정한 부분을 기존 코드와 분리할 것</a:t>
            </a:r>
            <a:endParaRPr lang="en-US" altLang="ko-KR" dirty="0"/>
          </a:p>
          <a:p>
            <a:pPr lvl="1"/>
            <a:r>
              <a:rPr lang="ko-KR" altLang="en-US" dirty="0"/>
              <a:t>해당 프로젝트의 </a:t>
            </a:r>
            <a:r>
              <a:rPr lang="en-US" altLang="ko-KR" dirty="0"/>
              <a:t>code convention </a:t>
            </a:r>
            <a:r>
              <a:rPr lang="ko-KR" altLang="en-US" dirty="0"/>
              <a:t>을 잘 확인하고</a:t>
            </a:r>
            <a:r>
              <a:rPr lang="en-US" altLang="ko-KR" dirty="0"/>
              <a:t>, </a:t>
            </a:r>
            <a:r>
              <a:rPr lang="ko-KR" altLang="en-US" dirty="0"/>
              <a:t>그에 따라 진행할 것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6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B79EF1-96CC-4F82-AF87-5FB2AD4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실습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윈도우 계산기 앱 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FF2C73-9370-40B6-A445-A25DDAF69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https://github.com/microsoft/calculator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6787F-27EE-40FA-A36B-C8949EFE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0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FABE75B-D926-46B5-B7B0-32E09066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4B32A-E0F5-4D99-9878-544D5DD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20E553-BD89-4317-B5EB-57F4C6DF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98" y="1058863"/>
            <a:ext cx="6665005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7C7A1-D888-4566-8A38-9BF2777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934E-058B-45FF-B090-D5944DA9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친구</a:t>
            </a:r>
            <a:r>
              <a:rPr lang="en-US" altLang="ko-KR" dirty="0"/>
              <a:t>, </a:t>
            </a:r>
            <a:r>
              <a:rPr lang="ko-KR" altLang="en-US" dirty="0"/>
              <a:t>계산기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Window key + R, Calc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GitHub</a:t>
            </a:r>
            <a:r>
              <a:rPr lang="ko-KR" altLang="en-US" dirty="0"/>
              <a:t>에 공개되어 활발하게 진행 중</a:t>
            </a:r>
            <a:endParaRPr lang="en-US" altLang="ko-KR" dirty="0"/>
          </a:p>
          <a:p>
            <a:pPr lvl="1"/>
            <a:r>
              <a:rPr lang="en-US" altLang="ko-KR" dirty="0"/>
              <a:t>18K</a:t>
            </a:r>
            <a:r>
              <a:rPr lang="ko-KR" altLang="en-US" dirty="0"/>
              <a:t> </a:t>
            </a:r>
            <a:r>
              <a:rPr lang="en-US" altLang="ko-KR" dirty="0"/>
              <a:t>Star, 3K Fork: </a:t>
            </a:r>
            <a:r>
              <a:rPr lang="ko-KR" altLang="en-US" dirty="0"/>
              <a:t>높은 인기</a:t>
            </a:r>
            <a:endParaRPr lang="en-US" altLang="ko-KR" dirty="0"/>
          </a:p>
          <a:p>
            <a:pPr lvl="1"/>
            <a:r>
              <a:rPr lang="en-US" altLang="ko-KR" dirty="0"/>
              <a:t>52</a:t>
            </a:r>
            <a:r>
              <a:rPr lang="ko-KR" altLang="en-US" dirty="0"/>
              <a:t>명의 </a:t>
            </a:r>
            <a:r>
              <a:rPr lang="en-US" altLang="ko-KR" dirty="0"/>
              <a:t>Contributor, </a:t>
            </a:r>
            <a:r>
              <a:rPr lang="ko-KR" altLang="en-US" dirty="0"/>
              <a:t>그 중 </a:t>
            </a:r>
            <a:r>
              <a:rPr lang="en-US" altLang="ko-KR" dirty="0"/>
              <a:t>6-8</a:t>
            </a:r>
            <a:r>
              <a:rPr lang="ko-KR" altLang="en-US" dirty="0"/>
              <a:t>명 정도가 활발히 활동 중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, Pull Request</a:t>
            </a:r>
            <a:r>
              <a:rPr lang="ko-KR" altLang="en-US" dirty="0"/>
              <a:t>도 상당수</a:t>
            </a:r>
            <a:endParaRPr lang="en-US" altLang="ko-KR" dirty="0"/>
          </a:p>
          <a:p>
            <a:pPr lvl="1"/>
            <a:r>
              <a:rPr lang="en-US" altLang="ko-KR" dirty="0"/>
              <a:t>Documentation </a:t>
            </a:r>
            <a:r>
              <a:rPr lang="ko-KR" altLang="en-US" dirty="0"/>
              <a:t>도 충실하고</a:t>
            </a:r>
            <a:r>
              <a:rPr lang="en-US" altLang="ko-KR" dirty="0"/>
              <a:t>, PR Guideline </a:t>
            </a:r>
            <a:r>
              <a:rPr lang="ko-KR" altLang="en-US" dirty="0"/>
              <a:t>등도 상세히 제시함</a:t>
            </a:r>
            <a:endParaRPr lang="en-US" altLang="ko-KR" dirty="0"/>
          </a:p>
          <a:p>
            <a:pPr lvl="1"/>
            <a:r>
              <a:rPr lang="ko-KR" altLang="en-US" dirty="0"/>
              <a:t>모두가 사용하며</a:t>
            </a:r>
            <a:r>
              <a:rPr lang="en-US" altLang="ko-KR" dirty="0"/>
              <a:t>, </a:t>
            </a:r>
            <a:r>
              <a:rPr lang="ko-KR" altLang="en-US" dirty="0"/>
              <a:t>어렵지 않고</a:t>
            </a:r>
            <a:r>
              <a:rPr lang="en-US" altLang="ko-KR" dirty="0"/>
              <a:t>, </a:t>
            </a:r>
            <a:r>
              <a:rPr lang="ko-KR" altLang="en-US" dirty="0"/>
              <a:t>빌드 부담도 적어 접근하기 좋음</a:t>
            </a:r>
            <a:endParaRPr lang="en-US" altLang="ko-KR" dirty="0"/>
          </a:p>
          <a:p>
            <a:pPr lvl="1"/>
            <a:r>
              <a:rPr lang="ko-KR" altLang="en-US" dirty="0"/>
              <a:t>모범적으로 운영 중인 프로젝트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https://github.com/microsoft/calculator</a:t>
            </a:r>
            <a:endParaRPr lang="en-US" altLang="ko-KR" dirty="0"/>
          </a:p>
          <a:p>
            <a:pPr lvl="1"/>
            <a:r>
              <a:rPr lang="ko-KR" altLang="en-US" dirty="0"/>
              <a:t>페이지 내용 보면서 </a:t>
            </a:r>
            <a:r>
              <a:rPr lang="en-US" altLang="ko-KR" dirty="0"/>
              <a:t>VS 2019 </a:t>
            </a:r>
            <a:r>
              <a:rPr lang="ko-KR" altLang="en-US" dirty="0"/>
              <a:t>설치부터 하나씩 진행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C4A51-8167-4F48-BBD3-635F4ADC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2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D5A4BE-8D2C-4FFB-B79B-B5875EA9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 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790084-E442-435D-B6AD-F42F6573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4" y="1058863"/>
            <a:ext cx="7709952" cy="52689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B14FB5-86E6-4D58-9435-178FE35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2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A4ADC4-19AC-48BC-8F9C-D2A8CE6D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922693-279C-4AC4-AD28-47878385C6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91533"/>
            <a:ext cx="9144000" cy="41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45B7E-7379-4F8F-98C6-F173C583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환경 구성 </a:t>
            </a:r>
            <a:r>
              <a:rPr lang="en-US" altLang="ko-KR" dirty="0"/>
              <a:t>(With VS 2019 Community)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2ACDC-9081-418C-A711-C1C0E79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01239C-A2B5-456C-A197-EA65CCBA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89123"/>
            <a:ext cx="8353425" cy="42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5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37A3C1-2D44-4E7C-AF98-0C2F3A56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D5E1B5-E7CF-43B3-BB37-6CE9EF7F7A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59779"/>
            <a:ext cx="9144000" cy="54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3B75-5528-4E9C-B768-52D2C4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A5FA60-EFDE-4D28-9C3B-CC6FE19232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898DDBF-BECA-4CD9-B912-9F93D3A39B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418313"/>
            <a:ext cx="9144000" cy="186897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97544-0A44-48B2-BBEC-43F8A7C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11F31-A538-4FD3-9029-7E61527A90B0}"/>
              </a:ext>
            </a:extLst>
          </p:cNvPr>
          <p:cNvSpPr/>
          <p:nvPr/>
        </p:nvSpPr>
        <p:spPr>
          <a:xfrm>
            <a:off x="7807325" y="2646441"/>
            <a:ext cx="107632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3C53B-C754-4FDE-B77A-41227BCD6C4C}"/>
              </a:ext>
            </a:extLst>
          </p:cNvPr>
          <p:cNvSpPr/>
          <p:nvPr/>
        </p:nvSpPr>
        <p:spPr>
          <a:xfrm>
            <a:off x="1010384" y="282059"/>
            <a:ext cx="712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대상 </a:t>
            </a:r>
            <a:r>
              <a:rPr lang="en-US" altLang="ko-KR" dirty="0">
                <a:solidFill>
                  <a:srgbClr val="FF0000"/>
                </a:solidFill>
              </a:rPr>
              <a:t>GitHub </a:t>
            </a:r>
            <a:r>
              <a:rPr lang="ko-KR" altLang="en-US" dirty="0">
                <a:solidFill>
                  <a:srgbClr val="FF0000"/>
                </a:solidFill>
              </a:rPr>
              <a:t>프로젝트를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하여</a:t>
            </a:r>
            <a:r>
              <a:rPr lang="en-US" altLang="ko-KR" dirty="0">
                <a:solidFill>
                  <a:srgbClr val="FF0000"/>
                </a:solidFill>
              </a:rPr>
              <a:t>, my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own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를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8AB6-92BB-4029-81E9-2EA137A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3D2E2-6AE5-4AE8-8582-8DAF24B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2019 Community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뒤 슬라이드 참고하여 </a:t>
            </a:r>
            <a:r>
              <a:rPr lang="en-US" altLang="ko-KR" dirty="0"/>
              <a:t>Cloning, Build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8CBC8-0C27-4FF6-8543-DA508DB4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5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CE752C-4476-45F4-A2AB-0C61317D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E5A01E-AB61-4503-A386-9FB95D1F00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92516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2D3F3B-71BC-4645-ABD9-0EB91745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BB3E1-3D76-4B10-AFA9-8549D43B49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29005"/>
            <a:ext cx="9144000" cy="5095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F7EC53-CD3A-446F-8642-78EDD7AA6DAB}"/>
              </a:ext>
            </a:extLst>
          </p:cNvPr>
          <p:cNvSpPr/>
          <p:nvPr/>
        </p:nvSpPr>
        <p:spPr>
          <a:xfrm>
            <a:off x="7762875" y="3095625"/>
            <a:ext cx="13811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A8AC2-C35C-4B83-9F00-8E6020D87610}"/>
              </a:ext>
            </a:extLst>
          </p:cNvPr>
          <p:cNvSpPr/>
          <p:nvPr/>
        </p:nvSpPr>
        <p:spPr>
          <a:xfrm>
            <a:off x="5972175" y="4048125"/>
            <a:ext cx="30194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5216D-8D07-470E-9011-FB7BA570A4B2}"/>
              </a:ext>
            </a:extLst>
          </p:cNvPr>
          <p:cNvSpPr/>
          <p:nvPr/>
        </p:nvSpPr>
        <p:spPr>
          <a:xfrm>
            <a:off x="509239" y="348734"/>
            <a:ext cx="8542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내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준비 완료</a:t>
            </a:r>
            <a:r>
              <a:rPr lang="en-US" altLang="ko-KR" dirty="0">
                <a:solidFill>
                  <a:srgbClr val="FF0000"/>
                </a:solidFill>
              </a:rPr>
              <a:t>. Local repo 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해서 작업하고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여기다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할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AD80D-B001-420C-8F05-48CFAA9D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D85E05-8006-45AA-8D81-BF83B6C437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53930"/>
            <a:ext cx="9144000" cy="6343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284054-E025-4DD9-8895-9325A8C59B52}"/>
              </a:ext>
            </a:extLst>
          </p:cNvPr>
          <p:cNvSpPr/>
          <p:nvPr/>
        </p:nvSpPr>
        <p:spPr>
          <a:xfrm>
            <a:off x="352425" y="2209800"/>
            <a:ext cx="506730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7974C-BF8B-4744-BCC7-56DDBAD77B94}"/>
              </a:ext>
            </a:extLst>
          </p:cNvPr>
          <p:cNvSpPr/>
          <p:nvPr/>
        </p:nvSpPr>
        <p:spPr>
          <a:xfrm>
            <a:off x="2071339" y="2748563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GitHub Desktop </a:t>
            </a:r>
            <a:r>
              <a:rPr lang="ko-KR" altLang="en-US" dirty="0">
                <a:solidFill>
                  <a:srgbClr val="FF0000"/>
                </a:solidFill>
              </a:rPr>
              <a:t>이 관리하는 주소로 설치하였음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다른 곳도 무방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0325C-E2B2-443A-829B-AE303D9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59741E-3DBF-45FA-A957-6F03F29042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19492"/>
            <a:ext cx="9144000" cy="57141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DBE202-6620-45F2-93CF-6E89D37C5551}"/>
              </a:ext>
            </a:extLst>
          </p:cNvPr>
          <p:cNvSpPr/>
          <p:nvPr/>
        </p:nvSpPr>
        <p:spPr>
          <a:xfrm>
            <a:off x="2105025" y="533400"/>
            <a:ext cx="3429000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C6AC4F-CB2A-41E2-A612-62006FA225C1}"/>
              </a:ext>
            </a:extLst>
          </p:cNvPr>
          <p:cNvSpPr/>
          <p:nvPr/>
        </p:nvSpPr>
        <p:spPr>
          <a:xfrm>
            <a:off x="1223614" y="870327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ARM </a:t>
            </a:r>
            <a:r>
              <a:rPr lang="ko-KR" altLang="en-US" dirty="0">
                <a:solidFill>
                  <a:srgbClr val="FF0000"/>
                </a:solidFill>
              </a:rPr>
              <a:t>으로 되어있는 경우</a:t>
            </a:r>
            <a:r>
              <a:rPr lang="en-US" altLang="ko-KR" dirty="0">
                <a:solidFill>
                  <a:srgbClr val="FF0000"/>
                </a:solidFill>
              </a:rPr>
              <a:t>, x86 </a:t>
            </a:r>
            <a:r>
              <a:rPr lang="ko-KR" altLang="en-US" dirty="0">
                <a:solidFill>
                  <a:srgbClr val="FF0000"/>
                </a:solidFill>
              </a:rPr>
              <a:t>으로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8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EF9F10-0195-4F4A-9829-DEE3F1BB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42F0C3-A7A1-4DE9-982B-363099A588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21513"/>
            <a:ext cx="9144000" cy="57101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08DD57-DB9E-4687-9128-7D33B8392B6E}"/>
              </a:ext>
            </a:extLst>
          </p:cNvPr>
          <p:cNvSpPr/>
          <p:nvPr/>
        </p:nvSpPr>
        <p:spPr>
          <a:xfrm>
            <a:off x="5353050" y="535421"/>
            <a:ext cx="885825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B42F6-71FD-4021-9FE7-D43C9D002648}"/>
              </a:ext>
            </a:extLst>
          </p:cNvPr>
          <p:cNvSpPr/>
          <p:nvPr/>
        </p:nvSpPr>
        <p:spPr>
          <a:xfrm>
            <a:off x="314325" y="5183621"/>
            <a:ext cx="3171825" cy="28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68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EB9D7-9DFE-4F75-B1BC-98E94A9F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C9A7C-9C9E-45FD-B1C4-719B8154B3EB}"/>
              </a:ext>
            </a:extLst>
          </p:cNvPr>
          <p:cNvSpPr txBox="1"/>
          <p:nvPr/>
        </p:nvSpPr>
        <p:spPr>
          <a:xfrm>
            <a:off x="450850" y="143110"/>
            <a:ext cx="8242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여기서 잠깐</a:t>
            </a:r>
            <a:r>
              <a:rPr lang="en-US" altLang="ko-KR" sz="4000" dirty="0"/>
              <a:t>!!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F8B9F-CBF7-4C0B-9DE8-FE16D5D4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119"/>
            <a:ext cx="9144000" cy="2709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5D020-A10A-4D78-9813-A6D84729E355}"/>
              </a:ext>
            </a:extLst>
          </p:cNvPr>
          <p:cNvSpPr txBox="1"/>
          <p:nvPr/>
        </p:nvSpPr>
        <p:spPr>
          <a:xfrm>
            <a:off x="450850" y="1127995"/>
            <a:ext cx="82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Caculation</a:t>
            </a:r>
            <a:r>
              <a:rPr lang="en-US" altLang="ko-KR" dirty="0"/>
              <a:t> </a:t>
            </a:r>
            <a:r>
              <a:rPr lang="ko-KR" altLang="en-US" dirty="0"/>
              <a:t>을 빌드하려고 할 때 메모리 부족 현상이 나타날 수 있음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547E6-94D8-4021-B5F5-A73AA23D3383}"/>
              </a:ext>
            </a:extLst>
          </p:cNvPr>
          <p:cNvSpPr txBox="1"/>
          <p:nvPr/>
        </p:nvSpPr>
        <p:spPr>
          <a:xfrm>
            <a:off x="450850" y="4876800"/>
            <a:ext cx="795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교수님께 여쭈어 보거나</a:t>
            </a:r>
            <a:r>
              <a:rPr lang="en-US" altLang="ko-KR" dirty="0"/>
              <a:t>, </a:t>
            </a:r>
            <a:r>
              <a:rPr lang="ko-KR" altLang="en-US" dirty="0" err="1"/>
              <a:t>자바룸</a:t>
            </a:r>
            <a:r>
              <a:rPr lang="ko-KR" altLang="en-US" dirty="0"/>
              <a:t> 가서 하자</a:t>
            </a:r>
            <a:r>
              <a:rPr lang="en-US" altLang="ko-KR" dirty="0"/>
              <a:t>,,,,,(</a:t>
            </a:r>
            <a:r>
              <a:rPr lang="ko-KR" altLang="en-US" dirty="0"/>
              <a:t>어쩔 수 없는 문제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38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9B6BF0-32DF-4593-8132-A9B6809E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및 수행 확인</a:t>
            </a:r>
            <a:r>
              <a:rPr lang="en-US" altLang="ko-KR" dirty="0"/>
              <a:t> (15</a:t>
            </a:r>
            <a:r>
              <a:rPr lang="ko-KR" altLang="en-US" dirty="0"/>
              <a:t>분 이상 소요됨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29B0D9-4312-447E-A1D9-824D8032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74774"/>
            <a:ext cx="8353425" cy="52370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A8F844-0831-4805-ABF0-A5802C7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5ACF7-F24C-43F5-9702-D12AC1DD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시도</a:t>
            </a:r>
            <a:r>
              <a:rPr lang="en-US" altLang="ko-KR" dirty="0"/>
              <a:t>: </a:t>
            </a:r>
            <a:r>
              <a:rPr lang="ko-KR" altLang="en-US" dirty="0"/>
              <a:t>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249C9-3712-489C-AEE0-570DABCD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더하기를 수행하면 빼기가 수행되게 수정</a:t>
            </a:r>
            <a:endParaRPr lang="en-US" altLang="ko-KR" sz="2000" dirty="0"/>
          </a:p>
          <a:p>
            <a:pPr lvl="1"/>
            <a:r>
              <a:rPr lang="ko-KR" altLang="en-US" sz="1800" dirty="0"/>
              <a:t>처음에는 단순히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연산자를 사용해 계산하고 결과를 보여주리라 예상</a:t>
            </a:r>
            <a:endParaRPr lang="en-US" altLang="ko-KR" sz="1800" dirty="0"/>
          </a:p>
          <a:p>
            <a:pPr lvl="1"/>
            <a:r>
              <a:rPr lang="ko-KR" altLang="en-US" sz="1800" dirty="0"/>
              <a:t>실제 확인해보니 각 자릿수 별로 더하기를 수행하여 최종 결과 도출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대단히 큰 숫자의 연산을 위해서 이렇게 구현한 듯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또한 빼기 연산을 위한 코드는 따로 없고</a:t>
            </a:r>
            <a:r>
              <a:rPr lang="en-US" altLang="ko-KR" sz="1800" dirty="0"/>
              <a:t>, </a:t>
            </a:r>
            <a:r>
              <a:rPr lang="ko-KR" altLang="en-US" sz="1800" dirty="0"/>
              <a:t>더하기 코드를 이용하며 </a:t>
            </a:r>
            <a:br>
              <a:rPr lang="en-US" altLang="ko-KR" sz="1800" dirty="0"/>
            </a:br>
            <a:r>
              <a:rPr lang="ko-KR" altLang="en-US" sz="1800" dirty="0"/>
              <a:t>단순히 음수 양수 여부 </a:t>
            </a:r>
            <a:r>
              <a:rPr lang="en-US" altLang="ko-KR" sz="1800" dirty="0"/>
              <a:t>(sign </a:t>
            </a:r>
            <a:r>
              <a:rPr lang="ko-KR" altLang="en-US" sz="1800" dirty="0"/>
              <a:t>값</a:t>
            </a:r>
            <a:r>
              <a:rPr lang="en-US" altLang="ko-KR" sz="1800" dirty="0"/>
              <a:t>) </a:t>
            </a:r>
            <a:r>
              <a:rPr lang="ko-KR" altLang="en-US" sz="1800" dirty="0"/>
              <a:t>만 변경함</a:t>
            </a:r>
            <a:endParaRPr lang="en-US" altLang="ko-KR" sz="1800" dirty="0"/>
          </a:p>
          <a:p>
            <a:pPr lvl="1"/>
            <a:r>
              <a:rPr lang="ko-KR" altLang="en-US" sz="1800" dirty="0"/>
              <a:t>최종적으로 더하기 연산에 대해 </a:t>
            </a:r>
            <a:r>
              <a:rPr lang="en-US" altLang="ko-KR" sz="1800" dirty="0"/>
              <a:t>sign </a:t>
            </a:r>
            <a:r>
              <a:rPr lang="ko-KR" altLang="en-US" sz="1800" dirty="0"/>
              <a:t>을 바꿔주는 방식으로 구현하려고 했음</a:t>
            </a:r>
            <a:endParaRPr lang="en-US" altLang="ko-KR" sz="2000" dirty="0"/>
          </a:p>
          <a:p>
            <a:r>
              <a:rPr lang="ko-KR" altLang="en-US" sz="2000" dirty="0"/>
              <a:t>실패 원인</a:t>
            </a:r>
            <a:endParaRPr lang="en-US" altLang="ko-KR" sz="2000" dirty="0"/>
          </a:p>
          <a:p>
            <a:pPr lvl="1"/>
            <a:r>
              <a:rPr lang="ko-KR" altLang="en-US" sz="1800" dirty="0"/>
              <a:t>내부적으로 더하기 연산을 초기화 과정에 이용함</a:t>
            </a:r>
            <a:endParaRPr lang="en-US" altLang="ko-KR" sz="1800" dirty="0"/>
          </a:p>
          <a:p>
            <a:pPr lvl="1"/>
            <a:r>
              <a:rPr lang="ko-KR" altLang="en-US" sz="1800" dirty="0"/>
              <a:t>더하기를 빼기로 바꾸었더니 초기화가 완료되지 않음</a:t>
            </a:r>
            <a:endParaRPr lang="en-US" altLang="ko-KR" sz="1800" dirty="0"/>
          </a:p>
          <a:p>
            <a:pPr lvl="1"/>
            <a:r>
              <a:rPr lang="en-US" altLang="ko-KR" sz="1800" dirty="0"/>
              <a:t>Break point</a:t>
            </a:r>
            <a:r>
              <a:rPr lang="ko-KR" altLang="en-US" sz="1800" dirty="0"/>
              <a:t>를 넣어 확인해보았으나</a:t>
            </a:r>
            <a:r>
              <a:rPr lang="en-US" altLang="ko-KR" sz="1800" dirty="0"/>
              <a:t>, </a:t>
            </a:r>
            <a:r>
              <a:rPr lang="ko-KR" altLang="en-US" sz="1800" dirty="0"/>
              <a:t>어떤 루틴인지 파악이 어려움</a:t>
            </a:r>
            <a:endParaRPr lang="en-US" altLang="ko-KR" sz="1800" dirty="0"/>
          </a:p>
          <a:p>
            <a:pPr lvl="1"/>
            <a:r>
              <a:rPr lang="ko-KR" altLang="en-US" sz="1800" dirty="0"/>
              <a:t>이것을 확인하려면 초기화 과정을 검토해야 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시간이 많이 소요됨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아이디어로 변경</a:t>
            </a:r>
            <a:r>
              <a:rPr lang="en-US" altLang="ko-KR" sz="1800" dirty="0"/>
              <a:t>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C656C-62DA-4166-9C9B-835070A1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3178B16-008D-4BC7-904A-BEABF570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 </a:t>
            </a:r>
            <a:r>
              <a:rPr lang="ko-KR" altLang="en-US" dirty="0"/>
              <a:t>확인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3C3D1B-7E7D-4053-9B44-453ECDE3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798540"/>
            <a:ext cx="8353425" cy="3789558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4395CA-DAAB-4FE5-8275-0A36453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A06D79-5F7F-45CB-BDCA-FC965781B19E}"/>
              </a:ext>
            </a:extLst>
          </p:cNvPr>
          <p:cNvSpPr/>
          <p:nvPr/>
        </p:nvSpPr>
        <p:spPr>
          <a:xfrm>
            <a:off x="541724" y="1152210"/>
            <a:ext cx="8095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https://github.com/microsoft/calculator/blob/master/docs/ApplicationArchitecture.md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4938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3718A-16DE-468D-BF5D-838D496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8537C9-FC81-4596-B9E3-F16661129C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" y="552450"/>
            <a:ext cx="8839200" cy="5248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BECD6-1333-46CC-8A63-EBF0411028D4}"/>
              </a:ext>
            </a:extLst>
          </p:cNvPr>
          <p:cNvSpPr/>
          <p:nvPr/>
        </p:nvSpPr>
        <p:spPr>
          <a:xfrm>
            <a:off x="266700" y="4381500"/>
            <a:ext cx="8248650" cy="113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제출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FF0000"/>
                </a:solidFill>
              </a:rPr>
              <a:t>Word </a:t>
            </a:r>
            <a:r>
              <a:rPr lang="ko-KR" altLang="en-US" sz="1800" dirty="0">
                <a:solidFill>
                  <a:srgbClr val="FF0000"/>
                </a:solidFill>
              </a:rPr>
              <a:t>파일에 보고서 및 캡처 화면을 넣고</a:t>
            </a:r>
            <a:r>
              <a:rPr lang="en-US" altLang="ko-KR" sz="1800" dirty="0">
                <a:solidFill>
                  <a:srgbClr val="FF0000"/>
                </a:solidFill>
              </a:rPr>
              <a:t>, PDF </a:t>
            </a:r>
            <a:r>
              <a:rPr lang="ko-KR" altLang="en-US" sz="1800" dirty="0">
                <a:solidFill>
                  <a:srgbClr val="FF0000"/>
                </a:solidFill>
              </a:rPr>
              <a:t>파일로 변환</a:t>
            </a:r>
            <a:r>
              <a:rPr lang="ko-KR" altLang="en-US" sz="1800" dirty="0"/>
              <a:t>해 </a:t>
            </a:r>
            <a:r>
              <a:rPr lang="en-US" altLang="ko-KR" sz="1800" dirty="0"/>
              <a:t>LMS </a:t>
            </a:r>
            <a:r>
              <a:rPr lang="ko-KR" altLang="en-US" sz="1800" dirty="0"/>
              <a:t>제출</a:t>
            </a:r>
            <a:endParaRPr lang="en-US" altLang="ko-KR" sz="1800" dirty="0"/>
          </a:p>
          <a:p>
            <a:pPr lvl="1"/>
            <a:r>
              <a:rPr lang="ko-KR" altLang="en-US" sz="1600" dirty="0"/>
              <a:t>파일 이름</a:t>
            </a:r>
            <a:r>
              <a:rPr lang="en-US" altLang="ko-KR" sz="1600" dirty="0"/>
              <a:t>: </a:t>
            </a:r>
            <a:r>
              <a:rPr lang="ko-KR" altLang="en-US" sz="1600" dirty="0"/>
              <a:t>학번</a:t>
            </a:r>
            <a:r>
              <a:rPr lang="en-US" altLang="ko-KR" sz="1600" dirty="0"/>
              <a:t>.pdf</a:t>
            </a:r>
          </a:p>
          <a:p>
            <a:r>
              <a:rPr lang="ko-KR" altLang="en-US" sz="1800" dirty="0"/>
              <a:t>각자 임의의 수정 내용을 설정해 한 가지 수정을 진행해보기</a:t>
            </a:r>
            <a:endParaRPr lang="en-US" altLang="ko-KR" sz="1800" dirty="0"/>
          </a:p>
          <a:p>
            <a:pPr lvl="1"/>
            <a:r>
              <a:rPr lang="ko-KR" altLang="en-US" sz="1600" dirty="0"/>
              <a:t>수정 내용</a:t>
            </a:r>
            <a:endParaRPr lang="en-US" altLang="ko-KR" sz="1600" dirty="0"/>
          </a:p>
          <a:p>
            <a:pPr lvl="2"/>
            <a:r>
              <a:rPr lang="ko-KR" altLang="en-US" sz="1400" dirty="0"/>
              <a:t>자유롭게 수정하여도 좋으나</a:t>
            </a:r>
            <a:r>
              <a:rPr lang="en-US" altLang="ko-KR" sz="1400" dirty="0"/>
              <a:t>, </a:t>
            </a:r>
            <a:r>
              <a:rPr lang="ko-KR" altLang="en-US" sz="1400" dirty="0"/>
              <a:t>본 슬라이드의 실습 내용은 제외</a:t>
            </a:r>
            <a:endParaRPr lang="en-US" altLang="ko-KR" sz="1400" dirty="0"/>
          </a:p>
          <a:p>
            <a:pPr lvl="2"/>
            <a:r>
              <a:rPr lang="ko-KR" altLang="en-US" sz="1400" dirty="0"/>
              <a:t>별도의 코드 분석을 진행할 수 있는 내용으로 수행할 것</a:t>
            </a:r>
            <a:endParaRPr lang="en-US" altLang="ko-KR" sz="1400" dirty="0"/>
          </a:p>
          <a:p>
            <a:pPr lvl="1"/>
            <a:r>
              <a:rPr lang="ko-KR" altLang="en-US" sz="1600" dirty="0"/>
              <a:t>보고서</a:t>
            </a:r>
            <a:r>
              <a:rPr lang="en-US" altLang="ko-KR" sz="1600" dirty="0"/>
              <a:t>: </a:t>
            </a:r>
            <a:r>
              <a:rPr lang="ko-KR" altLang="en-US" sz="1600" dirty="0"/>
              <a:t>전체 </a:t>
            </a:r>
            <a:r>
              <a:rPr lang="en-US" altLang="ko-KR" sz="1600" dirty="0"/>
              <a:t>A4 5</a:t>
            </a:r>
            <a:r>
              <a:rPr lang="ko-KR" altLang="en-US" sz="1600" dirty="0"/>
              <a:t>장 이내</a:t>
            </a:r>
            <a:endParaRPr lang="en-US" altLang="ko-KR" sz="1600" dirty="0"/>
          </a:p>
          <a:p>
            <a:pPr lvl="2"/>
            <a:r>
              <a:rPr lang="ko-KR" altLang="en-US" sz="1400" dirty="0"/>
              <a:t>수정한 내용 및 코드 분석 과정을</a:t>
            </a:r>
            <a:r>
              <a:rPr lang="en-US" altLang="ko-KR" sz="1400" dirty="0"/>
              <a:t> </a:t>
            </a:r>
            <a:r>
              <a:rPr lang="ko-KR" altLang="en-US" sz="1400" dirty="0"/>
              <a:t>기술하고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2"/>
            <a:r>
              <a:rPr lang="ko-KR" altLang="en-US" sz="1400" dirty="0"/>
              <a:t>과정 및 결과에 대한 캡처 화면을 적절히 삽입할 것</a:t>
            </a:r>
            <a:r>
              <a:rPr lang="en-US" altLang="ko-KR" sz="1400" dirty="0"/>
              <a:t>. (</a:t>
            </a:r>
            <a:r>
              <a:rPr lang="ko-KR" altLang="en-US" sz="1400" dirty="0"/>
              <a:t>적절한 크기와 개수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400" dirty="0"/>
              <a:t>실패한 시도가 있다면 그것도 추가할 것</a:t>
            </a:r>
            <a:endParaRPr lang="en-US" altLang="ko-KR" sz="1400" dirty="0"/>
          </a:p>
          <a:p>
            <a:r>
              <a:rPr lang="ko-KR" altLang="en-US" sz="1800" dirty="0"/>
              <a:t>기한</a:t>
            </a:r>
            <a:r>
              <a:rPr lang="en-US" altLang="ko-KR" sz="1800" dirty="0"/>
              <a:t>: 11/9 (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23:59</a:t>
            </a:r>
          </a:p>
          <a:p>
            <a:pPr lvl="1"/>
            <a:r>
              <a:rPr lang="ko-KR" altLang="en-US" sz="1600" dirty="0"/>
              <a:t>지각 감점</a:t>
            </a:r>
            <a:r>
              <a:rPr lang="en-US" altLang="ko-KR" sz="1600" dirty="0"/>
              <a:t>: 5%p / 12H</a:t>
            </a: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주 이후 제출 차단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EADC-C457-4F12-8334-1B5FB2B2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BEE9F0-3B97-4F6A-8D67-792DBB8094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3900" y="533400"/>
            <a:ext cx="7696200" cy="5286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5A40E7-75D3-4317-94EF-54F83AD85A3C}"/>
              </a:ext>
            </a:extLst>
          </p:cNvPr>
          <p:cNvSpPr/>
          <p:nvPr/>
        </p:nvSpPr>
        <p:spPr>
          <a:xfrm>
            <a:off x="1743075" y="2968126"/>
            <a:ext cx="5867400" cy="921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8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CBD9B-6DDE-49E8-9A5D-5825F4D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DAAE36-2DB6-4934-94C9-94D0D31FF2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086" y="1000125"/>
            <a:ext cx="9146172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284FB6-C59E-4591-90EF-FC72886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6BCA3E-AA40-45F6-A7B8-9619563F57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769" y="0"/>
            <a:ext cx="9048461" cy="6353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5CD2FE-9B4D-4A73-AF62-5CBE4E04764B}"/>
              </a:ext>
            </a:extLst>
          </p:cNvPr>
          <p:cNvSpPr/>
          <p:nvPr/>
        </p:nvSpPr>
        <p:spPr>
          <a:xfrm>
            <a:off x="3988097" y="2139434"/>
            <a:ext cx="5233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Break point: debug </a:t>
            </a:r>
            <a:r>
              <a:rPr lang="ko-KR" altLang="en-US" dirty="0">
                <a:solidFill>
                  <a:srgbClr val="FF0000"/>
                </a:solidFill>
              </a:rPr>
              <a:t>중 해당 코드에서 수행 중단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각종 메모리 상태를 추적할 수 있음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24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FF5DE1-1CB9-45BA-88D4-0A0141F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38826D-8657-465E-88D5-B73509771B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800" y="2371725"/>
            <a:ext cx="5486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BE69E3-41E2-4E13-A59B-0EAEBFB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90CE22-D66D-4657-A8A4-634115DEFD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07716"/>
            <a:ext cx="9144000" cy="5137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15F11-2759-42C4-962D-514FC433C820}"/>
              </a:ext>
            </a:extLst>
          </p:cNvPr>
          <p:cNvSpPr/>
          <p:nvPr/>
        </p:nvSpPr>
        <p:spPr>
          <a:xfrm>
            <a:off x="1442689" y="238384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계산기 실행 전에 이미 중단점에 </a:t>
            </a:r>
            <a:r>
              <a:rPr lang="ko-KR" altLang="en-US" dirty="0" err="1">
                <a:solidFill>
                  <a:srgbClr val="FF0000"/>
                </a:solidFill>
              </a:rPr>
              <a:t>걸려버림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F5</a:t>
            </a:r>
            <a:r>
              <a:rPr lang="ko-KR" altLang="en-US" dirty="0">
                <a:solidFill>
                  <a:srgbClr val="FF0000"/>
                </a:solidFill>
              </a:rPr>
              <a:t> 눌러서 </a:t>
            </a:r>
            <a:r>
              <a:rPr lang="en-US" altLang="ko-KR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CC081-F5FC-4A42-905D-B1CB0BB1D9B5}"/>
              </a:ext>
            </a:extLst>
          </p:cNvPr>
          <p:cNvSpPr/>
          <p:nvPr/>
        </p:nvSpPr>
        <p:spPr>
          <a:xfrm>
            <a:off x="709264" y="5777342"/>
            <a:ext cx="7072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F5 </a:t>
            </a:r>
            <a:r>
              <a:rPr lang="ko-KR" altLang="en-US" dirty="0">
                <a:solidFill>
                  <a:srgbClr val="FF0000"/>
                </a:solidFill>
              </a:rPr>
              <a:t>를 여러 번 눌러도 자꾸만 걸리네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중단점 일단 해제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정보 창에 내가 원하는 메시지 출력하기</a:t>
            </a:r>
            <a:endParaRPr lang="en-US" altLang="ko-KR" sz="2000" dirty="0"/>
          </a:p>
          <a:p>
            <a:pPr lvl="1"/>
            <a:r>
              <a:rPr lang="ko-KR" altLang="en-US" sz="1800" dirty="0"/>
              <a:t>짧은 시간 내에 기능을 수정하기는 쉽지 않아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좀더 낮은 난이도의 주제를 선택하였음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5F994-0CBF-4EE2-BD94-A7A0EEC3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88025"/>
            <a:ext cx="5562600" cy="41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1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텍스트 형태로 존재할 수 밖에 없는 요소가 있으므로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수정해야 하는 코드 부분을 훨씬 쉽게 찾을 수 있음</a:t>
            </a:r>
            <a:endParaRPr lang="en-US" altLang="ko-KR" sz="2000" dirty="0"/>
          </a:p>
          <a:p>
            <a:r>
              <a:rPr lang="ko-KR" altLang="en-US" sz="2000" dirty="0"/>
              <a:t>단순 문자열 검색 이용</a:t>
            </a:r>
            <a:endParaRPr lang="en-US" altLang="ko-KR" sz="16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5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548F-E818-4A8A-BEFD-A9109462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</a:t>
            </a:r>
            <a:r>
              <a:rPr lang="ko-KR" altLang="en-US" dirty="0"/>
              <a:t>에서 </a:t>
            </a:r>
            <a:r>
              <a:rPr lang="en-US" altLang="ko-KR" dirty="0"/>
              <a:t>CTRL+F </a:t>
            </a:r>
            <a:r>
              <a:rPr lang="ko-KR" altLang="en-US" dirty="0"/>
              <a:t>문자열 검색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333D2-EF81-4106-8F7F-C374ED17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91" y="1058863"/>
            <a:ext cx="637321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7DF6F-936F-49AD-BE4E-83383C50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81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EBC8C-CE33-4F82-BEEF-154CFAFC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에서도 검색 가능함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A3A2C7-55BC-44E4-BF04-8899E63F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604" y="1058863"/>
            <a:ext cx="734679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99FF0-3C9F-4AAA-ADBB-A3BCD08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34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C9A4A-5A39-42AE-BB47-FFD3E8FD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1FF78-92F7-409F-AA79-63CA8811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9FF90C-8978-432E-AD21-39655AB2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23" y="2152650"/>
            <a:ext cx="8145156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12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29663-6855-4C62-8938-AF5923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발견하고</a:t>
            </a:r>
            <a:r>
              <a:rPr lang="en-US" altLang="ko-KR" dirty="0"/>
              <a:t>, </a:t>
            </a:r>
            <a:r>
              <a:rPr lang="ko-KR" altLang="en-US" dirty="0"/>
              <a:t>일단 수정</a:t>
            </a:r>
            <a:r>
              <a:rPr lang="en-US" altLang="ko-KR" dirty="0"/>
              <a:t>. </a:t>
            </a:r>
            <a:r>
              <a:rPr lang="ko-KR" altLang="en-US" dirty="0"/>
              <a:t>그런데 연결 </a:t>
            </a:r>
            <a:r>
              <a:rPr lang="en-US" altLang="ko-KR" dirty="0"/>
              <a:t>URL </a:t>
            </a:r>
            <a:r>
              <a:rPr lang="ko-KR" altLang="en-US" dirty="0"/>
              <a:t>이 없네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056E64-E2DE-4B45-AA5B-B6416372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675069"/>
            <a:ext cx="8353425" cy="2036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C1EE5-D8E9-402F-A677-B537DCB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6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EBD6-D7A6-4879-A3D9-53ABFCDD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name </a:t>
            </a:r>
            <a:r>
              <a:rPr lang="ko-KR" altLang="en-US" dirty="0"/>
              <a:t>을 검색하여</a:t>
            </a:r>
            <a:r>
              <a:rPr lang="en-US" altLang="ko-KR" dirty="0"/>
              <a:t>, </a:t>
            </a:r>
            <a:r>
              <a:rPr lang="ko-KR" altLang="en-US" dirty="0"/>
              <a:t>참조하는 코드로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E156B7-2EAA-4EBE-8E38-1E211048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249"/>
            <a:ext cx="8353425" cy="50621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567AC-A1CD-4059-B50C-57C887B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6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965B-3D5A-4373-9050-33D772EE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마찬가지로 주석 처리하고</a:t>
            </a:r>
            <a:r>
              <a:rPr lang="en-US" altLang="ko-KR" dirty="0"/>
              <a:t>, </a:t>
            </a:r>
            <a:r>
              <a:rPr lang="ko-KR" altLang="en-US" dirty="0"/>
              <a:t>링크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A2F8CF-D086-4156-B590-38EF3F7F8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64" y="1058863"/>
            <a:ext cx="805527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21045-41E3-44ED-8D0F-2D53A5CF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63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CB2B-C163-4660-B17D-8FEDC92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빌드 후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E1270F-FA97-4330-B592-29239D11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62" y="1647826"/>
            <a:ext cx="8965878" cy="40909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58902-D12A-45AA-B2D2-7F643854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4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lvl="1"/>
            <a:r>
              <a:rPr lang="ko-KR" altLang="en-US" dirty="0"/>
              <a:t>개발 및 실행 환경 요구 사항</a:t>
            </a:r>
            <a:endParaRPr lang="en-US" altLang="ko-KR" dirty="0"/>
          </a:p>
          <a:p>
            <a:pPr lvl="2"/>
            <a:r>
              <a:rPr lang="ko-KR" altLang="en-US" dirty="0"/>
              <a:t>내가 환경을 구성하기에 적절한 자원</a:t>
            </a:r>
            <a:r>
              <a:rPr lang="en-US" altLang="ko-KR" dirty="0"/>
              <a:t>(</a:t>
            </a:r>
            <a:r>
              <a:rPr lang="ko-KR" altLang="en-US" dirty="0"/>
              <a:t>컴퓨팅 환경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비용 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갖고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문서 및 추가 자료들이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공식 사이트에 </a:t>
            </a:r>
            <a:r>
              <a:rPr lang="en-US" altLang="ko-KR" dirty="0"/>
              <a:t>Documentation </a:t>
            </a:r>
            <a:r>
              <a:rPr lang="ko-KR" altLang="en-US" dirty="0"/>
              <a:t>이 잘 되어있어야 함</a:t>
            </a:r>
            <a:endParaRPr lang="en-US" altLang="ko-KR" dirty="0"/>
          </a:p>
          <a:p>
            <a:pPr lvl="2"/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등 검색에서 나오는 자료들이 많아야 </a:t>
            </a:r>
            <a:r>
              <a:rPr lang="en-US" altLang="ko-KR" dirty="0"/>
              <a:t>trouble shooting</a:t>
            </a:r>
            <a:r>
              <a:rPr lang="ko-KR" altLang="en-US" dirty="0"/>
              <a:t>이 용이함</a:t>
            </a:r>
            <a:endParaRPr lang="en-US" altLang="ko-KR" dirty="0"/>
          </a:p>
          <a:p>
            <a:pPr lvl="2"/>
            <a:r>
              <a:rPr lang="en-US" altLang="ko-KR" dirty="0"/>
              <a:t>Project Community </a:t>
            </a:r>
            <a:r>
              <a:rPr lang="ko-KR" altLang="en-US" dirty="0"/>
              <a:t>의 규모가 클수록 자료도 많음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구성해보지 않고도</a:t>
            </a:r>
            <a:r>
              <a:rPr lang="en-US" altLang="ko-KR" dirty="0"/>
              <a:t> </a:t>
            </a:r>
            <a:r>
              <a:rPr lang="ko-KR" altLang="en-US" dirty="0"/>
              <a:t>미리 수행해볼 수 있다면 매우 좋음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소스 코드가 </a:t>
            </a:r>
            <a:r>
              <a:rPr lang="ko-KR" altLang="en-US" dirty="0" err="1"/>
              <a:t>아니라도</a:t>
            </a:r>
            <a:r>
              <a:rPr lang="ko-KR" altLang="en-US" dirty="0"/>
              <a:t> 실행 파일이 있거나</a:t>
            </a:r>
            <a:r>
              <a:rPr lang="en-US" altLang="ko-KR" dirty="0"/>
              <a:t>, </a:t>
            </a:r>
            <a:r>
              <a:rPr lang="ko-KR" altLang="en-US" dirty="0"/>
              <a:t>앱이 있거나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수정할 대상이 될 기존 기능의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0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lvl="1"/>
            <a:r>
              <a:rPr lang="ko-KR" altLang="en-US" dirty="0"/>
              <a:t>어떤 기능을 수정</a:t>
            </a:r>
            <a:r>
              <a:rPr lang="en-US" altLang="ko-KR" dirty="0"/>
              <a:t>, </a:t>
            </a:r>
            <a:r>
              <a:rPr lang="ko-KR" altLang="en-US" dirty="0"/>
              <a:t>추가할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실제 사용해보면서 하려고 하는 일의 정확한 요구 사항을 파악해야 함</a:t>
            </a:r>
            <a:endParaRPr lang="en-US" altLang="ko-KR" dirty="0"/>
          </a:p>
          <a:p>
            <a:pPr lvl="1"/>
            <a:r>
              <a:rPr lang="ko-KR" altLang="en-US" dirty="0"/>
              <a:t>구현이 가능할 것인지 미리 예측을 해봄</a:t>
            </a:r>
            <a:endParaRPr lang="en-US" altLang="ko-KR" dirty="0"/>
          </a:p>
          <a:p>
            <a:pPr lvl="2"/>
            <a:r>
              <a:rPr lang="ko-KR" altLang="en-US" dirty="0"/>
              <a:t>겉으로 파악할 수 있는 세부 동작을 추측해가며</a:t>
            </a:r>
            <a:r>
              <a:rPr lang="en-US" altLang="ko-KR" dirty="0"/>
              <a:t> </a:t>
            </a:r>
            <a:r>
              <a:rPr lang="ko-KR" altLang="en-US" dirty="0"/>
              <a:t>기능의 구현 방향을 </a:t>
            </a:r>
            <a:br>
              <a:rPr lang="en-US" altLang="ko-KR" dirty="0"/>
            </a:br>
            <a:r>
              <a:rPr lang="ko-KR" altLang="en-US" dirty="0"/>
              <a:t>다양하게 구상해보고</a:t>
            </a:r>
            <a:r>
              <a:rPr lang="en-US" altLang="ko-KR" dirty="0"/>
              <a:t>, </a:t>
            </a:r>
            <a:r>
              <a:rPr lang="ko-KR" altLang="en-US" dirty="0"/>
              <a:t>난이도를 미리 예측해보아야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lvl="1"/>
            <a:r>
              <a:rPr lang="en-US" altLang="ko-KR" dirty="0"/>
              <a:t>Build environment </a:t>
            </a:r>
            <a:r>
              <a:rPr lang="ko-KR" altLang="en-US" dirty="0"/>
              <a:t>의 구성에 관한 문서를 찾고 그에 따라 환경 구성</a:t>
            </a:r>
            <a:endParaRPr lang="en-US" altLang="ko-KR" dirty="0"/>
          </a:p>
          <a:p>
            <a:pPr lvl="2"/>
            <a:r>
              <a:rPr lang="ko-KR" altLang="en-US" dirty="0"/>
              <a:t>뭔가 복잡한데 아무런 문서가 없으면</a:t>
            </a:r>
            <a:r>
              <a:rPr lang="en-US" altLang="ko-KR" dirty="0"/>
              <a:t>…</a:t>
            </a:r>
            <a:r>
              <a:rPr lang="ko-KR" altLang="en-US" dirty="0"/>
              <a:t>빠르게 포기하자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구성하고</a:t>
            </a:r>
            <a:r>
              <a:rPr lang="en-US" altLang="ko-KR" dirty="0"/>
              <a:t> </a:t>
            </a:r>
            <a:r>
              <a:rPr lang="ko-KR" altLang="en-US" dirty="0"/>
              <a:t>수정하고자 하는 기능의 정상 동작을 확인</a:t>
            </a:r>
            <a:endParaRPr lang="en-US" altLang="ko-KR" dirty="0"/>
          </a:p>
          <a:p>
            <a:pPr lvl="1"/>
            <a:r>
              <a:rPr lang="en-US" altLang="ko-KR" dirty="0"/>
              <a:t>Debug </a:t>
            </a:r>
            <a:r>
              <a:rPr lang="ko-KR" altLang="en-US" dirty="0"/>
              <a:t>모드가 있는지 확인하고</a:t>
            </a:r>
            <a:r>
              <a:rPr lang="en-US" altLang="ko-KR" dirty="0"/>
              <a:t>, </a:t>
            </a:r>
            <a:r>
              <a:rPr lang="ko-KR" altLang="en-US" dirty="0"/>
              <a:t>있다면 </a:t>
            </a:r>
            <a:r>
              <a:rPr lang="en-US" altLang="ko-KR" dirty="0"/>
              <a:t>Debug mode </a:t>
            </a:r>
            <a:r>
              <a:rPr lang="ko-KR" altLang="en-US" dirty="0"/>
              <a:t>로 작업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구조 분석 </a:t>
            </a:r>
            <a:r>
              <a:rPr lang="en-US" altLang="ko-KR" dirty="0"/>
              <a:t>(architecture)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Documents </a:t>
            </a:r>
            <a:r>
              <a:rPr lang="ko-KR" altLang="en-US" dirty="0"/>
              <a:t>확보</a:t>
            </a:r>
            <a:endParaRPr lang="en-US" altLang="ko-KR" dirty="0"/>
          </a:p>
          <a:p>
            <a:pPr lvl="1"/>
            <a:r>
              <a:rPr lang="ko-KR" altLang="en-US" dirty="0"/>
              <a:t>전체적인 구조 및 세부 컴포넌트에 관한 </a:t>
            </a:r>
            <a:r>
              <a:rPr lang="en-US" altLang="ko-KR" dirty="0"/>
              <a:t>Document </a:t>
            </a:r>
            <a:r>
              <a:rPr lang="ko-KR" altLang="en-US" dirty="0"/>
              <a:t>검색 및 확보</a:t>
            </a:r>
            <a:endParaRPr lang="en-US" altLang="ko-KR" dirty="0"/>
          </a:p>
          <a:p>
            <a:pPr lvl="1"/>
            <a:r>
              <a:rPr lang="ko-KR" altLang="en-US" dirty="0"/>
              <a:t>버전을 잘 확인하면서 볼 것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전체적인 구조와 각 컴포넌트의 역할</a:t>
            </a:r>
            <a:r>
              <a:rPr lang="en-US" altLang="ko-KR" dirty="0"/>
              <a:t>, </a:t>
            </a:r>
            <a:r>
              <a:rPr lang="ko-KR" altLang="en-US" dirty="0"/>
              <a:t>인터페이스 파악</a:t>
            </a:r>
            <a:endParaRPr lang="en-US" altLang="ko-KR" dirty="0"/>
          </a:p>
          <a:p>
            <a:pPr lvl="1"/>
            <a:r>
              <a:rPr lang="ko-KR" altLang="en-US" dirty="0"/>
              <a:t>구조를 설명하는 </a:t>
            </a:r>
            <a:r>
              <a:rPr lang="en-US" altLang="ko-KR" dirty="0"/>
              <a:t>main document </a:t>
            </a:r>
            <a:r>
              <a:rPr lang="ko-KR" altLang="en-US" dirty="0"/>
              <a:t>전체를 처음 한 번은 정독하자</a:t>
            </a:r>
            <a:endParaRPr lang="en-US" altLang="ko-KR" dirty="0"/>
          </a:p>
          <a:p>
            <a:pPr lvl="1"/>
            <a:r>
              <a:rPr lang="ko-KR" altLang="en-US" dirty="0"/>
              <a:t>당장 연관이 없어 보이더라도 소스코드를 볼 때 큰 도움이 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 기능과 </a:t>
            </a:r>
            <a:r>
              <a:rPr lang="ko-KR" altLang="en-US" dirty="0" err="1"/>
              <a:t>연관있는</a:t>
            </a:r>
            <a:r>
              <a:rPr lang="ko-KR" altLang="en-US" dirty="0"/>
              <a:t> 세부 컴포넌트의 세부 역할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연관된 컴포넌트들 간의 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1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</a:t>
            </a:r>
            <a:r>
              <a:rPr lang="ko-KR" altLang="en-US" dirty="0"/>
              <a:t>에 따라 코드 분석의 진입점을 설정</a:t>
            </a:r>
            <a:endParaRPr lang="en-US" altLang="ko-KR" dirty="0"/>
          </a:p>
          <a:p>
            <a:pPr lvl="1"/>
            <a:r>
              <a:rPr lang="en-US" altLang="ko-KR" dirty="0"/>
              <a:t>Top-down: </a:t>
            </a:r>
            <a:r>
              <a:rPr lang="ko-KR" altLang="en-US" dirty="0"/>
              <a:t>동작 방식</a:t>
            </a:r>
            <a:r>
              <a:rPr lang="en-US" altLang="ko-KR" dirty="0"/>
              <a:t>(event driven, procedure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/>
              <a:t>main() </a:t>
            </a:r>
            <a:r>
              <a:rPr lang="ko-KR" altLang="en-US" dirty="0"/>
              <a:t>함수와 같이 뼈대가 되는 코드부터 </a:t>
            </a:r>
            <a:r>
              <a:rPr lang="en-US" altLang="ko-KR" dirty="0"/>
              <a:t>call chain</a:t>
            </a:r>
            <a:r>
              <a:rPr lang="ko-KR" altLang="en-US" dirty="0"/>
              <a:t>을 따라가며 수정하고자 </a:t>
            </a:r>
            <a:br>
              <a:rPr lang="en-US" altLang="ko-KR" dirty="0"/>
            </a:br>
            <a:r>
              <a:rPr lang="ko-KR" altLang="en-US" dirty="0"/>
              <a:t>하는 코드까지 </a:t>
            </a:r>
            <a:r>
              <a:rPr lang="en-US" altLang="ko-KR" dirty="0"/>
              <a:t>trace</a:t>
            </a:r>
            <a:r>
              <a:rPr lang="ko-KR" altLang="en-US" dirty="0"/>
              <a:t>를 진행</a:t>
            </a:r>
            <a:endParaRPr lang="en-US" altLang="ko-KR" dirty="0"/>
          </a:p>
          <a:p>
            <a:pPr lvl="1"/>
            <a:r>
              <a:rPr lang="en-US" altLang="ko-KR" dirty="0"/>
              <a:t>Bottom-up: </a:t>
            </a:r>
            <a:r>
              <a:rPr lang="ko-KR" altLang="en-US" dirty="0"/>
              <a:t>수정하고자 하는 코드를 바로 접근하고</a:t>
            </a:r>
            <a:r>
              <a:rPr lang="en-US" altLang="ko-KR" dirty="0"/>
              <a:t>, </a:t>
            </a:r>
            <a:r>
              <a:rPr lang="ko-KR" altLang="en-US" dirty="0"/>
              <a:t>해당 코드를 </a:t>
            </a:r>
            <a:br>
              <a:rPr lang="en-US" altLang="ko-KR" dirty="0"/>
            </a:br>
            <a:r>
              <a:rPr lang="ko-KR" altLang="en-US" dirty="0"/>
              <a:t>호출하는 함수들을 </a:t>
            </a:r>
            <a:r>
              <a:rPr lang="ko-KR" altLang="en-US" dirty="0" err="1"/>
              <a:t>추적해나가며</a:t>
            </a:r>
            <a:r>
              <a:rPr lang="ko-KR" altLang="en-US" dirty="0"/>
              <a:t> 전체 구조를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수정하고자 하는 코드의 동작을 확인</a:t>
            </a:r>
            <a:endParaRPr lang="en-US" altLang="ko-KR" dirty="0"/>
          </a:p>
          <a:p>
            <a:pPr lvl="1"/>
            <a:r>
              <a:rPr lang="ko-KR" altLang="en-US" dirty="0"/>
              <a:t>우선 코드에 존재하는 주석들을 통해 코드 전체의 흐름 파악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en-US" altLang="ko-KR" dirty="0"/>
              <a:t>debugging message</a:t>
            </a:r>
            <a:r>
              <a:rPr lang="ko-KR" altLang="en-US" dirty="0"/>
              <a:t>를 통해 세부적인 사항 파악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변수 및 </a:t>
            </a:r>
            <a:r>
              <a:rPr lang="en-US" altLang="ko-KR" dirty="0"/>
              <a:t>sub-function</a:t>
            </a:r>
            <a:r>
              <a:rPr lang="ko-KR" altLang="en-US" dirty="0"/>
              <a:t>의 기능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6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4532</TotalTime>
  <Words>1141</Words>
  <Application>Microsoft Office PowerPoint</Application>
  <PresentationFormat>화면 슬라이드 쇼(4:3)</PresentationFormat>
  <Paragraphs>188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Wingdings</vt:lpstr>
      <vt:lpstr>Office 테마</vt:lpstr>
      <vt:lpstr>코드 분석 1</vt:lpstr>
      <vt:lpstr>시작 전에…</vt:lpstr>
      <vt:lpstr>개인 과제 #5</vt:lpstr>
      <vt:lpstr>코드 분석</vt:lpstr>
      <vt:lpstr>1단계: 준비</vt:lpstr>
      <vt:lpstr>1단계: 준비</vt:lpstr>
      <vt:lpstr>1단계: 준비</vt:lpstr>
      <vt:lpstr>2단계: 구조 분석 (architecture)</vt:lpstr>
      <vt:lpstr>3단계: 코드 분석</vt:lpstr>
      <vt:lpstr>3단계: 코드 분석</vt:lpstr>
      <vt:lpstr>코드 분석 실습:   윈도우 계산기 앱 수정</vt:lpstr>
      <vt:lpstr>계산기 앱</vt:lpstr>
      <vt:lpstr>계산기 앱</vt:lpstr>
      <vt:lpstr>시작 전에 설정</vt:lpstr>
      <vt:lpstr>PowerPoint 프레젠테이션</vt:lpstr>
      <vt:lpstr>빌드 환경 구성 (With VS 2019 Community)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빌드 및 수행 확인 (15분 이상 소요됨)</vt:lpstr>
      <vt:lpstr>첫 번째 시도: 실패</vt:lpstr>
      <vt:lpstr>Documentation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두 번째 시도</vt:lpstr>
      <vt:lpstr>두 번째 시도</vt:lpstr>
      <vt:lpstr>VS 에서 CTRL+F 문자열 검색 </vt:lpstr>
      <vt:lpstr>GitHub 에서도 검색 가능함</vt:lpstr>
      <vt:lpstr>PowerPoint 프레젠테이션</vt:lpstr>
      <vt:lpstr>발견하고, 일단 수정. 그런데 연결 URL 이 없네?</vt:lpstr>
      <vt:lpstr>Data name 을 검색하여, 참조하는 코드로 이동</vt:lpstr>
      <vt:lpstr>마찬가지로 주석 처리하고, 링크 수정</vt:lpstr>
      <vt:lpstr>다시 빌드 후,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Park Hyunchan</cp:lastModifiedBy>
  <cp:revision>827</cp:revision>
  <cp:lastPrinted>2017-03-16T15:55:50Z</cp:lastPrinted>
  <dcterms:created xsi:type="dcterms:W3CDTF">2016-08-29T08:45:01Z</dcterms:created>
  <dcterms:modified xsi:type="dcterms:W3CDTF">2020-10-30T05:25:41Z</dcterms:modified>
</cp:coreProperties>
</file>