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344" r:id="rId2"/>
    <p:sldId id="899" r:id="rId3"/>
    <p:sldId id="415" r:id="rId4"/>
    <p:sldId id="421" r:id="rId5"/>
    <p:sldId id="417" r:id="rId6"/>
    <p:sldId id="418" r:id="rId7"/>
    <p:sldId id="422" r:id="rId8"/>
    <p:sldId id="423" r:id="rId9"/>
    <p:sldId id="424" r:id="rId10"/>
    <p:sldId id="425" r:id="rId11"/>
    <p:sldId id="426" r:id="rId12"/>
    <p:sldId id="440" r:id="rId13"/>
    <p:sldId id="428" r:id="rId14"/>
    <p:sldId id="429" r:id="rId15"/>
    <p:sldId id="430" r:id="rId16"/>
    <p:sldId id="431" r:id="rId17"/>
    <p:sldId id="432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41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1E6CB-1B67-49CD-819C-CBD1F8F15839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FAC9-6A11-4E72-A306-EB6BEA6C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67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9FAC9-6A11-4E72-A306-EB6BEA6CA98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50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0F27-E9B9-4A8E-9A59-01CCB3F43850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3520609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949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363F8-22A8-407F-82B0-EFC1D1C22895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4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739B-8E74-4F06-BBD0-F6D670C1F7A1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67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A8CB8DFD-98C2-4546-B6CF-69E422C5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798F3-F6A9-4876-8D5A-30BE2843F4A2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434EB0CD-8EF1-472B-BE97-5E504CF1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CCB48D81-6D54-417B-BEE5-6C63BE57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EC3FA5E7-621B-48BE-874B-4DB5F0D567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3531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7912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39E4-F1C0-46F5-93CB-857C8C3AEB8D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00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271D-E6C7-4286-B2FD-D9AA53F1E428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6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3C26B-F624-420D-BF9D-391E2E695B27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09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83CE-7AD5-4A20-9998-54C7F9F05545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73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22EA-EB96-4ADF-ABA9-A693E5F7BB1E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1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D961-86A8-440A-8C4E-52B6CA6FECED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921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51CC0-1347-483B-8708-01772054FA68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427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5993-49E6-4096-BF26-930E741DA796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56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798F3-F6A9-4876-8D5A-30BE2843F4A2}" type="datetime1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49025"/>
            <a:ext cx="30861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49025"/>
            <a:ext cx="2057400" cy="318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0D409-D3F6-4EEC-8C77-1F5E89989FFB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 r="50000" b="10563"/>
          <a:stretch/>
        </p:blipFill>
        <p:spPr>
          <a:xfrm>
            <a:off x="8329848" y="4126395"/>
            <a:ext cx="814152" cy="2212469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95536" y="928972"/>
            <a:ext cx="8352928" cy="707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2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oslab.jbnu.ac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ourceinsight.com/downloa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033326"/>
            <a:ext cx="7772400" cy="1375740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코드 분석 </a:t>
            </a:r>
            <a:r>
              <a:rPr lang="en-US" altLang="ko-KR" sz="4800" dirty="0"/>
              <a:t>2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884837"/>
            <a:ext cx="6858000" cy="2468830"/>
          </a:xfrm>
        </p:spPr>
        <p:txBody>
          <a:bodyPr/>
          <a:lstStyle/>
          <a:p>
            <a:pPr lvl="0"/>
            <a:r>
              <a:rPr lang="en-US" altLang="ko-KR" dirty="0">
                <a:solidFill>
                  <a:prstClr val="black"/>
                </a:solidFill>
              </a:rPr>
              <a:t>Hyunchan, Park</a:t>
            </a:r>
          </a:p>
          <a:p>
            <a:pPr lvl="0"/>
            <a:endParaRPr lang="en-US" altLang="ko-KR" sz="10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  <a:hlinkClick r:id="rId3"/>
              </a:rPr>
              <a:t>http://oslab.jbnu.ac.kr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lvl="0"/>
            <a:endParaRPr lang="en-US" altLang="ko-KR" sz="700" dirty="0">
              <a:solidFill>
                <a:prstClr val="black"/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/>
                </a:solidFill>
              </a:rPr>
              <a:t>Division of Computer Science and Engineering</a:t>
            </a:r>
          </a:p>
          <a:p>
            <a:pPr lvl="0"/>
            <a:r>
              <a:rPr lang="en-US" altLang="ko-KR" sz="2000" dirty="0" err="1">
                <a:solidFill>
                  <a:prstClr val="black"/>
                </a:solidFill>
              </a:rPr>
              <a:t>Jeonbuk</a:t>
            </a:r>
            <a:r>
              <a:rPr lang="en-US" altLang="ko-KR" sz="2000" dirty="0">
                <a:solidFill>
                  <a:prstClr val="black"/>
                </a:solidFill>
              </a:rPr>
              <a:t> National University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59116-4120-42DA-835C-24C00ABC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80" y="6353666"/>
            <a:ext cx="1849220" cy="50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3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B7AA0-FB2E-4F97-B98A-7A587AFB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윈도우 패널 </a:t>
            </a:r>
            <a:r>
              <a:rPr lang="en-US" altLang="ko-KR" dirty="0"/>
              <a:t>Enable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C1C1C0-4E2E-4399-AEAC-CBCDF57E4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809559"/>
            <a:ext cx="8353425" cy="376752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6B02E-CD1F-4867-B767-6163C0DC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49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EB381200-8FF3-4D48-9C17-D4F6E9B6A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78"/>
          <a:stretch/>
        </p:blipFill>
        <p:spPr>
          <a:xfrm>
            <a:off x="1286893" y="1857375"/>
            <a:ext cx="6570214" cy="49276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46BA3A-FA5B-4F3F-8CA6-19E4A71D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Context Window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990752-E74F-4441-A3A0-D9B4F2A1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646685-15ED-48F2-80EB-AE6436ADD8E1}"/>
              </a:ext>
            </a:extLst>
          </p:cNvPr>
          <p:cNvSpPr/>
          <p:nvPr/>
        </p:nvSpPr>
        <p:spPr>
          <a:xfrm>
            <a:off x="1286894" y="4621423"/>
            <a:ext cx="4837682" cy="1731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9D2068-270B-46DC-B8B1-19B77B0778FF}"/>
              </a:ext>
            </a:extLst>
          </p:cNvPr>
          <p:cNvSpPr/>
          <p:nvPr/>
        </p:nvSpPr>
        <p:spPr>
          <a:xfrm>
            <a:off x="3532555" y="2611648"/>
            <a:ext cx="791795" cy="2077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1807C539-DA67-47E6-8414-7DC49D7B06FB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선택한 심볼의 정의를 아래 분리된 화면에 표시해주어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정의를 빠르게 참조할 수 있음 </a:t>
            </a:r>
            <a:r>
              <a:rPr lang="en-US" altLang="ko-KR" sz="2000" dirty="0"/>
              <a:t>(</a:t>
            </a:r>
            <a:r>
              <a:rPr lang="ko-KR" altLang="en-US" sz="2000" dirty="0"/>
              <a:t>심볼 위에 커서를 두고 잠시 기다려보자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3189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E246C-115D-44C4-ADFD-2DED169D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Context 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D28E2-C484-4756-A9EB-F386FF1E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구조체</a:t>
            </a:r>
            <a:r>
              <a:rPr lang="en-US" altLang="ko-KR" sz="2000" dirty="0"/>
              <a:t>,</a:t>
            </a:r>
            <a:r>
              <a:rPr lang="ko-KR" altLang="en-US" sz="2000" dirty="0"/>
              <a:t> 변수 정의 등을 한 화면에서 바로 보여주어 편리함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EB633-6319-4DD5-979C-5B5C93B9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83E4EA-D209-4960-88D6-A7470812F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643669"/>
            <a:ext cx="8086725" cy="474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0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01B8E-B439-4143-A6BB-777A6C64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Jump to caller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2B2907-5703-4C38-8C9E-226AFD33D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786" y="1731169"/>
            <a:ext cx="6542685" cy="416480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513F81-91DC-4325-B668-BEE2C0E6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108A22E6-A1CA-4528-821C-308460785809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선택한 심볼을 호출하는 위치를 바로 모두 검색하여 보여줌</a:t>
            </a:r>
          </a:p>
        </p:txBody>
      </p:sp>
    </p:spTree>
    <p:extLst>
      <p:ext uri="{BB962C8B-B14F-4D97-AF65-F5344CB8AC3E}">
        <p14:creationId xmlns:p14="http://schemas.microsoft.com/office/powerpoint/2010/main" val="95410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E843D-135F-421C-AC00-4DA075CC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Jump to caller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CD9EA7-770C-4920-BAFB-74E9561A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15EB634-33D7-4BA9-B5EE-ACA9F7B06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593" y="1058863"/>
            <a:ext cx="6484814" cy="526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289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DB568-5F38-4744-A190-C3820F8B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Jump to caller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3DE2-176C-4F5B-865F-F478694EB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2019 </a:t>
            </a:r>
            <a:r>
              <a:rPr lang="ko-KR" altLang="en-US" dirty="0"/>
              <a:t>에서도 되는데</a:t>
            </a:r>
            <a:r>
              <a:rPr lang="en-US" altLang="ko-KR" dirty="0"/>
              <a:t>, </a:t>
            </a:r>
            <a:r>
              <a:rPr lang="ko-KR" altLang="en-US" dirty="0"/>
              <a:t>상당히 시간이 걸림</a:t>
            </a:r>
            <a:endParaRPr lang="en-US" altLang="ko-KR" dirty="0"/>
          </a:p>
          <a:p>
            <a:pPr lvl="1"/>
            <a:r>
              <a:rPr lang="ko-KR" altLang="en-US" dirty="0"/>
              <a:t>어</a:t>
            </a:r>
            <a:r>
              <a:rPr lang="en-US" altLang="ko-KR" dirty="0"/>
              <a:t>? 9</a:t>
            </a:r>
            <a:r>
              <a:rPr lang="ko-KR" altLang="en-US" dirty="0"/>
              <a:t>개 밖에 못 찾았네</a:t>
            </a:r>
            <a:r>
              <a:rPr lang="en-US" altLang="ko-KR" dirty="0"/>
              <a:t>? </a:t>
            </a:r>
            <a:r>
              <a:rPr lang="ko-KR" altLang="en-US" dirty="0"/>
              <a:t>시간도 오래 걸렸으면서</a:t>
            </a:r>
            <a:r>
              <a:rPr lang="en-US" altLang="ko-KR" dirty="0"/>
              <a:t>…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B0A1D5-0A0D-4760-8671-DBB5BE81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C6F42-C8C2-465A-8E88-CCDDAAC019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5"/>
          <a:stretch/>
        </p:blipFill>
        <p:spPr>
          <a:xfrm>
            <a:off x="85725" y="2058329"/>
            <a:ext cx="8972550" cy="3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6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9798E7-79E9-4345-8A5C-E16401CD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Jump to caller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8502C-BB09-487C-A170-A663DE410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VS: .h </a:t>
            </a:r>
            <a:r>
              <a:rPr lang="ko-KR" altLang="en-US" sz="2000" dirty="0"/>
              <a:t>확장자의 헤더 파일에 포함된 매크로를 찾아내지 못했음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1B062-00FF-41EA-A117-296DE9A3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8EF2C38-B39E-48AC-97C5-9FC61C75E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38" y="1598912"/>
            <a:ext cx="7970524" cy="420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4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5191A-C765-4A00-AA7A-F826A992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Relation window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7CBA68-2746-4275-AE78-A283CAE3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심볼의 호출 관계를 보여주는 윈도우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37726B-35AD-4706-92F6-BDA6139C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10A2D3-6D2C-4F05-810D-39B1EC0F0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49" y="1677502"/>
            <a:ext cx="5448302" cy="424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90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EA5F4-78AF-429C-933C-A813A1766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Relation window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47B73-6269-429C-9A54-59CAE2BF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25A7DF-9C79-4316-A268-8F34845F6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044406"/>
            <a:ext cx="2133600" cy="5057774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15DEEFCC-8FCA-403F-AA51-E496D2615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536" y="1044406"/>
            <a:ext cx="3361324" cy="50325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0F53C8-5DF2-4C0C-B4CD-4F00D1F2E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141" y="1044406"/>
            <a:ext cx="2921864" cy="496623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32454F-6BB8-4B4C-8B19-44D66BEDD8BE}"/>
              </a:ext>
            </a:extLst>
          </p:cNvPr>
          <p:cNvSpPr/>
          <p:nvPr/>
        </p:nvSpPr>
        <p:spPr>
          <a:xfrm>
            <a:off x="6149140" y="6079693"/>
            <a:ext cx="2082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확장된 </a:t>
            </a:r>
            <a:r>
              <a:rPr lang="en-US" altLang="ko-KR" dirty="0">
                <a:solidFill>
                  <a:srgbClr val="FF0000"/>
                </a:solidFill>
              </a:rPr>
              <a:t>Call graph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576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0572D-5EE5-4485-AB6D-B2C5E6B3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Lookup 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B5E830-28A0-456E-BBE2-665DCF0E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심볼에 대한 모든 참조를 검색함</a:t>
            </a:r>
            <a:endParaRPr lang="en-US" altLang="ko-KR" sz="2000" dirty="0"/>
          </a:p>
          <a:p>
            <a:r>
              <a:rPr lang="ko-KR" altLang="en-US" sz="2000" dirty="0"/>
              <a:t>텍스트로 검색이 되어</a:t>
            </a:r>
            <a:r>
              <a:rPr lang="en-US" altLang="ko-KR" sz="2000" dirty="0"/>
              <a:t>, </a:t>
            </a:r>
            <a:r>
              <a:rPr lang="ko-KR" altLang="en-US" sz="2000" dirty="0"/>
              <a:t>주석 등에 포함된 내용도 모두 발견할 수 있음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8D7AC7-5F39-4058-AE6B-B8144533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B6C7F9-662E-4404-B67B-5126CB06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703" y="2286000"/>
            <a:ext cx="5712594" cy="37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55D83-17FD-4584-B188-03E01F468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개인 과제 </a:t>
            </a:r>
            <a:r>
              <a:rPr lang="en-US" altLang="ko-KR" dirty="0"/>
              <a:t>#6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2539C-0B76-47B9-9488-FDEA70C9B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96786" cy="5269953"/>
          </a:xfrm>
        </p:spPr>
        <p:txBody>
          <a:bodyPr/>
          <a:lstStyle/>
          <a:p>
            <a:r>
              <a:rPr lang="ko-KR" altLang="en-US" sz="1800" dirty="0"/>
              <a:t>제출</a:t>
            </a:r>
            <a:r>
              <a:rPr lang="en-US" altLang="ko-KR" sz="1800" dirty="0"/>
              <a:t>: </a:t>
            </a:r>
            <a:r>
              <a:rPr lang="ko-KR" altLang="en-US" sz="1800" dirty="0"/>
              <a:t>하나의 </a:t>
            </a:r>
            <a:r>
              <a:rPr lang="en-US" altLang="ko-KR" sz="1800" dirty="0"/>
              <a:t>ppt</a:t>
            </a:r>
            <a:r>
              <a:rPr lang="ko-KR" altLang="en-US" sz="1800" dirty="0"/>
              <a:t>에 각 캡처 파일을 넣은 후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FF0000"/>
                </a:solidFill>
              </a:rPr>
              <a:t>PDF </a:t>
            </a:r>
            <a:r>
              <a:rPr lang="ko-KR" altLang="en-US" sz="1800" dirty="0">
                <a:solidFill>
                  <a:srgbClr val="FF0000"/>
                </a:solidFill>
              </a:rPr>
              <a:t>파일</a:t>
            </a:r>
            <a:r>
              <a:rPr lang="ko-KR" altLang="en-US" sz="1800" dirty="0"/>
              <a:t>로 변환해 </a:t>
            </a:r>
            <a:r>
              <a:rPr lang="en-US" altLang="ko-KR" sz="1800" dirty="0"/>
              <a:t>LMS </a:t>
            </a:r>
            <a:r>
              <a:rPr lang="ko-KR" altLang="en-US" sz="1800" dirty="0"/>
              <a:t>제출</a:t>
            </a:r>
            <a:endParaRPr lang="en-US" altLang="ko-KR" sz="1800" dirty="0"/>
          </a:p>
          <a:p>
            <a:r>
              <a:rPr lang="en-US" altLang="ko-KR" sz="1800" dirty="0"/>
              <a:t>Lookup references: </a:t>
            </a:r>
            <a:r>
              <a:rPr lang="en-US" altLang="ko-KR" sz="1800" dirty="0" err="1"/>
              <a:t>addnum</a:t>
            </a:r>
            <a:r>
              <a:rPr lang="en-US" altLang="ko-KR" sz="1800" dirty="0"/>
              <a:t>() (page #2)</a:t>
            </a:r>
          </a:p>
          <a:p>
            <a:r>
              <a:rPr lang="en-US" altLang="ko-KR" sz="1800" dirty="0"/>
              <a:t>Jump to caller: </a:t>
            </a:r>
            <a:r>
              <a:rPr lang="en-US" altLang="ko-KR" sz="1800" dirty="0" err="1"/>
              <a:t>addnum</a:t>
            </a:r>
            <a:r>
              <a:rPr lang="en-US" altLang="ko-KR" sz="1800" dirty="0"/>
              <a:t>() (page #3)</a:t>
            </a:r>
          </a:p>
          <a:p>
            <a:r>
              <a:rPr lang="en-US" altLang="ko-KR" sz="1800" dirty="0"/>
              <a:t>Relation window: </a:t>
            </a:r>
            <a:r>
              <a:rPr lang="en-US" altLang="ko-KR" sz="1800" dirty="0" err="1"/>
              <a:t>addnum</a:t>
            </a:r>
            <a:r>
              <a:rPr lang="en-US" altLang="ko-KR" sz="1800" dirty="0"/>
              <a:t>() (page #4)</a:t>
            </a:r>
          </a:p>
          <a:p>
            <a:r>
              <a:rPr lang="en-US" altLang="ko-KR" sz="1800" dirty="0"/>
              <a:t>Highlight word: </a:t>
            </a:r>
            <a:r>
              <a:rPr lang="en-US" altLang="ko-KR" sz="1800" dirty="0" err="1"/>
              <a:t>cdigit</a:t>
            </a:r>
            <a:r>
              <a:rPr lang="en-US" altLang="ko-KR" sz="1800" dirty="0"/>
              <a:t> (page #5)</a:t>
            </a:r>
          </a:p>
          <a:p>
            <a:r>
              <a:rPr lang="ko-KR" altLang="en-US" sz="1800" dirty="0"/>
              <a:t>기한</a:t>
            </a:r>
            <a:r>
              <a:rPr lang="en-US" altLang="ko-KR" sz="1800" dirty="0"/>
              <a:t>: 11/16 (</a:t>
            </a:r>
            <a:r>
              <a:rPr lang="ko-KR" altLang="en-US" sz="1800" dirty="0"/>
              <a:t>월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r>
              <a:rPr lang="en-US" altLang="ko-KR" sz="1800" dirty="0"/>
              <a:t>23:59</a:t>
            </a:r>
          </a:p>
          <a:p>
            <a:pPr lvl="1"/>
            <a:r>
              <a:rPr lang="ko-KR" altLang="en-US" sz="1600" dirty="0"/>
              <a:t>지각 감점</a:t>
            </a:r>
            <a:r>
              <a:rPr lang="en-US" altLang="ko-KR" sz="1600" dirty="0"/>
              <a:t>: 5%p / 12H</a:t>
            </a:r>
          </a:p>
          <a:p>
            <a:pPr lvl="1"/>
            <a:r>
              <a:rPr lang="en-US" altLang="ko-KR" sz="1600" dirty="0"/>
              <a:t>1</a:t>
            </a:r>
            <a:r>
              <a:rPr lang="ko-KR" altLang="en-US" sz="1600" dirty="0"/>
              <a:t>주 이후 제출 차단</a:t>
            </a:r>
            <a:endParaRPr lang="en-US" altLang="ko-KR" sz="1600" dirty="0"/>
          </a:p>
          <a:p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DDB07E-1E97-443E-8AA0-A95F399E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260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0F67D-8FA7-475F-B505-523B5FE1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Lookup References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88E3F92-A3C2-416A-99BB-FF552EEF2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6" y="2276476"/>
            <a:ext cx="8667748" cy="283368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4FE558-900D-4B07-A367-383C79C0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21874E9-0D7A-4418-AF88-9C5FC3B161CF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결과화면에서 직접 이동하거나</a:t>
            </a:r>
            <a:r>
              <a:rPr lang="en-US" altLang="ko-KR" sz="2000" dirty="0"/>
              <a:t>, </a:t>
            </a:r>
            <a:r>
              <a:rPr lang="ko-KR" altLang="en-US" sz="2000" dirty="0"/>
              <a:t>순차적으로 </a:t>
            </a:r>
            <a:r>
              <a:rPr lang="en-US" altLang="ko-KR" sz="2000" dirty="0"/>
              <a:t>reference </a:t>
            </a:r>
            <a:r>
              <a:rPr lang="ko-KR" altLang="en-US" sz="2000" dirty="0"/>
              <a:t>를 순회할 수 있음</a:t>
            </a:r>
            <a:endParaRPr lang="en-US" altLang="ko-KR" sz="2000" dirty="0"/>
          </a:p>
          <a:p>
            <a:r>
              <a:rPr lang="ko-KR" altLang="en-US" sz="2000" dirty="0"/>
              <a:t>기존 </a:t>
            </a:r>
            <a:r>
              <a:rPr lang="en-US" altLang="ko-KR" sz="2000" dirty="0"/>
              <a:t>caller </a:t>
            </a:r>
            <a:r>
              <a:rPr lang="ko-KR" altLang="en-US" sz="2000" dirty="0"/>
              <a:t>들이 발견되고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</a:t>
            </a:r>
            <a:r>
              <a:rPr lang="en-US" altLang="ko-KR" sz="2000" dirty="0"/>
              <a:t>caller </a:t>
            </a:r>
            <a:r>
              <a:rPr lang="ko-KR" altLang="en-US" sz="2000" dirty="0"/>
              <a:t>내에서 호출 위치와 횟수를 바로 확인</a:t>
            </a:r>
          </a:p>
        </p:txBody>
      </p:sp>
    </p:spTree>
    <p:extLst>
      <p:ext uri="{BB962C8B-B14F-4D97-AF65-F5344CB8AC3E}">
        <p14:creationId xmlns:p14="http://schemas.microsoft.com/office/powerpoint/2010/main" val="356553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67B91-C624-4505-BE3F-4FD6108E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Highlight Word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D0AF6-5502-484E-B3CA-29FEE182F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/>
              <a:t>특정 문자열에 대해 </a:t>
            </a:r>
            <a:r>
              <a:rPr lang="en-US" altLang="ko-KR" sz="2000" dirty="0"/>
              <a:t>highlight </a:t>
            </a:r>
            <a:r>
              <a:rPr lang="ko-KR" altLang="en-US" sz="2000" dirty="0"/>
              <a:t>표시를 하여</a:t>
            </a:r>
            <a:r>
              <a:rPr lang="en-US" altLang="ko-KR" sz="2000" dirty="0"/>
              <a:t>, </a:t>
            </a:r>
            <a:r>
              <a:rPr lang="ko-KR" altLang="en-US" sz="2000" dirty="0"/>
              <a:t>쉽게 추적할 수 있게 도움</a:t>
            </a:r>
            <a:endParaRPr lang="en-US" altLang="ko-KR" sz="2000" dirty="0"/>
          </a:p>
          <a:p>
            <a:r>
              <a:rPr lang="ko-KR" altLang="en-US" sz="2000" dirty="0"/>
              <a:t>변수의 사용을 추적할 때 유용함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A82104-96B9-4C07-915C-C91E6F84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84F7895-E7F0-4622-BAA7-B9C60FA7C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85" y="2038350"/>
            <a:ext cx="4729230" cy="47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48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2675B-E75C-4782-AB33-840B6E74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Highlight Word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D857BF-3904-4BAF-BA24-0C1BF0211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63" y="1287868"/>
            <a:ext cx="4943475" cy="47434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4DBB39-68D1-4590-B164-7E9B0A26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8A9223-39C8-41DA-8DBF-38021361C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114" y="1516468"/>
            <a:ext cx="3562350" cy="451485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EB4F25-3A01-4E4B-8A34-79875D586AF7}"/>
              </a:ext>
            </a:extLst>
          </p:cNvPr>
          <p:cNvSpPr/>
          <p:nvPr/>
        </p:nvSpPr>
        <p:spPr>
          <a:xfrm>
            <a:off x="514965" y="6076232"/>
            <a:ext cx="78697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VS </a:t>
            </a:r>
            <a:r>
              <a:rPr lang="ko-KR" altLang="en-US" dirty="0"/>
              <a:t>등 다른 도구에서도 주로 찾기 기능에 의해 하이라이트가 되기는 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다른 기능을 사용하면 없어지는 경우가 많음</a:t>
            </a:r>
          </a:p>
        </p:txBody>
      </p:sp>
    </p:spTree>
    <p:extLst>
      <p:ext uri="{BB962C8B-B14F-4D97-AF65-F5344CB8AC3E}">
        <p14:creationId xmlns:p14="http://schemas.microsoft.com/office/powerpoint/2010/main" val="22358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2D8E5-F925-4CDA-B09F-EE6E972A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HTML </a:t>
            </a:r>
            <a:r>
              <a:rPr lang="ko-KR" altLang="en-US" dirty="0"/>
              <a:t>형태로 </a:t>
            </a:r>
            <a:r>
              <a:rPr lang="en-US" altLang="ko-KR" dirty="0"/>
              <a:t>Project Export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31053-9438-4BDD-A6BF-6490895D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F191332-D7EA-4FC6-BDC1-1B50BC13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Syntax Highlighting </a:t>
            </a:r>
            <a:r>
              <a:rPr lang="ko-KR" altLang="en-US" sz="2000" dirty="0"/>
              <a:t>된 결과물을 </a:t>
            </a:r>
            <a:r>
              <a:rPr lang="en-US" altLang="ko-KR" sz="2000" dirty="0"/>
              <a:t>HTML </a:t>
            </a:r>
            <a:r>
              <a:rPr lang="ko-KR" altLang="en-US" sz="2000" dirty="0"/>
              <a:t>형태로 </a:t>
            </a:r>
            <a:r>
              <a:rPr lang="en-US" altLang="ko-KR" sz="2000" dirty="0"/>
              <a:t>export</a:t>
            </a:r>
          </a:p>
          <a:p>
            <a:r>
              <a:rPr lang="ko-KR" altLang="en-US" sz="2000" dirty="0"/>
              <a:t>웹사이트에 올려 소스 코드를 쉽게 </a:t>
            </a:r>
            <a:r>
              <a:rPr lang="ko-KR" altLang="en-US" sz="2000" dirty="0" err="1"/>
              <a:t>브라우징</a:t>
            </a:r>
            <a:r>
              <a:rPr lang="ko-KR" altLang="en-US" sz="2000" dirty="0"/>
              <a:t> 할 수 있음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48A456-F29B-49AB-9FEF-B2E670137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171700"/>
            <a:ext cx="4369722" cy="30670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360A58-8E3B-4A22-AAC4-4C69CE125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092" y="3019425"/>
            <a:ext cx="4998907" cy="34974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3807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2D8E5-F925-4CDA-B09F-EE6E972A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  <a:r>
              <a:rPr lang="en-US" altLang="ko-KR" dirty="0"/>
              <a:t>: HTML </a:t>
            </a:r>
            <a:r>
              <a:rPr lang="ko-KR" altLang="en-US" dirty="0"/>
              <a:t>형태로 </a:t>
            </a:r>
            <a:r>
              <a:rPr lang="en-US" altLang="ko-KR" dirty="0"/>
              <a:t>Project Export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D2FEB3-BD8E-4794-986A-1F7B40243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571549"/>
            <a:ext cx="8353425" cy="4243539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31053-9438-4BDD-A6BF-6490895D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73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8E92D-22A5-4451-8981-1A27C24B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F4948E-E992-4BE1-8480-47575AD32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많은 양의 소스 코드를 정확하고 빠르게 분석하는데 활용</a:t>
            </a:r>
            <a:endParaRPr lang="en-US" altLang="ko-KR" dirty="0"/>
          </a:p>
          <a:p>
            <a:pPr lvl="1"/>
            <a:r>
              <a:rPr lang="ko-KR" altLang="en-US" dirty="0"/>
              <a:t>각종 도구의 제공으로 작업 효율성이 높음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작업의 단계에 따라 적절한 도구를 선택해서 사용할 것</a:t>
            </a:r>
            <a:endParaRPr lang="en-US" altLang="ko-KR" dirty="0"/>
          </a:p>
          <a:p>
            <a:pPr lvl="1"/>
            <a:r>
              <a:rPr lang="en-US" altLang="ko-KR" dirty="0"/>
              <a:t>SI</a:t>
            </a:r>
            <a:r>
              <a:rPr lang="ko-KR" altLang="en-US" dirty="0"/>
              <a:t> 는 코드 분석과 수정에 활용</a:t>
            </a:r>
            <a:endParaRPr lang="en-US" altLang="ko-KR" dirty="0"/>
          </a:p>
          <a:p>
            <a:pPr lvl="2"/>
            <a:r>
              <a:rPr lang="en-US" altLang="ko-KR" dirty="0"/>
              <a:t>Build </a:t>
            </a:r>
            <a:r>
              <a:rPr lang="ko-KR" altLang="en-US" dirty="0"/>
              <a:t>및 수행은 몇 가지 설정이 필요하고</a:t>
            </a:r>
            <a:r>
              <a:rPr lang="en-US" altLang="ko-KR" dirty="0"/>
              <a:t>, </a:t>
            </a:r>
            <a:r>
              <a:rPr lang="ko-KR" altLang="en-US" dirty="0"/>
              <a:t>복잡한 프로젝트에는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VS </a:t>
            </a:r>
            <a:r>
              <a:rPr lang="ko-KR" altLang="en-US" dirty="0"/>
              <a:t>는 </a:t>
            </a:r>
            <a:r>
              <a:rPr lang="en-US" altLang="ko-KR" dirty="0"/>
              <a:t>Debug</a:t>
            </a:r>
            <a:r>
              <a:rPr lang="ko-KR" altLang="en-US" dirty="0"/>
              <a:t>와 성능 분석 등이 강점이므로 </a:t>
            </a:r>
            <a:r>
              <a:rPr lang="en-US" altLang="ko-KR" dirty="0"/>
              <a:t>build &amp;</a:t>
            </a:r>
            <a:r>
              <a:rPr lang="ko-KR" altLang="en-US" dirty="0"/>
              <a:t> </a:t>
            </a:r>
            <a:r>
              <a:rPr lang="en-US" altLang="ko-KR" dirty="0"/>
              <a:t>debug</a:t>
            </a:r>
            <a:r>
              <a:rPr lang="ko-KR" altLang="en-US" dirty="0"/>
              <a:t>에 활용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FFD8F-CC35-4C45-B666-ECF3239A1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6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0F236-33D6-46C0-8349-7C77182D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 Insight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09C2D-E7CC-4BCC-8C34-E3FC5128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058566"/>
            <a:ext cx="8596064" cy="5269953"/>
          </a:xfrm>
        </p:spPr>
        <p:txBody>
          <a:bodyPr/>
          <a:lstStyle/>
          <a:p>
            <a:r>
              <a:rPr lang="ko-KR" altLang="en-US" sz="2000" dirty="0"/>
              <a:t>코드 분석 기능이 강한 에디터</a:t>
            </a:r>
            <a:endParaRPr lang="en-US" altLang="ko-KR" sz="2000" dirty="0"/>
          </a:p>
          <a:p>
            <a:pPr lvl="1"/>
            <a:r>
              <a:rPr lang="ko-KR" altLang="en-US" sz="1800" dirty="0"/>
              <a:t>주로 </a:t>
            </a:r>
            <a:r>
              <a:rPr lang="en-US" altLang="ko-KR" sz="1800" dirty="0"/>
              <a:t>C, C++ </a:t>
            </a:r>
            <a:r>
              <a:rPr lang="ko-KR" altLang="en-US" sz="1800" dirty="0"/>
              <a:t>계열의 언어용으로 많이 사용되지만</a:t>
            </a:r>
            <a:r>
              <a:rPr lang="en-US" altLang="ko-KR" sz="1800" dirty="0"/>
              <a:t>, </a:t>
            </a:r>
            <a:r>
              <a:rPr lang="ko-KR" altLang="en-US" sz="1800" dirty="0"/>
              <a:t>그 외 여러 언어들도 지원함</a:t>
            </a:r>
            <a:endParaRPr lang="en-US" altLang="ko-KR" sz="1800" dirty="0"/>
          </a:p>
          <a:p>
            <a:pPr lvl="1"/>
            <a:r>
              <a:rPr lang="en-US" altLang="ko-KR" sz="1800" dirty="0"/>
              <a:t>2017</a:t>
            </a:r>
            <a:r>
              <a:rPr lang="ko-KR" altLang="en-US" sz="1800" dirty="0"/>
              <a:t>년</a:t>
            </a:r>
            <a:r>
              <a:rPr lang="en-US" altLang="ko-KR" sz="1800" dirty="0"/>
              <a:t>, </a:t>
            </a:r>
            <a:r>
              <a:rPr lang="ko-KR" altLang="en-US" sz="1800" dirty="0"/>
              <a:t>거의 </a:t>
            </a:r>
            <a:r>
              <a:rPr lang="en-US" altLang="ko-KR" sz="1800" dirty="0"/>
              <a:t>10</a:t>
            </a:r>
            <a:r>
              <a:rPr lang="ko-KR" altLang="en-US" sz="1800" dirty="0"/>
              <a:t>년 만에 </a:t>
            </a:r>
            <a:r>
              <a:rPr lang="en-US" altLang="ko-KR" sz="1800" dirty="0"/>
              <a:t>4.0 </a:t>
            </a:r>
            <a:r>
              <a:rPr lang="ko-KR" altLang="en-US" sz="1800" dirty="0"/>
              <a:t>버전이 발표됨 </a:t>
            </a:r>
            <a:r>
              <a:rPr lang="en-US" altLang="ko-KR" sz="1800" dirty="0"/>
              <a:t>(</a:t>
            </a:r>
            <a:r>
              <a:rPr lang="ko-KR" altLang="en-US" sz="1800" dirty="0"/>
              <a:t>웹에는 </a:t>
            </a:r>
            <a:r>
              <a:rPr lang="en-US" altLang="ko-KR" sz="1800" dirty="0"/>
              <a:t>v3.5</a:t>
            </a:r>
            <a:r>
              <a:rPr lang="ko-KR" altLang="en-US" sz="1800" dirty="0"/>
              <a:t>에 대한 자료가 많음</a:t>
            </a:r>
            <a:r>
              <a:rPr lang="en-US" altLang="ko-KR" sz="1800" dirty="0"/>
              <a:t>)</a:t>
            </a:r>
          </a:p>
          <a:p>
            <a:r>
              <a:rPr lang="en-US" altLang="ko-KR" sz="2000" dirty="0"/>
              <a:t>VS</a:t>
            </a:r>
            <a:r>
              <a:rPr lang="ko-KR" altLang="en-US" sz="2000" dirty="0"/>
              <a:t>와 비교했을 때</a:t>
            </a:r>
            <a:r>
              <a:rPr lang="en-US" altLang="ko-KR" sz="2000" dirty="0"/>
              <a:t>,</a:t>
            </a:r>
            <a:r>
              <a:rPr lang="ko-KR" altLang="en-US" sz="2000" dirty="0"/>
              <a:t> 몇 가지 장점들</a:t>
            </a:r>
            <a:endParaRPr lang="en-US" altLang="ko-KR" sz="2000" dirty="0"/>
          </a:p>
          <a:p>
            <a:pPr lvl="1"/>
            <a:r>
              <a:rPr lang="ko-KR" altLang="en-US" sz="1800" dirty="0"/>
              <a:t>빠른 코드 분석에 좀더 집중된 기능들 제공</a:t>
            </a:r>
            <a:endParaRPr lang="en-US" altLang="ko-KR" sz="1800" dirty="0"/>
          </a:p>
          <a:p>
            <a:pPr lvl="1"/>
            <a:r>
              <a:rPr lang="ko-KR" altLang="en-US" sz="1800" dirty="0"/>
              <a:t>심볼에 대한 다양한 추적 기능을 빠르게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심볼 하이라이트 기능</a:t>
            </a:r>
            <a:endParaRPr lang="en-US" altLang="ko-KR" sz="1800" dirty="0"/>
          </a:p>
          <a:p>
            <a:pPr lvl="1"/>
            <a:r>
              <a:rPr lang="ko-KR" altLang="en-US" sz="1800" dirty="0"/>
              <a:t>단점은</a:t>
            </a:r>
            <a:r>
              <a:rPr lang="en-US" altLang="ko-KR" sz="1800" dirty="0"/>
              <a:t>? </a:t>
            </a:r>
            <a:r>
              <a:rPr lang="ko-KR" altLang="en-US" sz="1800" dirty="0"/>
              <a:t>실행 환경과 연동해서 쓰기에는 불편함</a:t>
            </a:r>
            <a:endParaRPr lang="en-US" altLang="ko-KR" sz="1800" dirty="0"/>
          </a:p>
          <a:p>
            <a:pPr lvl="1"/>
            <a:endParaRPr lang="ko-KR" altLang="en-US" sz="1800" dirty="0"/>
          </a:p>
          <a:p>
            <a:r>
              <a:rPr lang="en-US" altLang="ko-KR" sz="2000" dirty="0">
                <a:hlinkClick r:id="rId2"/>
              </a:rPr>
              <a:t>https://www.sourceinsight.com/download/</a:t>
            </a:r>
            <a:endParaRPr lang="en-US" altLang="ko-KR" sz="2000" dirty="0"/>
          </a:p>
          <a:p>
            <a:pPr lvl="1"/>
            <a:r>
              <a:rPr lang="ko-KR" altLang="en-US" sz="1600" dirty="0"/>
              <a:t>상용 </a:t>
            </a:r>
            <a:r>
              <a:rPr lang="en-US" altLang="ko-KR" sz="1600" dirty="0"/>
              <a:t>SW: $239 / 1 copy, $4180/20 copies</a:t>
            </a:r>
          </a:p>
          <a:p>
            <a:pPr lvl="1"/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A62C9-14E0-424D-9896-46B8B54C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Source Insight">
            <a:extLst>
              <a:ext uri="{FF2B5EF4-FFF2-40B4-BE49-F238E27FC236}">
                <a16:creationId xmlns:a16="http://schemas.microsoft.com/office/drawing/2014/main" id="{964688A4-E1A0-41F5-8D9A-854BA1FE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0"/>
            <a:ext cx="2905125" cy="84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9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4F433B65-B38E-49AC-BF76-4EB2182A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61935"/>
            <a:ext cx="8352928" cy="708226"/>
          </a:xfrm>
        </p:spPr>
        <p:txBody>
          <a:bodyPr/>
          <a:lstStyle/>
          <a:p>
            <a:r>
              <a:rPr lang="en-US" altLang="ko-KR" b="0"/>
              <a:t>Key Benefits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2B03124-D69A-4795-9D07-6A2694AB0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59" y="1543051"/>
            <a:ext cx="8912084" cy="430053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7711DF-B834-499B-B835-8E99D3EC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49025"/>
            <a:ext cx="2057400" cy="31855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64F0D409-D3F6-4EEC-8C77-1F5E89989FFB}" type="slidenum">
              <a:rPr lang="en-US" altLang="ko-KR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914400">
                <a:spcAft>
                  <a:spcPts val="600"/>
                </a:spcAft>
              </a:pPr>
              <a:t>4</a:t>
            </a:fld>
            <a:endParaRPr lang="en-US" altLang="ko-KR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417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C959C-AD45-4BB7-A951-A4E86E80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30-day free trial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05BC0F-3CAA-4BC1-ACDF-40E772A93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050" y="1097756"/>
            <a:ext cx="6819900" cy="519112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96D06-1D69-4C8D-B988-9086E19E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042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CA1CE-474A-44C8-9572-42DFA593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첫 화면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F23DE0F-4C65-491F-B044-3A381C67B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288" y="1402498"/>
            <a:ext cx="8353425" cy="4581641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2E35A8-FA5F-43B7-9F78-0B6EE25B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58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593AA-B67D-4200-B605-0911F5F93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E1A04-99DE-4647-8E3C-60E3C3895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–&gt;</a:t>
            </a:r>
            <a:r>
              <a:rPr lang="ko-KR" altLang="en-US" dirty="0"/>
              <a:t> </a:t>
            </a:r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</a:p>
          <a:p>
            <a:pPr lvl="1"/>
            <a:r>
              <a:rPr lang="ko-KR" altLang="en-US" dirty="0"/>
              <a:t>프로젝트 이름 입력</a:t>
            </a:r>
            <a:r>
              <a:rPr lang="en-US" altLang="ko-KR" dirty="0"/>
              <a:t>, </a:t>
            </a:r>
            <a:r>
              <a:rPr lang="ko-KR" altLang="en-US" dirty="0"/>
              <a:t>관련 데이터 저장 폴더 선택 </a:t>
            </a:r>
            <a:r>
              <a:rPr lang="en-US" altLang="ko-KR" dirty="0"/>
              <a:t>(</a:t>
            </a:r>
            <a:r>
              <a:rPr lang="ko-KR" altLang="en-US" dirty="0"/>
              <a:t>소스 폴더 아님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New Project Settings</a:t>
            </a:r>
          </a:p>
          <a:p>
            <a:pPr lvl="1"/>
            <a:r>
              <a:rPr lang="en-US" altLang="ko-KR" dirty="0"/>
              <a:t>Project source directory</a:t>
            </a:r>
          </a:p>
          <a:p>
            <a:pPr lvl="2"/>
            <a:r>
              <a:rPr lang="ko-KR" altLang="en-US" dirty="0"/>
              <a:t>소스 코드가 존재하는 경로 지정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계산기 소스 코드</a:t>
            </a:r>
            <a:r>
              <a:rPr lang="en-US" altLang="ko-KR" dirty="0"/>
              <a:t>: GitHub\Calculator\</a:t>
            </a:r>
            <a:r>
              <a:rPr lang="en-US" altLang="ko-KR" dirty="0" err="1"/>
              <a:t>src</a:t>
            </a:r>
            <a:endParaRPr lang="en-US" altLang="ko-KR" dirty="0"/>
          </a:p>
          <a:p>
            <a:pPr lvl="1"/>
            <a:r>
              <a:rPr lang="ko-KR" altLang="en-US" dirty="0"/>
              <a:t>나머지는 기본 옵션</a:t>
            </a:r>
            <a:endParaRPr lang="en-US" altLang="ko-KR" dirty="0"/>
          </a:p>
          <a:p>
            <a:r>
              <a:rPr lang="en-US" altLang="ko-KR" dirty="0"/>
              <a:t>Add and Remove Project Files</a:t>
            </a:r>
          </a:p>
          <a:p>
            <a:pPr lvl="1"/>
            <a:r>
              <a:rPr lang="ko-KR" altLang="en-US" dirty="0"/>
              <a:t>분석에 사용할 소스 파일을 지정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CE27E6-794E-4DD1-BCBB-DFEC12C3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36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EDD3E-8798-4B00-AD86-779CCDAC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Add and Remove Project Files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DCD64-4D84-4940-BC63-10F22E5F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파일 별로 고를 수도 있고</a:t>
            </a:r>
            <a:r>
              <a:rPr lang="en-US" altLang="ko-KR" dirty="0"/>
              <a:t>, </a:t>
            </a:r>
            <a:r>
              <a:rPr lang="ko-KR" altLang="en-US" dirty="0"/>
              <a:t>소스 코드 전체를 한 번에 추가할 수 있음</a:t>
            </a:r>
            <a:endParaRPr lang="en-US" altLang="ko-KR" dirty="0"/>
          </a:p>
          <a:p>
            <a:pPr lvl="1"/>
            <a:r>
              <a:rPr lang="en-US" altLang="ko-KR" dirty="0"/>
              <a:t>Add All </a:t>
            </a:r>
            <a:r>
              <a:rPr lang="ko-KR" altLang="en-US" dirty="0"/>
              <a:t>선택 후</a:t>
            </a:r>
            <a:r>
              <a:rPr lang="en-US" altLang="ko-KR" dirty="0"/>
              <a:t>, </a:t>
            </a:r>
            <a:r>
              <a:rPr lang="ko-KR" altLang="en-US" dirty="0"/>
              <a:t>하위의 모든 폴더 내용을 포함 후</a:t>
            </a:r>
            <a:r>
              <a:rPr lang="en-US" altLang="ko-KR" dirty="0"/>
              <a:t>, Close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B8A2B-B882-4A01-A5C0-3ACC78B1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B3F56-1C0A-4119-9EE9-70761DCE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562825"/>
            <a:ext cx="6629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5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AED3-C147-41AA-8E58-B6A95796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Synchronize files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4747A50-BD2A-4B67-BA3F-E00DA92BA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757" y="1650206"/>
            <a:ext cx="5262314" cy="28045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A07242-D918-4523-86EF-79EFA34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0D409-D3F6-4EEC-8C77-1F5E89989F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AF98E7-FC67-494A-8C88-7B29543B0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8928" y="4063432"/>
            <a:ext cx="5262315" cy="2453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3E4349C-D587-4C76-A75B-5CFF4F4D9E93}"/>
              </a:ext>
            </a:extLst>
          </p:cNvPr>
          <p:cNvSpPr txBox="1">
            <a:spLocks/>
          </p:cNvSpPr>
          <p:nvPr/>
        </p:nvSpPr>
        <p:spPr>
          <a:xfrm>
            <a:off x="395536" y="1058566"/>
            <a:ext cx="8352928" cy="5269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변수</a:t>
            </a:r>
            <a:r>
              <a:rPr lang="en-US" altLang="ko-KR" sz="2000" dirty="0"/>
              <a:t>, </a:t>
            </a:r>
            <a:r>
              <a:rPr lang="ko-KR" altLang="en-US" sz="2000" dirty="0"/>
              <a:t>함수</a:t>
            </a:r>
            <a:r>
              <a:rPr lang="en-US" altLang="ko-KR" sz="2000" dirty="0"/>
              <a:t> </a:t>
            </a:r>
            <a:r>
              <a:rPr lang="ko-KR" altLang="en-US" sz="2000" dirty="0"/>
              <a:t>등의 관계를 분석하고</a:t>
            </a:r>
            <a:r>
              <a:rPr lang="en-US" altLang="ko-KR" sz="2000" dirty="0"/>
              <a:t>, </a:t>
            </a:r>
            <a:r>
              <a:rPr lang="ko-KR" altLang="en-US" sz="2000" dirty="0"/>
              <a:t>차후 빠르게 접근할 수 있도록 함</a:t>
            </a:r>
          </a:p>
        </p:txBody>
      </p:sp>
    </p:spTree>
    <p:extLst>
      <p:ext uri="{BB962C8B-B14F-4D97-AF65-F5344CB8AC3E}">
        <p14:creationId xmlns:p14="http://schemas.microsoft.com/office/powerpoint/2010/main" val="27479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628</Words>
  <Application>Microsoft Office PowerPoint</Application>
  <PresentationFormat>화면 슬라이드 쇼(4:3)</PresentationFormat>
  <Paragraphs>114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테마</vt:lpstr>
      <vt:lpstr>코드 분석 2</vt:lpstr>
      <vt:lpstr>개인 과제 #6</vt:lpstr>
      <vt:lpstr>Source Insight</vt:lpstr>
      <vt:lpstr>Key Benefits</vt:lpstr>
      <vt:lpstr>30-day free trial</vt:lpstr>
      <vt:lpstr>첫 화면</vt:lpstr>
      <vt:lpstr>프로젝트 생성</vt:lpstr>
      <vt:lpstr>Add and Remove Project Files</vt:lpstr>
      <vt:lpstr>Synchronize files</vt:lpstr>
      <vt:lpstr>프로젝트 윈도우 패널 Enable</vt:lpstr>
      <vt:lpstr>기능: Context Window</vt:lpstr>
      <vt:lpstr>기능: Context Window</vt:lpstr>
      <vt:lpstr>기능: Jump to caller</vt:lpstr>
      <vt:lpstr>기능: Jump to caller</vt:lpstr>
      <vt:lpstr>기능: Jump to caller</vt:lpstr>
      <vt:lpstr>기능: Jump to caller</vt:lpstr>
      <vt:lpstr>기능: Relation window</vt:lpstr>
      <vt:lpstr>기능: Relation window</vt:lpstr>
      <vt:lpstr>기능: Lookup References</vt:lpstr>
      <vt:lpstr>기능: Lookup References</vt:lpstr>
      <vt:lpstr>기능: Highlight Word</vt:lpstr>
      <vt:lpstr>기능: Highlight Word</vt:lpstr>
      <vt:lpstr>기능: HTML 형태로 Project Export</vt:lpstr>
      <vt:lpstr>기능: HTML 형태로 Project Export</vt:lpstr>
      <vt:lpstr>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 분석 2</dc:title>
  <dc:creator>Hyunchan Park</dc:creator>
  <cp:lastModifiedBy>박현찬</cp:lastModifiedBy>
  <cp:revision>50</cp:revision>
  <dcterms:created xsi:type="dcterms:W3CDTF">2019-10-17T13:39:10Z</dcterms:created>
  <dcterms:modified xsi:type="dcterms:W3CDTF">2020-11-08T14:02:27Z</dcterms:modified>
</cp:coreProperties>
</file>