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896" r:id="rId2"/>
    <p:sldId id="467" r:id="rId3"/>
    <p:sldId id="401" r:id="rId4"/>
    <p:sldId id="261" r:id="rId5"/>
    <p:sldId id="385" r:id="rId6"/>
    <p:sldId id="901" r:id="rId7"/>
    <p:sldId id="9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Uxf2B4lQxGl4v0qUIsZsF7MANegJCr0pVafOBotwGQ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일정 및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최종 프로젝트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87405" y="1078658"/>
          <a:ext cx="8353426" cy="523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19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  <a:gridCol w="2519569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(8/31)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(9/7)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 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(9/14)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커뮤니티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오픈소스 라이선스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(9/21)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(9/28)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(10/5)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선정 및 계획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(project)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 (10/12)</a:t>
                      </a:r>
                    </a:p>
                  </a:txBody>
                  <a:tcPr marL="9525" marR="9525" marT="9525" marB="0" anchor="ctr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공개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 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 체험캠프 참여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(10/19)</a:t>
                      </a:r>
                    </a:p>
                  </a:txBody>
                  <a:tcPr marL="9525" marR="9525" marT="9525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 (10/26)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(11/2)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 (project)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 (11/9)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(11/16)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개인과제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 (11/30)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(12/7)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(online)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발표 동영상 제출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</a:t>
            </a:r>
            <a:r>
              <a:rPr lang="ko-KR" altLang="en-US" dirty="0"/>
              <a:t>실제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591007"/>
              </p:ext>
            </p:extLst>
          </p:nvPr>
        </p:nvGraphicFramePr>
        <p:xfrm>
          <a:off x="387405" y="1078657"/>
          <a:ext cx="8361060" cy="5370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8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11036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11036">
                  <a:extLst>
                    <a:ext uri="{9D8B030D-6E8A-4147-A177-3AD203B41FA5}">
                      <a16:colId xmlns:a16="http://schemas.microsoft.com/office/drawing/2014/main" val="724868072"/>
                    </a:ext>
                  </a:extLst>
                </a:gridCol>
              </a:tblGrid>
              <a:tr h="3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 (8/31)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Introduction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 (9/7)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OSS History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 (9/14)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OSS Why and What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 (9/21)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OSS License and Using OSS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 (9/28)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effectLst/>
                        </a:rPr>
                        <a:t>Git</a:t>
                      </a:r>
                      <a:r>
                        <a:rPr lang="ko-KR" altLang="en-US" sz="1100" u="none" strike="noStrike" kern="1200" dirty="0">
                          <a:effectLst/>
                        </a:rPr>
                        <a:t> 초급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 (10/5)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effectLst/>
                        </a:rPr>
                        <a:t>Git</a:t>
                      </a:r>
                      <a:r>
                        <a:rPr lang="ko-KR" altLang="en-US" sz="1100" u="none" strike="noStrike" kern="1200" dirty="0">
                          <a:effectLst/>
                        </a:rPr>
                        <a:t> 중급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 (10/12)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effectLst/>
                        </a:rPr>
                        <a:t>2020 </a:t>
                      </a:r>
                      <a:r>
                        <a:rPr lang="ko-KR" altLang="en-US" sz="1400" kern="1200" dirty="0">
                          <a:effectLst/>
                        </a:rPr>
                        <a:t>공개</a:t>
                      </a:r>
                      <a:r>
                        <a:rPr lang="en-US" altLang="ko-KR" sz="1400" kern="1200" dirty="0">
                          <a:effectLst/>
                        </a:rPr>
                        <a:t>SW </a:t>
                      </a:r>
                      <a:r>
                        <a:rPr lang="ko-KR" altLang="en-US" sz="1400" kern="1200" dirty="0">
                          <a:effectLst/>
                        </a:rPr>
                        <a:t>대학생 체험캠프 참여 </a:t>
                      </a:r>
                      <a:r>
                        <a:rPr lang="en-US" altLang="ko-KR" sz="1400" kern="1200" dirty="0">
                          <a:effectLst/>
                        </a:rPr>
                        <a:t>(online)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 (10/19)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7803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9 (10/26)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중간고사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780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 (11/2)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코드 분석 </a:t>
                      </a:r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722994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11 (11/9)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코드 분석 </a:t>
                      </a: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 (11/16)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</a:rPr>
                        <a:t>GitHub Features &amp; PR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 (11/23)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코드 리뷰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과제 </a:t>
                      </a:r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2413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 (11/30)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개별 프로젝트 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15-16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프로젝트 발표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기능 구현 소개 및 시연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OSS </a:t>
                      </a:r>
                      <a:r>
                        <a:rPr lang="ko-KR" altLang="en-US" sz="1100" u="none" strike="noStrike" dirty="0">
                          <a:effectLst/>
                        </a:rPr>
                        <a:t>커뮤니티 활동 소개 </a:t>
                      </a:r>
                      <a:r>
                        <a:rPr lang="en-US" altLang="ko-KR" sz="1100" u="none" strike="noStrike" dirty="0">
                          <a:effectLst/>
                        </a:rPr>
                        <a:t>(12/16)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발표 동영상 제출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4884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평가 방법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95288" y="1058863"/>
          <a:ext cx="83531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588">
                  <a:extLst>
                    <a:ext uri="{9D8B030D-6E8A-4147-A177-3AD203B41FA5}">
                      <a16:colId xmlns:a16="http://schemas.microsoft.com/office/drawing/2014/main" val="1837028057"/>
                    </a:ext>
                  </a:extLst>
                </a:gridCol>
                <a:gridCol w="4176588">
                  <a:extLst>
                    <a:ext uri="{9D8B030D-6E8A-4147-A177-3AD203B41FA5}">
                      <a16:colId xmlns:a16="http://schemas.microsoft.com/office/drawing/2014/main" val="1726418503"/>
                    </a:ext>
                  </a:extLst>
                </a:gridCol>
              </a:tblGrid>
              <a:tr h="322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397756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중간 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20%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583222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개인별 실습 과제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FF0000"/>
                          </a:solidFill>
                        </a:rPr>
                        <a:t>출석 포함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35%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35718"/>
                  </a:ext>
                </a:extLst>
              </a:tr>
              <a:tr h="451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개인별 프로젝트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45%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7763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6" y="3973330"/>
            <a:ext cx="8352928" cy="190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sz="1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F5A4D6-4E36-496B-AF90-A8E05D7E7D4E}"/>
              </a:ext>
            </a:extLst>
          </p:cNvPr>
          <p:cNvSpPr txBox="1">
            <a:spLocks/>
          </p:cNvSpPr>
          <p:nvPr/>
        </p:nvSpPr>
        <p:spPr>
          <a:xfrm>
            <a:off x="395536" y="3264569"/>
            <a:ext cx="8352928" cy="3096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개인 과제 평가</a:t>
            </a:r>
            <a:endParaRPr lang="en-US" altLang="ko-KR" sz="2000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주안점</a:t>
            </a:r>
            <a:r>
              <a:rPr lang="en-US" altLang="ko-KR" b="1" dirty="0">
                <a:solidFill>
                  <a:srgbClr val="FF0000"/>
                </a:solidFill>
              </a:rPr>
              <a:t>: “</a:t>
            </a:r>
            <a:r>
              <a:rPr lang="ko-KR" altLang="en-US" b="1" dirty="0">
                <a:solidFill>
                  <a:srgbClr val="FF0000"/>
                </a:solidFill>
              </a:rPr>
              <a:t>수업 진도를 꾸준히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열심히 따라올 것</a:t>
            </a:r>
            <a:r>
              <a:rPr lang="en-US" altLang="ko-KR" b="1" dirty="0">
                <a:solidFill>
                  <a:srgbClr val="FF0000"/>
                </a:solidFill>
              </a:rPr>
              <a:t>!!”</a:t>
            </a:r>
          </a:p>
          <a:p>
            <a:pPr lvl="1"/>
            <a:r>
              <a:rPr lang="ko-KR" altLang="en-US" sz="1800" dirty="0"/>
              <a:t>제출</a:t>
            </a:r>
            <a:r>
              <a:rPr lang="en-US" altLang="ko-KR" sz="1800" dirty="0"/>
              <a:t>: LMS (</a:t>
            </a:r>
            <a:r>
              <a:rPr lang="ko-KR" altLang="en-US" sz="1800" dirty="0" err="1"/>
              <a:t>구버전</a:t>
            </a:r>
            <a:r>
              <a:rPr lang="en-US" altLang="ko-KR" sz="1800" dirty="0"/>
              <a:t>), </a:t>
            </a:r>
            <a:r>
              <a:rPr lang="ko-KR" altLang="en-US" sz="1800" dirty="0"/>
              <a:t>시간 체크는 </a:t>
            </a:r>
            <a:r>
              <a:rPr lang="en-US" altLang="ko-KR" sz="1800" dirty="0"/>
              <a:t>LMS </a:t>
            </a:r>
            <a:r>
              <a:rPr lang="ko-KR" altLang="en-US" sz="1800" dirty="0"/>
              <a:t>시간 기준</a:t>
            </a:r>
            <a:endParaRPr lang="en-US" altLang="ko-KR" sz="1800" dirty="0"/>
          </a:p>
          <a:p>
            <a:pPr lvl="1"/>
            <a:r>
              <a:rPr lang="ko-KR" altLang="en-US" sz="1800" dirty="0"/>
              <a:t>제출 기한</a:t>
            </a:r>
            <a:r>
              <a:rPr lang="en-US" altLang="ko-KR" sz="1800" dirty="0"/>
              <a:t>: </a:t>
            </a:r>
            <a:r>
              <a:rPr lang="ko-KR" altLang="en-US" sz="1800" dirty="0"/>
              <a:t>과제 제출 이후 </a:t>
            </a:r>
            <a:r>
              <a:rPr lang="en-US" altLang="ko-KR" sz="1800" dirty="0"/>
              <a:t>1</a:t>
            </a:r>
            <a:r>
              <a:rPr lang="ko-KR" altLang="en-US" sz="1800" dirty="0"/>
              <a:t>주일 </a:t>
            </a:r>
            <a:r>
              <a:rPr lang="en-US" altLang="ko-KR" sz="1800" dirty="0"/>
              <a:t>(</a:t>
            </a:r>
            <a:r>
              <a:rPr lang="ko-KR" altLang="en-US" sz="1800" dirty="0"/>
              <a:t>이후 제출 불가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제출 기한 이후 감점 정책</a:t>
            </a:r>
            <a:r>
              <a:rPr lang="en-US" altLang="ko-KR" sz="1800" dirty="0"/>
              <a:t>: 12</a:t>
            </a:r>
            <a:r>
              <a:rPr lang="ko-KR" altLang="en-US" sz="1800" dirty="0"/>
              <a:t>시간 단위로 </a:t>
            </a:r>
            <a:r>
              <a:rPr lang="en-US" altLang="ko-KR" sz="1800" dirty="0"/>
              <a:t>5%p </a:t>
            </a:r>
            <a:r>
              <a:rPr lang="ko-KR" altLang="en-US" sz="1800" dirty="0"/>
              <a:t>씩 감점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만점 </a:t>
            </a:r>
            <a:r>
              <a:rPr lang="en-US" altLang="ko-KR" sz="1600" dirty="0"/>
              <a:t>10</a:t>
            </a:r>
            <a:r>
              <a:rPr lang="ko-KR" altLang="en-US" sz="1600" dirty="0"/>
              <a:t>점 과제의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동일한 기준으로 채점 진행 후</a:t>
            </a:r>
            <a:r>
              <a:rPr lang="en-US" altLang="ko-KR" sz="1600" dirty="0"/>
              <a:t>, 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0.5</a:t>
            </a:r>
            <a:r>
              <a:rPr lang="ko-KR" altLang="en-US" sz="1600" dirty="0"/>
              <a:t>점 감점</a:t>
            </a:r>
            <a:endParaRPr lang="en-US" altLang="ko-KR" sz="1600" dirty="0"/>
          </a:p>
          <a:p>
            <a:pPr lvl="2"/>
            <a:r>
              <a:rPr lang="en-US" altLang="ko-KR" sz="1600" dirty="0"/>
              <a:t>12</a:t>
            </a:r>
            <a:r>
              <a:rPr lang="ko-KR" altLang="en-US" sz="1600" dirty="0"/>
              <a:t>시간 </a:t>
            </a:r>
            <a:r>
              <a:rPr lang="en-US" altLang="ko-KR" sz="1600" dirty="0"/>
              <a:t>10</a:t>
            </a:r>
            <a:r>
              <a:rPr lang="ko-KR" altLang="en-US" sz="1600" dirty="0"/>
              <a:t>분 지각</a:t>
            </a:r>
            <a:r>
              <a:rPr lang="en-US" altLang="ko-KR" sz="1600" dirty="0"/>
              <a:t>: 1</a:t>
            </a:r>
            <a:r>
              <a:rPr lang="ko-KR" altLang="en-US" sz="1600" dirty="0"/>
              <a:t>점 감점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114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921A-8403-4EEE-843C-53E73B0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2F74B-299B-482C-AF38-D317050B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000" dirty="0"/>
              <a:t>목표</a:t>
            </a:r>
            <a:r>
              <a:rPr lang="en-US" altLang="ko-KR" sz="2000" dirty="0"/>
              <a:t>: </a:t>
            </a:r>
            <a:r>
              <a:rPr lang="ko-KR" altLang="ko-KR" sz="2000" dirty="0"/>
              <a:t>실제 </a:t>
            </a:r>
            <a:r>
              <a:rPr lang="en-US" altLang="ko-KR" sz="2000" dirty="0"/>
              <a:t>OSS </a:t>
            </a:r>
            <a:r>
              <a:rPr lang="ko-KR" altLang="ko-KR" sz="2000" dirty="0"/>
              <a:t>프로젝트에 일정 규모의 </a:t>
            </a:r>
            <a:r>
              <a:rPr lang="en-US" altLang="ko-KR" sz="2000" dirty="0"/>
              <a:t>code contribute</a:t>
            </a:r>
          </a:p>
          <a:p>
            <a:r>
              <a:rPr lang="ko-KR" altLang="en-US" sz="2000" dirty="0"/>
              <a:t>내용 및 절차</a:t>
            </a:r>
            <a:endParaRPr lang="ko-KR" altLang="ko-KR" sz="2000" dirty="0"/>
          </a:p>
          <a:p>
            <a:pPr lvl="1"/>
            <a:r>
              <a:rPr lang="ko-KR" altLang="ko-KR" sz="1800" dirty="0"/>
              <a:t>관심분야에서 자주 활용하는</a:t>
            </a:r>
            <a:r>
              <a:rPr lang="en-US" altLang="ko-KR" sz="1800" dirty="0"/>
              <a:t> OSS </a:t>
            </a:r>
            <a:r>
              <a:rPr lang="ko-KR" altLang="ko-KR" sz="1800" dirty="0"/>
              <a:t>프로젝트 검색</a:t>
            </a:r>
          </a:p>
          <a:p>
            <a:pPr lvl="1"/>
            <a:r>
              <a:rPr lang="ko-KR" altLang="ko-KR" sz="1800" dirty="0"/>
              <a:t>주제 설정 및</a:t>
            </a:r>
            <a:r>
              <a:rPr lang="en-US" altLang="ko-KR" sz="1800" dirty="0"/>
              <a:t> SW Community </a:t>
            </a:r>
            <a:r>
              <a:rPr lang="ko-KR" altLang="ko-KR" sz="1800" dirty="0"/>
              <a:t>진입</a:t>
            </a:r>
          </a:p>
          <a:p>
            <a:pPr lvl="1"/>
            <a:r>
              <a:rPr lang="ko-KR" altLang="ko-KR" sz="1800" dirty="0"/>
              <a:t>소스 코드 분석</a:t>
            </a:r>
          </a:p>
          <a:p>
            <a:pPr lvl="1"/>
            <a:r>
              <a:rPr lang="ko-KR" altLang="ko-KR" sz="1800" dirty="0"/>
              <a:t>기여할 소스 코드 작성 및</a:t>
            </a:r>
            <a:r>
              <a:rPr lang="en-US" altLang="ko-KR" sz="1800" dirty="0"/>
              <a:t> Documentation</a:t>
            </a:r>
            <a:endParaRPr lang="ko-KR" altLang="ko-KR" sz="1800" dirty="0"/>
          </a:p>
          <a:p>
            <a:pPr lvl="1"/>
            <a:r>
              <a:rPr lang="en-US" altLang="ko-KR" sz="1800" dirty="0"/>
              <a:t>Pull! (</a:t>
            </a:r>
            <a:r>
              <a:rPr lang="ko-KR" altLang="ko-KR" sz="1800" dirty="0"/>
              <a:t>실제 </a:t>
            </a:r>
            <a:r>
              <a:rPr lang="en-US" altLang="ko-KR" sz="1800" dirty="0"/>
              <a:t>code contribute)</a:t>
            </a:r>
          </a:p>
          <a:p>
            <a:pPr lvl="2"/>
            <a:r>
              <a:rPr lang="ko-KR" altLang="en-US" sz="1600" dirty="0"/>
              <a:t>실제로 코드가 반영되기까지는 시간적 여유가 부족할 것</a:t>
            </a:r>
            <a:endParaRPr lang="en-US" altLang="ko-KR" sz="1600" dirty="0"/>
          </a:p>
          <a:p>
            <a:pPr lvl="2"/>
            <a:r>
              <a:rPr lang="ko-KR" altLang="en-US" sz="1600" dirty="0"/>
              <a:t>그러나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성적에 크게 반영될 것</a:t>
            </a:r>
            <a:endParaRPr lang="en-US" altLang="ko-KR" sz="1600" dirty="0"/>
          </a:p>
          <a:p>
            <a:pPr lvl="2"/>
            <a:endParaRPr lang="ko-KR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5D344-1F67-4ED4-924E-9A4800D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0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F9701-4417-4129-8CAF-6516E991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프로젝트 진행 및 일정</a:t>
            </a:r>
            <a:r>
              <a:rPr lang="en-US" altLang="ko-KR" dirty="0"/>
              <a:t>: </a:t>
            </a:r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A0D3E-69F9-431B-A082-EA56A595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주제 선정 </a:t>
            </a:r>
            <a:r>
              <a:rPr lang="en-US" altLang="ko-KR" sz="2000" dirty="0"/>
              <a:t>1</a:t>
            </a:r>
            <a:r>
              <a:rPr lang="ko-KR" altLang="en-US" sz="2000" dirty="0"/>
              <a:t>차 마감</a:t>
            </a:r>
            <a:r>
              <a:rPr lang="en-US" altLang="ko-KR" sz="2000" dirty="0"/>
              <a:t>: 11/9 (</a:t>
            </a:r>
            <a:r>
              <a:rPr lang="ko-KR" altLang="en-US" sz="2000" dirty="0"/>
              <a:t>월</a:t>
            </a:r>
            <a:r>
              <a:rPr lang="en-US" altLang="ko-KR" sz="2000" dirty="0"/>
              <a:t>) 23:59</a:t>
            </a:r>
          </a:p>
          <a:p>
            <a:pPr lvl="1"/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r>
              <a:rPr lang="en-US" altLang="ko-KR" sz="1800" dirty="0"/>
              <a:t>: “</a:t>
            </a:r>
            <a:r>
              <a:rPr lang="ko-KR" altLang="en-US" sz="1800" dirty="0"/>
              <a:t>프로젝트 주제</a:t>
            </a:r>
            <a:r>
              <a:rPr lang="en-US" altLang="ko-KR" sz="1800" dirty="0"/>
              <a:t>”</a:t>
            </a:r>
          </a:p>
          <a:p>
            <a:pPr lvl="2"/>
            <a:r>
              <a:rPr lang="en-US" altLang="ko-KR" sz="1600" dirty="0"/>
              <a:t>A4 1</a:t>
            </a:r>
            <a:r>
              <a:rPr lang="ko-KR" altLang="en-US" sz="1600" dirty="0"/>
              <a:t>장으로 어떤 프로젝트에</a:t>
            </a:r>
            <a:r>
              <a:rPr lang="en-US" altLang="ko-KR" sz="1600" dirty="0"/>
              <a:t> </a:t>
            </a:r>
            <a:r>
              <a:rPr lang="ko-KR" altLang="en-US" sz="1600" dirty="0"/>
              <a:t>무엇을 할지 구체적인 계획을 작성 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자유양식</a:t>
            </a:r>
            <a:r>
              <a:rPr lang="en-US" altLang="ko-KR" sz="1600" dirty="0">
                <a:solidFill>
                  <a:srgbClr val="FF0000"/>
                </a:solidFill>
              </a:rPr>
              <a:t>, PDF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차 마감 후</a:t>
            </a:r>
            <a:r>
              <a:rPr lang="en-US" altLang="ko-KR" sz="1800" dirty="0"/>
              <a:t>, </a:t>
            </a:r>
            <a:r>
              <a:rPr lang="ko-KR" altLang="en-US" sz="1800" dirty="0"/>
              <a:t>각 학생 별로 피드백 진행</a:t>
            </a:r>
            <a:endParaRPr lang="en-US" altLang="ko-KR" sz="1800" dirty="0"/>
          </a:p>
          <a:p>
            <a:pPr lvl="2"/>
            <a:r>
              <a:rPr lang="ko-KR" altLang="en-US" sz="1600" dirty="0"/>
              <a:t>아래 주제 선정 페이지 </a:t>
            </a:r>
            <a:r>
              <a:rPr lang="en-US" altLang="ko-KR" sz="1600" dirty="0"/>
              <a:t>“2020” sheet </a:t>
            </a:r>
            <a:r>
              <a:rPr lang="ko-KR" altLang="en-US" sz="1600" dirty="0"/>
              <a:t>에 피드백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https://docs.google.com/spreadsheets/d/1GUxf2B4lQxGl4v0qUIsZsF7MANegJCr0pVafOBotwGQ/edit?usp=sharing</a:t>
            </a:r>
            <a:endParaRPr lang="en-US" altLang="ko-KR" sz="1600" dirty="0"/>
          </a:p>
          <a:p>
            <a:pPr lvl="3"/>
            <a:r>
              <a:rPr lang="ko-KR" altLang="en-US" sz="1400" dirty="0"/>
              <a:t>스프레드시트에 </a:t>
            </a:r>
            <a:r>
              <a:rPr lang="en-US" altLang="ko-KR" sz="1400" dirty="0"/>
              <a:t>Title, Type </a:t>
            </a:r>
            <a:r>
              <a:rPr lang="ko-KR" altLang="en-US" sz="1400" dirty="0"/>
              <a:t>란은 학생들이 </a:t>
            </a:r>
            <a:r>
              <a:rPr lang="en-US" altLang="ko-KR" sz="1400" dirty="0"/>
              <a:t>LMS </a:t>
            </a:r>
            <a:r>
              <a:rPr lang="ko-KR" altLang="en-US" sz="1400" dirty="0"/>
              <a:t>제출과 동시에 작성해둘 것</a:t>
            </a:r>
            <a:endParaRPr lang="en-US" altLang="ko-KR" sz="1400" dirty="0"/>
          </a:p>
          <a:p>
            <a:pPr lvl="1"/>
            <a:r>
              <a:rPr lang="ko-KR" altLang="en-US" sz="1800" dirty="0"/>
              <a:t>난이도가 </a:t>
            </a:r>
            <a:r>
              <a:rPr lang="en-US" altLang="ko-KR" sz="1800" dirty="0"/>
              <a:t>A</a:t>
            </a:r>
            <a:r>
              <a:rPr lang="ko-KR" altLang="en-US" sz="1800" dirty="0"/>
              <a:t>가 아닌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추가로 수정 및 제출할 수 있음</a:t>
            </a:r>
            <a:endParaRPr lang="en-US" altLang="ko-KR" sz="1800" dirty="0"/>
          </a:p>
          <a:p>
            <a:r>
              <a:rPr lang="ko-KR" altLang="en-US" sz="2000" dirty="0"/>
              <a:t>주제 선정 최종 마감</a:t>
            </a:r>
            <a:r>
              <a:rPr lang="en-US" altLang="ko-KR" sz="2000" dirty="0"/>
              <a:t>: 11/16 (</a:t>
            </a:r>
            <a:r>
              <a:rPr lang="ko-KR" altLang="en-US" sz="2000" dirty="0"/>
              <a:t>월</a:t>
            </a:r>
            <a:r>
              <a:rPr lang="en-US" altLang="ko-KR" sz="2000" dirty="0"/>
              <a:t>) 23:59</a:t>
            </a:r>
          </a:p>
          <a:p>
            <a:pPr lvl="1"/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r>
              <a:rPr lang="en-US" altLang="ko-KR" sz="1800" dirty="0"/>
              <a:t>: “</a:t>
            </a:r>
            <a:r>
              <a:rPr lang="ko-KR" altLang="en-US" sz="1800" dirty="0"/>
              <a:t>프로젝트 주제</a:t>
            </a:r>
            <a:r>
              <a:rPr lang="en-US" altLang="ko-KR" sz="1800" dirty="0"/>
              <a:t>”</a:t>
            </a:r>
            <a:r>
              <a:rPr lang="ko-KR" altLang="en-US" sz="1800" dirty="0"/>
              <a:t>에 수정 제출 및 메일 전송 </a:t>
            </a:r>
            <a:r>
              <a:rPr lang="en-US" altLang="ko-KR" sz="1800" dirty="0"/>
              <a:t>(“</a:t>
            </a:r>
            <a:r>
              <a:rPr lang="ko-KR" altLang="en-US" sz="1800" dirty="0"/>
              <a:t>고쳤습니다</a:t>
            </a:r>
            <a:r>
              <a:rPr lang="en-US" altLang="ko-KR" sz="1800" dirty="0"/>
              <a:t>”)</a:t>
            </a:r>
          </a:p>
          <a:p>
            <a:pPr lvl="1"/>
            <a:r>
              <a:rPr lang="ko-KR" altLang="en-US" sz="1800" dirty="0"/>
              <a:t>이후에도 프로젝트 주제는 변경할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피드백은 없음</a:t>
            </a:r>
            <a:endParaRPr lang="en-US" altLang="ko-KR" sz="1800" dirty="0"/>
          </a:p>
          <a:p>
            <a:pPr lvl="1"/>
            <a:r>
              <a:rPr lang="ko-KR" altLang="en-US" sz="1800" dirty="0"/>
              <a:t>평가는 최종 프로젝트 제출한 내용으로 평가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391D3-AFF1-434C-84A7-95B2705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3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프로젝트 진행 및 일정</a:t>
            </a:r>
            <a:r>
              <a:rPr lang="en-US" altLang="ko-KR" dirty="0"/>
              <a:t>: </a:t>
            </a:r>
            <a:r>
              <a:rPr lang="ko-KR" altLang="en-US" dirty="0"/>
              <a:t>최종 보고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최종 보고서</a:t>
            </a:r>
            <a:r>
              <a:rPr lang="en-US" altLang="ko-KR" sz="1800" dirty="0"/>
              <a:t>: </a:t>
            </a:r>
            <a:r>
              <a:rPr lang="ko-KR" altLang="en-US" sz="1800" dirty="0"/>
              <a:t>자유 양식 </a:t>
            </a:r>
            <a:r>
              <a:rPr lang="en-US" altLang="ko-KR" sz="1800" dirty="0">
                <a:solidFill>
                  <a:srgbClr val="FF0000"/>
                </a:solidFill>
              </a:rPr>
              <a:t>(PDF</a:t>
            </a:r>
            <a:r>
              <a:rPr lang="ko-KR" altLang="en-US" sz="1800" dirty="0">
                <a:solidFill>
                  <a:srgbClr val="FF0000"/>
                </a:solidFill>
              </a:rPr>
              <a:t> 로 변환 후 제출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600" dirty="0"/>
              <a:t>구체적인 기여 내용 및</a:t>
            </a:r>
            <a:r>
              <a:rPr lang="en-US" altLang="ko-KR" sz="1600" dirty="0"/>
              <a:t> OSS </a:t>
            </a:r>
            <a:r>
              <a:rPr lang="ko-KR" altLang="en-US" sz="1600" dirty="0"/>
              <a:t>커뮤니티에서의 활동 내용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캡처 등으로 결과물 모두 포함</a:t>
            </a:r>
            <a:r>
              <a:rPr lang="en-US" altLang="ko-KR" sz="1600" dirty="0"/>
              <a:t>. </a:t>
            </a:r>
            <a:r>
              <a:rPr lang="ko-KR" altLang="en-US" sz="1600" dirty="0"/>
              <a:t>코드가 있는 경우</a:t>
            </a:r>
            <a:r>
              <a:rPr lang="en-US" altLang="ko-KR" sz="1600" dirty="0"/>
              <a:t>,</a:t>
            </a:r>
            <a:r>
              <a:rPr lang="ko-KR" altLang="en-US" sz="1600" dirty="0"/>
              <a:t> 따로 첨부할 것 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본인의 기여 내용이 얼마나 어렵고</a:t>
            </a:r>
            <a:r>
              <a:rPr lang="en-US" altLang="ko-KR" sz="1600" dirty="0"/>
              <a:t>, </a:t>
            </a:r>
            <a:r>
              <a:rPr lang="ko-KR" altLang="en-US" sz="1600" dirty="0"/>
              <a:t>혹은 분량이 </a:t>
            </a:r>
            <a:r>
              <a:rPr lang="ko-KR" altLang="en-US" sz="1600" dirty="0" err="1"/>
              <a:t>많은지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중간에 문제점이 있었다면</a:t>
            </a:r>
            <a:r>
              <a:rPr lang="en-US" altLang="ko-KR" sz="1600" dirty="0"/>
              <a:t>, </a:t>
            </a:r>
            <a:r>
              <a:rPr lang="ko-KR" altLang="en-US" sz="1600" dirty="0"/>
              <a:t>무엇이고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 해결했나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오픈 소스 활동을 경험한 후기 </a:t>
            </a:r>
            <a:r>
              <a:rPr lang="en-US" altLang="ko-KR" sz="1600" dirty="0"/>
              <a:t>(1 </a:t>
            </a:r>
            <a:r>
              <a:rPr lang="ko-KR" altLang="en-US" sz="1600" dirty="0"/>
              <a:t>페이지 이내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해당 자료만 보고도 전체 내용을 다 파악할 수 있어야 함</a:t>
            </a:r>
            <a:endParaRPr lang="en-US" altLang="ko-KR" sz="1600" dirty="0"/>
          </a:p>
          <a:p>
            <a:r>
              <a:rPr lang="ko-KR" altLang="en-US" sz="1800" dirty="0"/>
              <a:t>동영상</a:t>
            </a:r>
            <a:r>
              <a:rPr lang="en-US" altLang="ko-KR" sz="1800" dirty="0"/>
              <a:t>: </a:t>
            </a:r>
            <a:r>
              <a:rPr lang="ko-KR" altLang="en-US" sz="1800" dirty="0"/>
              <a:t>개요</a:t>
            </a:r>
            <a:r>
              <a:rPr lang="en-US" altLang="ko-KR" sz="1800" dirty="0"/>
              <a:t>, </a:t>
            </a:r>
            <a:r>
              <a:rPr lang="ko-KR" altLang="en-US" sz="1800" dirty="0"/>
              <a:t>설명</a:t>
            </a:r>
            <a:r>
              <a:rPr lang="en-US" altLang="ko-KR" sz="1800" dirty="0"/>
              <a:t> </a:t>
            </a:r>
            <a:r>
              <a:rPr lang="ko-KR" altLang="en-US" sz="1800" dirty="0"/>
              <a:t>등 </a:t>
            </a:r>
            <a:r>
              <a:rPr lang="en-US" altLang="ko-KR" sz="1800" dirty="0"/>
              <a:t>10</a:t>
            </a:r>
            <a:r>
              <a:rPr lang="ko-KR" altLang="en-US" sz="1800" dirty="0"/>
              <a:t>분 이내</a:t>
            </a:r>
            <a:endParaRPr lang="en-US" altLang="ko-KR" sz="1800" dirty="0"/>
          </a:p>
          <a:p>
            <a:pPr lvl="1"/>
            <a:r>
              <a:rPr lang="ko-KR" altLang="en-US" sz="1600" dirty="0"/>
              <a:t>위 보고서 기재된 내용을 중심으로</a:t>
            </a:r>
            <a:r>
              <a:rPr lang="en-US" altLang="ko-KR" sz="1600" dirty="0"/>
              <a:t> </a:t>
            </a:r>
            <a:r>
              <a:rPr lang="ko-KR" altLang="en-US" sz="1600" dirty="0"/>
              <a:t>설명</a:t>
            </a:r>
            <a:r>
              <a:rPr lang="en-US" altLang="ko-KR" sz="1600" dirty="0"/>
              <a:t>. </a:t>
            </a:r>
            <a:r>
              <a:rPr lang="ko-KR" altLang="en-US" sz="1600" dirty="0"/>
              <a:t>필요하면 데모도 포함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웹에 게시하여 본인의 이력으로 활용할 수 있는 자료로 만드는 것이 </a:t>
            </a:r>
            <a:r>
              <a:rPr lang="en-US" altLang="ko-KR" sz="1600" dirty="0"/>
              <a:t>best</a:t>
            </a:r>
          </a:p>
          <a:p>
            <a:pPr lvl="1"/>
            <a:r>
              <a:rPr lang="ko-KR" altLang="en-US" sz="1600" dirty="0"/>
              <a:t>듣는 사람을 교수님으로 한정하지 말고</a:t>
            </a:r>
            <a:r>
              <a:rPr lang="en-US" altLang="ko-KR" sz="1600" dirty="0"/>
              <a:t>, </a:t>
            </a:r>
            <a:r>
              <a:rPr lang="ko-KR" altLang="en-US" sz="1600" dirty="0"/>
              <a:t>모두가 자연스럽게 들을 수 있는 형태</a:t>
            </a:r>
            <a:endParaRPr lang="en-US" altLang="ko-KR" sz="16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발표자료도 </a:t>
            </a:r>
            <a:r>
              <a:rPr lang="ko-KR" altLang="en-US" sz="1600" dirty="0" err="1"/>
              <a:t>올려두면</a:t>
            </a:r>
            <a:r>
              <a:rPr lang="ko-KR" altLang="en-US" sz="1600" dirty="0"/>
              <a:t> 참 좋겠다</a:t>
            </a:r>
            <a:r>
              <a:rPr lang="en-US" altLang="ko-KR" sz="1600" dirty="0"/>
              <a:t>~ </a:t>
            </a:r>
            <a:r>
              <a:rPr lang="en-US" altLang="ko-KR" sz="1600" dirty="0" err="1"/>
              <a:t>Slideshare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ko-KR" altLang="en-US" sz="1800" dirty="0"/>
              <a:t>최종보고서 </a:t>
            </a:r>
            <a:r>
              <a:rPr lang="en-US" altLang="ko-KR" sz="1800" dirty="0"/>
              <a:t>+ </a:t>
            </a:r>
            <a:r>
              <a:rPr lang="ko-KR" altLang="en-US" sz="1800" dirty="0"/>
              <a:t>동영상</a:t>
            </a:r>
            <a:endParaRPr lang="en-US" altLang="ko-KR" sz="1800" dirty="0"/>
          </a:p>
          <a:p>
            <a:pPr lvl="1"/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16</a:t>
            </a:r>
            <a:r>
              <a:rPr lang="ko-KR" altLang="en-US" sz="1600" dirty="0"/>
              <a:t>일 </a:t>
            </a:r>
            <a:r>
              <a:rPr lang="en-US" altLang="ko-KR" sz="1600" dirty="0"/>
              <a:t>(</a:t>
            </a:r>
            <a:r>
              <a:rPr lang="ko-KR" altLang="en-US" sz="1600" dirty="0"/>
              <a:t>수</a:t>
            </a:r>
            <a:r>
              <a:rPr lang="en-US" altLang="ko-KR" sz="1600" dirty="0"/>
              <a:t>) 23:59 </a:t>
            </a:r>
            <a:r>
              <a:rPr lang="ko-KR" altLang="en-US" sz="1600" dirty="0"/>
              <a:t>까지</a:t>
            </a:r>
            <a:r>
              <a:rPr lang="en-US" altLang="ko-KR" sz="1600" dirty="0"/>
              <a:t> IEILMS </a:t>
            </a:r>
            <a:r>
              <a:rPr lang="ko-KR" altLang="en-US" sz="1600" dirty="0"/>
              <a:t>최종 과제 란에 제출</a:t>
            </a:r>
            <a:r>
              <a:rPr lang="en-US" altLang="ko-KR" sz="1600" dirty="0"/>
              <a:t> (firm</a:t>
            </a:r>
            <a:r>
              <a:rPr lang="ko-KR" altLang="en-US" sz="1600" dirty="0"/>
              <a:t> </a:t>
            </a:r>
            <a:r>
              <a:rPr lang="en-US" altLang="ko-KR" sz="1600" dirty="0"/>
              <a:t>deadline)</a:t>
            </a:r>
          </a:p>
          <a:p>
            <a:pPr lvl="2"/>
            <a:r>
              <a:rPr lang="ko-KR" altLang="en-US" sz="1400" dirty="0"/>
              <a:t>하나의 </a:t>
            </a:r>
            <a:r>
              <a:rPr lang="en-US" altLang="ko-KR" sz="1400" dirty="0"/>
              <a:t>zip </a:t>
            </a:r>
            <a:r>
              <a:rPr lang="ko-KR" altLang="en-US" sz="1400" dirty="0"/>
              <a:t>파일로 압축해서 올릴 것 </a:t>
            </a:r>
            <a:r>
              <a:rPr lang="en-US" altLang="ko-KR" sz="1400" dirty="0"/>
              <a:t>(1GB </a:t>
            </a:r>
            <a:r>
              <a:rPr lang="ko-KR" altLang="en-US" sz="1400" dirty="0"/>
              <a:t>미만</a:t>
            </a:r>
            <a:r>
              <a:rPr lang="en-US" altLang="ko-KR" sz="1400" dirty="0"/>
              <a:t>). </a:t>
            </a:r>
            <a:r>
              <a:rPr lang="ko-KR" altLang="en-US" sz="1400" dirty="0"/>
              <a:t>동영상은 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</a:t>
            </a:r>
            <a:r>
              <a:rPr lang="ko-KR" altLang="en-US" sz="1400" dirty="0"/>
              <a:t>링크 등 가능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10696</TotalTime>
  <Words>873</Words>
  <Application>Microsoft Office PowerPoint</Application>
  <PresentationFormat>화면 슬라이드 쇼(4:3)</PresentationFormat>
  <Paragraphs>172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강의 일정 및   최종 프로젝트</vt:lpstr>
      <vt:lpstr>강의 일정 (예정)</vt:lpstr>
      <vt:lpstr>강의 일정 (실제)</vt:lpstr>
      <vt:lpstr>평가 방법</vt:lpstr>
      <vt:lpstr>최종 프로젝트</vt:lpstr>
      <vt:lpstr>최종 프로젝트 진행 및 일정: 주제 선정</vt:lpstr>
      <vt:lpstr>최종 프로젝트 진행 및 일정: 최종 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1403</cp:revision>
  <cp:lastPrinted>2017-05-18T15:56:07Z</cp:lastPrinted>
  <dcterms:created xsi:type="dcterms:W3CDTF">2016-08-29T08:45:01Z</dcterms:created>
  <dcterms:modified xsi:type="dcterms:W3CDTF">2020-10-27T08:01:26Z</dcterms:modified>
</cp:coreProperties>
</file>