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8"/>
  </p:notesMasterIdLst>
  <p:sldIdLst>
    <p:sldId id="344" r:id="rId2"/>
    <p:sldId id="273" r:id="rId3"/>
    <p:sldId id="277" r:id="rId4"/>
    <p:sldId id="298" r:id="rId5"/>
    <p:sldId id="299" r:id="rId6"/>
    <p:sldId id="281" r:id="rId7"/>
    <p:sldId id="278" r:id="rId8"/>
    <p:sldId id="282" r:id="rId9"/>
    <p:sldId id="280" r:id="rId10"/>
    <p:sldId id="285" r:id="rId11"/>
    <p:sldId id="279" r:id="rId12"/>
    <p:sldId id="283" r:id="rId13"/>
    <p:sldId id="286" r:id="rId14"/>
    <p:sldId id="287" r:id="rId15"/>
    <p:sldId id="294" r:id="rId16"/>
    <p:sldId id="293" r:id="rId17"/>
    <p:sldId id="296" r:id="rId18"/>
    <p:sldId id="295" r:id="rId19"/>
    <p:sldId id="297" r:id="rId20"/>
    <p:sldId id="302" r:id="rId21"/>
    <p:sldId id="303" r:id="rId22"/>
    <p:sldId id="305" r:id="rId23"/>
    <p:sldId id="304" r:id="rId24"/>
    <p:sldId id="306" r:id="rId25"/>
    <p:sldId id="307" r:id="rId26"/>
    <p:sldId id="308" r:id="rId27"/>
    <p:sldId id="309" r:id="rId28"/>
    <p:sldId id="310" r:id="rId29"/>
    <p:sldId id="311" r:id="rId30"/>
    <p:sldId id="313" r:id="rId31"/>
    <p:sldId id="312" r:id="rId32"/>
    <p:sldId id="314" r:id="rId33"/>
    <p:sldId id="319" r:id="rId34"/>
    <p:sldId id="320" r:id="rId35"/>
    <p:sldId id="321" r:id="rId36"/>
    <p:sldId id="322" r:id="rId37"/>
    <p:sldId id="338" r:id="rId38"/>
    <p:sldId id="301" r:id="rId39"/>
    <p:sldId id="341" r:id="rId40"/>
    <p:sldId id="340" r:id="rId41"/>
    <p:sldId id="339" r:id="rId42"/>
    <p:sldId id="323" r:id="rId43"/>
    <p:sldId id="324" r:id="rId44"/>
    <p:sldId id="345" r:id="rId45"/>
    <p:sldId id="327" r:id="rId46"/>
    <p:sldId id="326" r:id="rId47"/>
    <p:sldId id="325" r:id="rId48"/>
    <p:sldId id="329" r:id="rId49"/>
    <p:sldId id="330" r:id="rId50"/>
    <p:sldId id="284" r:id="rId51"/>
    <p:sldId id="331" r:id="rId52"/>
    <p:sldId id="334" r:id="rId53"/>
    <p:sldId id="335" r:id="rId54"/>
    <p:sldId id="336" r:id="rId55"/>
    <p:sldId id="337" r:id="rId56"/>
    <p:sldId id="347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9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0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82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119C6-0CD2-4631-A7EF-F64876CFF0E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43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119C6-0CD2-4631-A7EF-F64876CFF0E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chonbuk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분산 버전 관리 도구</a:t>
            </a:r>
            <a:r>
              <a:rPr lang="en-US" altLang="ko-KR" sz="4800" dirty="0"/>
              <a:t>: </a:t>
            </a:r>
            <a:r>
              <a:rPr lang="en-US" altLang="ko-KR" sz="4800" dirty="0" err="1"/>
              <a:t>Git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Basic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http://oslab.chonbuk.ac.kr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Chonbuk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43272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 </a:t>
            </a:r>
            <a:r>
              <a:rPr lang="en-US" altLang="ko-KR" dirty="0"/>
              <a:t>(Version Control System)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8" y="1531144"/>
            <a:ext cx="6981825" cy="43243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46895" y="5898343"/>
            <a:ext cx="52684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* </a:t>
            </a:r>
            <a:r>
              <a:rPr lang="ko-KR" altLang="en-US" sz="1050" dirty="0"/>
              <a:t>출처</a:t>
            </a:r>
            <a:r>
              <a:rPr lang="en-US" altLang="ko-KR" sz="1050" dirty="0"/>
              <a:t>: </a:t>
            </a:r>
            <a:r>
              <a:rPr lang="ko-KR" altLang="en-US" sz="1050" dirty="0"/>
              <a:t>http://blog.gaerae.com/2015/03/comparison-of-revision-control-software.html</a:t>
            </a:r>
          </a:p>
        </p:txBody>
      </p:sp>
    </p:spTree>
    <p:extLst>
      <p:ext uri="{BB962C8B-B14F-4D97-AF65-F5344CB8AC3E}">
        <p14:creationId xmlns:p14="http://schemas.microsoft.com/office/powerpoint/2010/main" val="323346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: the stupid content tracker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분산 버전관리 시스템</a:t>
            </a:r>
          </a:p>
          <a:p>
            <a:pPr lvl="1"/>
            <a:r>
              <a:rPr lang="en-US" altLang="ko-KR" dirty="0"/>
              <a:t>Distributed Version Control System (DVCS)</a:t>
            </a:r>
          </a:p>
          <a:p>
            <a:pPr lvl="1"/>
            <a:r>
              <a:rPr lang="ko-KR" altLang="en-US" dirty="0"/>
              <a:t>여러 사람이 협업하는 환경에서 문서변경사항을 관리하는 시스템</a:t>
            </a:r>
            <a:endParaRPr lang="en-US" altLang="ko-KR" dirty="0"/>
          </a:p>
          <a:p>
            <a:r>
              <a:rPr lang="ko-KR" altLang="en-US" dirty="0"/>
              <a:t>이름</a:t>
            </a:r>
            <a:endParaRPr lang="en-US" altLang="ko-KR" dirty="0"/>
          </a:p>
          <a:p>
            <a:pPr lvl="1"/>
            <a:r>
              <a:rPr lang="ko-KR" altLang="en-US" dirty="0"/>
              <a:t>영국 속어로 바보</a:t>
            </a:r>
            <a:endParaRPr lang="en-US" altLang="ko-KR" dirty="0"/>
          </a:p>
          <a:p>
            <a:pPr lvl="1"/>
            <a:r>
              <a:rPr lang="en-US" altLang="ko-KR" dirty="0"/>
              <a:t>Global Information Tracker?</a:t>
            </a:r>
          </a:p>
          <a:p>
            <a:r>
              <a:rPr lang="ko-KR" altLang="en-US" dirty="0"/>
              <a:t>특징</a:t>
            </a:r>
          </a:p>
          <a:p>
            <a:pPr lvl="1"/>
            <a:r>
              <a:rPr lang="en-US" altLang="ko-KR" dirty="0"/>
              <a:t>Free and Open source</a:t>
            </a:r>
          </a:p>
          <a:p>
            <a:pPr lvl="1"/>
            <a:r>
              <a:rPr lang="en-US" altLang="ko-KR" dirty="0"/>
              <a:t>Easy to learn</a:t>
            </a:r>
          </a:p>
          <a:p>
            <a:pPr lvl="1"/>
            <a:r>
              <a:rPr lang="en-US" altLang="ko-KR" dirty="0"/>
              <a:t>Tiny footprint</a:t>
            </a:r>
          </a:p>
          <a:p>
            <a:pPr lvl="1"/>
            <a:r>
              <a:rPr lang="en-US" altLang="ko-KR" dirty="0"/>
              <a:t>Lighting fast performance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913" y="2791875"/>
            <a:ext cx="3749999" cy="133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6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: DVCS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50" name="Picture 2" descr="https://git-scm.com/figures/18333fig0103-t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42" y="1058863"/>
            <a:ext cx="4679317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87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: brief history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2005</a:t>
            </a:r>
            <a:r>
              <a:rPr lang="ko-KR" altLang="en-US" dirty="0"/>
              <a:t>년 </a:t>
            </a:r>
            <a:r>
              <a:rPr lang="ko-KR" altLang="en-US" dirty="0" err="1"/>
              <a:t>리눅스</a:t>
            </a:r>
            <a:r>
              <a:rPr lang="ko-KR" altLang="en-US" dirty="0"/>
              <a:t> 개발 커뮤니티에 의해 개발</a:t>
            </a:r>
            <a:endParaRPr lang="en-US" altLang="ko-KR" dirty="0"/>
          </a:p>
          <a:p>
            <a:r>
              <a:rPr lang="ko-KR" altLang="en-US" dirty="0"/>
              <a:t>기존 방식</a:t>
            </a:r>
            <a:endParaRPr lang="en-US" altLang="ko-KR" dirty="0"/>
          </a:p>
          <a:p>
            <a:pPr lvl="1"/>
            <a:r>
              <a:rPr lang="en-US" altLang="ko-KR" dirty="0"/>
              <a:t>~2002: </a:t>
            </a:r>
            <a:r>
              <a:rPr lang="ko-KR" altLang="en-US" dirty="0"/>
              <a:t>단순 압축 </a:t>
            </a:r>
            <a:r>
              <a:rPr lang="en-US" altLang="ko-KR" dirty="0"/>
              <a:t>(</a:t>
            </a:r>
            <a:r>
              <a:rPr lang="ko-KR" altLang="en-US" dirty="0"/>
              <a:t>스냅샷</a:t>
            </a:r>
            <a:r>
              <a:rPr lang="en-US" altLang="ko-KR" dirty="0"/>
              <a:t>)</a:t>
            </a:r>
            <a:r>
              <a:rPr lang="ko-KR" altLang="en-US" dirty="0"/>
              <a:t>과 패치를 통해 버전 관리</a:t>
            </a:r>
            <a:endParaRPr lang="en-US" altLang="ko-KR" dirty="0"/>
          </a:p>
          <a:p>
            <a:pPr lvl="1"/>
            <a:r>
              <a:rPr lang="en-US" altLang="ko-KR" dirty="0"/>
              <a:t>~2005: </a:t>
            </a:r>
            <a:r>
              <a:rPr lang="en-US" altLang="ko-KR" dirty="0" err="1"/>
              <a:t>BitKeeper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. </a:t>
            </a:r>
            <a:r>
              <a:rPr lang="ko-KR" altLang="en-US" dirty="0"/>
              <a:t>유료 전환되며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endParaRPr lang="en-US" altLang="ko-KR" dirty="0"/>
          </a:p>
          <a:p>
            <a:r>
              <a:rPr lang="ko-KR" altLang="en-US" dirty="0"/>
              <a:t>설계 목표 </a:t>
            </a:r>
            <a:r>
              <a:rPr lang="en-US" altLang="ko-KR" dirty="0"/>
              <a:t>(vs. </a:t>
            </a:r>
            <a:r>
              <a:rPr lang="en-US" altLang="ko-KR" dirty="0" err="1"/>
              <a:t>BitKeeper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빠른 속도</a:t>
            </a:r>
          </a:p>
          <a:p>
            <a:pPr lvl="1"/>
            <a:r>
              <a:rPr lang="ko-KR" altLang="en-US" dirty="0"/>
              <a:t>단순한 구조</a:t>
            </a:r>
          </a:p>
          <a:p>
            <a:pPr lvl="1"/>
            <a:r>
              <a:rPr lang="ko-KR" altLang="en-US" dirty="0"/>
              <a:t>비선형적인 개발 </a:t>
            </a:r>
            <a:r>
              <a:rPr lang="en-US" altLang="ko-KR" dirty="0"/>
              <a:t>(</a:t>
            </a:r>
            <a:r>
              <a:rPr lang="ko-KR" altLang="en-US" dirty="0"/>
              <a:t>수천 개의 동시 다발적인 </a:t>
            </a:r>
            <a:r>
              <a:rPr lang="ko-KR" altLang="en-US" dirty="0" err="1"/>
              <a:t>브랜치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완벽한 분산</a:t>
            </a:r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ko-KR" altLang="en-US" dirty="0" err="1"/>
              <a:t>커널</a:t>
            </a:r>
            <a:r>
              <a:rPr lang="ko-KR" altLang="en-US" dirty="0"/>
              <a:t> 같은 대형 프로젝트에도 유용할 것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속도나 데이터 크기 면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9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특징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8566"/>
            <a:ext cx="8748464" cy="5269953"/>
          </a:xfrm>
        </p:spPr>
        <p:txBody>
          <a:bodyPr/>
          <a:lstStyle/>
          <a:p>
            <a:r>
              <a:rPr lang="ko-KR" altLang="en-US" sz="2000" dirty="0"/>
              <a:t>단순성</a:t>
            </a:r>
            <a:r>
              <a:rPr lang="en-US" altLang="ko-KR" sz="2000" dirty="0"/>
              <a:t>: </a:t>
            </a:r>
            <a:r>
              <a:rPr lang="ko-KR" altLang="en-US" sz="2000" dirty="0"/>
              <a:t>변화된 부분만을 기록하는 것이 아니라</a:t>
            </a:r>
            <a:r>
              <a:rPr lang="en-US" altLang="ko-KR" sz="2000" dirty="0"/>
              <a:t>, </a:t>
            </a:r>
            <a:r>
              <a:rPr lang="ko-KR" altLang="en-US" sz="2000" dirty="0"/>
              <a:t>전체를 버전 별로 보존</a:t>
            </a:r>
            <a:endParaRPr lang="en-US" altLang="ko-KR" sz="2000" dirty="0"/>
          </a:p>
          <a:p>
            <a:pPr lvl="1"/>
            <a:r>
              <a:rPr lang="ko-KR" altLang="en-US" sz="1800" dirty="0"/>
              <a:t>델타 방식 </a:t>
            </a:r>
            <a:r>
              <a:rPr lang="en-US" altLang="ko-KR" sz="1800" dirty="0"/>
              <a:t>vs. </a:t>
            </a:r>
            <a:r>
              <a:rPr lang="ko-KR" altLang="en-US" sz="1800" dirty="0"/>
              <a:t>스냅샷 방식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Git</a:t>
            </a:r>
            <a:r>
              <a:rPr lang="ko-KR" altLang="en-US" sz="1800" dirty="0"/>
              <a:t>은</a:t>
            </a:r>
            <a:r>
              <a:rPr lang="en-US" altLang="ko-KR" sz="1800" dirty="0"/>
              <a:t> </a:t>
            </a:r>
            <a:r>
              <a:rPr lang="ko-KR" altLang="en-US" sz="1800" dirty="0"/>
              <a:t>스냅샷 방식으로</a:t>
            </a:r>
            <a:r>
              <a:rPr lang="en-US" altLang="ko-KR" sz="1800" dirty="0"/>
              <a:t>, </a:t>
            </a:r>
            <a:r>
              <a:rPr lang="ko-KR" altLang="en-US" sz="1800" dirty="0"/>
              <a:t>언제나 데이터를 추가해나가는 방식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074" name="Picture 2" descr="https://git-scm.com/figures/18333fig0104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1559"/>
            <a:ext cx="4502616" cy="200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it-scm.com/figures/18333fig0105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01" y="4429725"/>
            <a:ext cx="4276563" cy="189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028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특징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빠른 속도</a:t>
            </a:r>
            <a:r>
              <a:rPr lang="en-US" altLang="ko-KR" dirty="0"/>
              <a:t>: </a:t>
            </a:r>
            <a:r>
              <a:rPr lang="ko-KR" altLang="en-US" dirty="0"/>
              <a:t>로컬에서 명령 실행</a:t>
            </a:r>
            <a:endParaRPr lang="en-US" altLang="ko-KR" dirty="0"/>
          </a:p>
          <a:p>
            <a:pPr lvl="1"/>
            <a:r>
              <a:rPr lang="ko-KR" altLang="en-US" dirty="0"/>
              <a:t>분산된 형태로 관리되기 때문에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무결성</a:t>
            </a:r>
            <a:r>
              <a:rPr lang="en-US" altLang="ko-KR" dirty="0"/>
              <a:t>: </a:t>
            </a:r>
            <a:r>
              <a:rPr lang="ko-KR" altLang="en-US" dirty="0"/>
              <a:t>변화된 파일에 대한 </a:t>
            </a:r>
            <a:r>
              <a:rPr lang="ko-KR" altLang="en-US" dirty="0" err="1"/>
              <a:t>체크섬</a:t>
            </a:r>
            <a:r>
              <a:rPr lang="ko-KR" altLang="en-US" dirty="0"/>
              <a:t> 관리</a:t>
            </a:r>
            <a:endParaRPr lang="en-US" altLang="ko-KR" dirty="0"/>
          </a:p>
          <a:p>
            <a:pPr lvl="1"/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 err="1"/>
              <a:t>디렉토리에</a:t>
            </a:r>
            <a:r>
              <a:rPr lang="ko-KR" altLang="en-US" dirty="0"/>
              <a:t> 대한 </a:t>
            </a:r>
            <a:r>
              <a:rPr lang="en-US" altLang="ko-KR" dirty="0"/>
              <a:t>SHA-1 Checksum</a:t>
            </a:r>
            <a:r>
              <a:rPr lang="ko-KR" altLang="en-US" dirty="0"/>
              <a:t>을 이용해 분산 구조에서 </a:t>
            </a:r>
            <a:r>
              <a:rPr lang="ko-KR" altLang="en-US" dirty="0" err="1"/>
              <a:t>무결성을</a:t>
            </a:r>
            <a:r>
              <a:rPr lang="ko-KR" altLang="en-US" dirty="0"/>
              <a:t> 보장함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ko-KR" altLang="en-US" dirty="0"/>
              <a:t>은 모든 데이터를 </a:t>
            </a:r>
            <a:r>
              <a:rPr lang="en-US" altLang="ko-KR" dirty="0"/>
              <a:t>checksum hash </a:t>
            </a:r>
            <a:r>
              <a:rPr lang="ko-KR" altLang="en-US" dirty="0"/>
              <a:t>형태로 관리함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08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가지 영역 </a:t>
            </a:r>
            <a:r>
              <a:rPr lang="en-US" altLang="ko-KR" dirty="0"/>
              <a:t>(</a:t>
            </a:r>
            <a:r>
              <a:rPr lang="ko-KR" altLang="en-US" dirty="0"/>
              <a:t>혹은 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작업 폴더</a:t>
            </a:r>
            <a:r>
              <a:rPr lang="en-US" altLang="ko-KR" sz="2000" dirty="0"/>
              <a:t>(Working Directory)</a:t>
            </a:r>
          </a:p>
          <a:p>
            <a:pPr lvl="1"/>
            <a:r>
              <a:rPr lang="ko-KR" altLang="en-US" sz="1800" dirty="0"/>
              <a:t>사용자가 변경하는 실제 파일이 들어가는 폴더</a:t>
            </a:r>
            <a:endParaRPr lang="en-US" altLang="ko-KR" sz="1800" dirty="0"/>
          </a:p>
          <a:p>
            <a:r>
              <a:rPr lang="ko-KR" altLang="en-US" sz="2000" dirty="0"/>
              <a:t>스테이지</a:t>
            </a:r>
            <a:r>
              <a:rPr lang="en-US" altLang="ko-KR" sz="2000" dirty="0"/>
              <a:t>(Stage, Index)</a:t>
            </a:r>
          </a:p>
          <a:p>
            <a:pPr lvl="1"/>
            <a:r>
              <a:rPr lang="ko-KR" altLang="en-US" sz="1800" dirty="0"/>
              <a:t>변경사항을 관리할 파일들의 리스트</a:t>
            </a:r>
            <a:endParaRPr lang="en-US" altLang="ko-KR" sz="1800" dirty="0"/>
          </a:p>
          <a:p>
            <a:pPr lvl="1"/>
            <a:r>
              <a:rPr lang="ko-KR" altLang="en-US" sz="1800" dirty="0"/>
              <a:t>작업 폴더 중에서 </a:t>
            </a:r>
            <a:r>
              <a:rPr lang="ko-KR" altLang="en-US" sz="1800" dirty="0" err="1"/>
              <a:t>커밋할</a:t>
            </a:r>
            <a:r>
              <a:rPr lang="ko-KR" altLang="en-US" sz="1800" dirty="0"/>
              <a:t> 파일만을 모아둘 수 있음</a:t>
            </a:r>
            <a:endParaRPr lang="en-US" altLang="ko-KR" sz="1800" dirty="0"/>
          </a:p>
          <a:p>
            <a:r>
              <a:rPr lang="ko-KR" altLang="en-US" sz="2000" dirty="0"/>
              <a:t>변경이력</a:t>
            </a:r>
            <a:r>
              <a:rPr lang="en-US" altLang="ko-KR" sz="2000" dirty="0"/>
              <a:t>(History,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directory, repository)</a:t>
            </a:r>
          </a:p>
          <a:p>
            <a:pPr lvl="1"/>
            <a:r>
              <a:rPr lang="ko-KR" altLang="en-US" sz="1800" dirty="0" err="1"/>
              <a:t>커밋</a:t>
            </a:r>
            <a:r>
              <a:rPr lang="en-US" altLang="ko-KR" sz="1800" dirty="0"/>
              <a:t>(Commit)</a:t>
            </a:r>
            <a:r>
              <a:rPr lang="ko-KR" altLang="en-US" sz="1800" dirty="0"/>
              <a:t>이라 불리는 변경사항 묶음과 </a:t>
            </a:r>
            <a:r>
              <a:rPr lang="ko-KR" altLang="en-US" sz="1800" dirty="0" err="1"/>
              <a:t>커밋들의</a:t>
            </a:r>
            <a:r>
              <a:rPr lang="ko-KR" altLang="en-US" sz="1800" dirty="0"/>
              <a:t> 연결관계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4197098"/>
            <a:ext cx="4498899" cy="2040965"/>
          </a:xfrm>
          <a:prstGeom prst="rect">
            <a:avLst/>
          </a:prstGeom>
        </p:spPr>
      </p:pic>
      <p:sp>
        <p:nvSpPr>
          <p:cNvPr id="14" name="AutoShape 4" descr="http://marklodato.github.io/visual-git-guide/basic-usage-2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0846" y="4312048"/>
            <a:ext cx="4340364" cy="156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4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 err="1"/>
              <a:t>git</a:t>
            </a:r>
            <a:r>
              <a:rPr lang="ko-KR" altLang="en-US" dirty="0"/>
              <a:t>의 동작 상태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8413" y="3025666"/>
            <a:ext cx="7033246" cy="3327368"/>
          </a:xfrm>
          <a:prstGeom prst="rect">
            <a:avLst/>
          </a:prstGeom>
        </p:spPr>
      </p:pic>
      <p:pic>
        <p:nvPicPr>
          <p:cNvPr id="10" name="Picture 2" descr="시간순으로 저장된다.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75" y="1272156"/>
            <a:ext cx="5300420" cy="16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56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로컬저장소와 원격저장소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협업을 위해서는 원격저장소가 필수적</a:t>
            </a:r>
            <a:endParaRPr lang="en-US" altLang="ko-KR" sz="2000" dirty="0"/>
          </a:p>
          <a:p>
            <a:r>
              <a:rPr lang="ko-KR" altLang="en-US" sz="2000" dirty="0"/>
              <a:t>로컬저장소와 원격저장소 간에 이력을 주고받을 수 있음</a:t>
            </a:r>
            <a:endParaRPr lang="en-US" altLang="ko-KR" sz="2000" dirty="0"/>
          </a:p>
          <a:p>
            <a:r>
              <a:rPr lang="ko-KR" altLang="en-US" sz="2000" dirty="0"/>
              <a:t>원격저장소가 여러 개 일 수 있음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0" name="원통 9"/>
          <p:cNvSpPr/>
          <p:nvPr/>
        </p:nvSpPr>
        <p:spPr>
          <a:xfrm>
            <a:off x="681273" y="3302254"/>
            <a:ext cx="1566182" cy="1779815"/>
          </a:xfrm>
          <a:prstGeom prst="can">
            <a:avLst>
              <a:gd name="adj" fmla="val 106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Local Repository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85380" y="4592211"/>
            <a:ext cx="1102179" cy="282532"/>
          </a:xfrm>
          <a:prstGeom prst="roundRect">
            <a:avLst/>
          </a:prstGeom>
          <a:solidFill>
            <a:srgbClr val="FFCCCC"/>
          </a:solidFill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Working Directory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85380" y="4185420"/>
            <a:ext cx="1102179" cy="282532"/>
          </a:xfrm>
          <a:prstGeom prst="roundRect">
            <a:avLst/>
          </a:prstGeom>
          <a:solidFill>
            <a:srgbClr val="CCCCFF"/>
          </a:solidFill>
          <a:ln w="38100">
            <a:solidFill>
              <a:srgbClr val="9E9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Stage (Index)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85380" y="3786798"/>
            <a:ext cx="1102179" cy="282532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7CF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History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4812402" y="2771207"/>
            <a:ext cx="1607003" cy="1151532"/>
          </a:xfrm>
          <a:prstGeom prst="can">
            <a:avLst>
              <a:gd name="adj" fmla="val 106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Remote Repository</a:t>
            </a:r>
          </a:p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(Origin)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47805" y="3460227"/>
            <a:ext cx="1102179" cy="282532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7CF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History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4812402" y="4298976"/>
            <a:ext cx="1607003" cy="1151532"/>
          </a:xfrm>
          <a:prstGeom prst="can">
            <a:avLst>
              <a:gd name="adj" fmla="val 106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Remote Repository</a:t>
            </a:r>
          </a:p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(Upstream)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47805" y="4987995"/>
            <a:ext cx="1102179" cy="282532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7CF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History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>
            <a:stCxn id="10" idx="4"/>
            <a:endCxn id="11" idx="2"/>
          </p:cNvCxnSpPr>
          <p:nvPr/>
        </p:nvCxnSpPr>
        <p:spPr>
          <a:xfrm flipV="1">
            <a:off x="2247455" y="3346974"/>
            <a:ext cx="2564947" cy="845188"/>
          </a:xfrm>
          <a:prstGeom prst="curvedConnector3">
            <a:avLst>
              <a:gd name="adj1" fmla="val 69098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0" idx="4"/>
            <a:endCxn id="15" idx="2"/>
          </p:cNvCxnSpPr>
          <p:nvPr/>
        </p:nvCxnSpPr>
        <p:spPr>
          <a:xfrm>
            <a:off x="2247455" y="4192161"/>
            <a:ext cx="2564947" cy="682581"/>
          </a:xfrm>
          <a:prstGeom prst="curvedConnector3">
            <a:avLst>
              <a:gd name="adj1" fmla="val 71645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구름 16"/>
          <p:cNvSpPr/>
          <p:nvPr/>
        </p:nvSpPr>
        <p:spPr>
          <a:xfrm>
            <a:off x="2541370" y="3641613"/>
            <a:ext cx="1435553" cy="113198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인터넷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9905" y="2619306"/>
            <a:ext cx="1892147" cy="30215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6717649" y="3460226"/>
            <a:ext cx="220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많이 사용되는 원격 저장소</a:t>
            </a: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GitHub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 err="1"/>
              <a:t>BitBucket</a:t>
            </a: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 err="1"/>
              <a:t>GitLab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881262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</a:t>
            </a:r>
            <a:r>
              <a:rPr lang="en-US" altLang="ko-KR" dirty="0"/>
              <a:t>– </a:t>
            </a:r>
            <a:r>
              <a:rPr lang="ko-KR" altLang="en-US" dirty="0"/>
              <a:t>원격 저장소 간의 이동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096" y="1058863"/>
            <a:ext cx="6975809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	</a:t>
            </a:r>
          </a:p>
          <a:p>
            <a:pPr lvl="1"/>
            <a:r>
              <a:rPr lang="ko-KR" altLang="en-US" dirty="0"/>
              <a:t>실습 </a:t>
            </a:r>
            <a:r>
              <a:rPr lang="en-US" altLang="ko-KR" dirty="0"/>
              <a:t>1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GitHub</a:t>
            </a:r>
          </a:p>
          <a:p>
            <a:pPr lvl="1"/>
            <a:r>
              <a:rPr lang="ko-KR" altLang="en-US" dirty="0"/>
              <a:t>실습 </a:t>
            </a:r>
            <a:r>
              <a:rPr lang="en-US" altLang="ko-KR" dirty="0"/>
              <a:t>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5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#1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및 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09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https://git-scm.com/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설치가 끝나면</a:t>
            </a:r>
            <a:r>
              <a:rPr lang="en-US" altLang="ko-KR" dirty="0"/>
              <a:t>, </a:t>
            </a:r>
            <a:r>
              <a:rPr lang="ko-KR" altLang="en-US" dirty="0"/>
              <a:t>시작 메뉴 </a:t>
            </a:r>
            <a:r>
              <a:rPr lang="en-US" altLang="ko-KR" dirty="0"/>
              <a:t>&gt; </a:t>
            </a:r>
            <a:r>
              <a:rPr lang="ko-KR" altLang="en-US" dirty="0"/>
              <a:t>모든 프로그램 </a:t>
            </a:r>
            <a:r>
              <a:rPr lang="en-US" altLang="ko-KR" dirty="0"/>
              <a:t>&gt; </a:t>
            </a:r>
            <a:r>
              <a:rPr lang="en-US" altLang="ko-KR" dirty="0" err="1"/>
              <a:t>Git</a:t>
            </a:r>
            <a:r>
              <a:rPr lang="en-US" altLang="ko-KR" dirty="0"/>
              <a:t> &gt; </a:t>
            </a:r>
            <a:r>
              <a:rPr lang="en-US" altLang="ko-KR" dirty="0" err="1"/>
              <a:t>Git</a:t>
            </a:r>
            <a:r>
              <a:rPr lang="en-US" altLang="ko-KR" dirty="0"/>
              <a:t> Bash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4307772"/>
            <a:ext cx="4438650" cy="1657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81C61A-DE26-4BB6-AF5D-2AF9FD070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87" y="1262062"/>
            <a:ext cx="28289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29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tutorial</a:t>
            </a:r>
          </a:p>
          <a:p>
            <a:r>
              <a:rPr lang="en-US" altLang="ko-KR" dirty="0"/>
              <a:t>$ cd tutorial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: Initialized empty </a:t>
            </a:r>
            <a:r>
              <a:rPr lang="en-US" altLang="ko-KR" dirty="0" err="1"/>
              <a:t>Git</a:t>
            </a:r>
            <a:r>
              <a:rPr lang="en-US" altLang="ko-KR" dirty="0"/>
              <a:t> repository in c:\Users/yourname/Desktop/tutorial/.git/</a:t>
            </a:r>
          </a:p>
          <a:p>
            <a:endParaRPr lang="en-US" altLang="ko-KR" dirty="0"/>
          </a:p>
          <a:p>
            <a:r>
              <a:rPr lang="ko-KR" altLang="en-US" dirty="0"/>
              <a:t>로컬 저장소 완성</a:t>
            </a:r>
            <a:endParaRPr lang="en-US" altLang="ko-KR" dirty="0"/>
          </a:p>
          <a:p>
            <a:pPr lvl="1"/>
            <a:r>
              <a:rPr lang="en-US" altLang="ko-KR" dirty="0"/>
              <a:t>ls</a:t>
            </a:r>
          </a:p>
          <a:p>
            <a:pPr lvl="1"/>
            <a:r>
              <a:rPr lang="en-US" altLang="ko-KR" dirty="0"/>
              <a:t>ls –al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12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사용자명 및 </a:t>
            </a:r>
            <a:r>
              <a:rPr lang="en-US" altLang="ko-KR" dirty="0"/>
              <a:t>e-mail</a:t>
            </a:r>
            <a:r>
              <a:rPr lang="ko-KR" altLang="en-US" dirty="0"/>
              <a:t> 설정 </a:t>
            </a:r>
            <a:r>
              <a:rPr lang="en-US" altLang="ko-KR" dirty="0"/>
              <a:t>(</a:t>
            </a:r>
            <a:r>
              <a:rPr lang="en-US" altLang="ko-KR" dirty="0" err="1"/>
              <a:t>gmail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$ git config --global user.name ＂&lt;</a:t>
            </a:r>
            <a:r>
              <a:rPr lang="ko-KR" altLang="en-US" dirty="0"/>
              <a:t>사용자명</a:t>
            </a:r>
            <a:r>
              <a:rPr lang="en-US" altLang="ko-KR" dirty="0"/>
              <a:t>&gt;＂</a:t>
            </a:r>
          </a:p>
          <a:p>
            <a:pPr lvl="1"/>
            <a:r>
              <a:rPr lang="en-US" altLang="ko-KR" dirty="0"/>
              <a:t>$ git config --global </a:t>
            </a:r>
            <a:r>
              <a:rPr lang="en-US" altLang="ko-KR" dirty="0" err="1"/>
              <a:t>user.email</a:t>
            </a:r>
            <a:r>
              <a:rPr lang="en-US" altLang="ko-KR" dirty="0"/>
              <a:t> ＂&lt;</a:t>
            </a:r>
            <a:r>
              <a:rPr lang="ko-KR" altLang="en-US" dirty="0"/>
              <a:t>메일 주소</a:t>
            </a:r>
            <a:r>
              <a:rPr lang="en-US" altLang="ko-KR" dirty="0"/>
              <a:t>&gt;“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색상 설정 </a:t>
            </a:r>
            <a:r>
              <a:rPr lang="en-US" altLang="ko-KR" dirty="0"/>
              <a:t>(</a:t>
            </a:r>
            <a:r>
              <a:rPr lang="ko-KR" altLang="en-US" dirty="0"/>
              <a:t>자동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</a:t>
            </a:r>
            <a:r>
              <a:rPr lang="en-US" altLang="ko-KR" dirty="0" err="1"/>
              <a:t>color.ui</a:t>
            </a:r>
            <a:r>
              <a:rPr lang="en-US" altLang="ko-KR" dirty="0"/>
              <a:t> auto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23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Your first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메모장 등을 이용해 </a:t>
            </a:r>
            <a:r>
              <a:rPr lang="en-US" altLang="ko-KR" dirty="0" err="1"/>
              <a:t>test.c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r>
              <a:rPr lang="en-US" altLang="ko-KR" dirty="0"/>
              <a:t>, tutorial </a:t>
            </a:r>
            <a:r>
              <a:rPr lang="ko-KR" altLang="en-US" dirty="0"/>
              <a:t>폴더에 저장</a:t>
            </a:r>
            <a:endParaRPr lang="en-US" altLang="ko-KR" dirty="0"/>
          </a:p>
          <a:p>
            <a:pPr lvl="1"/>
            <a:r>
              <a:rPr lang="en-US" altLang="ko-KR" dirty="0"/>
              <a:t>Notepad </a:t>
            </a:r>
            <a:r>
              <a:rPr lang="en-US" altLang="ko-KR" dirty="0" err="1"/>
              <a:t>test.c</a:t>
            </a:r>
            <a:endParaRPr lang="en-US" altLang="ko-KR" dirty="0"/>
          </a:p>
          <a:p>
            <a:pPr lvl="1"/>
            <a:r>
              <a:rPr lang="en-US" altLang="ko-KR" dirty="0"/>
              <a:t>vi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status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3062126"/>
            <a:ext cx="54387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49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Your first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add </a:t>
            </a:r>
            <a:r>
              <a:rPr lang="en-US" altLang="ko-KR" dirty="0" err="1"/>
              <a:t>test.c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-m “your comment”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175368"/>
            <a:ext cx="4019550" cy="2105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943833"/>
            <a:ext cx="4271756" cy="186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94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 이력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898" y="1328496"/>
            <a:ext cx="4685187" cy="138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40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commit </a:t>
            </a:r>
            <a:r>
              <a:rPr lang="ko-KR" altLang="en-US" dirty="0"/>
              <a:t>작성하기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36" y="1025137"/>
            <a:ext cx="5117560" cy="52689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621" y="3817855"/>
            <a:ext cx="4498899" cy="20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4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1. working</a:t>
            </a:r>
            <a:r>
              <a:rPr lang="ko-KR" altLang="en-US" dirty="0"/>
              <a:t>의 변화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1" name="내용 개체 틀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33" y="1681565"/>
            <a:ext cx="2643219" cy="3153905"/>
          </a:xfrm>
          <a:prstGeom prst="rect">
            <a:avLst/>
          </a:prstGeom>
        </p:spPr>
      </p:pic>
      <p:pic>
        <p:nvPicPr>
          <p:cNvPr id="12" name="내용 개체 틀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52" y="1681565"/>
            <a:ext cx="2643219" cy="3153905"/>
          </a:xfrm>
          <a:prstGeom prst="rect">
            <a:avLst/>
          </a:prstGeom>
        </p:spPr>
      </p:pic>
      <p:sp>
        <p:nvSpPr>
          <p:cNvPr id="13" name="오른쪽 화살표 8"/>
          <p:cNvSpPr/>
          <p:nvPr/>
        </p:nvSpPr>
        <p:spPr>
          <a:xfrm>
            <a:off x="6063938" y="2891707"/>
            <a:ext cx="260214" cy="50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49" y="1681565"/>
            <a:ext cx="2643219" cy="3153905"/>
          </a:xfrm>
          <a:prstGeom prst="rect">
            <a:avLst/>
          </a:prstGeom>
        </p:spPr>
      </p:pic>
      <p:sp>
        <p:nvSpPr>
          <p:cNvPr id="15" name="오른쪽 화살표 9"/>
          <p:cNvSpPr/>
          <p:nvPr/>
        </p:nvSpPr>
        <p:spPr>
          <a:xfrm>
            <a:off x="3141866" y="2891707"/>
            <a:ext cx="260214" cy="50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08708" y="1312233"/>
            <a:ext cx="1405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First commit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048961" y="1312233"/>
            <a:ext cx="163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Second commit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906951" y="1307606"/>
            <a:ext cx="1563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638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1. working</a:t>
            </a:r>
            <a:r>
              <a:rPr lang="ko-KR" altLang="en-US" dirty="0"/>
              <a:t>의 변화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770" y="1465679"/>
            <a:ext cx="5048250" cy="35718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67" y="4189350"/>
            <a:ext cx="4498899" cy="20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0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57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2. stage</a:t>
            </a:r>
            <a:r>
              <a:rPr lang="ko-KR" altLang="en-US" dirty="0"/>
              <a:t>의 변화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32233" y="1681565"/>
            <a:ext cx="2643219" cy="3153905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152" y="1681565"/>
            <a:ext cx="2643219" cy="315390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063938" y="2891707"/>
            <a:ext cx="260214" cy="50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49" y="1681565"/>
            <a:ext cx="2643219" cy="315390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141866" y="2891707"/>
            <a:ext cx="260214" cy="50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8708" y="1312233"/>
            <a:ext cx="1405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First commit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48961" y="1312233"/>
            <a:ext cx="163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Second commit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906951" y="1307606"/>
            <a:ext cx="1563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126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2. stage</a:t>
            </a:r>
            <a:r>
              <a:rPr lang="ko-KR" altLang="en-US" dirty="0"/>
              <a:t>의 변화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28" y="1079374"/>
            <a:ext cx="5019331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53" y="4475512"/>
            <a:ext cx="4498899" cy="20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29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3. HEAD </a:t>
            </a:r>
            <a:r>
              <a:rPr lang="ko-KR" altLang="en-US" dirty="0"/>
              <a:t>위치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4130297"/>
            <a:ext cx="8352928" cy="2198221"/>
          </a:xfrm>
        </p:spPr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reflog</a:t>
            </a:r>
            <a:endParaRPr lang="en-US" altLang="ko-KR" dirty="0"/>
          </a:p>
          <a:p>
            <a:pPr lvl="1"/>
            <a:r>
              <a:rPr lang="en-US" altLang="ko-KR" dirty="0"/>
              <a:t>HEAD</a:t>
            </a:r>
            <a:r>
              <a:rPr lang="ko-KR" altLang="en-US" dirty="0"/>
              <a:t>의 변경 이력을 보는 명령</a:t>
            </a:r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checkout</a:t>
            </a:r>
          </a:p>
          <a:p>
            <a:pPr lvl="1"/>
            <a:r>
              <a:rPr lang="en-US" altLang="ko-KR" dirty="0"/>
              <a:t>HEAD</a:t>
            </a:r>
            <a:r>
              <a:rPr lang="ko-KR" altLang="en-US" dirty="0"/>
              <a:t>를 옮기는 명령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5119" y="1112888"/>
            <a:ext cx="6151335" cy="291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82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3. HEAD </a:t>
            </a:r>
            <a:r>
              <a:rPr lang="ko-KR" altLang="en-US" dirty="0"/>
              <a:t>위치 변경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180113"/>
            <a:ext cx="4913504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내용 개체 틀 7"/>
          <p:cNvPicPr>
            <a:picLocks noChangeAspect="1"/>
          </p:cNvPicPr>
          <p:nvPr/>
        </p:nvPicPr>
        <p:blipFill rotWithShape="1">
          <a:blip r:embed="rId3"/>
          <a:srcRect t="52993" r="34537"/>
          <a:stretch/>
        </p:blipFill>
        <p:spPr>
          <a:xfrm>
            <a:off x="5679612" y="1058863"/>
            <a:ext cx="3350088" cy="24767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679611" y="1318845"/>
            <a:ext cx="1143219" cy="202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48535" y="1868640"/>
            <a:ext cx="533620" cy="206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4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3. HEAD </a:t>
            </a:r>
            <a:r>
              <a:rPr lang="ko-KR" altLang="en-US" dirty="0"/>
              <a:t>위치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또다른 방법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reset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Branch</a:t>
            </a:r>
            <a:r>
              <a:rPr lang="ko-KR" altLang="en-US" dirty="0"/>
              <a:t> 학습 이후에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75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tag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488" y="1778794"/>
            <a:ext cx="4391025" cy="38290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22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tag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288" y="1340644"/>
            <a:ext cx="4543425" cy="47053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37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(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개인 실습 </a:t>
            </a:r>
            <a:r>
              <a:rPr lang="en-US" altLang="ko-KR" dirty="0"/>
              <a:t>#1)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8566"/>
            <a:ext cx="8572618" cy="526995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local repository </a:t>
            </a:r>
            <a:r>
              <a:rPr lang="ko-KR" altLang="en-US" dirty="0"/>
              <a:t>생성 후</a:t>
            </a:r>
            <a:r>
              <a:rPr lang="en-US" altLang="ko-KR" dirty="0"/>
              <a:t>, 7</a:t>
            </a:r>
            <a:r>
              <a:rPr lang="ko-KR" altLang="en-US" dirty="0"/>
              <a:t>개 이상의 </a:t>
            </a:r>
            <a:r>
              <a:rPr lang="en-US" altLang="ko-KR" dirty="0"/>
              <a:t>commit</a:t>
            </a:r>
            <a:r>
              <a:rPr lang="ko-KR" altLang="en-US" dirty="0"/>
              <a:t>을 만든다</a:t>
            </a:r>
            <a:endParaRPr lang="en-US" altLang="ko-KR" dirty="0"/>
          </a:p>
          <a:p>
            <a:pPr lvl="1"/>
            <a:r>
              <a:rPr lang="en-US" altLang="ko-KR" dirty="0"/>
              <a:t>File</a:t>
            </a:r>
            <a:r>
              <a:rPr lang="ko-KR" altLang="en-US" dirty="0"/>
              <a:t>은 </a:t>
            </a:r>
            <a:r>
              <a:rPr lang="en-US" altLang="ko-KR" dirty="0"/>
              <a:t>“</a:t>
            </a:r>
            <a:r>
              <a:rPr lang="en-US" altLang="ko-KR" dirty="0" err="1"/>
              <a:t>test.c</a:t>
            </a:r>
            <a:r>
              <a:rPr lang="en-US" altLang="ko-KR" dirty="0"/>
              <a:t>” 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내용은 </a:t>
            </a:r>
            <a:r>
              <a:rPr lang="en-US" altLang="ko-KR" dirty="0"/>
              <a:t>“1”, “2”,”3” </a:t>
            </a:r>
            <a:r>
              <a:rPr lang="ko-KR" altLang="en-US" dirty="0"/>
              <a:t>식으로 단순 증가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log </a:t>
            </a:r>
            <a:r>
              <a:rPr lang="ko-KR" altLang="en-US" dirty="0"/>
              <a:t>캡처</a:t>
            </a:r>
            <a:r>
              <a:rPr lang="en-US" altLang="ko-KR" dirty="0"/>
              <a:t>: log.jpg</a:t>
            </a:r>
          </a:p>
          <a:p>
            <a:r>
              <a:rPr lang="ko-KR" altLang="en-US" dirty="0"/>
              <a:t>중간에 </a:t>
            </a:r>
            <a:r>
              <a:rPr lang="en-US" altLang="ko-KR" dirty="0"/>
              <a:t>tag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개 이상 만든다</a:t>
            </a:r>
            <a:endParaRPr lang="en-US" altLang="ko-KR" dirty="0"/>
          </a:p>
          <a:p>
            <a:pPr lvl="1"/>
            <a:r>
              <a:rPr lang="en-US" altLang="ko-KR" dirty="0"/>
              <a:t>v0.1~v0.3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tag </a:t>
            </a:r>
            <a:r>
              <a:rPr lang="ko-KR" altLang="en-US" dirty="0"/>
              <a:t>캡처</a:t>
            </a:r>
            <a:r>
              <a:rPr lang="en-US" altLang="ko-KR" dirty="0"/>
              <a:t>: tag.jpg</a:t>
            </a:r>
          </a:p>
          <a:p>
            <a:r>
              <a:rPr lang="en-US" altLang="ko-KR" dirty="0"/>
              <a:t>HEAD</a:t>
            </a:r>
            <a:r>
              <a:rPr lang="ko-KR" altLang="en-US" dirty="0"/>
              <a:t>를 다양한 방식으로 움직여본다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checkout &lt;commit id&gt; 2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checkout &lt;tag&gt; 2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1"/>
            <a:r>
              <a:rPr lang="ko-KR" altLang="en-US" dirty="0"/>
              <a:t>각각 </a:t>
            </a:r>
            <a:r>
              <a:rPr lang="en-US" altLang="ko-KR" dirty="0"/>
              <a:t>cat </a:t>
            </a:r>
            <a:r>
              <a:rPr lang="en-US" altLang="ko-KR" dirty="0" err="1"/>
              <a:t>test.c</a:t>
            </a:r>
            <a:r>
              <a:rPr lang="en-US" altLang="ko-KR" dirty="0"/>
              <a:t> </a:t>
            </a:r>
            <a:r>
              <a:rPr lang="ko-KR" altLang="en-US" dirty="0"/>
              <a:t>로 내용 확인 </a:t>
            </a:r>
            <a:r>
              <a:rPr lang="en-US" altLang="ko-KR" dirty="0"/>
              <a:t>(HEAD </a:t>
            </a:r>
            <a:r>
              <a:rPr lang="ko-KR" altLang="en-US" dirty="0"/>
              <a:t>위치에 따라 적절히 변경되어야 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수행 화면 캡처</a:t>
            </a:r>
            <a:r>
              <a:rPr lang="en-US" altLang="ko-KR" dirty="0"/>
              <a:t>: head.jpg</a:t>
            </a:r>
          </a:p>
          <a:p>
            <a:r>
              <a:rPr lang="ko-KR" altLang="en-US" dirty="0"/>
              <a:t>제출 기한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10/13 (</a:t>
            </a:r>
            <a:r>
              <a:rPr lang="ko-KR" altLang="en-US" dirty="0"/>
              <a:t>일</a:t>
            </a:r>
            <a:r>
              <a:rPr lang="en-US" altLang="ko-KR" dirty="0"/>
              <a:t>) 23:59</a:t>
            </a:r>
          </a:p>
          <a:p>
            <a:pPr lvl="1"/>
            <a:r>
              <a:rPr lang="ko-KR" altLang="en-US" dirty="0"/>
              <a:t>지각 감점</a:t>
            </a:r>
            <a:r>
              <a:rPr lang="en-US" altLang="ko-KR" dirty="0"/>
              <a:t>: 5%p / day</a:t>
            </a:r>
            <a:r>
              <a:rPr lang="ko-KR" altLang="en-US" dirty="0"/>
              <a:t> </a:t>
            </a:r>
            <a:r>
              <a:rPr lang="en-US" altLang="ko-KR" dirty="0"/>
              <a:t>(3</a:t>
            </a:r>
            <a:r>
              <a:rPr lang="ko-KR" altLang="en-US" dirty="0"/>
              <a:t>주 내 제출해야 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36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GitHub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756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원격 저장소를 제공</a:t>
            </a:r>
            <a:endParaRPr lang="en-US" altLang="ko-KR" dirty="0"/>
          </a:p>
          <a:p>
            <a:r>
              <a:rPr lang="ko-KR" altLang="en-US" dirty="0"/>
              <a:t>프로젝트 관리 도구 제공</a:t>
            </a:r>
            <a:endParaRPr lang="en-US" altLang="ko-KR" dirty="0"/>
          </a:p>
          <a:p>
            <a:pPr lvl="1"/>
            <a:r>
              <a:rPr lang="ko-KR" altLang="en-US" dirty="0"/>
              <a:t>위키</a:t>
            </a:r>
            <a:r>
              <a:rPr lang="en-US" altLang="ko-KR" dirty="0"/>
              <a:t>, </a:t>
            </a:r>
            <a:r>
              <a:rPr lang="ko-KR" altLang="en-US" dirty="0"/>
              <a:t>이슈관리</a:t>
            </a:r>
            <a:r>
              <a:rPr lang="en-US" altLang="ko-KR" dirty="0"/>
              <a:t>, </a:t>
            </a:r>
            <a:r>
              <a:rPr lang="ko-KR" altLang="en-US" dirty="0" err="1"/>
              <a:t>머지</a:t>
            </a:r>
            <a:r>
              <a:rPr lang="ko-KR" altLang="en-US" dirty="0"/>
              <a:t> 요청 관리</a:t>
            </a:r>
            <a:r>
              <a:rPr lang="en-US" altLang="ko-KR" dirty="0"/>
              <a:t>, </a:t>
            </a:r>
            <a:r>
              <a:rPr lang="ko-KR" altLang="en-US" dirty="0"/>
              <a:t>팀원 관리 등 </a:t>
            </a:r>
            <a:endParaRPr lang="en-US" altLang="ko-KR" dirty="0"/>
          </a:p>
          <a:p>
            <a:r>
              <a:rPr lang="ko-KR" altLang="en-US" dirty="0"/>
              <a:t>비용</a:t>
            </a:r>
            <a:endParaRPr lang="en-US" altLang="ko-KR" dirty="0"/>
          </a:p>
          <a:p>
            <a:pPr lvl="1"/>
            <a:r>
              <a:rPr lang="ko-KR" altLang="en-US" dirty="0"/>
              <a:t>오픈소스 프로젝트는 무료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86" y="3801048"/>
            <a:ext cx="6497515" cy="23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3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065" y="1366959"/>
            <a:ext cx="5019675" cy="2095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146" name="Picture 2" descr="팀 작업의 실패 사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660" y="3729198"/>
            <a:ext cx="45053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502256" y="6044497"/>
            <a:ext cx="50834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/>
              <a:t>https/backlogtool.com/git-guide/kr/intro/intro1_3.html</a:t>
            </a:r>
          </a:p>
        </p:txBody>
      </p:sp>
    </p:spTree>
    <p:extLst>
      <p:ext uri="{BB962C8B-B14F-4D97-AF65-F5344CB8AC3E}">
        <p14:creationId xmlns:p14="http://schemas.microsoft.com/office/powerpoint/2010/main" val="2911777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가입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8" name="내용 개체 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39" y="1674542"/>
            <a:ext cx="8353425" cy="47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51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 err="1"/>
              <a:t>학생용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free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162871"/>
            <a:ext cx="8353425" cy="506089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67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Repository </a:t>
            </a:r>
            <a:r>
              <a:rPr lang="ko-KR" altLang="en-US" dirty="0"/>
              <a:t>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51" y="1058863"/>
            <a:ext cx="6324498" cy="52689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C2FDB5-5C4F-4B20-A891-8E151F8F3933}"/>
              </a:ext>
            </a:extLst>
          </p:cNvPr>
          <p:cNvSpPr/>
          <p:nvPr/>
        </p:nvSpPr>
        <p:spPr>
          <a:xfrm>
            <a:off x="1329852" y="4939593"/>
            <a:ext cx="7032913" cy="870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35294F-7598-4519-91D8-E3C312CD78BD}"/>
              </a:ext>
            </a:extLst>
          </p:cNvPr>
          <p:cNvSpPr/>
          <p:nvPr/>
        </p:nvSpPr>
        <p:spPr>
          <a:xfrm>
            <a:off x="4518732" y="5429805"/>
            <a:ext cx="3996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둘 모두 </a:t>
            </a:r>
            <a:r>
              <a:rPr lang="en-US" altLang="ko-KR" dirty="0"/>
              <a:t>None, README </a:t>
            </a:r>
            <a:r>
              <a:rPr lang="ko-KR" altLang="en-US" dirty="0"/>
              <a:t>만들지 말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4022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Repository </a:t>
            </a:r>
            <a:r>
              <a:rPr lang="ko-KR" altLang="en-US" dirty="0"/>
              <a:t>생성 후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095139"/>
            <a:ext cx="8353425" cy="519635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2150" y="4193929"/>
            <a:ext cx="8106727" cy="870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49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</a:t>
            </a:r>
            <a:r>
              <a:rPr lang="en-US" altLang="ko-KR" dirty="0"/>
              <a:t>– </a:t>
            </a:r>
            <a:r>
              <a:rPr lang="ko-KR" altLang="en-US" dirty="0"/>
              <a:t>원격 저장소 간의 이동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096" y="1058863"/>
            <a:ext cx="6975809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65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repository </a:t>
            </a:r>
            <a:r>
              <a:rPr lang="ko-KR" altLang="en-US" dirty="0"/>
              <a:t>를 </a:t>
            </a:r>
            <a:r>
              <a:rPr lang="en-US" altLang="ko-KR" dirty="0"/>
              <a:t>GitHub remote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07419"/>
            <a:ext cx="7010400" cy="2971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0E3815-6733-475E-8776-05475D5EF1AB}"/>
              </a:ext>
            </a:extLst>
          </p:cNvPr>
          <p:cNvSpPr/>
          <p:nvPr/>
        </p:nvSpPr>
        <p:spPr>
          <a:xfrm>
            <a:off x="942975" y="128408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* GitHub </a:t>
            </a:r>
            <a:r>
              <a:rPr lang="ko-KR" altLang="en-US" dirty="0"/>
              <a:t>로그인 창이 뜰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9590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완료 후 </a:t>
            </a:r>
            <a:r>
              <a:rPr lang="en-US" altLang="ko-KR" dirty="0"/>
              <a:t>GitHub </a:t>
            </a:r>
            <a:r>
              <a:rPr lang="ko-KR" altLang="en-US" dirty="0"/>
              <a:t>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85EBB24-34D7-474C-BC72-DFC82B0BB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104344"/>
            <a:ext cx="8353425" cy="51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262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commit history </a:t>
            </a:r>
            <a:r>
              <a:rPr lang="ko-KR" altLang="en-US" dirty="0"/>
              <a:t>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8DB7D4F-B147-4E72-A957-D95C0E35F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293757"/>
            <a:ext cx="8353425" cy="47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549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en-US" altLang="ko-KR" dirty="0"/>
              <a:t>Local repository </a:t>
            </a:r>
            <a:r>
              <a:rPr lang="ko-KR" altLang="en-US" dirty="0"/>
              <a:t>생성 및 </a:t>
            </a:r>
            <a:r>
              <a:rPr lang="en-US" altLang="ko-KR" dirty="0"/>
              <a:t>GitHub clone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860042"/>
            <a:ext cx="8353425" cy="366655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679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en-US" altLang="ko-KR" dirty="0"/>
              <a:t>Local repository </a:t>
            </a:r>
            <a:r>
              <a:rPr lang="ko-KR" altLang="en-US" dirty="0"/>
              <a:t>생성 및 </a:t>
            </a:r>
            <a:r>
              <a:rPr lang="en-US" altLang="ko-KR" dirty="0"/>
              <a:t>GitHub clone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git</a:t>
            </a:r>
            <a:r>
              <a:rPr lang="en-US" altLang="ko-KR" sz="2000" dirty="0"/>
              <a:t> clone https://github.com/hyunchan-park/</a:t>
            </a:r>
            <a:r>
              <a:rPr lang="en-US" altLang="ko-KR" sz="1800" dirty="0"/>
              <a:t>swproject</a:t>
            </a:r>
            <a:r>
              <a:rPr lang="en-US" altLang="ko-KR" sz="2000" dirty="0"/>
              <a:t>.git &lt;folder&gt;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fr-FR" altLang="ko-KR" sz="2000" dirty="0"/>
              <a:t>git config --global http.sslVerify false</a:t>
            </a:r>
          </a:p>
          <a:p>
            <a:r>
              <a:rPr lang="en-US" altLang="ko-KR" sz="2000" dirty="0" err="1"/>
              <a:t>git</a:t>
            </a:r>
            <a:r>
              <a:rPr lang="en-US" altLang="ko-KR" sz="2000" dirty="0"/>
              <a:t> remote set-</a:t>
            </a:r>
            <a:r>
              <a:rPr lang="en-US" altLang="ko-KR" sz="2000" dirty="0" err="1"/>
              <a:t>url</a:t>
            </a:r>
            <a:r>
              <a:rPr lang="en-US" altLang="ko-KR" sz="2000" dirty="0"/>
              <a:t> origin https://github.com/hyunchan-park/swproject.git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00" y="1794729"/>
            <a:ext cx="6086475" cy="23717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99F5749-A050-440A-9681-51C81047092C}"/>
              </a:ext>
            </a:extLst>
          </p:cNvPr>
          <p:cNvSpPr/>
          <p:nvPr/>
        </p:nvSpPr>
        <p:spPr>
          <a:xfrm>
            <a:off x="4781550" y="417019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* GitHub </a:t>
            </a:r>
            <a:r>
              <a:rPr lang="ko-KR" altLang="en-US" dirty="0"/>
              <a:t>로그인 창이 뜰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787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170" name="Picture 2" descr="팀 작업에 버전관리 활용하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45" y="2437505"/>
            <a:ext cx="6349911" cy="251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7452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충돌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local repo TEST </a:t>
            </a:r>
            <a:r>
              <a:rPr lang="ko-KR" altLang="en-US" dirty="0"/>
              <a:t>에서 파일 수정 후 </a:t>
            </a:r>
            <a:r>
              <a:rPr lang="en-US" altLang="ko-KR" dirty="0"/>
              <a:t>commit, push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push origin master</a:t>
            </a:r>
          </a:p>
          <a:p>
            <a:pPr lvl="2"/>
            <a:r>
              <a:rPr lang="en-US" altLang="ko-KR" dirty="0"/>
              <a:t>Local repository</a:t>
            </a:r>
            <a:r>
              <a:rPr lang="ko-KR" altLang="en-US" dirty="0"/>
              <a:t>의 </a:t>
            </a:r>
            <a:r>
              <a:rPr lang="en-US" altLang="ko-KR" dirty="0"/>
              <a:t>commit </a:t>
            </a:r>
            <a:r>
              <a:rPr lang="ko-KR" altLang="en-US" dirty="0"/>
              <a:t>내역을 </a:t>
            </a:r>
            <a:r>
              <a:rPr lang="en-US" altLang="ko-KR" dirty="0"/>
              <a:t>remote</a:t>
            </a:r>
            <a:r>
              <a:rPr lang="ko-KR" altLang="en-US" dirty="0"/>
              <a:t>로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local repo Tutorial </a:t>
            </a:r>
            <a:r>
              <a:rPr lang="ko-KR" altLang="en-US" dirty="0"/>
              <a:t>에서 파일 수정 후 </a:t>
            </a:r>
            <a:r>
              <a:rPr lang="en-US" altLang="ko-KR" dirty="0"/>
              <a:t>commit, push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ko-KR" altLang="en-US" dirty="0"/>
              <a:t>결과는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740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충돌 관리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722" y="1350468"/>
            <a:ext cx="3741882" cy="5507532"/>
          </a:xfrm>
          <a:prstGeom prst="rect">
            <a:avLst/>
          </a:prstGeom>
        </p:spPr>
      </p:pic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8609"/>
          <a:stretch/>
        </p:blipFill>
        <p:spPr>
          <a:xfrm>
            <a:off x="5210908" y="3415829"/>
            <a:ext cx="3111500" cy="323994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9" name="내용 개체 틀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777" y="1015478"/>
            <a:ext cx="4220239" cy="204923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8636" y="1049883"/>
            <a:ext cx="3924055" cy="5717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 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10221" y="3064708"/>
            <a:ext cx="3924055" cy="3702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 TUTORIAL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116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충돌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54" y="1184146"/>
            <a:ext cx="6208118" cy="17606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525513"/>
            <a:ext cx="8448986" cy="259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954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GitHub </a:t>
            </a:r>
            <a:r>
              <a:rPr lang="ko-KR" altLang="en-US" dirty="0"/>
              <a:t>충돌 관리</a:t>
            </a:r>
            <a:r>
              <a:rPr lang="en-US" altLang="ko-KR" dirty="0"/>
              <a:t>: </a:t>
            </a:r>
            <a:r>
              <a:rPr lang="ko-KR" altLang="en-US" dirty="0"/>
              <a:t>새로운 파일이 추가되면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940502"/>
            <a:ext cx="69246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444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충돌 관리</a:t>
            </a:r>
            <a:r>
              <a:rPr lang="en-US" altLang="ko-KR" dirty="0"/>
              <a:t>: pull before push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8566"/>
            <a:ext cx="8352928" cy="5269953"/>
          </a:xfrm>
        </p:spPr>
        <p:txBody>
          <a:bodyPr/>
          <a:lstStyle/>
          <a:p>
            <a:r>
              <a:rPr lang="en-US" altLang="ko-KR" dirty="0"/>
              <a:t>Remote repository</a:t>
            </a:r>
            <a:r>
              <a:rPr lang="ko-KR" altLang="en-US" dirty="0"/>
              <a:t>를 중앙 서버처럼 이용하고 있으므로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pull : </a:t>
            </a:r>
            <a:r>
              <a:rPr lang="ko-KR" altLang="en-US" dirty="0"/>
              <a:t>타 사용자의 작업 내용을 </a:t>
            </a:r>
            <a:r>
              <a:rPr lang="en-US" altLang="ko-KR" dirty="0"/>
              <a:t>local </a:t>
            </a:r>
            <a:r>
              <a:rPr lang="ko-KR" altLang="en-US" dirty="0"/>
              <a:t>에 반영하여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최종 상태로 업데이트 후에 내 변경 내용을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74" y="2934300"/>
            <a:ext cx="4572000" cy="1752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74" y="4686900"/>
            <a:ext cx="52197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070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충돌 관리</a:t>
            </a:r>
            <a:r>
              <a:rPr lang="en-US" altLang="ko-KR" dirty="0"/>
              <a:t>: </a:t>
            </a:r>
            <a:r>
              <a:rPr lang="ko-KR" altLang="en-US" dirty="0"/>
              <a:t>최종 결과 </a:t>
            </a:r>
            <a:r>
              <a:rPr lang="en-US" altLang="ko-KR" dirty="0"/>
              <a:t>GitHub</a:t>
            </a:r>
            <a:r>
              <a:rPr lang="ko-KR" altLang="en-US" dirty="0"/>
              <a:t>에서 확인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496394"/>
            <a:ext cx="8353425" cy="43938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481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(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개인 실습 </a:t>
            </a:r>
            <a:r>
              <a:rPr lang="en-US" altLang="ko-KR" dirty="0"/>
              <a:t>#2)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8566"/>
            <a:ext cx="8572618" cy="5269953"/>
          </a:xfrm>
        </p:spPr>
        <p:txBody>
          <a:bodyPr/>
          <a:lstStyle/>
          <a:p>
            <a:r>
              <a:rPr lang="en-US" altLang="ko-KR" dirty="0"/>
              <a:t>GitHub Desktop </a:t>
            </a:r>
            <a:r>
              <a:rPr lang="ko-KR" altLang="en-US" dirty="0"/>
              <a:t>설치하고</a:t>
            </a:r>
            <a:r>
              <a:rPr lang="en-US" altLang="ko-KR" dirty="0"/>
              <a:t>, </a:t>
            </a:r>
            <a:r>
              <a:rPr lang="ko-KR" altLang="en-US" dirty="0"/>
              <a:t>두 개의 </a:t>
            </a:r>
            <a:r>
              <a:rPr lang="en-US" altLang="ko-KR" dirty="0"/>
              <a:t>local repo </a:t>
            </a:r>
            <a:r>
              <a:rPr lang="ko-KR" altLang="en-US" dirty="0"/>
              <a:t>를 이용</a:t>
            </a:r>
            <a:r>
              <a:rPr lang="en-US" altLang="ko-KR" dirty="0"/>
              <a:t>, </a:t>
            </a:r>
            <a:r>
              <a:rPr lang="ko-KR" altLang="en-US" dirty="0"/>
              <a:t>충돌 시연</a:t>
            </a:r>
            <a:endParaRPr lang="en-US" altLang="ko-KR" dirty="0"/>
          </a:p>
          <a:p>
            <a:pPr lvl="1"/>
            <a:r>
              <a:rPr lang="en-US" altLang="ko-KR" dirty="0"/>
              <a:t>Slide #51 </a:t>
            </a:r>
            <a:r>
              <a:rPr lang="ko-KR" altLang="en-US" dirty="0"/>
              <a:t>의 화면처럼 각각의 </a:t>
            </a:r>
            <a:r>
              <a:rPr lang="en-US" altLang="ko-KR" dirty="0"/>
              <a:t>repo </a:t>
            </a:r>
            <a:r>
              <a:rPr lang="ko-KR" altLang="en-US" dirty="0"/>
              <a:t>에서 </a:t>
            </a:r>
            <a:r>
              <a:rPr lang="en-US" altLang="ko-KR" dirty="0"/>
              <a:t>git log </a:t>
            </a:r>
            <a:r>
              <a:rPr lang="ko-KR" altLang="en-US" dirty="0"/>
              <a:t>수행 후</a:t>
            </a:r>
            <a:r>
              <a:rPr lang="en-US" altLang="ko-KR" dirty="0"/>
              <a:t>,</a:t>
            </a:r>
            <a:r>
              <a:rPr lang="ko-KR" altLang="en-US" dirty="0"/>
              <a:t> 캡처</a:t>
            </a:r>
            <a:endParaRPr lang="en-US" altLang="ko-KR" dirty="0"/>
          </a:p>
          <a:p>
            <a:pPr lvl="2"/>
            <a:r>
              <a:rPr lang="en-US" altLang="ko-KR" dirty="0" err="1"/>
              <a:t>git</a:t>
            </a:r>
            <a:r>
              <a:rPr lang="en-US" altLang="ko-KR" dirty="0"/>
              <a:t> log </a:t>
            </a:r>
            <a:r>
              <a:rPr lang="ko-KR" altLang="en-US" dirty="0"/>
              <a:t>캡처</a:t>
            </a:r>
            <a:r>
              <a:rPr lang="en-US" altLang="ko-KR" dirty="0"/>
              <a:t>: log.jpg</a:t>
            </a:r>
          </a:p>
          <a:p>
            <a:pPr lvl="1"/>
            <a:r>
              <a:rPr lang="en-US" altLang="ko-KR" dirty="0"/>
              <a:t>Slide #52 </a:t>
            </a:r>
            <a:r>
              <a:rPr lang="ko-KR" altLang="en-US" dirty="0"/>
              <a:t>처럼</a:t>
            </a:r>
            <a:r>
              <a:rPr lang="en-US" altLang="ko-KR" dirty="0"/>
              <a:t>, Test </a:t>
            </a:r>
            <a:r>
              <a:rPr lang="ko-KR" altLang="en-US" dirty="0"/>
              <a:t>에서 먼저 </a:t>
            </a:r>
            <a:r>
              <a:rPr lang="en-US" altLang="ko-KR" dirty="0"/>
              <a:t>push </a:t>
            </a:r>
            <a:r>
              <a:rPr lang="ko-KR" altLang="en-US" dirty="0"/>
              <a:t>한 후</a:t>
            </a:r>
            <a:r>
              <a:rPr lang="en-US" altLang="ko-KR" dirty="0"/>
              <a:t>, tutorial </a:t>
            </a:r>
            <a:r>
              <a:rPr lang="ko-KR" altLang="en-US" dirty="0"/>
              <a:t>에서 </a:t>
            </a:r>
            <a:r>
              <a:rPr lang="en-US" altLang="ko-KR" dirty="0"/>
              <a:t>push</a:t>
            </a:r>
            <a:r>
              <a:rPr lang="ko-KR" altLang="en-US" dirty="0"/>
              <a:t> 오류 확인</a:t>
            </a:r>
            <a:endParaRPr lang="en-US" altLang="ko-KR" dirty="0"/>
          </a:p>
          <a:p>
            <a:pPr lvl="2"/>
            <a:r>
              <a:rPr lang="en-US" altLang="ko-KR" dirty="0"/>
              <a:t>crash.jpg</a:t>
            </a:r>
          </a:p>
          <a:p>
            <a:pPr lvl="1"/>
            <a:r>
              <a:rPr lang="en-US" altLang="ko-KR" dirty="0"/>
              <a:t>Slide #53,54 </a:t>
            </a:r>
            <a:r>
              <a:rPr lang="ko-KR" altLang="en-US" dirty="0"/>
              <a:t>처럼</a:t>
            </a:r>
            <a:r>
              <a:rPr lang="en-US" altLang="ko-KR" dirty="0"/>
              <a:t>, tutorial </a:t>
            </a:r>
            <a:r>
              <a:rPr lang="ko-KR" altLang="en-US" dirty="0"/>
              <a:t>에서 새로운 파일 추가 후</a:t>
            </a:r>
            <a:r>
              <a:rPr lang="en-US" altLang="ko-KR" dirty="0"/>
              <a:t>, pull 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 err="1"/>
              <a:t>test.c</a:t>
            </a:r>
            <a:r>
              <a:rPr lang="en-US" altLang="ko-KR" dirty="0"/>
              <a:t> </a:t>
            </a:r>
            <a:r>
              <a:rPr lang="ko-KR" altLang="en-US" dirty="0"/>
              <a:t>내용 확인 한 후</a:t>
            </a:r>
            <a:r>
              <a:rPr lang="en-US" altLang="ko-KR" dirty="0"/>
              <a:t>, push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2"/>
            <a:r>
              <a:rPr lang="en-US" altLang="ko-KR" dirty="0"/>
              <a:t>pull.jpg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제출 기한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10/20 (</a:t>
            </a:r>
            <a:r>
              <a:rPr lang="ko-KR" altLang="en-US" dirty="0"/>
              <a:t>일</a:t>
            </a:r>
            <a:r>
              <a:rPr lang="en-US" altLang="ko-KR" dirty="0"/>
              <a:t>) 23:59</a:t>
            </a:r>
          </a:p>
          <a:p>
            <a:pPr lvl="1"/>
            <a:r>
              <a:rPr lang="ko-KR" altLang="en-US" dirty="0"/>
              <a:t>지각 감점</a:t>
            </a:r>
            <a:r>
              <a:rPr lang="en-US" altLang="ko-KR" dirty="0"/>
              <a:t>: 5%p / day</a:t>
            </a:r>
            <a:r>
              <a:rPr lang="ko-KR" altLang="en-US" dirty="0"/>
              <a:t> </a:t>
            </a:r>
            <a:r>
              <a:rPr lang="en-US" altLang="ko-KR" dirty="0"/>
              <a:t>(3</a:t>
            </a:r>
            <a:r>
              <a:rPr lang="ko-KR" altLang="en-US" dirty="0"/>
              <a:t>주 내 제출해야 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92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 </a:t>
            </a:r>
            <a:r>
              <a:rPr lang="en-US" altLang="ko-KR" dirty="0"/>
              <a:t>(Version Control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동일한 정보에 대한 여러 버전을 관리하는 것</a:t>
            </a:r>
            <a:endParaRPr lang="en-US" altLang="ko-KR" dirty="0"/>
          </a:p>
          <a:p>
            <a:pPr lvl="1"/>
            <a:r>
              <a:rPr lang="ko-KR" altLang="en-US" dirty="0"/>
              <a:t>파일의 변화를 시간에 따라 기록하여 과거 특정 시점의 버전을 다시 불러올 수 있는 시스템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왜 사용하는가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백업</a:t>
            </a:r>
            <a:endParaRPr lang="en-US" altLang="ko-KR" dirty="0"/>
          </a:p>
          <a:p>
            <a:pPr lvl="2"/>
            <a:r>
              <a:rPr lang="ko-KR" altLang="en-US" dirty="0"/>
              <a:t>잘못되었을 때 복구를 돕기 위하여</a:t>
            </a:r>
          </a:p>
          <a:p>
            <a:pPr lvl="1"/>
            <a:r>
              <a:rPr lang="ko-KR" altLang="en-US" dirty="0"/>
              <a:t>버전 관리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프로젝트 진행 중 과거의 어떤 시점으로 돌아갈 수 있게 하기 위하여</a:t>
            </a:r>
            <a:endParaRPr lang="en-US" altLang="ko-KR" dirty="0"/>
          </a:p>
          <a:p>
            <a:pPr lvl="2"/>
            <a:r>
              <a:rPr lang="ko-KR" altLang="en-US" dirty="0"/>
              <a:t>소스 코드의 변경 사항을 추적하기 위하여</a:t>
            </a:r>
          </a:p>
          <a:p>
            <a:pPr lvl="2"/>
            <a:r>
              <a:rPr lang="ko-KR" altLang="en-US" dirty="0"/>
              <a:t>코드의 특정 부분이 왜 그렇게 쓰여 졌는지 의미를 추적하기 위하여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1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 </a:t>
            </a:r>
            <a:r>
              <a:rPr lang="en-US" altLang="ko-KR" dirty="0"/>
              <a:t>(Version Control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왜 사용하는가</a:t>
            </a:r>
            <a:r>
              <a:rPr lang="en-US" altLang="ko-KR" dirty="0"/>
              <a:t>? (cont’d)</a:t>
            </a:r>
          </a:p>
          <a:p>
            <a:pPr lvl="1"/>
            <a:r>
              <a:rPr lang="ko-KR" altLang="en-US" dirty="0"/>
              <a:t>협업 도구</a:t>
            </a:r>
            <a:endParaRPr lang="en-US" altLang="ko-KR" dirty="0"/>
          </a:p>
          <a:p>
            <a:pPr lvl="2"/>
            <a:r>
              <a:rPr lang="ko-KR" altLang="en-US" dirty="0"/>
              <a:t>여러 사람이 같은 프로젝트에 참여할 경우</a:t>
            </a:r>
            <a:r>
              <a:rPr lang="en-US" altLang="ko-KR" dirty="0"/>
              <a:t>, </a:t>
            </a:r>
            <a:r>
              <a:rPr lang="ko-KR" altLang="en-US" dirty="0"/>
              <a:t>각자가 수정한 부분을 팀원 전체가 동기화하는 과정을 자동화하기 위하여</a:t>
            </a:r>
          </a:p>
          <a:p>
            <a:pPr lvl="2"/>
            <a:r>
              <a:rPr lang="ko-KR" altLang="en-US" dirty="0"/>
              <a:t>소스 코드에서 누가 수정했는지 추적하기 위하여</a:t>
            </a:r>
          </a:p>
          <a:p>
            <a:pPr lvl="2"/>
            <a:r>
              <a:rPr lang="ko-KR" altLang="en-US" dirty="0"/>
              <a:t>대규모 수정 작업을 더욱 안전하게 진행하기 위하여</a:t>
            </a:r>
          </a:p>
          <a:p>
            <a:pPr lvl="1"/>
            <a:r>
              <a:rPr lang="ko-KR" altLang="en-US" dirty="0"/>
              <a:t>개발 편의성</a:t>
            </a:r>
            <a:endParaRPr lang="en-US" altLang="ko-KR" dirty="0"/>
          </a:p>
          <a:p>
            <a:pPr lvl="2"/>
            <a:r>
              <a:rPr lang="ko-KR" altLang="en-US" dirty="0" err="1"/>
              <a:t>가지내기</a:t>
            </a:r>
            <a:r>
              <a:rPr lang="en-US" altLang="ko-KR" dirty="0"/>
              <a:t>(Branch)</a:t>
            </a:r>
            <a:r>
              <a:rPr lang="ko-KR" altLang="en-US" dirty="0"/>
              <a:t>로 프로젝트에 영향을 최소화 하면서 새로운 부분을 개발하기 위하여</a:t>
            </a:r>
          </a:p>
          <a:p>
            <a:pPr lvl="2"/>
            <a:r>
              <a:rPr lang="ko-KR" altLang="en-US" dirty="0"/>
              <a:t>접붙이기</a:t>
            </a:r>
            <a:r>
              <a:rPr lang="en-US" altLang="ko-KR" dirty="0"/>
              <a:t>(Merge)</a:t>
            </a:r>
            <a:r>
              <a:rPr lang="ko-KR" altLang="en-US" dirty="0"/>
              <a:t>로 검증이 끝난 후 새로이 개발된 부분을 본류</a:t>
            </a:r>
            <a:r>
              <a:rPr lang="en-US" altLang="ko-KR" dirty="0"/>
              <a:t>(trunk)</a:t>
            </a:r>
            <a:r>
              <a:rPr lang="ko-KR" altLang="en-US" dirty="0"/>
              <a:t>에 합치기 위하여</a:t>
            </a:r>
          </a:p>
          <a:p>
            <a:pPr lvl="1"/>
            <a:r>
              <a:rPr lang="en-US" altLang="ko-KR" i="1" dirty="0"/>
              <a:t>“</a:t>
            </a:r>
            <a:r>
              <a:rPr lang="ko-KR" altLang="en-US" i="1" dirty="0"/>
              <a:t>많은 오픈 소스 프로젝트에서 어떠한 형태로든 버전 관리를 사용하고 있으므로</a:t>
            </a:r>
            <a:r>
              <a:rPr lang="en-US" altLang="ko-KR" i="1" dirty="0"/>
              <a:t>”</a:t>
            </a:r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7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</a:t>
            </a:r>
            <a:r>
              <a:rPr lang="en-US" altLang="ko-KR" dirty="0"/>
              <a:t>vs </a:t>
            </a:r>
            <a:r>
              <a:rPr lang="ko-KR" altLang="en-US" dirty="0" err="1"/>
              <a:t>중앙집중형</a:t>
            </a:r>
            <a:r>
              <a:rPr lang="ko-KR" altLang="en-US" dirty="0"/>
              <a:t> </a:t>
            </a:r>
            <a:r>
              <a:rPr lang="en-US" altLang="ko-KR" dirty="0"/>
              <a:t>VCS</a:t>
            </a:r>
            <a:endParaRPr lang="ko-KR" altLang="en-US" dirty="0"/>
          </a:p>
        </p:txBody>
      </p:sp>
      <p:pic>
        <p:nvPicPr>
          <p:cNvPr id="1026" name="Picture 2" descr="https://git-scm.com/figures/18333fig0101-tn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750" y="2401094"/>
            <a:ext cx="3810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28" name="Picture 4" descr="https://git-scm.com/figures/18333fig0102-t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477904"/>
            <a:ext cx="3886200" cy="304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로컬</a:t>
            </a:r>
            <a:r>
              <a:rPr lang="en-US" altLang="ko-KR" dirty="0"/>
              <a:t>: 1</a:t>
            </a:r>
            <a:r>
              <a:rPr lang="ko-KR" altLang="en-US" dirty="0"/>
              <a:t>인 개발 시 사용</a:t>
            </a:r>
            <a:r>
              <a:rPr lang="en-US" altLang="ko-KR" dirty="0"/>
              <a:t>, </a:t>
            </a:r>
            <a:r>
              <a:rPr lang="ko-KR" altLang="en-US" dirty="0"/>
              <a:t>팀 단위 사용 시 부적합</a:t>
            </a:r>
            <a:endParaRPr lang="en-US" altLang="ko-KR" dirty="0"/>
          </a:p>
          <a:p>
            <a:r>
              <a:rPr lang="ko-KR" altLang="en-US" dirty="0" err="1"/>
              <a:t>중앙집중형</a:t>
            </a:r>
            <a:r>
              <a:rPr lang="en-US" altLang="ko-KR" dirty="0"/>
              <a:t>: </a:t>
            </a:r>
            <a:r>
              <a:rPr lang="ko-KR" altLang="en-US" dirty="0"/>
              <a:t>간단한 구조</a:t>
            </a:r>
            <a:r>
              <a:rPr lang="en-US" altLang="ko-KR" dirty="0"/>
              <a:t>, single point of failure (SPOF)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94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 </a:t>
            </a:r>
            <a:r>
              <a:rPr lang="en-US" altLang="ko-KR" dirty="0"/>
              <a:t>(Version Control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유사 시스템</a:t>
            </a:r>
            <a:endParaRPr lang="en-US" altLang="ko-KR" dirty="0"/>
          </a:p>
          <a:p>
            <a:pPr lvl="1"/>
            <a:r>
              <a:rPr lang="ko-KR" altLang="en-US" dirty="0"/>
              <a:t>소스 코드 관리</a:t>
            </a:r>
            <a:r>
              <a:rPr lang="en-US" altLang="ko-KR" dirty="0"/>
              <a:t>(Source Code Management, SCM)</a:t>
            </a:r>
          </a:p>
          <a:p>
            <a:pPr lvl="1"/>
            <a:r>
              <a:rPr lang="en-US" altLang="ko-KR" dirty="0"/>
              <a:t>SW</a:t>
            </a:r>
            <a:r>
              <a:rPr lang="ko-KR" altLang="en-US" dirty="0"/>
              <a:t> 버전 관리</a:t>
            </a:r>
            <a:r>
              <a:rPr lang="en-US" altLang="ko-KR" dirty="0"/>
              <a:t>(Software Version Management)</a:t>
            </a:r>
          </a:p>
          <a:p>
            <a:pPr lvl="1"/>
            <a:r>
              <a:rPr lang="en-US" altLang="ko-KR" dirty="0"/>
              <a:t>SW </a:t>
            </a:r>
            <a:r>
              <a:rPr lang="ko-KR" altLang="en-US" dirty="0"/>
              <a:t>형상 관리</a:t>
            </a:r>
            <a:r>
              <a:rPr lang="en-US" altLang="ko-KR" dirty="0"/>
              <a:t>(Software Configuration Management)</a:t>
            </a:r>
          </a:p>
          <a:p>
            <a:pPr lvl="1"/>
            <a:r>
              <a:rPr lang="ko-KR" altLang="en-US" dirty="0" err="1"/>
              <a:t>리비전</a:t>
            </a:r>
            <a:r>
              <a:rPr lang="ko-KR" altLang="en-US" dirty="0"/>
              <a:t> 관리 시스템 </a:t>
            </a:r>
            <a:r>
              <a:rPr lang="en-US" altLang="ko-KR" dirty="0"/>
              <a:t>(Revision Control System)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널리 쓰이는 </a:t>
            </a:r>
            <a:r>
              <a:rPr lang="en-US" altLang="ko-KR" dirty="0"/>
              <a:t>SW</a:t>
            </a:r>
          </a:p>
          <a:p>
            <a:pPr lvl="1"/>
            <a:r>
              <a:rPr lang="en-US" altLang="ko-KR" dirty="0"/>
              <a:t>SVN (Subversion)</a:t>
            </a:r>
          </a:p>
          <a:p>
            <a:pPr lvl="1"/>
            <a:r>
              <a:rPr lang="en-US" altLang="ko-KR" dirty="0"/>
              <a:t>Mercurial</a:t>
            </a:r>
          </a:p>
          <a:p>
            <a:pPr lvl="1"/>
            <a:r>
              <a:rPr lang="en-US" altLang="ko-KR" dirty="0" err="1"/>
              <a:t>Git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7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2666</TotalTime>
  <Words>1397</Words>
  <Application>Microsoft Office PowerPoint</Application>
  <PresentationFormat>화면 슬라이드 쇼(4:3)</PresentationFormat>
  <Paragraphs>332</Paragraphs>
  <Slides>56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1" baseType="lpstr">
      <vt:lpstr>맑은 고딕</vt:lpstr>
      <vt:lpstr>Arial</vt:lpstr>
      <vt:lpstr>Calibri</vt:lpstr>
      <vt:lpstr>Calibri Light</vt:lpstr>
      <vt:lpstr>Office 테마</vt:lpstr>
      <vt:lpstr>분산 버전 관리 도구: Git  Basic</vt:lpstr>
      <vt:lpstr>학습 내용</vt:lpstr>
      <vt:lpstr>Git </vt:lpstr>
      <vt:lpstr>버전 관리</vt:lpstr>
      <vt:lpstr>버전 관리</vt:lpstr>
      <vt:lpstr>버전 관리 시스템 (Version Control System)</vt:lpstr>
      <vt:lpstr>버전 관리 시스템 (Version Control System)</vt:lpstr>
      <vt:lpstr>로컬 vs 중앙집중형 VCS</vt:lpstr>
      <vt:lpstr>버전 관리 시스템 (Version Control System)</vt:lpstr>
      <vt:lpstr>버전 관리 시스템 (Version Control System)</vt:lpstr>
      <vt:lpstr>Git: the stupid content tracker</vt:lpstr>
      <vt:lpstr>Git: DVCS</vt:lpstr>
      <vt:lpstr>Git: brief history</vt:lpstr>
      <vt:lpstr>Git 특징 1</vt:lpstr>
      <vt:lpstr>Git 특징 2</vt:lpstr>
      <vt:lpstr>Git의 3가지 영역 (혹은 상태)</vt:lpstr>
      <vt:lpstr>일반적인 git의 동작 상태</vt:lpstr>
      <vt:lpstr>로컬저장소와 원격저장소</vt:lpstr>
      <vt:lpstr>로컬 – 원격 저장소 간의 이동</vt:lpstr>
      <vt:lpstr>실습 #1</vt:lpstr>
      <vt:lpstr>Git 설치</vt:lpstr>
      <vt:lpstr>Git 저장소 만들기</vt:lpstr>
      <vt:lpstr>Git 설정</vt:lpstr>
      <vt:lpstr>Your first COMMIT</vt:lpstr>
      <vt:lpstr>Your first COMMIT</vt:lpstr>
      <vt:lpstr>저장소 이력 확인</vt:lpstr>
      <vt:lpstr>새로운 commit 작성하기</vt:lpstr>
      <vt:lpstr>파일 되돌리기 1. working의 변화</vt:lpstr>
      <vt:lpstr>파일 되돌리기 1. working의 변화</vt:lpstr>
      <vt:lpstr>파일 되돌리기 2. stage의 변화</vt:lpstr>
      <vt:lpstr>파일 되돌리기 2. stage의 변화</vt:lpstr>
      <vt:lpstr>파일 되돌리기 3. HEAD 위치 변경</vt:lpstr>
      <vt:lpstr>파일 되돌리기 3. HEAD 위치 변경</vt:lpstr>
      <vt:lpstr>파일 되돌리기 3. HEAD 위치 변경</vt:lpstr>
      <vt:lpstr>Git tag</vt:lpstr>
      <vt:lpstr>Git tag</vt:lpstr>
      <vt:lpstr>실습 과제 (git 개인 실습 #1)</vt:lpstr>
      <vt:lpstr>GitHub</vt:lpstr>
      <vt:lpstr>GitHub는?</vt:lpstr>
      <vt:lpstr>GitHub 가입</vt:lpstr>
      <vt:lpstr>GitHub 학생용: free private repository</vt:lpstr>
      <vt:lpstr>Repository 생성</vt:lpstr>
      <vt:lpstr>Repository 생성 후</vt:lpstr>
      <vt:lpstr>로컬 – 원격 저장소 간의 이동</vt:lpstr>
      <vt:lpstr>Local repository 를 GitHub remote로 push</vt:lpstr>
      <vt:lpstr>Push 완료 후 GitHub 확인</vt:lpstr>
      <vt:lpstr>GitHub commit history 확인</vt:lpstr>
      <vt:lpstr>다른 Local repository 생성 및 GitHub clone</vt:lpstr>
      <vt:lpstr>다른 Local repository 생성 및 GitHub clone</vt:lpstr>
      <vt:lpstr>GitHub 충돌 관리</vt:lpstr>
      <vt:lpstr>GitHub 충돌 관리</vt:lpstr>
      <vt:lpstr>GitHub 충돌 관리</vt:lpstr>
      <vt:lpstr>GitHub 충돌 관리: 새로운 파일이 추가되면?</vt:lpstr>
      <vt:lpstr>Git 충돌 관리: pull before push</vt:lpstr>
      <vt:lpstr>Git 충돌 관리: 최종 결과 GitHub에서 확인</vt:lpstr>
      <vt:lpstr>실습 과제 (git 개인 실습 #2)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Park Hyunchan</cp:lastModifiedBy>
  <cp:revision>345</cp:revision>
  <cp:lastPrinted>2017-03-16T15:55:50Z</cp:lastPrinted>
  <dcterms:created xsi:type="dcterms:W3CDTF">2016-08-29T08:45:01Z</dcterms:created>
  <dcterms:modified xsi:type="dcterms:W3CDTF">2019-10-02T02:10:37Z</dcterms:modified>
</cp:coreProperties>
</file>