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344" r:id="rId2"/>
    <p:sldId id="372" r:id="rId3"/>
    <p:sldId id="420" r:id="rId4"/>
    <p:sldId id="429" r:id="rId5"/>
    <p:sldId id="428" r:id="rId6"/>
    <p:sldId id="431" r:id="rId7"/>
    <p:sldId id="432" r:id="rId8"/>
    <p:sldId id="433" r:id="rId9"/>
    <p:sldId id="430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21" r:id="rId24"/>
    <p:sldId id="424" r:id="rId25"/>
    <p:sldId id="425" r:id="rId26"/>
    <p:sldId id="423" r:id="rId27"/>
    <p:sldId id="427" r:id="rId28"/>
    <p:sldId id="417" r:id="rId29"/>
    <p:sldId id="418" r:id="rId30"/>
    <p:sldId id="419" r:id="rId31"/>
    <p:sldId id="273" r:id="rId32"/>
    <p:sldId id="364" r:id="rId33"/>
    <p:sldId id="373" r:id="rId34"/>
    <p:sldId id="375" r:id="rId35"/>
    <p:sldId id="376" r:id="rId36"/>
    <p:sldId id="377" r:id="rId37"/>
    <p:sldId id="379" r:id="rId38"/>
    <p:sldId id="396" r:id="rId39"/>
    <p:sldId id="397" r:id="rId40"/>
    <p:sldId id="380" r:id="rId41"/>
    <p:sldId id="398" r:id="rId42"/>
    <p:sldId id="399" r:id="rId43"/>
    <p:sldId id="400" r:id="rId44"/>
    <p:sldId id="401" r:id="rId45"/>
    <p:sldId id="402" r:id="rId46"/>
    <p:sldId id="403" r:id="rId47"/>
    <p:sldId id="378" r:id="rId48"/>
    <p:sldId id="404" r:id="rId49"/>
    <p:sldId id="406" r:id="rId50"/>
    <p:sldId id="407" r:id="rId51"/>
    <p:sldId id="408" r:id="rId52"/>
    <p:sldId id="409" r:id="rId53"/>
    <p:sldId id="410" r:id="rId54"/>
    <p:sldId id="412" r:id="rId55"/>
    <p:sldId id="411" r:id="rId56"/>
    <p:sldId id="413" r:id="rId57"/>
    <p:sldId id="415" r:id="rId58"/>
    <p:sldId id="416" r:id="rId59"/>
    <p:sldId id="414" r:id="rId60"/>
    <p:sldId id="405" r:id="rId61"/>
    <p:sldId id="384" r:id="rId62"/>
    <p:sldId id="385" r:id="rId63"/>
    <p:sldId id="386" r:id="rId64"/>
    <p:sldId id="387" r:id="rId65"/>
    <p:sldId id="388" r:id="rId66"/>
    <p:sldId id="394" r:id="rId67"/>
    <p:sldId id="393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8CB8DFD-98C2-4546-B6CF-69E422C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4EB0CD-8EF1-472B-BE97-5E504CF1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B48D81-6D54-417B-BEE5-6C63BE5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C3FA5E7-621B-48BE-874B-4DB5F0D56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353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791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ayhome25.github.io/git/2017/05/16/git-08-git-rebase/" TargetMode="External"/><Relationship Id="rId2" Type="http://schemas.openxmlformats.org/officeDocument/2006/relationships/hyperlink" Target="https://git-scm.com/book/ko/v1/Git-%EB%B8%8C%EB%9E%9C%EC%B9%98-Rebase%ED%95%98%EA%B8%B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코드 분석 </a:t>
            </a:r>
            <a:r>
              <a:rPr lang="en-US" altLang="ko-KR" sz="4800" dirty="0"/>
              <a:t>1.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D0325C-E2B2-443A-829B-AE303D9B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859741E-3DBF-45FA-A957-6F03F29042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19492"/>
            <a:ext cx="9144000" cy="57141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DBE202-6620-45F2-93CF-6E89D37C5551}"/>
              </a:ext>
            </a:extLst>
          </p:cNvPr>
          <p:cNvSpPr/>
          <p:nvPr/>
        </p:nvSpPr>
        <p:spPr>
          <a:xfrm>
            <a:off x="2105025" y="533400"/>
            <a:ext cx="3429000" cy="290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C6AC4F-CB2A-41E2-A612-62006FA225C1}"/>
              </a:ext>
            </a:extLst>
          </p:cNvPr>
          <p:cNvSpPr/>
          <p:nvPr/>
        </p:nvSpPr>
        <p:spPr>
          <a:xfrm>
            <a:off x="1223614" y="870327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ARM </a:t>
            </a:r>
            <a:r>
              <a:rPr lang="ko-KR" altLang="en-US" dirty="0">
                <a:solidFill>
                  <a:srgbClr val="FF0000"/>
                </a:solidFill>
              </a:rPr>
              <a:t>으로 되어있는 경우</a:t>
            </a:r>
            <a:r>
              <a:rPr lang="en-US" altLang="ko-KR" dirty="0">
                <a:solidFill>
                  <a:srgbClr val="FF0000"/>
                </a:solidFill>
              </a:rPr>
              <a:t>, x86 </a:t>
            </a:r>
            <a:r>
              <a:rPr lang="ko-KR" altLang="en-US" dirty="0">
                <a:solidFill>
                  <a:srgbClr val="FF0000"/>
                </a:solidFill>
              </a:rPr>
              <a:t>으로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7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A84FF28-C17A-4A80-9F76-466C26C8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FC85A1-306D-4F1A-99B5-475563A9D72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17693"/>
            <a:ext cx="9144000" cy="431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6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B14FB5-86E6-4D58-9435-178FE35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4790084-E442-435D-B6AD-F42F657330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52124"/>
            <a:ext cx="9144000" cy="624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A4ADC4-19AC-48BC-8F9C-D2A8CE6D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922693-279C-4AC4-AD28-47878385C6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91533"/>
            <a:ext cx="9144000" cy="417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8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A8F844-0831-4805-ABF0-A5802C7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C29B0D9-4312-447E-A1D9-824D80321E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310221"/>
            <a:ext cx="9144000" cy="573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36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4395CA-DAAB-4FE5-8275-0A36453D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A3C3D1B-7E7D-4053-9B44-453ECDE3BB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4787" y="1195387"/>
            <a:ext cx="87344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38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3718A-16DE-468D-BF5D-838D496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38537C9-FC81-4596-B9E3-F16661129C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2400" y="552450"/>
            <a:ext cx="8839200" cy="52482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1BECD6-1333-46CC-8A63-EBF0411028D4}"/>
              </a:ext>
            </a:extLst>
          </p:cNvPr>
          <p:cNvSpPr/>
          <p:nvPr/>
        </p:nvSpPr>
        <p:spPr>
          <a:xfrm>
            <a:off x="266700" y="4381500"/>
            <a:ext cx="8248650" cy="1133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0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EADC-C457-4F12-8334-1B5FB2B2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8BEE9F0-3B97-4F6A-8D67-792DBB8094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23900" y="533400"/>
            <a:ext cx="7696200" cy="52863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D5A40E7-75D3-4317-94EF-54F83AD85A3C}"/>
              </a:ext>
            </a:extLst>
          </p:cNvPr>
          <p:cNvSpPr/>
          <p:nvPr/>
        </p:nvSpPr>
        <p:spPr>
          <a:xfrm>
            <a:off x="1743075" y="2968126"/>
            <a:ext cx="5867400" cy="9217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3CBD9B-6DDE-49E8-9A5D-5825F4D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9DAAE36-2DB6-4934-94C9-94D0D31FF2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086" y="1000125"/>
            <a:ext cx="9146172" cy="43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2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284FB6-C59E-4591-90EF-FC72886E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B6BCA3E-AA40-45F6-A7B8-9619563F57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769" y="0"/>
            <a:ext cx="9048461" cy="6353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05CD2FE-9B4D-4A73-AF62-5CBE4E04764B}"/>
              </a:ext>
            </a:extLst>
          </p:cNvPr>
          <p:cNvSpPr/>
          <p:nvPr/>
        </p:nvSpPr>
        <p:spPr>
          <a:xfrm>
            <a:off x="3988097" y="2139434"/>
            <a:ext cx="5233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Break point: debug </a:t>
            </a:r>
            <a:r>
              <a:rPr lang="ko-KR" altLang="en-US" dirty="0">
                <a:solidFill>
                  <a:srgbClr val="FF0000"/>
                </a:solidFill>
              </a:rPr>
              <a:t>중 해당 코드에서 수행 중단</a:t>
            </a:r>
            <a:endParaRPr lang="en-US" altLang="ko-KR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각종 메모리 상태를 추적할 수 있음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32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 </a:t>
            </a:r>
            <a:r>
              <a:rPr lang="en-US" altLang="ko-KR" dirty="0"/>
              <a:t>(updated)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026296"/>
              </p:ext>
            </p:extLst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/ 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/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 (10/14)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 프로젝트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 :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선정 및 계획 마감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휴강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특강 </a:t>
                      </a: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(10/28)</a:t>
                      </a:r>
                    </a:p>
                  </a:txBody>
                  <a:tcPr marL="9525" marR="9525" marT="9525" marB="0"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 분석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클라우드를 이용한 개발 환경 구축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협업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이용한 협업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3160150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BE69E3-41E2-4E13-A59B-0EAEBFBE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D90CE22-D66D-4657-A8A4-634115DEFD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07716"/>
            <a:ext cx="9144000" cy="513774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015F11-2759-42C4-962D-514FC433C820}"/>
              </a:ext>
            </a:extLst>
          </p:cNvPr>
          <p:cNvSpPr/>
          <p:nvPr/>
        </p:nvSpPr>
        <p:spPr>
          <a:xfrm>
            <a:off x="1442689" y="238384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계산기 실행 전에 이미 중단점에 </a:t>
            </a:r>
            <a:r>
              <a:rPr lang="ko-KR" altLang="en-US" dirty="0" err="1">
                <a:solidFill>
                  <a:srgbClr val="FF0000"/>
                </a:solidFill>
              </a:rPr>
              <a:t>걸려버림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F5</a:t>
            </a:r>
            <a:r>
              <a:rPr lang="ko-KR" altLang="en-US" dirty="0">
                <a:solidFill>
                  <a:srgbClr val="FF0000"/>
                </a:solidFill>
              </a:rPr>
              <a:t> 눌러서 </a:t>
            </a:r>
            <a:r>
              <a:rPr lang="en-US" altLang="ko-KR" dirty="0">
                <a:solidFill>
                  <a:srgbClr val="FF0000"/>
                </a:solidFill>
              </a:rPr>
              <a:t>skip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DCC081-F5FC-4A42-905D-B1CB0BB1D9B5}"/>
              </a:ext>
            </a:extLst>
          </p:cNvPr>
          <p:cNvSpPr/>
          <p:nvPr/>
        </p:nvSpPr>
        <p:spPr>
          <a:xfrm>
            <a:off x="709264" y="5777342"/>
            <a:ext cx="7072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F5 </a:t>
            </a:r>
            <a:r>
              <a:rPr lang="ko-KR" altLang="en-US" dirty="0">
                <a:solidFill>
                  <a:srgbClr val="FF0000"/>
                </a:solidFill>
              </a:rPr>
              <a:t>를 여러 번 눌러도 자꾸만 걸리네</a:t>
            </a:r>
            <a:r>
              <a:rPr lang="en-US" altLang="ko-KR" dirty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중단점 일단 해제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6320E1-D425-4487-93F1-8167C49B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58F1635-344D-4D18-8D44-0B0917FF8F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39074"/>
            <a:ext cx="9144000" cy="60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40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FF5DE1-1CB9-45BA-88D4-0A0141F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38826D-8657-465E-88D5-B73509771B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8800" y="2371725"/>
            <a:ext cx="5486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9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20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개요 파악</a:t>
            </a:r>
            <a:endParaRPr lang="en-US" altLang="ko-KR" dirty="0"/>
          </a:p>
          <a:p>
            <a:pPr lvl="1"/>
            <a:r>
              <a:rPr lang="ko-KR" altLang="en-US" dirty="0"/>
              <a:t>개발 및 실행 환경 요구 사항</a:t>
            </a:r>
            <a:endParaRPr lang="en-US" altLang="ko-KR" dirty="0"/>
          </a:p>
          <a:p>
            <a:pPr lvl="2"/>
            <a:r>
              <a:rPr lang="ko-KR" altLang="en-US" dirty="0"/>
              <a:t>내가 환경을 구성하기에 적절한 자원</a:t>
            </a:r>
            <a:r>
              <a:rPr lang="en-US" altLang="ko-KR" dirty="0"/>
              <a:t>(</a:t>
            </a:r>
            <a:r>
              <a:rPr lang="ko-KR" altLang="en-US" dirty="0"/>
              <a:t>컴퓨팅 환경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비용 등</a:t>
            </a:r>
            <a:r>
              <a:rPr lang="en-US" altLang="ko-KR" dirty="0"/>
              <a:t>)</a:t>
            </a:r>
            <a:r>
              <a:rPr lang="ko-KR" altLang="en-US" dirty="0"/>
              <a:t>을 갖고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추가 자료들이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구글</a:t>
            </a:r>
            <a:r>
              <a:rPr lang="en-US" altLang="ko-KR" dirty="0"/>
              <a:t> </a:t>
            </a:r>
            <a:r>
              <a:rPr lang="ko-KR" altLang="en-US" dirty="0"/>
              <a:t>등 검색에서 나오는 자료들이 많아야 </a:t>
            </a:r>
            <a:r>
              <a:rPr lang="en-US" altLang="ko-KR" dirty="0"/>
              <a:t>trouble shooting</a:t>
            </a:r>
            <a:r>
              <a:rPr lang="ko-KR" altLang="en-US" dirty="0"/>
              <a:t>이 용이함</a:t>
            </a:r>
            <a:endParaRPr lang="en-US" altLang="ko-KR" dirty="0"/>
          </a:p>
          <a:p>
            <a:pPr lvl="2"/>
            <a:r>
              <a:rPr lang="en-US" altLang="ko-KR" dirty="0"/>
              <a:t>Project Community </a:t>
            </a:r>
            <a:r>
              <a:rPr lang="ko-KR" altLang="en-US" dirty="0"/>
              <a:t>의 규모가 클수록 자료도 많음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SW</a:t>
            </a:r>
            <a:r>
              <a:rPr lang="ko-KR" altLang="en-US" dirty="0"/>
              <a:t>의 동작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구성해보지 않고도</a:t>
            </a:r>
            <a:r>
              <a:rPr lang="en-US" altLang="ko-KR" dirty="0"/>
              <a:t> </a:t>
            </a:r>
            <a:r>
              <a:rPr lang="ko-KR" altLang="en-US" dirty="0"/>
              <a:t>미리 수행해볼 수 있다면 매우 좋음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소스 코드가 </a:t>
            </a:r>
            <a:r>
              <a:rPr lang="ko-KR" altLang="en-US" dirty="0" err="1"/>
              <a:t>아니라도</a:t>
            </a:r>
            <a:r>
              <a:rPr lang="ko-KR" altLang="en-US" dirty="0"/>
              <a:t> 실행 파일이 있거나</a:t>
            </a:r>
            <a:r>
              <a:rPr lang="en-US" altLang="ko-KR" dirty="0"/>
              <a:t>, </a:t>
            </a:r>
            <a:r>
              <a:rPr lang="ko-KR" altLang="en-US" dirty="0"/>
              <a:t>앱이 있거나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수정할 대상이 될 기존 기능의 동작을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8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수정할 기능의 구상</a:t>
            </a:r>
            <a:endParaRPr lang="en-US" altLang="ko-KR" dirty="0"/>
          </a:p>
          <a:p>
            <a:pPr lvl="1"/>
            <a:r>
              <a:rPr lang="ko-KR" altLang="en-US" dirty="0"/>
              <a:t>어떤 기능을 수정</a:t>
            </a:r>
            <a:r>
              <a:rPr lang="en-US" altLang="ko-KR" dirty="0"/>
              <a:t>, </a:t>
            </a:r>
            <a:r>
              <a:rPr lang="ko-KR" altLang="en-US" dirty="0"/>
              <a:t>추가할 것인가</a:t>
            </a:r>
            <a:r>
              <a:rPr lang="en-US" altLang="ko-KR" dirty="0"/>
              <a:t>? </a:t>
            </a:r>
          </a:p>
          <a:p>
            <a:pPr lvl="2"/>
            <a:r>
              <a:rPr lang="ko-KR" altLang="en-US" dirty="0"/>
              <a:t>실제 사용해보면서 하려고 하는 일의 정확한 요구 사항을 파악해야 함</a:t>
            </a:r>
            <a:endParaRPr lang="en-US" altLang="ko-KR" dirty="0"/>
          </a:p>
          <a:p>
            <a:pPr lvl="1"/>
            <a:r>
              <a:rPr lang="ko-KR" altLang="en-US" dirty="0"/>
              <a:t>구현이 가능할 것인지 미리 예측을 해봄</a:t>
            </a:r>
            <a:endParaRPr lang="en-US" altLang="ko-KR" dirty="0"/>
          </a:p>
          <a:p>
            <a:pPr lvl="2"/>
            <a:r>
              <a:rPr lang="ko-KR" altLang="en-US" dirty="0"/>
              <a:t>겉으로 파악할 수 있는 세부 동작을 추측해가며</a:t>
            </a:r>
            <a:r>
              <a:rPr lang="en-US" altLang="ko-KR" dirty="0"/>
              <a:t> </a:t>
            </a:r>
            <a:r>
              <a:rPr lang="ko-KR" altLang="en-US" dirty="0"/>
              <a:t>기능의 구현 방향을 </a:t>
            </a:r>
            <a:br>
              <a:rPr lang="en-US" altLang="ko-KR" dirty="0"/>
            </a:br>
            <a:r>
              <a:rPr lang="ko-KR" altLang="en-US" dirty="0"/>
              <a:t>다양하게 구상해보고</a:t>
            </a:r>
            <a:r>
              <a:rPr lang="en-US" altLang="ko-KR" dirty="0"/>
              <a:t>, </a:t>
            </a:r>
            <a:r>
              <a:rPr lang="ko-KR" altLang="en-US" dirty="0"/>
              <a:t>난이도를 미리 예측해보아야 함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및 실행 환경 구성</a:t>
            </a:r>
            <a:endParaRPr lang="en-US" altLang="ko-KR" dirty="0"/>
          </a:p>
          <a:p>
            <a:pPr lvl="1"/>
            <a:r>
              <a:rPr lang="en-US" altLang="ko-KR" dirty="0"/>
              <a:t>Build environment </a:t>
            </a:r>
            <a:r>
              <a:rPr lang="ko-KR" altLang="en-US" dirty="0"/>
              <a:t>의 구성에 관한 문서를 찾고 그에 따라 환경 구성</a:t>
            </a:r>
            <a:endParaRPr lang="en-US" altLang="ko-KR" dirty="0"/>
          </a:p>
          <a:p>
            <a:pPr lvl="2"/>
            <a:r>
              <a:rPr lang="ko-KR" altLang="en-US" dirty="0"/>
              <a:t>뭔가 복잡한데 아무런 문서가 없으면</a:t>
            </a:r>
            <a:r>
              <a:rPr lang="en-US" altLang="ko-KR" dirty="0"/>
              <a:t>…</a:t>
            </a:r>
            <a:r>
              <a:rPr lang="ko-KR" altLang="en-US" dirty="0"/>
              <a:t>빠르게 포기하자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빌드 후</a:t>
            </a:r>
            <a:r>
              <a:rPr lang="en-US" altLang="ko-KR" dirty="0"/>
              <a:t> </a:t>
            </a:r>
            <a:r>
              <a:rPr lang="ko-KR" altLang="en-US" dirty="0"/>
              <a:t>정상 동작의 확인</a:t>
            </a:r>
            <a:endParaRPr lang="en-US" altLang="ko-KR" dirty="0"/>
          </a:p>
          <a:p>
            <a:pPr lvl="1"/>
            <a:r>
              <a:rPr lang="ko-KR" altLang="en-US" dirty="0"/>
              <a:t>실행 환경을 구성하고</a:t>
            </a:r>
            <a:r>
              <a:rPr lang="en-US" altLang="ko-KR" dirty="0"/>
              <a:t> </a:t>
            </a:r>
            <a:r>
              <a:rPr lang="ko-KR" altLang="en-US" dirty="0"/>
              <a:t>수정하고자 하는 기능의 정상 동작을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84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구조 분석 </a:t>
            </a:r>
            <a:r>
              <a:rPr lang="en-US" altLang="ko-KR" dirty="0"/>
              <a:t>(architecture)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Documents </a:t>
            </a:r>
            <a:r>
              <a:rPr lang="ko-KR" altLang="en-US" dirty="0"/>
              <a:t>의 확보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전체적인 구조와 각 컴포넌트의 역할</a:t>
            </a:r>
            <a:r>
              <a:rPr lang="en-US" altLang="ko-KR" dirty="0"/>
              <a:t>, </a:t>
            </a:r>
            <a:r>
              <a:rPr lang="ko-KR" altLang="en-US" dirty="0"/>
              <a:t>인터페이스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 기능과 </a:t>
            </a:r>
            <a:r>
              <a:rPr lang="ko-KR" altLang="en-US" dirty="0" err="1"/>
              <a:t>연관있는</a:t>
            </a:r>
            <a:r>
              <a:rPr lang="ko-KR" altLang="en-US" dirty="0"/>
              <a:t> 세부 컴포넌트의 세부 역할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연관된 컴포넌트들 간의 인터페이스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57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1DC0D-8B73-4A85-9A76-8300082A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구조 분석 </a:t>
            </a:r>
            <a:r>
              <a:rPr lang="en-US" altLang="ko-KR" dirty="0"/>
              <a:t>(architecture)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0918A-54E3-450A-838B-AD0BFFCD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Documents </a:t>
            </a:r>
            <a:r>
              <a:rPr lang="ko-KR" altLang="en-US" dirty="0"/>
              <a:t>의 확보</a:t>
            </a:r>
            <a:endParaRPr lang="en-US" altLang="ko-KR" dirty="0"/>
          </a:p>
          <a:p>
            <a:pPr lvl="1"/>
            <a:r>
              <a:rPr lang="ko-KR" altLang="en-US" dirty="0"/>
              <a:t>전체적인 구조에 대한 </a:t>
            </a:r>
            <a:r>
              <a:rPr lang="en-US" altLang="ko-KR" dirty="0"/>
              <a:t>document </a:t>
            </a:r>
            <a:r>
              <a:rPr lang="ko-KR" altLang="en-US" dirty="0"/>
              <a:t>가 존재해야 함</a:t>
            </a:r>
            <a:endParaRPr lang="en-US" altLang="ko-KR" dirty="0"/>
          </a:p>
          <a:p>
            <a:pPr lvl="1"/>
            <a:r>
              <a:rPr lang="ko-KR" altLang="en-US" dirty="0"/>
              <a:t>세부 컴포넌트에 관한 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전체적인 구조와 각 컴포넌트의 역할</a:t>
            </a:r>
            <a:r>
              <a:rPr lang="en-US" altLang="ko-KR" dirty="0"/>
              <a:t>, </a:t>
            </a:r>
            <a:r>
              <a:rPr lang="ko-KR" altLang="en-US" dirty="0"/>
              <a:t>인터페이스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수정 기능과 </a:t>
            </a:r>
            <a:r>
              <a:rPr lang="ko-KR" altLang="en-US" dirty="0" err="1"/>
              <a:t>연관있는</a:t>
            </a:r>
            <a:r>
              <a:rPr lang="ko-KR" altLang="en-US" dirty="0"/>
              <a:t> 세부 컴포넌트의 세부 역할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연관된 컴포넌트들 간의 인터페이스 파악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29DD1A-5BDD-48C3-BD6C-DA081535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4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7FDE1-06DD-4F6B-94FB-CCCA14DA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: </a:t>
            </a:r>
            <a:r>
              <a:rPr lang="ko-KR" altLang="en-US" dirty="0"/>
              <a:t>특강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EDEFE-1D56-4EFA-8C15-5CEBA5A89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한국공개</a:t>
            </a:r>
            <a:r>
              <a:rPr lang="en-US" altLang="ko-KR" dirty="0"/>
              <a:t>SW</a:t>
            </a:r>
            <a:r>
              <a:rPr lang="ko-KR" altLang="en-US" dirty="0"/>
              <a:t>협회</a:t>
            </a:r>
            <a:r>
              <a:rPr lang="en-US" altLang="ko-KR" dirty="0"/>
              <a:t>] 2019 </a:t>
            </a:r>
            <a:r>
              <a:rPr lang="ko-KR" altLang="en-US" dirty="0"/>
              <a:t>대학생 공개</a:t>
            </a:r>
            <a:r>
              <a:rPr lang="en-US" altLang="ko-KR" dirty="0"/>
              <a:t>SW </a:t>
            </a:r>
            <a:r>
              <a:rPr lang="ko-KR" altLang="en-US" dirty="0"/>
              <a:t>체험교육 특강</a:t>
            </a:r>
            <a:endParaRPr lang="en-US" altLang="ko-KR" dirty="0"/>
          </a:p>
          <a:p>
            <a:pPr lvl="1"/>
            <a:r>
              <a:rPr lang="en-US" altLang="ko-KR" dirty="0"/>
              <a:t>1. Zeppelin (</a:t>
            </a:r>
            <a:r>
              <a:rPr lang="ko-KR" altLang="en-US" dirty="0"/>
              <a:t>빅데이터 분석 도구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일정 </a:t>
            </a:r>
            <a:r>
              <a:rPr lang="en-US" altLang="ko-KR" dirty="0"/>
              <a:t>: 10/14(</a:t>
            </a:r>
            <a:r>
              <a:rPr lang="ko-KR" altLang="en-US" dirty="0"/>
              <a:t>월</a:t>
            </a:r>
            <a:r>
              <a:rPr lang="en-US" altLang="ko-KR" dirty="0"/>
              <a:t>) 16:00~18:00</a:t>
            </a:r>
          </a:p>
          <a:p>
            <a:pPr lvl="2"/>
            <a:r>
              <a:rPr lang="ko-KR" altLang="en-US" dirty="0" err="1"/>
              <a:t>강사명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 err="1"/>
              <a:t>류아영</a:t>
            </a:r>
            <a:endParaRPr lang="en-US" altLang="ko-KR" dirty="0"/>
          </a:p>
          <a:p>
            <a:pPr lvl="3"/>
            <a:r>
              <a:rPr lang="en-US" altLang="ko-KR" dirty="0"/>
              <a:t>ZEPL Software Development Engineer</a:t>
            </a:r>
          </a:p>
          <a:p>
            <a:pPr lvl="3"/>
            <a:r>
              <a:rPr lang="en-US" altLang="ko-KR" dirty="0"/>
              <a:t>Apache Zeppelin </a:t>
            </a:r>
            <a:r>
              <a:rPr lang="ko-KR" altLang="en-US" dirty="0"/>
              <a:t>커뮤니티의 성장을 봐온</a:t>
            </a:r>
            <a:r>
              <a:rPr lang="en-US" altLang="ko-KR" dirty="0"/>
              <a:t>, Apache Zeppelin PMC (Project Management Committee)</a:t>
            </a:r>
          </a:p>
          <a:p>
            <a:pPr lvl="1"/>
            <a:r>
              <a:rPr lang="en-US" altLang="ko-KR" dirty="0"/>
              <a:t>2. Chromium (</a:t>
            </a:r>
            <a:r>
              <a:rPr lang="ko-KR" altLang="en-US" dirty="0"/>
              <a:t>크롬 브라우저 엔진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일정</a:t>
            </a:r>
            <a:r>
              <a:rPr lang="en-US" altLang="ko-KR" dirty="0"/>
              <a:t>: 10/28(</a:t>
            </a:r>
            <a:r>
              <a:rPr lang="ko-KR" altLang="en-US" dirty="0"/>
              <a:t>월</a:t>
            </a:r>
            <a:r>
              <a:rPr lang="en-US" altLang="ko-KR" dirty="0"/>
              <a:t>) 16:00~18:00</a:t>
            </a:r>
          </a:p>
          <a:p>
            <a:pPr lvl="2"/>
            <a:r>
              <a:rPr lang="ko-KR" altLang="en-US" dirty="0" err="1"/>
              <a:t>강사명</a:t>
            </a:r>
            <a:r>
              <a:rPr lang="en-US" altLang="ko-KR" dirty="0"/>
              <a:t>: </a:t>
            </a:r>
            <a:r>
              <a:rPr lang="ko-KR" altLang="en-US" dirty="0"/>
              <a:t>방진호</a:t>
            </a:r>
            <a:endParaRPr lang="en-US" altLang="ko-KR" dirty="0"/>
          </a:p>
          <a:p>
            <a:pPr lvl="3"/>
            <a:r>
              <a:rPr lang="en-US" altLang="ko-KR" dirty="0"/>
              <a:t>Samsung Internet Developer</a:t>
            </a:r>
          </a:p>
          <a:p>
            <a:pPr lvl="3"/>
            <a:r>
              <a:rPr lang="en-US" altLang="ko-KR" dirty="0"/>
              <a:t>Chromium Owner and</a:t>
            </a:r>
            <a:r>
              <a:rPr lang="ko-KR" altLang="en-US" dirty="0"/>
              <a:t> </a:t>
            </a:r>
            <a:r>
              <a:rPr lang="en-US" altLang="ko-KR" dirty="0"/>
              <a:t>Committer</a:t>
            </a:r>
          </a:p>
          <a:p>
            <a:pPr lvl="3"/>
            <a:r>
              <a:rPr lang="en-US" altLang="ko-KR" dirty="0"/>
              <a:t>W3C Spec Editor, W3C Web Platform Tests Reviewer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C6611-49E0-46B2-BD7A-6EBA4D1D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331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FFC2A-27CB-47E3-8910-27280105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: </a:t>
            </a:r>
            <a:r>
              <a:rPr lang="ko-KR" altLang="en-US" dirty="0"/>
              <a:t>중간고사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979E0-88B9-474E-89A4-02B5EC687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10/21 (</a:t>
            </a:r>
            <a:r>
              <a:rPr lang="ko-KR" altLang="en-US" dirty="0"/>
              <a:t>월</a:t>
            </a:r>
            <a:r>
              <a:rPr lang="en-US" altLang="ko-KR" dirty="0"/>
              <a:t>) 16:00~17:00</a:t>
            </a:r>
          </a:p>
          <a:p>
            <a:pPr lvl="1"/>
            <a:r>
              <a:rPr lang="en-US" altLang="ko-KR" dirty="0"/>
              <a:t>10/23 </a:t>
            </a:r>
            <a:r>
              <a:rPr lang="ko-KR" altLang="en-US" dirty="0"/>
              <a:t>수요일 수업은 휴강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but 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 마감</a:t>
            </a:r>
            <a:endParaRPr lang="en-US" altLang="ko-KR" dirty="0"/>
          </a:p>
          <a:p>
            <a:r>
              <a:rPr lang="ko-KR" altLang="en-US" dirty="0"/>
              <a:t>장소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호관 </a:t>
            </a:r>
            <a:r>
              <a:rPr lang="en-US" altLang="ko-KR" dirty="0"/>
              <a:t>534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ko-KR" altLang="en-US" dirty="0"/>
              <a:t>범위</a:t>
            </a:r>
            <a:r>
              <a:rPr lang="en-US" altLang="ko-KR" dirty="0"/>
              <a:t>: </a:t>
            </a:r>
            <a:r>
              <a:rPr lang="ko-KR" altLang="en-US" dirty="0"/>
              <a:t>시험 전까지 배운 내용 모두</a:t>
            </a:r>
            <a:endParaRPr lang="en-US" altLang="ko-KR" dirty="0"/>
          </a:p>
          <a:p>
            <a:pPr lvl="1"/>
            <a:r>
              <a:rPr lang="ko-KR" altLang="en-US" dirty="0"/>
              <a:t>이론</a:t>
            </a:r>
            <a:r>
              <a:rPr lang="en-US" altLang="ko-KR" dirty="0"/>
              <a:t>, Git </a:t>
            </a:r>
            <a:r>
              <a:rPr lang="ko-KR" altLang="en-US" dirty="0"/>
              <a:t>포함</a:t>
            </a:r>
            <a:endParaRPr lang="en-US" altLang="ko-KR" dirty="0"/>
          </a:p>
          <a:p>
            <a:r>
              <a:rPr lang="ko-KR" altLang="en-US" dirty="0"/>
              <a:t>부정 행위 적발 시</a:t>
            </a:r>
            <a:r>
              <a:rPr lang="en-US" altLang="ko-KR" dirty="0"/>
              <a:t>, </a:t>
            </a:r>
            <a:r>
              <a:rPr lang="ko-KR" altLang="en-US" dirty="0"/>
              <a:t>교칙에 의거 처분</a:t>
            </a:r>
            <a:endParaRPr lang="en-US" altLang="ko-KR" dirty="0"/>
          </a:p>
          <a:p>
            <a:pPr lvl="1"/>
            <a:r>
              <a:rPr lang="ko-KR" altLang="en-US" dirty="0"/>
              <a:t>학생증</a:t>
            </a:r>
            <a:r>
              <a:rPr lang="en-US" altLang="ko-KR" dirty="0"/>
              <a:t> </a:t>
            </a:r>
            <a:r>
              <a:rPr lang="ko-KR" altLang="en-US" dirty="0"/>
              <a:t>지참</a:t>
            </a:r>
            <a:endParaRPr lang="en-US" altLang="ko-KR" dirty="0"/>
          </a:p>
          <a:p>
            <a:pPr lvl="1"/>
            <a:r>
              <a:rPr lang="ko-KR" altLang="en-US" dirty="0"/>
              <a:t>필수적인 필기구 제외한 모든 물건은 책상 위에 두지 말 것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4B2E4-A1EC-4507-A4C5-DE0E810D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31C27-F64A-43DB-A26E-A48A52C5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C1A858-D725-4439-B3B6-1B80542E3D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21480"/>
            <a:ext cx="9144000" cy="511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7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A7025-1BE3-41B9-877F-ABEBBFB8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: 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28FBB-16C2-4425-8EA6-FDB62E3C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프로젝트 선정 및 계획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기한</a:t>
            </a:r>
            <a:r>
              <a:rPr lang="en-US" altLang="ko-KR" dirty="0"/>
              <a:t>: 10/23 (</a:t>
            </a:r>
            <a:r>
              <a:rPr lang="ko-KR" altLang="en-US" dirty="0"/>
              <a:t>수</a:t>
            </a:r>
            <a:r>
              <a:rPr lang="en-US" altLang="ko-KR" dirty="0"/>
              <a:t>) 23:59 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ko-KR" altLang="en-US" dirty="0"/>
              <a:t>제출</a:t>
            </a:r>
            <a:r>
              <a:rPr lang="en-US" altLang="ko-KR" dirty="0"/>
              <a:t>: IEILMS “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양식</a:t>
            </a:r>
            <a:r>
              <a:rPr lang="en-US" altLang="ko-KR" dirty="0"/>
              <a:t>: A4 2</a:t>
            </a:r>
            <a:r>
              <a:rPr lang="ko-KR" altLang="en-US" dirty="0"/>
              <a:t>장 이내</a:t>
            </a:r>
            <a:endParaRPr lang="en-US" altLang="ko-KR" dirty="0"/>
          </a:p>
          <a:p>
            <a:pPr lvl="1"/>
            <a:r>
              <a:rPr lang="ko-KR" altLang="en-US" dirty="0"/>
              <a:t>학번</a:t>
            </a:r>
            <a:r>
              <a:rPr lang="en-US" altLang="ko-KR" dirty="0"/>
              <a:t>,</a:t>
            </a:r>
            <a:r>
              <a:rPr lang="ko-KR" altLang="en-US" dirty="0"/>
              <a:t> 이름</a:t>
            </a:r>
            <a:endParaRPr lang="en-US" altLang="ko-KR" dirty="0"/>
          </a:p>
          <a:p>
            <a:pPr lvl="1"/>
            <a:r>
              <a:rPr lang="ko-KR" altLang="en-US" dirty="0"/>
              <a:t>프로젝트 명</a:t>
            </a:r>
            <a:r>
              <a:rPr lang="en-US" altLang="ko-KR" dirty="0"/>
              <a:t>, GitHub </a:t>
            </a:r>
            <a:r>
              <a:rPr lang="ko-KR" altLang="en-US" dirty="0"/>
              <a:t>등 프로젝트 주소</a:t>
            </a:r>
            <a:r>
              <a:rPr lang="en-US" altLang="ko-KR" dirty="0"/>
              <a:t>, </a:t>
            </a:r>
            <a:r>
              <a:rPr lang="ko-KR" altLang="en-US" dirty="0"/>
              <a:t>간략한 설명</a:t>
            </a:r>
            <a:endParaRPr lang="en-US" altLang="ko-KR" dirty="0"/>
          </a:p>
          <a:p>
            <a:pPr lvl="1"/>
            <a:r>
              <a:rPr lang="ko-KR" altLang="en-US" dirty="0"/>
              <a:t>진행할 내용 및 계획</a:t>
            </a:r>
            <a:r>
              <a:rPr lang="en-US" altLang="ko-KR" dirty="0"/>
              <a:t>, </a:t>
            </a:r>
            <a:r>
              <a:rPr lang="ko-KR" altLang="en-US" dirty="0"/>
              <a:t>일정 </a:t>
            </a:r>
            <a:r>
              <a:rPr lang="en-US" altLang="ko-KR" dirty="0"/>
              <a:t>(1</a:t>
            </a:r>
            <a:r>
              <a:rPr lang="ko-KR" altLang="en-US" dirty="0"/>
              <a:t>장 내외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이미 진행된 내용이 있는 경우</a:t>
            </a:r>
            <a:r>
              <a:rPr lang="en-US" altLang="ko-KR" dirty="0"/>
              <a:t>,</a:t>
            </a:r>
            <a:r>
              <a:rPr lang="ko-KR" altLang="en-US" dirty="0"/>
              <a:t> 추가 </a:t>
            </a:r>
            <a:r>
              <a:rPr lang="en-US" altLang="ko-KR" dirty="0"/>
              <a:t>1</a:t>
            </a:r>
            <a:r>
              <a:rPr lang="ko-KR" altLang="en-US" dirty="0"/>
              <a:t>장 내에 자세히 설명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CACFB-E1A9-4B2B-A347-39C8557F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7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Git: Branch </a:t>
            </a:r>
            <a:r>
              <a:rPr lang="ko-KR" altLang="en-US" dirty="0"/>
              <a:t>관리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Rebase </a:t>
            </a:r>
            <a:r>
              <a:rPr lang="ko-KR" altLang="en-US" dirty="0"/>
              <a:t>를 이용한 </a:t>
            </a:r>
            <a:r>
              <a:rPr lang="en-US" altLang="ko-KR" dirty="0"/>
              <a:t>commit</a:t>
            </a:r>
            <a:r>
              <a:rPr lang="ko-KR" altLang="en-US" dirty="0"/>
              <a:t> 정리</a:t>
            </a:r>
            <a:endParaRPr lang="en-US" altLang="ko-KR" dirty="0"/>
          </a:p>
          <a:p>
            <a:pPr lvl="1"/>
            <a:r>
              <a:rPr lang="en-US" altLang="ko-KR" dirty="0"/>
              <a:t>Git </a:t>
            </a:r>
            <a:r>
              <a:rPr lang="ko-KR" altLang="en-US" dirty="0"/>
              <a:t>개인실습 </a:t>
            </a:r>
            <a:r>
              <a:rPr lang="en-US" altLang="ko-KR" dirty="0"/>
              <a:t>#4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Branch </a:t>
            </a:r>
            <a:r>
              <a:rPr lang="ko-KR" altLang="en-US" dirty="0"/>
              <a:t>관리 전략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앞의 </a:t>
            </a:r>
            <a:r>
              <a:rPr lang="en-US" altLang="ko-KR" dirty="0"/>
              <a:t>slide </a:t>
            </a:r>
            <a:r>
              <a:rPr lang="ko-KR" altLang="en-US" dirty="0"/>
              <a:t>내용에서 이어서 진행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merge bugfix</a:t>
            </a:r>
          </a:p>
          <a:p>
            <a:endParaRPr lang="sv-SE" altLang="ko-KR" sz="2000" dirty="0"/>
          </a:p>
          <a:p>
            <a:r>
              <a:rPr lang="en-US" altLang="ko-KR" sz="2000" dirty="0"/>
              <a:t>Fast-forward merge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122" name="Picture 2" descr="브랜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72" y="1652769"/>
            <a:ext cx="4105275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ast-forward(빨리감기) 병합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111" y="3299937"/>
            <a:ext cx="454342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60" y="4109857"/>
            <a:ext cx="4681554" cy="24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6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merge bugfix</a:t>
            </a:r>
          </a:p>
          <a:p>
            <a:endParaRPr lang="en-US" altLang="ko-KR" sz="1800" dirty="0"/>
          </a:p>
          <a:p>
            <a:r>
              <a:rPr lang="en-US" altLang="ko-KR" sz="2000" dirty="0"/>
              <a:t>Three-way merge</a:t>
            </a:r>
            <a:endParaRPr lang="sv-SE" altLang="ko-KR" sz="2000" dirty="0"/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개 </a:t>
            </a:r>
            <a:r>
              <a:rPr lang="en-US" altLang="ko-KR" sz="1800" dirty="0"/>
              <a:t>commit</a:t>
            </a:r>
            <a:r>
              <a:rPr lang="ko-KR" altLang="en-US" sz="1800" dirty="0"/>
              <a:t>에 대해 서로 다른 부분을 검사해야 함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6146" name="Picture 2" descr="브랜치 분기 후 'master'에 변경 사항이 생긴 경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51" y="1444220"/>
            <a:ext cx="410527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양쪽의 변경을 적용한 'merge commit(병합 커밋)'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01" y="3693542"/>
            <a:ext cx="53149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/>
          <p:cNvSpPr/>
          <p:nvPr/>
        </p:nvSpPr>
        <p:spPr>
          <a:xfrm>
            <a:off x="7580790" y="1722004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580790" y="2381335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69344" y="1722004"/>
            <a:ext cx="47058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39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sz="2000" dirty="0"/>
              <a:t>$ git checkout master</a:t>
            </a:r>
          </a:p>
          <a:p>
            <a:r>
              <a:rPr lang="sv-SE" altLang="ko-KR" sz="2000" dirty="0"/>
              <a:t>$ git </a:t>
            </a:r>
            <a:r>
              <a:rPr lang="en-US" altLang="ko-KR" sz="2000" dirty="0"/>
              <a:t>rebase</a:t>
            </a:r>
            <a:r>
              <a:rPr lang="sv-SE" altLang="ko-KR" sz="2000" dirty="0"/>
              <a:t> bugfix</a:t>
            </a:r>
          </a:p>
          <a:p>
            <a:endParaRPr lang="en-US" altLang="ko-KR" sz="2000" dirty="0"/>
          </a:p>
          <a:p>
            <a:r>
              <a:rPr lang="ko-KR" altLang="en-US" sz="2000" dirty="0" err="1"/>
              <a:t>커밋</a:t>
            </a:r>
            <a:r>
              <a:rPr lang="ko-KR" altLang="en-US" sz="2000" dirty="0"/>
              <a:t> 이력까지 동일한 </a:t>
            </a:r>
            <a:r>
              <a:rPr lang="ko-KR" altLang="en-US" sz="2000" dirty="0" err="1"/>
              <a:t>브랜치에</a:t>
            </a:r>
            <a:r>
              <a:rPr lang="ko-KR" altLang="en-US" sz="2000" dirty="0"/>
              <a:t> 통합</a:t>
            </a:r>
            <a:endParaRPr lang="en-US" altLang="ko-KR" sz="2000" dirty="0"/>
          </a:p>
          <a:p>
            <a:r>
              <a:rPr lang="ko-KR" altLang="en-US" sz="2000" dirty="0"/>
              <a:t>충돌은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170" name="Picture 2" descr="브랜치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57" y="1180639"/>
            <a:ext cx="3552825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base를 사용하여 브랜치 통합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4" y="4717283"/>
            <a:ext cx="5524500" cy="8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base를 사용하여 브랜치 통합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964" y="2958486"/>
            <a:ext cx="552450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23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</a:t>
            </a:r>
            <a:r>
              <a:rPr lang="ko-KR" altLang="en-US" dirty="0"/>
              <a:t> </a:t>
            </a:r>
            <a:r>
              <a:rPr lang="en-US" altLang="ko-KR" dirty="0"/>
              <a:t>rebase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</a:p>
          <a:p>
            <a:pPr lvl="1"/>
            <a:r>
              <a:rPr lang="ko-KR" altLang="en-US" dirty="0"/>
              <a:t>변경 내용의 이력이 모두 그대로 남아 있기 때문에 이력이 복잡해짐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rebase</a:t>
            </a:r>
          </a:p>
          <a:p>
            <a:pPr lvl="1"/>
            <a:r>
              <a:rPr lang="ko-KR" altLang="en-US" dirty="0"/>
              <a:t>이력은 단순해지지만</a:t>
            </a:r>
            <a:r>
              <a:rPr lang="en-US" altLang="ko-KR" dirty="0"/>
              <a:t>, </a:t>
            </a:r>
            <a:r>
              <a:rPr lang="ko-KR" altLang="en-US" dirty="0"/>
              <a:t>원래의 </a:t>
            </a:r>
            <a:r>
              <a:rPr lang="ko-KR" altLang="en-US" dirty="0" err="1"/>
              <a:t>커밋</a:t>
            </a:r>
            <a:r>
              <a:rPr lang="ko-KR" altLang="en-US" dirty="0"/>
              <a:t> 이력이 변경됨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정확한 이력을 남겨야 할 필요가 있을 경우에는 사용하면 안됨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에서 </a:t>
            </a:r>
            <a:r>
              <a:rPr lang="ko-KR" altLang="en-US" dirty="0" err="1"/>
              <a:t>브랜치를</a:t>
            </a:r>
            <a:r>
              <a:rPr lang="ko-KR" altLang="en-US" dirty="0"/>
              <a:t> 만들어 작업하다</a:t>
            </a:r>
            <a:r>
              <a:rPr lang="en-US" altLang="ko-KR" dirty="0"/>
              <a:t> push </a:t>
            </a:r>
            <a:r>
              <a:rPr lang="ko-KR" altLang="en-US" dirty="0"/>
              <a:t>해야 하는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굳이 </a:t>
            </a:r>
            <a:r>
              <a:rPr lang="ko-KR" altLang="en-US" dirty="0" err="1"/>
              <a:t>브랜치의</a:t>
            </a:r>
            <a:r>
              <a:rPr lang="ko-KR" altLang="en-US" dirty="0"/>
              <a:t> 흔적을 남길 필요가 없는 경우가 많음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80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“11111”</a:t>
            </a:r>
          </a:p>
          <a:p>
            <a:pPr lvl="1"/>
            <a:r>
              <a:rPr lang="en-US" altLang="ko-KR" dirty="0"/>
              <a:t>Mater: “11111@master”</a:t>
            </a:r>
          </a:p>
          <a:p>
            <a:pPr lvl="1"/>
            <a:r>
              <a:rPr lang="en-US" altLang="ko-KR" dirty="0"/>
              <a:t>Testing: “11111@testing”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88186" y="982617"/>
            <a:ext cx="996735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Master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344207" y="3710040"/>
            <a:ext cx="996735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Testing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3797" y="2471588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“11111” commit</a:t>
            </a:r>
            <a:endParaRPr lang="ko-KR" altLang="en-US" sz="1350" dirty="0">
              <a:solidFill>
                <a:srgbClr val="FF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52A206-E886-420E-AC14-610ADA67C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9" b="12470"/>
          <a:stretch/>
        </p:blipFill>
        <p:spPr>
          <a:xfrm>
            <a:off x="4365637" y="4405356"/>
            <a:ext cx="4586645" cy="1694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507BA1-5ED6-4441-A74A-DEE55A90F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207" y="1432146"/>
            <a:ext cx="4656838" cy="1694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70C8E8-B7D1-4D25-B17C-1B4A5B7EA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126422"/>
            <a:ext cx="35433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1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90B7D-FD6B-423B-94CB-A35D11701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bash </a:t>
            </a:r>
            <a:r>
              <a:rPr lang="ko-KR" altLang="en-US" dirty="0"/>
              <a:t>에서 기존 </a:t>
            </a:r>
            <a:r>
              <a:rPr lang="en-US" altLang="ko-KR" dirty="0"/>
              <a:t>commit checkout </a:t>
            </a:r>
            <a:r>
              <a:rPr lang="ko-KR" altLang="en-US" dirty="0"/>
              <a:t>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F5665E-4C1B-4380-80C9-F309D870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A0EEC7AB-5681-4AD8-B05F-865DEB5A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266"/>
          <a:stretch/>
        </p:blipFill>
        <p:spPr>
          <a:xfrm>
            <a:off x="1476376" y="1036473"/>
            <a:ext cx="6191250" cy="5313692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10F96018-EBC9-417E-8918-835B5BCDC4D9}"/>
              </a:ext>
            </a:extLst>
          </p:cNvPr>
          <p:cNvSpPr/>
          <p:nvPr/>
        </p:nvSpPr>
        <p:spPr>
          <a:xfrm>
            <a:off x="1476374" y="4528988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71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0D3D4-65C9-41C6-A5A9-717E5055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 bash </a:t>
            </a:r>
            <a:r>
              <a:rPr lang="ko-KR" altLang="en-US" dirty="0"/>
              <a:t>에서 기존 </a:t>
            </a:r>
            <a:r>
              <a:rPr lang="en-US" altLang="ko-KR" dirty="0"/>
              <a:t>commit checkout </a:t>
            </a:r>
            <a:r>
              <a:rPr lang="ko-KR" altLang="en-US" dirty="0"/>
              <a:t>후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3A9DA4-32B3-49BC-B983-93589337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9359E5F-D6BF-421E-930C-FAF13F476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412" y="1250156"/>
            <a:ext cx="5591175" cy="416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C7995D7-B1FB-445D-B7BE-0C515F54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2" y="5408766"/>
            <a:ext cx="5619752" cy="767620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3689A7F-9215-42A8-971E-D4746505F7B0}"/>
              </a:ext>
            </a:extLst>
          </p:cNvPr>
          <p:cNvSpPr/>
          <p:nvPr/>
        </p:nvSpPr>
        <p:spPr>
          <a:xfrm>
            <a:off x="1776412" y="1240912"/>
            <a:ext cx="1552730" cy="40901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5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37A3C1-2D44-4E7C-AF98-0C2F3A56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FD5E1B5-E7CF-43B3-BB37-6CE9EF7F7A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59779"/>
            <a:ext cx="9144000" cy="54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72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Branch: </a:t>
            </a:r>
            <a:r>
              <a:rPr lang="ko-KR" altLang="en-US" dirty="0"/>
              <a:t>충돌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r>
              <a:rPr lang="en-US" altLang="ko-KR" sz="2000" dirty="0"/>
              <a:t>$ git merge testing</a:t>
            </a:r>
          </a:p>
          <a:p>
            <a:endParaRPr lang="en-US" altLang="ko-KR" sz="1800" dirty="0"/>
          </a:p>
          <a:p>
            <a:r>
              <a:rPr lang="en-US" altLang="ko-KR" sz="1800" dirty="0"/>
              <a:t>@GitHub Desktop: Branch Menu -&gt; Merge into … (master branch </a:t>
            </a:r>
            <a:r>
              <a:rPr lang="ko-KR" altLang="en-US" sz="1800" dirty="0"/>
              <a:t>에서 수행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E3B3A-39A4-4024-AE9A-5E80BB88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939019"/>
            <a:ext cx="7277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61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45D6-C049-4919-BE39-EBF4E0A3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Merge: Conflict </a:t>
            </a:r>
            <a:r>
              <a:rPr lang="ko-KR" altLang="en-US" dirty="0"/>
              <a:t>경고</a:t>
            </a:r>
            <a:r>
              <a:rPr lang="en-US" altLang="ko-KR" dirty="0"/>
              <a:t>, Click Merge!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FF8C6A9-C991-451E-B340-5F06F689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61" y="1378744"/>
            <a:ext cx="3881189" cy="40357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F43B4-F11D-45A4-83E5-117B59D8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7DC7CA-A27E-4496-89F7-70F350889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617" y="1383261"/>
            <a:ext cx="4751174" cy="25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29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45080-C3BF-4503-909B-AA372D17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발생한 내용이 자동 기재됨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0F5559-4E85-4525-8289-A6280324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02088"/>
            <a:ext cx="8353425" cy="438246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845288-FC46-4B7F-887A-223ED8E3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8C849-A059-4E0F-B90B-222789C4189F}"/>
              </a:ext>
            </a:extLst>
          </p:cNvPr>
          <p:cNvSpPr/>
          <p:nvPr/>
        </p:nvSpPr>
        <p:spPr>
          <a:xfrm>
            <a:off x="388418" y="1065305"/>
            <a:ext cx="8360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수동으로 내용 수정</a:t>
            </a:r>
            <a:r>
              <a:rPr lang="en-US" altLang="ko-KR" dirty="0"/>
              <a:t>: </a:t>
            </a:r>
            <a:r>
              <a:rPr lang="ko-KR" altLang="en-US" dirty="0"/>
              <a:t>실제로는 다른 개발자와 협의하고</a:t>
            </a:r>
            <a:r>
              <a:rPr lang="en-US" altLang="ko-KR" dirty="0"/>
              <a:t>, </a:t>
            </a:r>
            <a:r>
              <a:rPr lang="ko-KR" altLang="en-US" dirty="0"/>
              <a:t>테스트하며 신중히 </a:t>
            </a:r>
            <a:r>
              <a:rPr lang="en-US" altLang="ko-KR" dirty="0"/>
              <a:t>merge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802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B9A7C-BC7D-475D-AEC2-A5422F24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 해결 후 </a:t>
            </a:r>
            <a:r>
              <a:rPr lang="en-US" altLang="ko-KR" dirty="0"/>
              <a:t>Commit Merge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DD17C-E456-465E-BE4A-ACE3E392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B35252-83FD-4574-A4B5-E817F7BB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553300"/>
            <a:ext cx="6848475" cy="3895725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37FB92-8DEB-4141-B31A-4779E804F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63" y="1097368"/>
            <a:ext cx="4214812" cy="231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12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9D12A-797D-408C-99D5-B61455B6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to GitHub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D6ACF7-2FEF-47A3-892A-FD4F245FF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75" y="1307306"/>
            <a:ext cx="6191250" cy="47720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D76CC5-AEBB-4958-807A-33486412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555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59B9A-7493-49CD-A920-2A3826C8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to GitHub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632F8C-B77F-4F5C-8350-2D7BFAFB6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090026"/>
            <a:ext cx="8353425" cy="52065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4B9D2-EA59-4F67-9F04-7888BE01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021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56BB2-CCF0-4FA3-A336-20C86324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Branches at </a:t>
            </a:r>
            <a:r>
              <a:rPr lang="en-US" altLang="ko-KR" dirty="0" err="1"/>
              <a:t>GitBash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CE4E89-C6BB-4E18-81EA-8BFD44EE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1567C83-598E-4572-B7F5-F0C1B8D3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586" y="2314576"/>
            <a:ext cx="8186828" cy="2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65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Branch:</a:t>
            </a:r>
            <a:r>
              <a:rPr lang="ko-KR" altLang="en-US"/>
              <a:t> 기타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altLang="ko-KR" dirty="0"/>
              <a:t>$ git </a:t>
            </a:r>
            <a:r>
              <a:rPr lang="en-US" altLang="ko-KR" dirty="0"/>
              <a:t>branch --d “branch name”</a:t>
            </a:r>
          </a:p>
          <a:p>
            <a:pPr lvl="1"/>
            <a:r>
              <a:rPr lang="en-US" altLang="ko-KR" dirty="0"/>
              <a:t>Delete: </a:t>
            </a:r>
            <a:r>
              <a:rPr lang="ko-KR" altLang="en-US" dirty="0"/>
              <a:t>작업 중인 </a:t>
            </a:r>
            <a:r>
              <a:rPr lang="en-US" altLang="ko-KR" dirty="0"/>
              <a:t>branch</a:t>
            </a:r>
            <a:r>
              <a:rPr lang="ko-KR" altLang="en-US" dirty="0"/>
              <a:t>는 삭제 불가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먼저 다른 </a:t>
            </a:r>
            <a:r>
              <a:rPr lang="en-US" altLang="ko-KR" dirty="0"/>
              <a:t>branch</a:t>
            </a:r>
            <a:r>
              <a:rPr lang="ko-KR" altLang="en-US" dirty="0"/>
              <a:t>로 </a:t>
            </a:r>
            <a:r>
              <a:rPr lang="en-US" altLang="ko-KR" dirty="0"/>
              <a:t>HEAD</a:t>
            </a:r>
            <a:r>
              <a:rPr lang="ko-KR" altLang="en-US" dirty="0"/>
              <a:t>를 옮기고 </a:t>
            </a:r>
            <a:r>
              <a:rPr lang="en-US" altLang="ko-KR" dirty="0"/>
              <a:t>(checkout),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sv-SE" altLang="ko-KR" dirty="0"/>
              <a:t>$ git </a:t>
            </a:r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sv-SE" altLang="ko-KR" dirty="0"/>
              <a:t>$ git show-</a:t>
            </a:r>
            <a:r>
              <a:rPr lang="en-US" altLang="ko-KR" dirty="0"/>
              <a:t>branch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확인</a:t>
            </a:r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git</a:t>
            </a:r>
            <a:r>
              <a:rPr lang="en-US" altLang="ko-KR" dirty="0"/>
              <a:t> log --graph --pretty=</a:t>
            </a:r>
            <a:r>
              <a:rPr lang="en-US" altLang="ko-KR" dirty="0" err="1"/>
              <a:t>oneline</a:t>
            </a:r>
            <a:r>
              <a:rPr lang="en-US" altLang="ko-KR" dirty="0"/>
              <a:t> --abbrev-commit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213" y="2255005"/>
            <a:ext cx="2683662" cy="20675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895" y="5038103"/>
            <a:ext cx="4118110" cy="129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27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Rebase </a:t>
            </a:r>
            <a:r>
              <a:rPr lang="ko-KR" altLang="en-US" dirty="0"/>
              <a:t>를 이용한 </a:t>
            </a:r>
            <a:r>
              <a:rPr lang="en-US" altLang="ko-KR" dirty="0"/>
              <a:t>commit</a:t>
            </a:r>
            <a:r>
              <a:rPr lang="ko-KR" altLang="en-US" dirty="0"/>
              <a:t> 정리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633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4D301-CFDD-4ED4-801D-1414FA53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많이 발생하는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EE2-220D-4B08-8776-249A675C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작업 중</a:t>
            </a:r>
            <a:r>
              <a:rPr lang="en-US" altLang="ko-KR" dirty="0"/>
              <a:t> </a:t>
            </a:r>
            <a:r>
              <a:rPr lang="ko-KR" altLang="en-US" dirty="0"/>
              <a:t>여러 </a:t>
            </a:r>
            <a:r>
              <a:rPr lang="en-US" altLang="ko-KR" dirty="0"/>
              <a:t>Commit </a:t>
            </a:r>
            <a:r>
              <a:rPr lang="ko-KR" altLang="en-US" dirty="0"/>
              <a:t>이 발생하였으나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remote repo </a:t>
            </a:r>
            <a:r>
              <a:rPr lang="ko-KR" altLang="en-US" dirty="0"/>
              <a:t>에는 하나의 </a:t>
            </a:r>
            <a:r>
              <a:rPr lang="en-US" altLang="ko-KR" dirty="0"/>
              <a:t>commit</a:t>
            </a:r>
            <a:r>
              <a:rPr lang="ko-KR" altLang="en-US" dirty="0"/>
              <a:t>으로 통합하여 </a:t>
            </a:r>
            <a:r>
              <a:rPr lang="en-US" altLang="ko-KR" dirty="0"/>
              <a:t>push </a:t>
            </a:r>
            <a:r>
              <a:rPr lang="ko-KR" altLang="en-US" dirty="0"/>
              <a:t>하려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Rebase: </a:t>
            </a:r>
            <a:r>
              <a:rPr lang="ko-KR" altLang="en-US" dirty="0"/>
              <a:t>여러 </a:t>
            </a:r>
            <a:r>
              <a:rPr lang="en-US" altLang="ko-KR" dirty="0"/>
              <a:t>commit </a:t>
            </a:r>
            <a:r>
              <a:rPr lang="ko-KR" altLang="en-US" dirty="0"/>
              <a:t>을 하나로 </a:t>
            </a:r>
            <a:r>
              <a:rPr lang="en-US" altLang="ko-KR" dirty="0"/>
              <a:t>merge</a:t>
            </a:r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Git-book rebase</a:t>
            </a:r>
            <a:endParaRPr lang="en-US" altLang="ko-KR" dirty="0"/>
          </a:p>
          <a:p>
            <a:pPr lvl="1"/>
            <a:r>
              <a:rPr lang="ko-KR" altLang="en-US" dirty="0">
                <a:hlinkClick r:id="rId3"/>
              </a:rPr>
              <a:t>초보 </a:t>
            </a:r>
            <a:r>
              <a:rPr lang="ko-KR" altLang="en-US" dirty="0" err="1">
                <a:hlinkClick r:id="rId3"/>
              </a:rPr>
              <a:t>몽키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rebase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5A0028-F137-4930-A90D-D5834F2E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4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D3B75-5528-4E9C-B768-52D2C456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A5FA60-EFDE-4D28-9C3B-CC6FE19232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4762"/>
            <a:ext cx="9144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200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68925-4218-45A4-AD5F-B5DA59EC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작성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EFA8F-4FCE-4B0A-BA6E-E293FC1C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78E962-631D-4657-8B65-ACC021254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110" y="1223962"/>
            <a:ext cx="7899780" cy="34528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FF7AF9-90E2-4FDC-BBCF-DBDDFD76C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21" y="4729469"/>
            <a:ext cx="3524250" cy="18192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D0714F4-9B3D-4BBD-BBDE-4FE29AEB58B8}"/>
              </a:ext>
            </a:extLst>
          </p:cNvPr>
          <p:cNvSpPr/>
          <p:nvPr/>
        </p:nvSpPr>
        <p:spPr>
          <a:xfrm>
            <a:off x="118502" y="5030577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어찌됐든 최종 파일은 </a:t>
            </a:r>
            <a:r>
              <a:rPr lang="en-US" altLang="ko-KR" dirty="0"/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39188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0C0E-00FA-4560-8BAF-0F3C01C3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commit </a:t>
            </a:r>
            <a:r>
              <a:rPr lang="ko-KR" altLang="en-US" dirty="0"/>
              <a:t>작성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2A2F8A-6223-4D44-9D81-6B740055F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5" y="1335881"/>
            <a:ext cx="6038850" cy="47148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F4157-AA38-426A-8CD6-90F07465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3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25427-D67B-45E7-880A-EDCFBED6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06FA5-E960-443B-AC9D-A5916EF9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rebase -</a:t>
            </a:r>
            <a:r>
              <a:rPr lang="en-US" altLang="ko-KR" dirty="0" err="1"/>
              <a:t>i</a:t>
            </a:r>
            <a:r>
              <a:rPr lang="en-US" altLang="ko-KR" dirty="0"/>
              <a:t> HEAD~3</a:t>
            </a:r>
          </a:p>
          <a:p>
            <a:pPr lvl="1"/>
            <a:r>
              <a:rPr lang="en-US" altLang="ko-KR" dirty="0"/>
              <a:t>HEAD</a:t>
            </a:r>
            <a:r>
              <a:rPr lang="ko-KR" altLang="en-US" dirty="0"/>
              <a:t>에서 부터 최근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커밋</a:t>
            </a:r>
            <a:r>
              <a:rPr lang="ko-KR" altLang="en-US" dirty="0"/>
              <a:t> 표시하며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vi </a:t>
            </a:r>
            <a:r>
              <a:rPr lang="ko-KR" altLang="en-US" dirty="0"/>
              <a:t>를 기반으로 </a:t>
            </a:r>
            <a:r>
              <a:rPr lang="en-US" altLang="ko-KR" dirty="0"/>
              <a:t>interactive </a:t>
            </a:r>
            <a:r>
              <a:rPr lang="ko-KR" altLang="en-US" dirty="0"/>
              <a:t>하게 </a:t>
            </a:r>
            <a:r>
              <a:rPr lang="en-US" altLang="ko-KR" dirty="0"/>
              <a:t>commit</a:t>
            </a:r>
            <a:r>
              <a:rPr lang="ko-KR" altLang="en-US" dirty="0"/>
              <a:t>을 수정</a:t>
            </a:r>
            <a:r>
              <a:rPr lang="en-US" altLang="ko-KR" dirty="0"/>
              <a:t>, </a:t>
            </a:r>
            <a:r>
              <a:rPr lang="ko-KR" altLang="en-US" dirty="0"/>
              <a:t>통합함</a:t>
            </a:r>
          </a:p>
          <a:p>
            <a:pPr lvl="1"/>
            <a:r>
              <a:rPr lang="en-US" altLang="ko-KR" dirty="0"/>
              <a:t>squash</a:t>
            </a:r>
            <a:r>
              <a:rPr lang="ko-KR" altLang="en-US" dirty="0"/>
              <a:t>를 입력하면 </a:t>
            </a:r>
            <a:r>
              <a:rPr lang="en-US" altLang="ko-KR" dirty="0"/>
              <a:t>Git</a:t>
            </a:r>
            <a:r>
              <a:rPr lang="ko-KR" altLang="en-US" dirty="0"/>
              <a:t>은 해당 </a:t>
            </a:r>
            <a:r>
              <a:rPr lang="ko-KR" altLang="en-US" dirty="0" err="1"/>
              <a:t>커밋과</a:t>
            </a:r>
            <a:r>
              <a:rPr lang="ko-KR" altLang="en-US" dirty="0"/>
              <a:t> 바로 이전 </a:t>
            </a:r>
            <a:r>
              <a:rPr lang="ko-KR" altLang="en-US" dirty="0" err="1"/>
              <a:t>커밋을</a:t>
            </a:r>
            <a:r>
              <a:rPr lang="ko-KR" altLang="en-US" dirty="0"/>
              <a:t> 합치고</a:t>
            </a:r>
            <a:br>
              <a:rPr lang="en-US" altLang="ko-KR" dirty="0"/>
            </a:br>
            <a:r>
              <a:rPr lang="ko-KR" altLang="en-US" dirty="0" err="1"/>
              <a:t>커밋</a:t>
            </a:r>
            <a:r>
              <a:rPr lang="ko-KR" altLang="en-US" dirty="0"/>
              <a:t> 메시지도 </a:t>
            </a:r>
            <a:r>
              <a:rPr lang="en-US" altLang="ko-KR" dirty="0"/>
              <a:t>Merge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저장하고 나서 편집기를 종료하면 </a:t>
            </a:r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커밋</a:t>
            </a:r>
            <a:r>
              <a:rPr lang="ko-KR" altLang="en-US" dirty="0"/>
              <a:t> 메시지를 </a:t>
            </a:r>
            <a:br>
              <a:rPr lang="en-US" altLang="ko-KR" dirty="0"/>
            </a:br>
            <a:r>
              <a:rPr lang="en-US" altLang="ko-KR" dirty="0"/>
              <a:t>Merge </a:t>
            </a:r>
            <a:r>
              <a:rPr lang="ko-KR" altLang="en-US" dirty="0"/>
              <a:t>할 수 있도록 에디터를 바로 실행해준다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6EF30-E581-4BB9-AFBC-7CD19ACE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93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99323-BC16-40CD-8EC6-8A22B4B0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7D5CBF-75A6-4536-8BBF-FC646AB5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86" y="33327"/>
            <a:ext cx="8794814" cy="66627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44A21-5548-43B6-9298-695BF0BE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096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FFF40-3AEA-4B89-99DE-86975CC9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Interactive Rebase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D9273-904F-49F7-8E12-ED37061C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503BA5F6-08D4-42D4-B52E-3DDF639F3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576625"/>
            <a:ext cx="6341111" cy="175498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F772B9-A90A-4522-8455-DB599C3EF4D7}"/>
              </a:ext>
            </a:extLst>
          </p:cNvPr>
          <p:cNvSpPr/>
          <p:nvPr/>
        </p:nvSpPr>
        <p:spPr>
          <a:xfrm>
            <a:off x="395536" y="1112043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commit </a:t>
            </a:r>
            <a:r>
              <a:rPr lang="ko-KR" altLang="en-US" dirty="0"/>
              <a:t>은 </a:t>
            </a:r>
            <a:r>
              <a:rPr lang="en-US" altLang="ko-KR" dirty="0"/>
              <a:t>pick (base</a:t>
            </a:r>
            <a:r>
              <a:rPr lang="ko-KR" altLang="en-US" dirty="0"/>
              <a:t>로 사용</a:t>
            </a:r>
            <a:r>
              <a:rPr lang="en-US" altLang="ko-KR" dirty="0"/>
              <a:t>), </a:t>
            </a:r>
            <a:r>
              <a:rPr lang="ko-KR" altLang="en-US" dirty="0"/>
              <a:t>나머지는 </a:t>
            </a:r>
            <a:r>
              <a:rPr lang="en-US" altLang="ko-KR" dirty="0"/>
              <a:t>squash (</a:t>
            </a:r>
            <a:r>
              <a:rPr lang="ko-KR" altLang="en-US" dirty="0"/>
              <a:t>기존 </a:t>
            </a:r>
            <a:r>
              <a:rPr lang="en-US" altLang="ko-KR" dirty="0"/>
              <a:t>commit</a:t>
            </a:r>
            <a:r>
              <a:rPr lang="ko-KR" altLang="en-US" dirty="0"/>
              <a:t>에 합침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92339D-C998-4339-959A-77EB04633FEC}"/>
              </a:ext>
            </a:extLst>
          </p:cNvPr>
          <p:cNvSpPr/>
          <p:nvPr/>
        </p:nvSpPr>
        <p:spPr>
          <a:xfrm>
            <a:off x="395536" y="3589673"/>
            <a:ext cx="8748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“:</a:t>
            </a:r>
            <a:r>
              <a:rPr lang="en-US" altLang="ko-KR" dirty="0" err="1"/>
              <a:t>wq</a:t>
            </a:r>
            <a:r>
              <a:rPr lang="en-US" altLang="ko-KR" dirty="0"/>
              <a:t>”</a:t>
            </a:r>
            <a:r>
              <a:rPr lang="ko-KR" altLang="en-US" dirty="0"/>
              <a:t> 를 입력하여 </a:t>
            </a:r>
            <a:r>
              <a:rPr lang="en-US" altLang="ko-KR" dirty="0"/>
              <a:t>vi </a:t>
            </a:r>
            <a:r>
              <a:rPr lang="ko-KR" altLang="en-US" dirty="0"/>
              <a:t>편집기에서 빠져나오면</a:t>
            </a:r>
            <a:r>
              <a:rPr lang="en-US" altLang="ko-KR" dirty="0"/>
              <a:t>, </a:t>
            </a:r>
            <a:r>
              <a:rPr lang="ko-KR" altLang="en-US" dirty="0"/>
              <a:t>자동으로 </a:t>
            </a:r>
            <a:r>
              <a:rPr lang="ko-KR" altLang="en-US" dirty="0" err="1"/>
              <a:t>커밋</a:t>
            </a:r>
            <a:r>
              <a:rPr lang="ko-KR" altLang="en-US" dirty="0"/>
              <a:t> 메시지</a:t>
            </a:r>
            <a:r>
              <a:rPr lang="en-US" altLang="ko-KR" dirty="0"/>
              <a:t> </a:t>
            </a:r>
            <a:r>
              <a:rPr lang="ko-KR" altLang="en-US" dirty="0"/>
              <a:t>수정하는 창 나옴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6BC49F-9274-43D7-AB68-99649FE9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948427"/>
            <a:ext cx="3595688" cy="25005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DAB7CA-BD43-42AA-A28C-CB7EBE638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11" y="4070753"/>
            <a:ext cx="5190478" cy="146593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9D49588-0B59-49F9-847B-862B9B75DA4D}"/>
              </a:ext>
            </a:extLst>
          </p:cNvPr>
          <p:cNvSpPr/>
          <p:nvPr/>
        </p:nvSpPr>
        <p:spPr>
          <a:xfrm>
            <a:off x="3100064" y="4629150"/>
            <a:ext cx="581025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581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052FE-CE6C-4E61-AED1-C8A7F27F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</a:t>
            </a:r>
            <a:r>
              <a:rPr lang="en-US" altLang="ko-KR" dirty="0"/>
              <a:t>Log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602DBE-0215-4BB5-A7CA-6F7BB287D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651" y="1095117"/>
            <a:ext cx="5600700" cy="519640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B2D5E2-510B-4B0B-9DE6-095EBDA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77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F6C85-2D07-4E0B-AC8F-46C6DEFB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만약 </a:t>
            </a:r>
            <a:r>
              <a:rPr lang="en-US" altLang="ko-KR" dirty="0"/>
              <a:t>rebase </a:t>
            </a:r>
            <a:r>
              <a:rPr lang="ko-KR" altLang="en-US" dirty="0"/>
              <a:t>하다가 실수하면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E9C9A-701D-4A3A-AD9C-4E7771216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git rebase --edit-</a:t>
            </a:r>
            <a:r>
              <a:rPr lang="en-US" altLang="ko-KR" dirty="0" err="1"/>
              <a:t>todo</a:t>
            </a:r>
            <a:endParaRPr lang="en-US" altLang="ko-KR" dirty="0"/>
          </a:p>
          <a:p>
            <a:pPr lvl="1"/>
            <a:r>
              <a:rPr lang="ko-KR" altLang="en-US" dirty="0"/>
              <a:t>계속해서 중단된 작업 수행</a:t>
            </a:r>
            <a:endParaRPr lang="en-US" altLang="ko-KR" dirty="0"/>
          </a:p>
          <a:p>
            <a:r>
              <a:rPr lang="en-US" altLang="ko-KR" dirty="0"/>
              <a:t>$ git rebase --abort</a:t>
            </a:r>
          </a:p>
          <a:p>
            <a:pPr lvl="1"/>
            <a:r>
              <a:rPr lang="en-US" altLang="ko-KR" dirty="0"/>
              <a:t>Rebase </a:t>
            </a:r>
            <a:r>
              <a:rPr lang="ko-KR" altLang="en-US" dirty="0"/>
              <a:t>중단 및 원복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545733-4D1A-4580-A482-66859BEC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09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8FFCA-5F1D-4BA9-9FAD-BE06B7E5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확인 및 </a:t>
            </a:r>
            <a:r>
              <a:rPr lang="en-US" altLang="ko-KR" dirty="0"/>
              <a:t>push (1</a:t>
            </a:r>
            <a:r>
              <a:rPr lang="ko-KR" altLang="en-US" dirty="0"/>
              <a:t>개 </a:t>
            </a:r>
            <a:r>
              <a:rPr lang="en-US" altLang="ko-KR" dirty="0"/>
              <a:t>commit)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6A6DB0-F3B5-4AD5-B0DF-8DA47DDC5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63" y="1659731"/>
            <a:ext cx="7381875" cy="4067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C531A-D1FF-4565-95DC-41E2D580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9D099D-C4A3-42BB-8C98-1DD9EE28E337}"/>
              </a:ext>
            </a:extLst>
          </p:cNvPr>
          <p:cNvSpPr/>
          <p:nvPr/>
        </p:nvSpPr>
        <p:spPr>
          <a:xfrm>
            <a:off x="5619750" y="1622626"/>
            <a:ext cx="2124076" cy="5681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490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79215-F76A-4426-809D-15A10A78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Happy!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7E7DEB-67DD-4B16-AD95-247A4CE1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94" y="1058863"/>
            <a:ext cx="785701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8B2F7-282C-44A9-86E5-FD9E4AB4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010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개인실습 </a:t>
            </a:r>
            <a:r>
              <a:rPr lang="en-US" altLang="ko-KR" dirty="0"/>
              <a:t>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충돌 발생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#16 -&gt; conflict.jpg</a:t>
            </a:r>
          </a:p>
          <a:p>
            <a:r>
              <a:rPr lang="ko-KR" altLang="en-US" sz="2000" dirty="0"/>
              <a:t>충돌 해결 후 </a:t>
            </a:r>
            <a:r>
              <a:rPr lang="en-US" altLang="ko-KR" sz="2000" dirty="0"/>
              <a:t>merge + GitHub Desktop </a:t>
            </a:r>
            <a:r>
              <a:rPr lang="ko-KR" altLang="en-US" sz="2000" dirty="0"/>
              <a:t>화면까지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#18 -&gt; resolved.jpg</a:t>
            </a:r>
          </a:p>
          <a:p>
            <a:r>
              <a:rPr lang="en-US" altLang="ko-KR" sz="2000" dirty="0"/>
              <a:t>GitHub Push</a:t>
            </a:r>
            <a:r>
              <a:rPr lang="ko-KR" altLang="en-US" sz="2000" dirty="0"/>
              <a:t> 완료 후</a:t>
            </a:r>
            <a:r>
              <a:rPr lang="en-US" altLang="ko-KR" sz="2000" dirty="0"/>
              <a:t>, Git Bash</a:t>
            </a:r>
            <a:r>
              <a:rPr lang="ko-KR" altLang="en-US" sz="2000" dirty="0"/>
              <a:t> 에서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화면 확인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#21 -&gt; branches.jpg</a:t>
            </a:r>
          </a:p>
          <a:p>
            <a:r>
              <a:rPr lang="en-US" altLang="ko-KR" sz="2200" dirty="0"/>
              <a:t>Rebase: 3</a:t>
            </a:r>
            <a:r>
              <a:rPr lang="ko-KR" altLang="en-US" sz="2200" dirty="0"/>
              <a:t>개 </a:t>
            </a:r>
            <a:r>
              <a:rPr lang="en-US" altLang="ko-KR" sz="2200" dirty="0"/>
              <a:t>commit </a:t>
            </a:r>
            <a:r>
              <a:rPr lang="ko-KR" altLang="en-US" sz="2200" dirty="0"/>
              <a:t>추가 생성 후</a:t>
            </a:r>
            <a:r>
              <a:rPr lang="en-US" altLang="ko-KR" sz="2200" dirty="0"/>
              <a:t>, rebase </a:t>
            </a:r>
            <a:r>
              <a:rPr lang="ko-KR" altLang="en-US" sz="2200" dirty="0"/>
              <a:t>작업 수행</a:t>
            </a:r>
            <a:endParaRPr lang="en-US" altLang="ko-KR" sz="2200" dirty="0"/>
          </a:p>
          <a:p>
            <a:pPr lvl="1"/>
            <a:r>
              <a:rPr lang="en-US" altLang="ko-KR" sz="1800" dirty="0"/>
              <a:t>Slide #29 -&gt; rebase.jpg (rebase </a:t>
            </a:r>
            <a:r>
              <a:rPr lang="ko-KR" altLang="en-US" sz="1800" dirty="0"/>
              <a:t>및 </a:t>
            </a:r>
            <a:r>
              <a:rPr lang="en-US" altLang="ko-KR" sz="1800" dirty="0"/>
              <a:t>commit message </a:t>
            </a:r>
            <a:r>
              <a:rPr lang="ko-KR" altLang="en-US" sz="1800" dirty="0"/>
              <a:t>수정 화면 각각 포함</a:t>
            </a:r>
            <a:r>
              <a:rPr lang="en-US" altLang="ko-KR" sz="1800" dirty="0"/>
              <a:t>)</a:t>
            </a:r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10/27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3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97544-0A44-48B2-BBEC-43F8A7CD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B700C21-DF68-481F-BE87-3C3DF51BF4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861424"/>
            <a:ext cx="9144000" cy="46303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5D11F31-A538-4FD3-9029-7E61527A90B0}"/>
              </a:ext>
            </a:extLst>
          </p:cNvPr>
          <p:cNvSpPr/>
          <p:nvPr/>
        </p:nvSpPr>
        <p:spPr>
          <a:xfrm>
            <a:off x="7972425" y="3352800"/>
            <a:ext cx="1076325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33C53B-C754-4FDE-B77A-41227BCD6C4C}"/>
              </a:ext>
            </a:extLst>
          </p:cNvPr>
          <p:cNvSpPr/>
          <p:nvPr/>
        </p:nvSpPr>
        <p:spPr>
          <a:xfrm>
            <a:off x="1010384" y="282059"/>
            <a:ext cx="712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대상 </a:t>
            </a:r>
            <a:r>
              <a:rPr lang="en-US" altLang="ko-KR" dirty="0">
                <a:solidFill>
                  <a:srgbClr val="FF0000"/>
                </a:solidFill>
              </a:rPr>
              <a:t>GitHub </a:t>
            </a:r>
            <a:r>
              <a:rPr lang="ko-KR" altLang="en-US" dirty="0">
                <a:solidFill>
                  <a:srgbClr val="FF0000"/>
                </a:solidFill>
              </a:rPr>
              <a:t>프로젝트를 </a:t>
            </a:r>
            <a:r>
              <a:rPr lang="en-US" altLang="ko-KR" dirty="0">
                <a:solidFill>
                  <a:srgbClr val="FF0000"/>
                </a:solidFill>
              </a:rPr>
              <a:t>Fork </a:t>
            </a:r>
            <a:r>
              <a:rPr lang="ko-KR" altLang="en-US" dirty="0">
                <a:solidFill>
                  <a:srgbClr val="FF0000"/>
                </a:solidFill>
              </a:rPr>
              <a:t>하여</a:t>
            </a:r>
            <a:r>
              <a:rPr lang="en-US" altLang="ko-KR" dirty="0">
                <a:solidFill>
                  <a:srgbClr val="FF0000"/>
                </a:solidFill>
              </a:rPr>
              <a:t>, my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own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를 생성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53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Branch </a:t>
            </a:r>
            <a:r>
              <a:rPr lang="ko-KR" altLang="en-US" dirty="0"/>
              <a:t>관리 전략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972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성공적인 </a:t>
            </a:r>
            <a:r>
              <a:rPr lang="en-US" altLang="ko-KR" dirty="0"/>
              <a:t>(</a:t>
            </a:r>
            <a:r>
              <a:rPr lang="ko-KR" altLang="en-US" dirty="0"/>
              <a:t>일반적인</a:t>
            </a:r>
            <a:r>
              <a:rPr lang="en-US" altLang="ko-KR" dirty="0"/>
              <a:t>) Branch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sz="2000" b="1" dirty="0"/>
              <a:t>메인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(Main branch): Master, develop</a:t>
            </a:r>
            <a:endParaRPr lang="en-US" altLang="ko-KR" sz="2000" dirty="0"/>
          </a:p>
          <a:p>
            <a:pPr fontAlgn="base"/>
            <a:r>
              <a:rPr lang="ko-KR" altLang="en-US" sz="2000" b="1" dirty="0"/>
              <a:t>피처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(Feature branch) </a:t>
            </a:r>
            <a:r>
              <a:rPr lang="ko-KR" altLang="en-US" sz="2000" b="1" dirty="0"/>
              <a:t>또는 토픽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(Topic branch)</a:t>
            </a:r>
            <a:endParaRPr lang="en-US" altLang="ko-KR" sz="2000" dirty="0"/>
          </a:p>
          <a:p>
            <a:pPr fontAlgn="base"/>
            <a:r>
              <a:rPr lang="ko-KR" altLang="en-US" sz="2000" b="1" dirty="0"/>
              <a:t>릴리스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(Release branch)</a:t>
            </a:r>
            <a:endParaRPr lang="en-US" altLang="ko-KR" sz="2000" dirty="0"/>
          </a:p>
          <a:p>
            <a:pPr fontAlgn="base"/>
            <a:r>
              <a:rPr lang="ko-KR" altLang="en-US" sz="2000" b="1" dirty="0" err="1"/>
              <a:t>핫픽스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브랜치</a:t>
            </a:r>
            <a:r>
              <a:rPr lang="en-US" altLang="ko-KR" sz="2000" b="1" dirty="0"/>
              <a:t>(Hotfix branch)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8194" name="Picture 2" descr="Git의 브랜치 운용 모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82" y="2992673"/>
            <a:ext cx="54483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85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branch: Master and develop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'master' </a:t>
            </a:r>
            <a:r>
              <a:rPr lang="ko-KR" altLang="en-US" dirty="0" err="1"/>
              <a:t>브랜치와</a:t>
            </a:r>
            <a:r>
              <a:rPr lang="ko-KR" altLang="en-US" dirty="0"/>
              <a:t> </a:t>
            </a:r>
            <a:r>
              <a:rPr lang="en-US" altLang="ko-KR" dirty="0"/>
              <a:t>'develop' </a:t>
            </a:r>
            <a:r>
              <a:rPr lang="ko-KR" altLang="en-US" dirty="0" err="1"/>
              <a:t>브랜치</a:t>
            </a:r>
            <a:r>
              <a:rPr lang="en-US" altLang="ko-KR" dirty="0"/>
              <a:t>, </a:t>
            </a:r>
            <a:r>
              <a:rPr lang="ko-KR" altLang="en-US" dirty="0"/>
              <a:t>이 두 종류의 </a:t>
            </a:r>
            <a:r>
              <a:rPr lang="ko-KR" altLang="en-US" dirty="0" err="1"/>
              <a:t>브랜치를</a:t>
            </a:r>
            <a:r>
              <a:rPr lang="ko-KR" altLang="en-US" dirty="0"/>
              <a:t> 보통 메인 </a:t>
            </a:r>
            <a:r>
              <a:rPr lang="ko-KR" altLang="en-US" dirty="0" err="1"/>
              <a:t>브랜치로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b="1" dirty="0"/>
              <a:t>master</a:t>
            </a:r>
            <a:br>
              <a:rPr lang="ko-KR" altLang="en-US" dirty="0"/>
            </a:br>
            <a:r>
              <a:rPr lang="en-US" altLang="ko-KR" dirty="0"/>
              <a:t>'master' </a:t>
            </a:r>
            <a:r>
              <a:rPr lang="ko-KR" altLang="en-US" dirty="0" err="1"/>
              <a:t>브랜치에서는</a:t>
            </a:r>
            <a:r>
              <a:rPr lang="en-US" altLang="ko-KR" dirty="0"/>
              <a:t>, </a:t>
            </a:r>
            <a:r>
              <a:rPr lang="ko-KR" altLang="en-US" dirty="0"/>
              <a:t>배포 가능한 상태만을 관리합니다</a:t>
            </a:r>
            <a:r>
              <a:rPr lang="en-US" altLang="ko-KR" dirty="0"/>
              <a:t>. </a:t>
            </a:r>
            <a:r>
              <a:rPr lang="ko-KR" altLang="en-US" dirty="0" err="1"/>
              <a:t>커밋할</a:t>
            </a:r>
            <a:r>
              <a:rPr lang="ko-KR" altLang="en-US" dirty="0"/>
              <a:t> 때에는 태그를 사용하여 배포 번호를 기록합니다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b="1" dirty="0"/>
              <a:t>develop</a:t>
            </a:r>
            <a:br>
              <a:rPr lang="ko-KR" altLang="en-US" dirty="0"/>
            </a:br>
            <a:r>
              <a:rPr lang="en-US" altLang="ko-KR" dirty="0"/>
              <a:t>'develop' </a:t>
            </a:r>
            <a:r>
              <a:rPr lang="ko-KR" altLang="en-US" dirty="0" err="1"/>
              <a:t>브랜치는</a:t>
            </a:r>
            <a:r>
              <a:rPr lang="ko-KR" altLang="en-US" dirty="0"/>
              <a:t> 앞서 설명한 통합 </a:t>
            </a:r>
            <a:r>
              <a:rPr lang="ko-KR" altLang="en-US" dirty="0" err="1"/>
              <a:t>브랜치의</a:t>
            </a:r>
            <a:r>
              <a:rPr lang="ko-KR" altLang="en-US" dirty="0"/>
              <a:t> 역할을 하며</a:t>
            </a:r>
            <a:r>
              <a:rPr lang="en-US" altLang="ko-KR" dirty="0"/>
              <a:t>, </a:t>
            </a:r>
            <a:r>
              <a:rPr lang="ko-KR" altLang="en-US" dirty="0"/>
              <a:t>평소에는 이 </a:t>
            </a:r>
            <a:r>
              <a:rPr lang="ko-KR" altLang="en-US" dirty="0" err="1"/>
              <a:t>브랜치를</a:t>
            </a:r>
            <a:r>
              <a:rPr lang="ko-KR" altLang="en-US" dirty="0"/>
              <a:t> 기반으로 개발을 진행합니다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118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Topic branch</a:t>
            </a:r>
          </a:p>
          <a:p>
            <a:pPr lvl="1" fontAlgn="base"/>
            <a:endParaRPr lang="en-US" altLang="ko-KR" dirty="0"/>
          </a:p>
          <a:p>
            <a:pPr fontAlgn="base"/>
            <a:r>
              <a:rPr lang="ko-KR" altLang="en-US" dirty="0"/>
              <a:t>새로운 기능 개발 및 버그 수정이 필요할 때</a:t>
            </a:r>
            <a:endParaRPr lang="en-US" altLang="ko-KR" dirty="0"/>
          </a:p>
          <a:p>
            <a:pPr lvl="1" fontAlgn="base"/>
            <a:r>
              <a:rPr lang="en-US" altLang="ko-KR" dirty="0"/>
              <a:t>'develop' </a:t>
            </a:r>
            <a:r>
              <a:rPr lang="ko-KR" altLang="en-US" dirty="0" err="1"/>
              <a:t>브랜치로부터</a:t>
            </a:r>
            <a:r>
              <a:rPr lang="ko-KR" altLang="en-US" dirty="0"/>
              <a:t> 분기</a:t>
            </a:r>
            <a:endParaRPr lang="en-US" altLang="ko-KR" dirty="0"/>
          </a:p>
          <a:p>
            <a:pPr lvl="1" fontAlgn="base"/>
            <a:r>
              <a:rPr lang="ko-KR" altLang="en-US" dirty="0"/>
              <a:t>각 개발자에게 작업 분배 시 활용</a:t>
            </a:r>
            <a:endParaRPr lang="en-US" altLang="ko-KR" dirty="0"/>
          </a:p>
          <a:p>
            <a:pPr lvl="1" fontAlgn="base"/>
            <a:r>
              <a:rPr lang="ko-KR" altLang="en-US" dirty="0"/>
              <a:t>일반적으로 공유할 필요가 없기 때문에</a:t>
            </a:r>
            <a:r>
              <a:rPr lang="en-US" altLang="ko-KR" dirty="0"/>
              <a:t>, </a:t>
            </a:r>
            <a:r>
              <a:rPr lang="ko-KR" altLang="en-US" dirty="0"/>
              <a:t>원격으로 관리하지 않음</a:t>
            </a:r>
            <a:endParaRPr lang="en-US" altLang="ko-KR" dirty="0"/>
          </a:p>
          <a:p>
            <a:pPr lvl="1" fontAlgn="base"/>
            <a:r>
              <a:rPr lang="ko-KR" altLang="en-US" dirty="0"/>
              <a:t>개발이 완료되면 </a:t>
            </a:r>
            <a:r>
              <a:rPr lang="en-US" altLang="ko-KR" dirty="0"/>
              <a:t>'develop'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병합하여 다른 사람들과 공유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90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Release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Master </a:t>
            </a:r>
            <a:r>
              <a:rPr lang="ko-KR" altLang="en-US" dirty="0" err="1"/>
              <a:t>브랜치로</a:t>
            </a:r>
            <a:r>
              <a:rPr lang="ko-KR" altLang="en-US" dirty="0"/>
              <a:t> 병합하기 이전에</a:t>
            </a:r>
            <a:r>
              <a:rPr lang="en-US" altLang="ko-KR" dirty="0"/>
              <a:t>, </a:t>
            </a:r>
            <a:r>
              <a:rPr lang="ko-KR" altLang="en-US" dirty="0"/>
              <a:t>병합 및 테스트 수행을 위한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 fontAlgn="base"/>
            <a:r>
              <a:rPr lang="ko-KR" altLang="en-US" dirty="0"/>
              <a:t>해당 </a:t>
            </a:r>
            <a:r>
              <a:rPr lang="ko-KR" altLang="en-US" dirty="0" err="1"/>
              <a:t>릴리즈를</a:t>
            </a:r>
            <a:r>
              <a:rPr lang="ko-KR" altLang="en-US" dirty="0"/>
              <a:t> 위한 최종적인 버그 수정 등의 개발 수행</a:t>
            </a:r>
            <a:endParaRPr lang="en-US" altLang="ko-KR" dirty="0"/>
          </a:p>
          <a:p>
            <a:pPr lvl="2" fontAlgn="base"/>
            <a:r>
              <a:rPr lang="ko-KR" altLang="en-US" dirty="0"/>
              <a:t>버그를 수정하거나 새로운 기능을 포함한 상태로 모든 기능이 정상적으로 동작하는지 확인</a:t>
            </a:r>
            <a:endParaRPr lang="en-US" altLang="ko-KR" dirty="0"/>
          </a:p>
          <a:p>
            <a:pPr lvl="2" fontAlgn="base"/>
            <a:r>
              <a:rPr lang="ko-KR" altLang="en-US" dirty="0"/>
              <a:t>모든 준비를 마치고 배포 가능한 상태가 되면 </a:t>
            </a:r>
            <a:r>
              <a:rPr lang="en-US" altLang="ko-KR" dirty="0"/>
              <a:t>'master' </a:t>
            </a:r>
            <a:r>
              <a:rPr lang="ko-KR" altLang="en-US" dirty="0" err="1"/>
              <a:t>브랜치로</a:t>
            </a:r>
            <a:r>
              <a:rPr lang="ko-KR" altLang="en-US" dirty="0"/>
              <a:t> 병합</a:t>
            </a:r>
            <a:endParaRPr lang="en-US" altLang="ko-KR" dirty="0"/>
          </a:p>
          <a:p>
            <a:pPr lvl="2" fontAlgn="base"/>
            <a:r>
              <a:rPr lang="ko-KR" altLang="en-US" dirty="0" err="1"/>
              <a:t>릴리즈</a:t>
            </a:r>
            <a:r>
              <a:rPr lang="ko-KR" altLang="en-US" dirty="0"/>
              <a:t> 번호 태그로 구분</a:t>
            </a:r>
            <a:endParaRPr lang="en-US" altLang="ko-KR" dirty="0"/>
          </a:p>
          <a:p>
            <a:pPr lvl="1" fontAlgn="base"/>
            <a:r>
              <a:rPr lang="ko-KR" altLang="en-US" dirty="0"/>
              <a:t>기타 사항</a:t>
            </a:r>
            <a:endParaRPr lang="en-US" altLang="ko-KR" dirty="0"/>
          </a:p>
          <a:p>
            <a:pPr lvl="2" fontAlgn="base"/>
            <a:r>
              <a:rPr lang="ko-KR" altLang="en-US" dirty="0"/>
              <a:t>관례적으로 </a:t>
            </a:r>
            <a:r>
              <a:rPr lang="ko-KR" altLang="en-US" dirty="0" err="1"/>
              <a:t>브랜치</a:t>
            </a:r>
            <a:r>
              <a:rPr lang="ko-KR" altLang="en-US" dirty="0"/>
              <a:t> 이름 앞에 </a:t>
            </a:r>
            <a:r>
              <a:rPr lang="en-US" altLang="ko-KR" dirty="0"/>
              <a:t>＇release-＇ </a:t>
            </a:r>
            <a:r>
              <a:rPr lang="ko-KR" altLang="en-US" dirty="0"/>
              <a:t>를 붙임</a:t>
            </a:r>
            <a:endParaRPr lang="en-US" altLang="ko-KR" dirty="0"/>
          </a:p>
          <a:p>
            <a:pPr lvl="2" fontAlgn="base"/>
            <a:r>
              <a:rPr lang="ko-KR" altLang="en-US" dirty="0"/>
              <a:t>다음 </a:t>
            </a:r>
            <a:r>
              <a:rPr lang="ko-KR" altLang="en-US" dirty="0" err="1"/>
              <a:t>릴리즈를</a:t>
            </a:r>
            <a:r>
              <a:rPr lang="ko-KR" altLang="en-US" dirty="0"/>
              <a:t> 위한 개발 작업은 </a:t>
            </a:r>
            <a:r>
              <a:rPr lang="en-US" altLang="ko-KR" dirty="0"/>
              <a:t>'develop' </a:t>
            </a:r>
            <a:r>
              <a:rPr lang="ko-KR" altLang="en-US" dirty="0"/>
              <a:t>에서 따로 계속 진행</a:t>
            </a:r>
            <a:endParaRPr lang="en-US" altLang="ko-KR" dirty="0"/>
          </a:p>
          <a:p>
            <a:pPr lvl="2" fontAlgn="base"/>
            <a:r>
              <a:rPr lang="ko-KR" altLang="en-US" dirty="0" err="1"/>
              <a:t>릴리즈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기능을 점검하며 발견한 버그 수정 사항은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브랜치에도</a:t>
            </a:r>
            <a:r>
              <a:rPr lang="ko-KR" altLang="en-US" dirty="0"/>
              <a:t> 적용</a:t>
            </a:r>
            <a:endParaRPr lang="en-US" altLang="ko-KR" dirty="0"/>
          </a:p>
          <a:p>
            <a:pPr lvl="2" fontAlgn="base"/>
            <a:r>
              <a:rPr lang="ko-KR" altLang="en-US" dirty="0"/>
              <a:t>배포 완료 후 </a:t>
            </a:r>
            <a:r>
              <a:rPr lang="en-US" altLang="ko-KR" dirty="0"/>
              <a:t>'develop' </a:t>
            </a:r>
            <a:r>
              <a:rPr lang="ko-KR" altLang="en-US" dirty="0" err="1"/>
              <a:t>브랜치에</a:t>
            </a:r>
            <a:r>
              <a:rPr lang="ko-KR" altLang="en-US" dirty="0"/>
              <a:t> 대해서도 병합 작업을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52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Hotfix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배포한 버전에 긴급하게 수정을 해야 할 필요가 있을 경우</a:t>
            </a:r>
            <a:r>
              <a:rPr lang="en-US" altLang="ko-KR" dirty="0"/>
              <a:t>, 'master' </a:t>
            </a:r>
            <a:r>
              <a:rPr lang="ko-KR" altLang="en-US" dirty="0" err="1"/>
              <a:t>브랜치에서</a:t>
            </a:r>
            <a:r>
              <a:rPr lang="ko-KR" altLang="en-US" dirty="0"/>
              <a:t> 분기하는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/>
            <a:r>
              <a:rPr lang="ko-KR" altLang="en-US" dirty="0"/>
              <a:t>이미 작업 중인 </a:t>
            </a:r>
            <a:r>
              <a:rPr lang="en-US" altLang="ko-KR" dirty="0"/>
              <a:t>develop </a:t>
            </a:r>
            <a:r>
              <a:rPr lang="ko-KR" altLang="en-US" dirty="0"/>
              <a:t>에서 수정하기는 어려우므로</a:t>
            </a:r>
            <a:r>
              <a:rPr lang="en-US" altLang="ko-KR" dirty="0"/>
              <a:t>, </a:t>
            </a:r>
            <a:r>
              <a:rPr lang="ko-KR" altLang="en-US" dirty="0"/>
              <a:t>기존 배포 버전을 기반으로 </a:t>
            </a:r>
            <a:r>
              <a:rPr lang="en-US" altLang="ko-KR" dirty="0"/>
              <a:t>hotfix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‘hotfix-###’ </a:t>
            </a:r>
            <a:r>
              <a:rPr lang="ko-KR" altLang="en-US" dirty="0"/>
              <a:t>식으로 명명</a:t>
            </a:r>
            <a:endParaRPr lang="en-US" altLang="ko-KR" dirty="0"/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develop </a:t>
            </a:r>
            <a:r>
              <a:rPr lang="ko-KR" altLang="en-US" dirty="0"/>
              <a:t>에도 병합하여 수정 사항 반영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5019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CAB7C-0F0B-47B2-929F-5E4B30C2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: branches upon releases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63221D-4AA7-481E-8E68-AABE892E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A6F88B-DA34-436E-9F17-DF7EDE570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00" y="1058863"/>
            <a:ext cx="8289201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07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25925-D9D6-4179-9533-8477A577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Linux: only 1 branch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AC87C5-8F1A-412F-B3FF-C75D1AF4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039" y="1335155"/>
            <a:ext cx="8353425" cy="246842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B64696-E641-4D99-AA88-64598D3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CE752C-4476-45F4-A2AB-0C61317D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FE5A01E-AB61-4503-A386-9FB95D1F005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92516"/>
            <a:ext cx="9144000" cy="61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7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2D3F3B-71BC-4645-ABD9-0EB91745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49BB3E1-3D76-4B10-AFA9-8549D43B49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629005"/>
            <a:ext cx="9144000" cy="50951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F7EC53-CD3A-446F-8642-78EDD7AA6DAB}"/>
              </a:ext>
            </a:extLst>
          </p:cNvPr>
          <p:cNvSpPr/>
          <p:nvPr/>
        </p:nvSpPr>
        <p:spPr>
          <a:xfrm>
            <a:off x="7762875" y="3095625"/>
            <a:ext cx="13811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2A8AC2-C35C-4B83-9F00-8E6020D87610}"/>
              </a:ext>
            </a:extLst>
          </p:cNvPr>
          <p:cNvSpPr/>
          <p:nvPr/>
        </p:nvSpPr>
        <p:spPr>
          <a:xfrm>
            <a:off x="5972175" y="4048125"/>
            <a:ext cx="301942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5216D-8D07-470E-9011-FB7BA570A4B2}"/>
              </a:ext>
            </a:extLst>
          </p:cNvPr>
          <p:cNvSpPr/>
          <p:nvPr/>
        </p:nvSpPr>
        <p:spPr>
          <a:xfrm>
            <a:off x="509239" y="348734"/>
            <a:ext cx="8542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내 </a:t>
            </a:r>
            <a:r>
              <a:rPr lang="en-US" altLang="ko-KR" dirty="0">
                <a:solidFill>
                  <a:srgbClr val="FF0000"/>
                </a:solidFill>
              </a:rPr>
              <a:t>remote repo </a:t>
            </a:r>
            <a:r>
              <a:rPr lang="ko-KR" altLang="en-US" dirty="0">
                <a:solidFill>
                  <a:srgbClr val="FF0000"/>
                </a:solidFill>
              </a:rPr>
              <a:t>준비 완료</a:t>
            </a:r>
            <a:r>
              <a:rPr lang="en-US" altLang="ko-KR" dirty="0">
                <a:solidFill>
                  <a:srgbClr val="FF0000"/>
                </a:solidFill>
              </a:rPr>
              <a:t>. Local repo 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clone</a:t>
            </a:r>
            <a:r>
              <a:rPr lang="ko-KR" altLang="en-US" dirty="0">
                <a:solidFill>
                  <a:srgbClr val="FF0000"/>
                </a:solidFill>
              </a:rPr>
              <a:t> 해서 작업하고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여기다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할 것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7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8AD80D-B001-420C-8F05-48CFAA9D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D85E05-8006-45AA-8D81-BF83B6C437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53930"/>
            <a:ext cx="9144000" cy="63436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284054-E025-4DD9-8895-9325A8C59B52}"/>
              </a:ext>
            </a:extLst>
          </p:cNvPr>
          <p:cNvSpPr/>
          <p:nvPr/>
        </p:nvSpPr>
        <p:spPr>
          <a:xfrm>
            <a:off x="352425" y="2209800"/>
            <a:ext cx="5067300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7974C-BF8B-4744-BCC7-56DDBAD77B94}"/>
              </a:ext>
            </a:extLst>
          </p:cNvPr>
          <p:cNvSpPr/>
          <p:nvPr/>
        </p:nvSpPr>
        <p:spPr>
          <a:xfrm>
            <a:off x="2071339" y="2748563"/>
            <a:ext cx="707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rgbClr val="FF0000"/>
                </a:solidFill>
              </a:rPr>
              <a:t>GitHub Desktop </a:t>
            </a:r>
            <a:r>
              <a:rPr lang="ko-KR" altLang="en-US" dirty="0">
                <a:solidFill>
                  <a:srgbClr val="FF0000"/>
                </a:solidFill>
              </a:rPr>
              <a:t>이 관리하는 주소로 설치하였음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다른 곳도 무방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75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3152</TotalTime>
  <Words>1442</Words>
  <Application>Microsoft Office PowerPoint</Application>
  <PresentationFormat>화면 슬라이드 쇼(4:3)</PresentationFormat>
  <Paragraphs>347</Paragraphs>
  <Slides>67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3" baseType="lpstr">
      <vt:lpstr>맑은 고딕</vt:lpstr>
      <vt:lpstr>Arial</vt:lpstr>
      <vt:lpstr>Calibri</vt:lpstr>
      <vt:lpstr>Calibri Light</vt:lpstr>
      <vt:lpstr>Wingdings</vt:lpstr>
      <vt:lpstr>Office 테마</vt:lpstr>
      <vt:lpstr>코드 분석 1.</vt:lpstr>
      <vt:lpstr>강의 일정 (updated)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1단계: 준비</vt:lpstr>
      <vt:lpstr>1단계: 준비</vt:lpstr>
      <vt:lpstr>1단계: 준비</vt:lpstr>
      <vt:lpstr>2단계: 구조 분석 (architecture)</vt:lpstr>
      <vt:lpstr>2단계: 구조 분석 (architecture)</vt:lpstr>
      <vt:lpstr>공지사항: 특강</vt:lpstr>
      <vt:lpstr>공지사항: 중간고사</vt:lpstr>
      <vt:lpstr>공지사항: 프로젝트 1차</vt:lpstr>
      <vt:lpstr>학습 내용</vt:lpstr>
      <vt:lpstr>Git: Branch 관리 </vt:lpstr>
      <vt:lpstr>Branch: Merge</vt:lpstr>
      <vt:lpstr>Branch: Merge</vt:lpstr>
      <vt:lpstr>Branch: rebase</vt:lpstr>
      <vt:lpstr>Branch: rebase</vt:lpstr>
      <vt:lpstr>Branch: 충돌 관리</vt:lpstr>
      <vt:lpstr>Git bash 에서 기존 commit checkout 후 확인</vt:lpstr>
      <vt:lpstr>Git bash 에서 기존 commit checkout 후 확인</vt:lpstr>
      <vt:lpstr>Branch: 충돌 관리</vt:lpstr>
      <vt:lpstr>Merge: Conflict 경고, Click Merge!</vt:lpstr>
      <vt:lpstr>충돌 발생한 내용이 자동 기재됨</vt:lpstr>
      <vt:lpstr>충돌 해결 후 Commit Merge</vt:lpstr>
      <vt:lpstr>Push to GitHub </vt:lpstr>
      <vt:lpstr>Push to GitHub </vt:lpstr>
      <vt:lpstr>Branches at GitBash</vt:lpstr>
      <vt:lpstr>Branch: 기타</vt:lpstr>
      <vt:lpstr>Rebase 를 이용한 commit 정리</vt:lpstr>
      <vt:lpstr>많이 발생하는 상황</vt:lpstr>
      <vt:lpstr>3개의 commit 작성</vt:lpstr>
      <vt:lpstr>3개의 commit 작성</vt:lpstr>
      <vt:lpstr>PowerPoint 프레젠테이션</vt:lpstr>
      <vt:lpstr>PowerPoint 프레젠테이션</vt:lpstr>
      <vt:lpstr>Interactive Rebase</vt:lpstr>
      <vt:lpstr>결과 및 Log 확인</vt:lpstr>
      <vt:lpstr>만약 rebase 하다가 실수하면?</vt:lpstr>
      <vt:lpstr>GitHub Desktop 확인 및 push (1개 commit)</vt:lpstr>
      <vt:lpstr>Happy!</vt:lpstr>
      <vt:lpstr>Git 개인실습 #4</vt:lpstr>
      <vt:lpstr>Branch 관리 전략 </vt:lpstr>
      <vt:lpstr>성공적인 (일반적인) Branch model</vt:lpstr>
      <vt:lpstr>Main branch: Master and develop</vt:lpstr>
      <vt:lpstr>Feature branch</vt:lpstr>
      <vt:lpstr>Release branch</vt:lpstr>
      <vt:lpstr>Hotfix branch</vt:lpstr>
      <vt:lpstr>Tensorflow: branches upon releases</vt:lpstr>
      <vt:lpstr>Linux: only 1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737</cp:revision>
  <cp:lastPrinted>2017-03-16T15:55:50Z</cp:lastPrinted>
  <dcterms:created xsi:type="dcterms:W3CDTF">2016-08-29T08:45:01Z</dcterms:created>
  <dcterms:modified xsi:type="dcterms:W3CDTF">2019-10-09T14:28:19Z</dcterms:modified>
</cp:coreProperties>
</file>