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431" r:id="rId2"/>
    <p:sldId id="573" r:id="rId3"/>
    <p:sldId id="615" r:id="rId4"/>
    <p:sldId id="620" r:id="rId5"/>
    <p:sldId id="631" r:id="rId6"/>
    <p:sldId id="398" r:id="rId7"/>
    <p:sldId id="401" r:id="rId8"/>
    <p:sldId id="632" r:id="rId9"/>
    <p:sldId id="630" r:id="rId10"/>
    <p:sldId id="621" r:id="rId11"/>
    <p:sldId id="623" r:id="rId12"/>
    <p:sldId id="625" r:id="rId13"/>
    <p:sldId id="626" r:id="rId14"/>
    <p:sldId id="624" r:id="rId15"/>
    <p:sldId id="627" r:id="rId16"/>
    <p:sldId id="628" r:id="rId17"/>
    <p:sldId id="629" r:id="rId18"/>
    <p:sldId id="586" r:id="rId19"/>
    <p:sldId id="473" r:id="rId20"/>
    <p:sldId id="470" r:id="rId21"/>
    <p:sldId id="472" r:id="rId22"/>
    <p:sldId id="493" r:id="rId23"/>
    <p:sldId id="587" r:id="rId24"/>
    <p:sldId id="588" r:id="rId25"/>
    <p:sldId id="590" r:id="rId26"/>
    <p:sldId id="622" r:id="rId27"/>
    <p:sldId id="591" r:id="rId28"/>
    <p:sldId id="592" r:id="rId29"/>
    <p:sldId id="593" r:id="rId30"/>
    <p:sldId id="594" r:id="rId31"/>
    <p:sldId id="597" r:id="rId32"/>
    <p:sldId id="595" r:id="rId33"/>
    <p:sldId id="323" r:id="rId34"/>
    <p:sldId id="371" r:id="rId35"/>
    <p:sldId id="372" r:id="rId36"/>
    <p:sldId id="368" r:id="rId37"/>
    <p:sldId id="369" r:id="rId38"/>
    <p:sldId id="324" r:id="rId39"/>
    <p:sldId id="301" r:id="rId40"/>
    <p:sldId id="634" r:id="rId41"/>
    <p:sldId id="635" r:id="rId42"/>
    <p:sldId id="636" r:id="rId43"/>
    <p:sldId id="584" r:id="rId44"/>
    <p:sldId id="596" r:id="rId45"/>
    <p:sldId id="598" r:id="rId46"/>
    <p:sldId id="599" r:id="rId47"/>
    <p:sldId id="602" r:id="rId48"/>
    <p:sldId id="601" r:id="rId49"/>
    <p:sldId id="603" r:id="rId50"/>
    <p:sldId id="604" r:id="rId51"/>
    <p:sldId id="63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5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unch.co.kr/@gentlepie/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lgcns.com/1126" TargetMode="External"/><Relationship Id="rId4" Type="http://schemas.openxmlformats.org/officeDocument/2006/relationships/hyperlink" Target="https://dbr.donga.com/article/view/1203/article_no/818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roinlab.com/archives/1885" TargetMode="External"/><Relationship Id="rId3" Type="http://schemas.openxmlformats.org/officeDocument/2006/relationships/hyperlink" Target="https://www.lesstif.com/pages/viewpage.action?pageId=14745703" TargetMode="External"/><Relationship Id="rId7" Type="http://schemas.openxmlformats.org/officeDocument/2006/relationships/hyperlink" Target="https://subicura.com/2016/07/11/coding-convention.html" TargetMode="External"/><Relationship Id="rId2" Type="http://schemas.openxmlformats.org/officeDocument/2006/relationships/hyperlink" Target="http://www.nextree.co.kr/p8574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aboong.github.io/jenkins/2018/05/14/github-webhook-jenkins/" TargetMode="External"/><Relationship Id="rId5" Type="http://schemas.openxmlformats.org/officeDocument/2006/relationships/hyperlink" Target="https://kkensu.tistory.com/58" TargetMode="External"/><Relationship Id="rId4" Type="http://schemas.openxmlformats.org/officeDocument/2006/relationships/hyperlink" Target="https://www.leafcats.com/215" TargetMode="External"/><Relationship Id="rId9" Type="http://schemas.openxmlformats.org/officeDocument/2006/relationships/hyperlink" Target="https://heropy.blog/2018/03/16/mocha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jandi.com/landing/kr/featur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cho.tistory.com/759" TargetMode="External"/><Relationship Id="rId2" Type="http://schemas.openxmlformats.org/officeDocument/2006/relationships/hyperlink" Target="https://github.com/slackapi/node-slack-sd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tar37.tistory.com/entry/Jenkins-Github-%EC%97%B0%EB%8F%99-%EC%9E%90%EB%8F%99%EB%B0%B0%ED%8F%AC-3" TargetMode="External"/><Relationship Id="rId4" Type="http://schemas.openxmlformats.org/officeDocument/2006/relationships/hyperlink" Target="https://bcho.tistory.com/1237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-devops.github.io/" TargetMode="External"/><Relationship Id="rId2" Type="http://schemas.openxmlformats.org/officeDocument/2006/relationships/hyperlink" Target="http://jcloud.chonbuk.ac.k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cloud@chonbuk.ac.kr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jcloud-devops.github.io/user-guid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tsarang.co.kr/download/free_licens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Node.js" TargetMode="External"/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seg.or.kr/pseg/osal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seg.or.kr/pseg/osal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5275" y="2033326"/>
            <a:ext cx="855345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개발 프로세스 실습 </a:t>
            </a:r>
            <a:r>
              <a:rPr lang="en-US" altLang="ko-KR" sz="4800" dirty="0"/>
              <a:t>1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5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AECA554-1FCA-40BF-9CD0-25D8CE58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D8F59BB4-C15E-4D93-BD2C-C371128AC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198727"/>
            <a:ext cx="8353425" cy="7150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E41391-1A03-4F60-BC88-8D9B46F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86939-5779-400D-847A-01AE6B17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112504"/>
            <a:ext cx="6743700" cy="4495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362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275A-0CE9-40B9-A7B0-C7504F4F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Briefing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FE909-3BC9-4031-8866-EC96796F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핵심</a:t>
            </a:r>
            <a:endParaRPr lang="en-US" altLang="ko-KR" sz="2000" dirty="0"/>
          </a:p>
          <a:p>
            <a:pPr lvl="1"/>
            <a:r>
              <a:rPr lang="en-US" altLang="ko-KR" sz="1800" dirty="0"/>
              <a:t>2016</a:t>
            </a:r>
            <a:r>
              <a:rPr lang="ko-KR" altLang="en-US" sz="1800" dirty="0"/>
              <a:t>년 </a:t>
            </a:r>
            <a:r>
              <a:rPr lang="en-US" altLang="ko-KR" sz="1800" dirty="0"/>
              <a:t>Mark Zuckerberg </a:t>
            </a:r>
            <a:r>
              <a:rPr lang="ko-KR" altLang="en-US" sz="1800" dirty="0"/>
              <a:t>가 처음 사용한 용어</a:t>
            </a:r>
            <a:endParaRPr lang="en-US" altLang="ko-KR" sz="1800" dirty="0"/>
          </a:p>
          <a:p>
            <a:pPr lvl="1"/>
            <a:r>
              <a:rPr lang="ko-KR" altLang="en-US" sz="1800" dirty="0"/>
              <a:t>카카오톡 등 메신저에 익숙한 사용자들을 위해</a:t>
            </a:r>
            <a:r>
              <a:rPr lang="en-US" altLang="ko-KR" sz="1800" dirty="0"/>
              <a:t>,</a:t>
            </a:r>
            <a:br>
              <a:rPr lang="en-US" altLang="ko-KR" sz="1800" dirty="0"/>
            </a:br>
            <a:r>
              <a:rPr lang="ko-KR" altLang="en-US" sz="1800" dirty="0"/>
              <a:t>서비스에 대화형 인터페이스를 도입</a:t>
            </a:r>
            <a:endParaRPr lang="en-US" altLang="ko-KR" sz="1800" dirty="0"/>
          </a:p>
          <a:p>
            <a:pPr lvl="1"/>
            <a:r>
              <a:rPr lang="ko-KR" altLang="en-US" sz="1800" dirty="0"/>
              <a:t>콜센터 등 상담 인력을 대체할 수단으로 각광을 받음</a:t>
            </a:r>
            <a:endParaRPr lang="en-US" altLang="ko-KR" sz="1800" dirty="0"/>
          </a:p>
          <a:p>
            <a:r>
              <a:rPr lang="en-US" altLang="ko-KR" sz="2000" dirty="0"/>
              <a:t>Enabling Technique: AI</a:t>
            </a:r>
          </a:p>
          <a:p>
            <a:pPr lvl="1"/>
            <a:r>
              <a:rPr lang="ko-KR" altLang="en-US" sz="1800" dirty="0"/>
              <a:t>이러한 서비스는 기존에도 존재했지만 </a:t>
            </a:r>
            <a:r>
              <a:rPr lang="en-US" altLang="ko-KR" sz="1800" dirty="0"/>
              <a:t>(</a:t>
            </a:r>
            <a:r>
              <a:rPr lang="ko-KR" altLang="en-US" sz="1800" dirty="0"/>
              <a:t>심심이</a:t>
            </a:r>
            <a:r>
              <a:rPr lang="en-US" altLang="ko-KR" sz="1800" dirty="0"/>
              <a:t>)</a:t>
            </a:r>
            <a:br>
              <a:rPr lang="en-US" altLang="ko-KR" sz="1800" dirty="0"/>
            </a:br>
            <a:r>
              <a:rPr lang="ko-KR" altLang="en-US" sz="1800" dirty="0"/>
              <a:t>사용자에 도움을 줄만큼 정확한 답변은 하지 못함</a:t>
            </a:r>
            <a:endParaRPr lang="en-US" altLang="ko-KR" sz="1800" dirty="0"/>
          </a:p>
          <a:p>
            <a:pPr lvl="1"/>
            <a:r>
              <a:rPr lang="en-US" altLang="ko-KR" sz="1800" dirty="0"/>
              <a:t>AI </a:t>
            </a:r>
            <a:r>
              <a:rPr lang="ko-KR" altLang="en-US" sz="1800" dirty="0"/>
              <a:t>기술의 발전으로 답변의 정확도가 높아짐</a:t>
            </a:r>
            <a:endParaRPr lang="en-US" altLang="ko-KR" sz="1800" dirty="0"/>
          </a:p>
          <a:p>
            <a:r>
              <a:rPr lang="ko-KR" altLang="en-US" sz="2000" dirty="0"/>
              <a:t>현재</a:t>
            </a:r>
            <a:endParaRPr lang="en-US" altLang="ko-KR" sz="2000" dirty="0"/>
          </a:p>
          <a:p>
            <a:pPr lvl="1"/>
            <a:r>
              <a:rPr lang="ko-KR" altLang="en-US" sz="1800" dirty="0"/>
              <a:t>거의 모든 서비스 업체에서 서비스를 출시하였거나</a:t>
            </a:r>
            <a:r>
              <a:rPr lang="en-US" altLang="ko-KR" sz="1800" dirty="0"/>
              <a:t>, </a:t>
            </a:r>
            <a:r>
              <a:rPr lang="ko-KR" altLang="en-US" sz="1800" dirty="0"/>
              <a:t>준비 중</a:t>
            </a:r>
            <a:endParaRPr lang="en-US" altLang="ko-KR" sz="1800" dirty="0"/>
          </a:p>
          <a:p>
            <a:pPr lvl="1"/>
            <a:r>
              <a:rPr lang="ko-KR" altLang="en-US" sz="1800" dirty="0"/>
              <a:t>서비스의 영역도 확대 중 </a:t>
            </a:r>
            <a:r>
              <a:rPr lang="en-US" altLang="ko-KR" sz="1800" dirty="0"/>
              <a:t>(</a:t>
            </a:r>
            <a:r>
              <a:rPr lang="ko-KR" altLang="en-US" sz="1800" dirty="0"/>
              <a:t>상담</a:t>
            </a:r>
            <a:r>
              <a:rPr lang="en-US" altLang="ko-KR" sz="1800" dirty="0"/>
              <a:t> -&gt; </a:t>
            </a:r>
            <a:r>
              <a:rPr lang="ko-KR" altLang="en-US" sz="1800" dirty="0"/>
              <a:t>예약</a:t>
            </a:r>
            <a:r>
              <a:rPr lang="en-US" altLang="ko-KR" sz="1800" dirty="0"/>
              <a:t>, </a:t>
            </a:r>
            <a:r>
              <a:rPr lang="ko-KR" altLang="en-US" sz="1800" dirty="0"/>
              <a:t>주문 등 직접 제품을 판매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 err="1"/>
              <a:t>코딩없이도</a:t>
            </a:r>
            <a:r>
              <a:rPr lang="ko-KR" altLang="en-US" sz="1800" dirty="0"/>
              <a:t> 대화 모델만으로 </a:t>
            </a:r>
            <a:r>
              <a:rPr lang="ko-KR" altLang="en-US" sz="1800" dirty="0" err="1"/>
              <a:t>챗봇을</a:t>
            </a:r>
            <a:r>
              <a:rPr lang="ko-KR" altLang="en-US" sz="1800" dirty="0"/>
              <a:t> 만드는 서비스 다수 </a:t>
            </a:r>
            <a:r>
              <a:rPr lang="en-US" altLang="ko-KR" sz="1800" dirty="0"/>
              <a:t>(Chatbot builder)</a:t>
            </a:r>
          </a:p>
          <a:p>
            <a:pPr lvl="1"/>
            <a:r>
              <a:rPr lang="ko-KR" altLang="en-US" sz="1800" dirty="0" err="1"/>
              <a:t>그래픽봇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보이스봇으로</a:t>
            </a:r>
            <a:r>
              <a:rPr lang="ko-KR" altLang="en-US" sz="1800" dirty="0"/>
              <a:t> 발전하는 중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6B7C7D-7B95-4B7A-9CB3-56B107A2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8" name="Picture 4" descr="관련 이미지">
            <a:extLst>
              <a:ext uri="{FF2B5EF4-FFF2-40B4-BE49-F238E27FC236}">
                <a16:creationId xmlns:a16="http://schemas.microsoft.com/office/drawing/2014/main" id="{EFEA2CA1-70A3-4E00-BB3C-1D089C8F0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2"/>
          <a:stretch/>
        </p:blipFill>
        <p:spPr bwMode="auto">
          <a:xfrm>
            <a:off x="6624886" y="1303253"/>
            <a:ext cx="2395289" cy="309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25B2B78-7D90-4EC7-8F04-B3F14BDC4221}"/>
              </a:ext>
            </a:extLst>
          </p:cNvPr>
          <p:cNvSpPr/>
          <p:nvPr/>
        </p:nvSpPr>
        <p:spPr>
          <a:xfrm>
            <a:off x="6553632" y="564809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참고 </a:t>
            </a:r>
            <a:r>
              <a:rPr lang="en-US" altLang="ko-KR" dirty="0">
                <a:hlinkClick r:id="rId3"/>
              </a:rPr>
              <a:t>1</a:t>
            </a:r>
            <a:r>
              <a:rPr lang="en-US" altLang="ko-KR" dirty="0"/>
              <a:t>, </a:t>
            </a:r>
            <a:r>
              <a:rPr lang="ko-KR" altLang="en-US" dirty="0">
                <a:hlinkClick r:id="rId4"/>
              </a:rPr>
              <a:t>참고</a:t>
            </a:r>
            <a:r>
              <a:rPr lang="en-US" altLang="ko-KR" dirty="0">
                <a:hlinkClick r:id="rId4"/>
              </a:rPr>
              <a:t>2</a:t>
            </a:r>
            <a:r>
              <a:rPr lang="en-US" altLang="ko-KR" dirty="0"/>
              <a:t>, </a:t>
            </a:r>
            <a:r>
              <a:rPr lang="ko-KR" altLang="en-US" dirty="0">
                <a:hlinkClick r:id="rId5"/>
              </a:rPr>
              <a:t>참고</a:t>
            </a:r>
            <a:r>
              <a:rPr lang="en-US" altLang="ko-KR" dirty="0">
                <a:hlinkClick r:id="rId5"/>
              </a:rPr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5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DC4DA2-CD1D-4344-841C-CF12CCEE91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471" y="1058863"/>
            <a:ext cx="6773058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0DCF4-47F8-4A71-B42D-FBC0E68439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112044"/>
            <a:ext cx="73342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7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5A5AE-54C3-4398-97FC-8FC8F3D7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C513A-7709-4823-BD6B-B3BA0FF2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4F51053-737F-4003-9DFE-EEDE55DE42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20" y="1058863"/>
            <a:ext cx="5201361" cy="526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1432-8E49-4C03-B46F-156C512C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Cases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A2E92-7E32-470A-806E-F9FFF9E6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C0280F-E8A0-445C-8870-8DA61ED4A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9" y="1533526"/>
            <a:ext cx="8965182" cy="431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66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F68B2-3409-488A-BE61-F9023B5C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ChatBot</a:t>
            </a:r>
            <a:r>
              <a:rPr lang="en-US" altLang="ko-KR" dirty="0"/>
              <a:t>: Darkness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D687E-39DF-476C-A30F-AE6F3671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058566"/>
            <a:ext cx="8643689" cy="5269953"/>
          </a:xfrm>
        </p:spPr>
        <p:txBody>
          <a:bodyPr/>
          <a:lstStyle/>
          <a:p>
            <a:r>
              <a:rPr lang="ko-KR" altLang="en-US" sz="2000" dirty="0"/>
              <a:t>그래서 실제로 쓰는 사람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현실</a:t>
            </a:r>
            <a:r>
              <a:rPr lang="en-US" altLang="ko-KR" sz="1800" dirty="0"/>
              <a:t>: </a:t>
            </a:r>
            <a:r>
              <a:rPr lang="ko-KR" altLang="en-US" sz="1800" dirty="0"/>
              <a:t>다양한 유인책으로 </a:t>
            </a:r>
            <a:r>
              <a:rPr lang="ko-KR" altLang="en-US" sz="1800" dirty="0" err="1"/>
              <a:t>챗봇</a:t>
            </a:r>
            <a:r>
              <a:rPr lang="ko-KR" altLang="en-US" sz="1800" dirty="0"/>
              <a:t> 사용을 유도하고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특별한 성공 사례 없음</a:t>
            </a:r>
            <a:endParaRPr lang="en-US" altLang="ko-KR" sz="1800" dirty="0"/>
          </a:p>
          <a:p>
            <a:r>
              <a:rPr lang="ko-KR" altLang="en-US" sz="2000" dirty="0"/>
              <a:t>한계</a:t>
            </a:r>
            <a:r>
              <a:rPr lang="en-US" altLang="ko-KR" sz="2000" dirty="0"/>
              <a:t>: “</a:t>
            </a:r>
            <a:r>
              <a:rPr lang="ko-KR" altLang="en-US" sz="2000" dirty="0"/>
              <a:t>고객들은 사람을 원한다</a:t>
            </a:r>
            <a:r>
              <a:rPr lang="en-US" altLang="ko-KR" sz="2000" dirty="0"/>
              <a:t>!”</a:t>
            </a:r>
          </a:p>
          <a:p>
            <a:pPr lvl="1"/>
            <a:r>
              <a:rPr lang="ko-KR" altLang="en-US" sz="1800" dirty="0"/>
              <a:t>문장을 입력하고 있기가 불편하다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잘 못 알아듣는다</a:t>
            </a:r>
            <a:r>
              <a:rPr lang="en-US" altLang="ko-KR" sz="1800" dirty="0"/>
              <a:t>. </a:t>
            </a:r>
            <a:r>
              <a:rPr lang="ko-KR" altLang="en-US" sz="1800" dirty="0"/>
              <a:t>여전히 실질적인 도움을 얻기엔 부족하다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실제 문제 상황은 다양하고</a:t>
            </a:r>
            <a:r>
              <a:rPr lang="en-US" altLang="ko-KR" sz="1800" dirty="0"/>
              <a:t>, </a:t>
            </a:r>
            <a:r>
              <a:rPr lang="ko-KR" altLang="en-US" sz="1800" dirty="0"/>
              <a:t>복잡하다</a:t>
            </a:r>
            <a:r>
              <a:rPr lang="en-US" altLang="ko-KR" sz="1800" dirty="0"/>
              <a:t>.</a:t>
            </a:r>
          </a:p>
          <a:p>
            <a:r>
              <a:rPr lang="ko-KR" altLang="en-US" sz="2200" dirty="0"/>
              <a:t>기술적 한계</a:t>
            </a:r>
            <a:r>
              <a:rPr lang="en-US" altLang="ko-KR" sz="2200" dirty="0"/>
              <a:t>: </a:t>
            </a:r>
            <a:r>
              <a:rPr lang="ko-KR" altLang="en-US" sz="2200" dirty="0"/>
              <a:t>데이터 부족</a:t>
            </a:r>
            <a:endParaRPr lang="en-US" altLang="ko-KR" sz="2200" dirty="0"/>
          </a:p>
          <a:p>
            <a:pPr lvl="1"/>
            <a:r>
              <a:rPr lang="en-US" altLang="ko-KR" sz="1800" dirty="0"/>
              <a:t>AI</a:t>
            </a:r>
            <a:r>
              <a:rPr lang="ko-KR" altLang="en-US" sz="1800" dirty="0"/>
              <a:t>가 학습할 대화 데이터가 부족함</a:t>
            </a:r>
            <a:endParaRPr lang="en-US" altLang="ko-KR" sz="1800" dirty="0"/>
          </a:p>
          <a:p>
            <a:r>
              <a:rPr lang="en-US" altLang="ko-KR" sz="2200" dirty="0" err="1"/>
              <a:t>ChatBot</a:t>
            </a:r>
            <a:r>
              <a:rPr lang="en-US" altLang="ko-KR" sz="2200" dirty="0"/>
              <a:t> </a:t>
            </a:r>
            <a:r>
              <a:rPr lang="ko-KR" altLang="en-US" sz="2200" dirty="0"/>
              <a:t>도입 시 유의할 점</a:t>
            </a:r>
            <a:endParaRPr lang="en-US" altLang="ko-KR" sz="2200" dirty="0"/>
          </a:p>
          <a:p>
            <a:pPr lvl="1"/>
            <a:r>
              <a:rPr lang="ko-KR" altLang="en-US" sz="1800" dirty="0"/>
              <a:t>진짜 필요한가</a:t>
            </a:r>
            <a:r>
              <a:rPr lang="en-US" altLang="ko-KR" sz="1800" dirty="0"/>
              <a:t>? 	: </a:t>
            </a:r>
            <a:r>
              <a:rPr lang="ko-KR" altLang="en-US" sz="1800" dirty="0"/>
              <a:t>도입 필요성의 검증</a:t>
            </a:r>
            <a:endParaRPr lang="en-US" altLang="ko-KR" sz="1800" dirty="0"/>
          </a:p>
          <a:p>
            <a:pPr lvl="1"/>
            <a:r>
              <a:rPr lang="ko-KR" altLang="en-US" sz="1800" dirty="0"/>
              <a:t>어디에 필요한가</a:t>
            </a:r>
            <a:r>
              <a:rPr lang="en-US" altLang="ko-KR" sz="1800" dirty="0"/>
              <a:t>? 	: </a:t>
            </a:r>
            <a:r>
              <a:rPr lang="ko-KR" altLang="en-US" sz="1800" dirty="0"/>
              <a:t>선택과 집중</a:t>
            </a:r>
            <a:endParaRPr lang="en-US" altLang="ko-KR" sz="1800" dirty="0"/>
          </a:p>
          <a:p>
            <a:pPr lvl="1"/>
            <a:r>
              <a:rPr lang="ko-KR" altLang="en-US" sz="1800" dirty="0"/>
              <a:t>데이터는 충분한가</a:t>
            </a:r>
            <a:r>
              <a:rPr lang="en-US" altLang="ko-KR" sz="1800" dirty="0"/>
              <a:t>?	: </a:t>
            </a:r>
            <a:r>
              <a:rPr lang="ko-KR" altLang="en-US" sz="1800" dirty="0"/>
              <a:t>데이터 수집 및 학습</a:t>
            </a:r>
            <a:r>
              <a:rPr lang="en-US" altLang="ko-KR" sz="1800" dirty="0"/>
              <a:t>, </a:t>
            </a:r>
            <a:r>
              <a:rPr lang="ko-KR" altLang="en-US" sz="1800" dirty="0"/>
              <a:t>테스트의 선행 필요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0F3A8-B7E6-4148-BF66-8C664AC6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DEC733-B7C6-4066-BD4C-C7CFE417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E06994A-C323-41FC-8AD1-64129AE0BCD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3559"/>
            <a:ext cx="9144000" cy="609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39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CCBF7-C04B-4595-80B6-3EFE1947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+ Bots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396D22-1B99-4425-BA8E-C5971590E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: </a:t>
            </a:r>
            <a:r>
              <a:rPr lang="ko-KR" altLang="en-US" dirty="0"/>
              <a:t>클라이언트 구성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2A50D-6743-47CA-BECB-CD8E1252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98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업무용 메신저</a:t>
            </a:r>
            <a:r>
              <a:rPr lang="en-US" altLang="ko-KR" dirty="0"/>
              <a:t>: </a:t>
            </a:r>
            <a:r>
              <a:rPr lang="ko-KR" altLang="en-US" dirty="0"/>
              <a:t>협업도구로서의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업무용 커뮤니케이션 도구</a:t>
            </a:r>
            <a:endParaRPr lang="en-US" altLang="ko-KR" dirty="0"/>
          </a:p>
          <a:p>
            <a:pPr lvl="1"/>
            <a:r>
              <a:rPr lang="en-US" altLang="ko-KR" dirty="0"/>
              <a:t>Long term (</a:t>
            </a:r>
            <a:r>
              <a:rPr lang="ko-KR" altLang="en-US" dirty="0"/>
              <a:t>연 단위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보고서</a:t>
            </a:r>
            <a:r>
              <a:rPr lang="en-US" altLang="ko-KR" dirty="0"/>
              <a:t>, </a:t>
            </a:r>
            <a:r>
              <a:rPr lang="ko-KR" altLang="en-US" dirty="0"/>
              <a:t>제안서 등 정형화된 문서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dropbox</a:t>
            </a:r>
            <a:r>
              <a:rPr lang="ko-KR" altLang="en-US" dirty="0"/>
              <a:t>에 올라간 워드</a:t>
            </a:r>
            <a:r>
              <a:rPr lang="en-US" altLang="ko-KR" dirty="0"/>
              <a:t>, pdf </a:t>
            </a:r>
            <a:r>
              <a:rPr lang="ko-KR" altLang="en-US" dirty="0"/>
              <a:t>문서</a:t>
            </a:r>
            <a:endParaRPr lang="en-US" altLang="ko-KR" dirty="0"/>
          </a:p>
          <a:p>
            <a:pPr lvl="1"/>
            <a:r>
              <a:rPr lang="en-US" altLang="ko-KR" dirty="0"/>
              <a:t>Mid term (</a:t>
            </a:r>
            <a:r>
              <a:rPr lang="ko-KR" altLang="en-US" dirty="0"/>
              <a:t>분기</a:t>
            </a:r>
            <a:r>
              <a:rPr lang="en-US" altLang="ko-KR" dirty="0"/>
              <a:t>/</a:t>
            </a:r>
            <a:r>
              <a:rPr lang="ko-KR" altLang="en-US" dirty="0"/>
              <a:t>월 단위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보다 자유로운 형태의 이슈</a:t>
            </a:r>
            <a:r>
              <a:rPr lang="en-US" altLang="ko-KR" dirty="0"/>
              <a:t>, </a:t>
            </a:r>
            <a:r>
              <a:rPr lang="ko-KR" altLang="en-US" dirty="0"/>
              <a:t>계획 관리를 위한 문서 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GitHub milestone, </a:t>
            </a:r>
            <a:r>
              <a:rPr lang="ko-KR" altLang="en-US" dirty="0" err="1"/>
              <a:t>구글</a:t>
            </a:r>
            <a:r>
              <a:rPr lang="ko-KR" altLang="en-US" dirty="0"/>
              <a:t> 캘린더</a:t>
            </a:r>
            <a:endParaRPr lang="en-US" altLang="ko-KR" dirty="0"/>
          </a:p>
          <a:p>
            <a:pPr lvl="1"/>
            <a:r>
              <a:rPr lang="en-US" altLang="ko-KR" dirty="0"/>
              <a:t>Short term (</a:t>
            </a:r>
            <a:r>
              <a:rPr lang="ko-KR" altLang="en-US" dirty="0"/>
              <a:t>주</a:t>
            </a:r>
            <a:r>
              <a:rPr lang="en-US" altLang="ko-KR" dirty="0"/>
              <a:t>/</a:t>
            </a:r>
            <a:r>
              <a:rPr lang="ko-KR" altLang="en-US" dirty="0"/>
              <a:t>일 단위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Daily, weekly </a:t>
            </a:r>
            <a:r>
              <a:rPr lang="ko-KR" altLang="en-US" dirty="0"/>
              <a:t>업무 진행 상황 확인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구글</a:t>
            </a:r>
            <a:r>
              <a:rPr lang="ko-KR" altLang="en-US" dirty="0"/>
              <a:t> 메일</a:t>
            </a:r>
            <a:r>
              <a:rPr lang="en-US" altLang="ko-KR" dirty="0"/>
              <a:t>, Docs, </a:t>
            </a:r>
            <a:r>
              <a:rPr lang="ko-KR" altLang="en-US" dirty="0"/>
              <a:t>캘린더</a:t>
            </a:r>
            <a:endParaRPr lang="en-US" altLang="ko-KR" dirty="0"/>
          </a:p>
          <a:p>
            <a:r>
              <a:rPr lang="en-US" altLang="ko-KR" dirty="0"/>
              <a:t>and…real time!</a:t>
            </a:r>
          </a:p>
          <a:p>
            <a:pPr lvl="1"/>
            <a:r>
              <a:rPr lang="en-US" altLang="ko-KR" dirty="0"/>
              <a:t>Hourly, minutely, secondly </a:t>
            </a:r>
            <a:r>
              <a:rPr lang="ko-KR" altLang="en-US" dirty="0"/>
              <a:t>업무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6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477FFED-E989-4299-9B55-728A7763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C5C26-3683-4724-A48D-89711054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400" dirty="0">
                <a:hlinkClick r:id="rId2"/>
              </a:rPr>
              <a:t>http://www.nextree.co.kr/p8574/</a:t>
            </a:r>
            <a:endParaRPr lang="en-US" altLang="ko-KR" sz="1400" dirty="0"/>
          </a:p>
          <a:p>
            <a:pPr lvl="1"/>
            <a:r>
              <a:rPr lang="en-US" altLang="ko-KR" sz="1200" dirty="0"/>
              <a:t>Node.js</a:t>
            </a:r>
          </a:p>
          <a:p>
            <a:r>
              <a:rPr lang="en-US" altLang="ko-KR" sz="1400" dirty="0">
                <a:hlinkClick r:id="rId3"/>
              </a:rPr>
              <a:t>https://www.lesstif.com/pages/viewpage.action?pageId=14745703</a:t>
            </a:r>
            <a:endParaRPr lang="en-US" altLang="ko-KR" sz="1400" dirty="0"/>
          </a:p>
          <a:p>
            <a:pPr lvl="1"/>
            <a:r>
              <a:rPr lang="en-US" altLang="ko-KR" sz="1200" dirty="0"/>
              <a:t>Curl</a:t>
            </a:r>
          </a:p>
          <a:p>
            <a:r>
              <a:rPr lang="en-US" altLang="ko-KR" sz="1400" dirty="0">
                <a:hlinkClick r:id="rId4"/>
              </a:rPr>
              <a:t>https://www.leafcats.com/215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by Docker (plugin </a:t>
            </a:r>
            <a:r>
              <a:rPr lang="ko-KR" altLang="en-US" sz="1200" dirty="0"/>
              <a:t>설치 실패</a:t>
            </a:r>
            <a:r>
              <a:rPr lang="en-US" altLang="ko-KR" sz="1200" dirty="0"/>
              <a:t>)</a:t>
            </a:r>
          </a:p>
          <a:p>
            <a:r>
              <a:rPr lang="en-US" altLang="ko-KR" sz="1400" dirty="0">
                <a:hlinkClick r:id="rId5"/>
              </a:rPr>
              <a:t>https://kkensu.tistory.com/58</a:t>
            </a:r>
            <a:endParaRPr lang="en-US" altLang="ko-KR" sz="1400" dirty="0"/>
          </a:p>
          <a:p>
            <a:pPr lvl="1"/>
            <a:r>
              <a:rPr lang="en-US" altLang="ko-KR" sz="1200" dirty="0"/>
              <a:t>Jenkins </a:t>
            </a:r>
            <a:r>
              <a:rPr lang="ko-KR" altLang="en-US" sz="1200" dirty="0"/>
              <a:t>수동 설치 </a:t>
            </a:r>
            <a:r>
              <a:rPr lang="en-US" altLang="ko-KR" sz="1200" dirty="0"/>
              <a:t>ubuntu</a:t>
            </a:r>
          </a:p>
          <a:p>
            <a:r>
              <a:rPr lang="en-US" altLang="ko-KR" sz="1400" dirty="0">
                <a:hlinkClick r:id="rId6"/>
              </a:rPr>
              <a:t>https://yaboong.github.io/jenkins/2018/05/14/github-webhook-jenkins/</a:t>
            </a:r>
            <a:endParaRPr lang="en-US" altLang="ko-KR" sz="1400" dirty="0"/>
          </a:p>
          <a:p>
            <a:pPr lvl="1"/>
            <a:r>
              <a:rPr lang="en-US" altLang="ko-KR" sz="1200" dirty="0"/>
              <a:t>GitHub-Jenkins </a:t>
            </a:r>
            <a:r>
              <a:rPr lang="ko-KR" altLang="en-US" sz="1200" dirty="0"/>
              <a:t>연동</a:t>
            </a:r>
            <a:endParaRPr lang="en-US" altLang="ko-KR" sz="1200" dirty="0"/>
          </a:p>
          <a:p>
            <a:r>
              <a:rPr lang="en-US" altLang="ko-KR" sz="1400" dirty="0">
                <a:hlinkClick r:id="rId7"/>
              </a:rPr>
              <a:t>https://subicura.com/2016/07/11/coding-convention.html</a:t>
            </a:r>
            <a:endParaRPr lang="en-US" altLang="ko-KR" sz="1400" dirty="0"/>
          </a:p>
          <a:p>
            <a:pPr lvl="1"/>
            <a:r>
              <a:rPr lang="en-US" altLang="ko-KR" sz="1200" dirty="0"/>
              <a:t>Linter</a:t>
            </a:r>
          </a:p>
          <a:p>
            <a:r>
              <a:rPr lang="en-US" altLang="ko-KR" sz="1400" dirty="0">
                <a:hlinkClick r:id="rId8"/>
              </a:rPr>
              <a:t>https://proinlab.com/archives/1885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슬랙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챗봇</a:t>
            </a:r>
            <a:endParaRPr lang="en-US" altLang="ko-KR" sz="1200" dirty="0"/>
          </a:p>
          <a:p>
            <a:r>
              <a:rPr lang="en-US" altLang="ko-KR" sz="1400" dirty="0">
                <a:hlinkClick r:id="rId9"/>
              </a:rPr>
              <a:t>https://heropy.blog/2018/03/16/mocha/</a:t>
            </a:r>
            <a:endParaRPr lang="en-US" altLang="ko-KR" sz="1400" dirty="0"/>
          </a:p>
          <a:p>
            <a:pPr lvl="1"/>
            <a:r>
              <a:rPr lang="ko-KR" altLang="en-US" sz="1200" dirty="0" err="1"/>
              <a:t>모카</a:t>
            </a:r>
            <a:r>
              <a:rPr lang="ko-KR" altLang="en-US" sz="1200" dirty="0"/>
              <a:t> 테스트</a:t>
            </a:r>
            <a:endParaRPr lang="en-US" altLang="ko-KR" sz="1200" dirty="0"/>
          </a:p>
          <a:p>
            <a:pPr lvl="1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2A8845-64DD-4BDB-A58E-E6FCB5D5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49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업무용 메신저</a:t>
            </a:r>
            <a:r>
              <a:rPr lang="en-US" altLang="ko-KR" dirty="0"/>
              <a:t>: </a:t>
            </a:r>
            <a:r>
              <a:rPr lang="ko-KR" altLang="en-US" dirty="0"/>
              <a:t>협업도구로서의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왜 일반 메신저는 협업 도구 활용이 안 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사적</a:t>
            </a:r>
            <a:r>
              <a:rPr lang="en-US" altLang="ko-KR" dirty="0"/>
              <a:t>, </a:t>
            </a:r>
            <a:r>
              <a:rPr lang="ko-KR" altLang="en-US" dirty="0"/>
              <a:t>공적 메신저의 분리를 요구함</a:t>
            </a:r>
            <a:endParaRPr lang="en-US" altLang="ko-KR" dirty="0"/>
          </a:p>
          <a:p>
            <a:pPr lvl="1"/>
            <a:r>
              <a:rPr lang="ko-KR" altLang="en-US" dirty="0"/>
              <a:t>짧은 메시지</a:t>
            </a:r>
            <a:r>
              <a:rPr lang="en-US" altLang="ko-KR" dirty="0"/>
              <a:t>/</a:t>
            </a:r>
            <a:r>
              <a:rPr lang="ko-KR" altLang="en-US" dirty="0"/>
              <a:t>파일 저장 기간</a:t>
            </a:r>
            <a:endParaRPr lang="en-US" altLang="ko-KR" dirty="0"/>
          </a:p>
          <a:p>
            <a:pPr lvl="1"/>
            <a:r>
              <a:rPr lang="ko-KR" altLang="en-US" dirty="0"/>
              <a:t>제한적인 검색 기능</a:t>
            </a:r>
            <a:endParaRPr lang="en-US" altLang="ko-KR" dirty="0"/>
          </a:p>
          <a:p>
            <a:pPr lvl="1"/>
            <a:r>
              <a:rPr lang="ko-KR" altLang="en-US" dirty="0"/>
              <a:t>타 협업도구와의 연계 부족</a:t>
            </a:r>
            <a:endParaRPr lang="en-US" altLang="ko-KR" dirty="0"/>
          </a:p>
          <a:p>
            <a:pPr lvl="1"/>
            <a:r>
              <a:rPr lang="ko-KR" altLang="en-US" dirty="0" err="1"/>
              <a:t>보안성</a:t>
            </a:r>
            <a:r>
              <a:rPr lang="ko-KR" altLang="en-US" dirty="0"/>
              <a:t> 부족</a:t>
            </a:r>
            <a:endParaRPr lang="en-US" altLang="ko-KR" dirty="0"/>
          </a:p>
          <a:p>
            <a:r>
              <a:rPr lang="ko-KR" altLang="en-US" dirty="0"/>
              <a:t>업무용 메신저 </a:t>
            </a:r>
            <a:r>
              <a:rPr lang="en-US" altLang="ko-KR" dirty="0"/>
              <a:t>(</a:t>
            </a:r>
            <a:r>
              <a:rPr lang="ko-KR" altLang="en-US" dirty="0"/>
              <a:t>팀 메신저</a:t>
            </a:r>
            <a:r>
              <a:rPr lang="en-US" altLang="ko-KR" dirty="0"/>
              <a:t>, </a:t>
            </a:r>
            <a:r>
              <a:rPr lang="ko-KR" altLang="en-US" dirty="0"/>
              <a:t>사내 메신저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 공유</a:t>
            </a:r>
            <a:r>
              <a:rPr lang="en-US" altLang="ko-KR" dirty="0"/>
              <a:t>: </a:t>
            </a:r>
            <a:r>
              <a:rPr lang="ko-KR" altLang="en-US" dirty="0"/>
              <a:t>대용량</a:t>
            </a:r>
            <a:r>
              <a:rPr lang="en-US" altLang="ko-KR" dirty="0"/>
              <a:t>, </a:t>
            </a:r>
            <a:r>
              <a:rPr lang="ko-KR" altLang="en-US" dirty="0"/>
              <a:t>무제한 저장 기간</a:t>
            </a:r>
            <a:endParaRPr lang="en-US" altLang="ko-KR" dirty="0"/>
          </a:p>
          <a:p>
            <a:pPr lvl="1"/>
            <a:r>
              <a:rPr lang="ko-KR" altLang="en-US" dirty="0"/>
              <a:t>이슈 별</a:t>
            </a:r>
            <a:r>
              <a:rPr lang="en-US" altLang="ko-KR" dirty="0"/>
              <a:t>, </a:t>
            </a:r>
            <a:r>
              <a:rPr lang="ko-KR" altLang="en-US" dirty="0"/>
              <a:t>업무 별 대화방 및 관리자 기능 </a:t>
            </a:r>
            <a:r>
              <a:rPr lang="en-US" altLang="ko-KR" dirty="0"/>
              <a:t>(</a:t>
            </a:r>
            <a:r>
              <a:rPr lang="ko-KR" altLang="en-US" dirty="0"/>
              <a:t>퇴사자 접속 차단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타 협업도구와 자유로운 연계</a:t>
            </a:r>
            <a:r>
              <a:rPr lang="en-US" altLang="ko-KR" dirty="0"/>
              <a:t>: </a:t>
            </a:r>
            <a:r>
              <a:rPr lang="ko-KR" altLang="en-US" dirty="0"/>
              <a:t>공개 </a:t>
            </a:r>
            <a:r>
              <a:rPr lang="en-US" altLang="ko-KR" dirty="0"/>
              <a:t>API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강화된 </a:t>
            </a:r>
            <a:r>
              <a:rPr lang="ko-KR" altLang="en-US" dirty="0" err="1"/>
              <a:t>보안성</a:t>
            </a:r>
            <a:endParaRPr lang="en-US" altLang="ko-KR" dirty="0"/>
          </a:p>
          <a:p>
            <a:pPr lvl="1"/>
            <a:r>
              <a:rPr lang="ko-KR" altLang="en-US" dirty="0"/>
              <a:t>종류</a:t>
            </a:r>
            <a:r>
              <a:rPr lang="en-US" altLang="ko-KR" dirty="0"/>
              <a:t>: Slack, Workplace at Facebook, </a:t>
            </a:r>
            <a:r>
              <a:rPr lang="ko-KR" altLang="en-US" dirty="0"/>
              <a:t>잔디</a:t>
            </a:r>
            <a:r>
              <a:rPr lang="en-US" altLang="ko-KR" dirty="0"/>
              <a:t>, Company Talk, Meet Talk, </a:t>
            </a:r>
            <a:r>
              <a:rPr lang="en-US" altLang="ko-KR" dirty="0" err="1"/>
              <a:t>Grap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37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Slack: </a:t>
            </a:r>
            <a:r>
              <a:rPr lang="ko-KR" altLang="en-US" dirty="0"/>
              <a:t>가장 유명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Slack: Dominating group chat platform</a:t>
            </a:r>
          </a:p>
          <a:p>
            <a:r>
              <a:rPr lang="ko-KR" altLang="en-US" dirty="0"/>
              <a:t>세계적으로 가장 많이 쓰는 업무용 메신저</a:t>
            </a:r>
            <a:endParaRPr lang="en-US" altLang="ko-KR" dirty="0"/>
          </a:p>
          <a:p>
            <a:r>
              <a:rPr lang="en-US" altLang="ko-KR" dirty="0"/>
              <a:t>Simple and powerful </a:t>
            </a:r>
          </a:p>
          <a:p>
            <a:pPr lvl="1"/>
            <a:r>
              <a:rPr lang="ko-KR" altLang="en-US" dirty="0"/>
              <a:t>간단한 검색 기능</a:t>
            </a:r>
            <a:endParaRPr lang="en-US" altLang="ko-KR" dirty="0"/>
          </a:p>
          <a:p>
            <a:pPr lvl="1"/>
            <a:r>
              <a:rPr lang="ko-KR" altLang="en-US" dirty="0"/>
              <a:t>다양한 장치에서 사용 가능</a:t>
            </a:r>
            <a:r>
              <a:rPr lang="en-US" altLang="ko-KR" dirty="0"/>
              <a:t>: </a:t>
            </a:r>
            <a:r>
              <a:rPr lang="ko-KR" altLang="en-US" dirty="0"/>
              <a:t>웹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  <a:r>
              <a:rPr lang="en-US" altLang="ko-KR" dirty="0"/>
              <a:t>, </a:t>
            </a:r>
            <a:r>
              <a:rPr lang="ko-KR" altLang="en-US" dirty="0"/>
              <a:t>데스크탑</a:t>
            </a:r>
            <a:endParaRPr lang="en-US" altLang="ko-KR" dirty="0"/>
          </a:p>
          <a:p>
            <a:pPr lvl="1"/>
            <a:r>
              <a:rPr lang="ko-KR" altLang="en-US" dirty="0"/>
              <a:t>간단하고 편리한 파일 공유</a:t>
            </a: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한글 지원</a:t>
            </a:r>
            <a:r>
              <a:rPr lang="en-US" altLang="ko-KR" dirty="0"/>
              <a:t>: </a:t>
            </a:r>
            <a:r>
              <a:rPr lang="ko-KR" altLang="en-US" dirty="0"/>
              <a:t>한국어 검색</a:t>
            </a:r>
            <a:r>
              <a:rPr lang="en-US" altLang="ko-KR" dirty="0"/>
              <a:t>, </a:t>
            </a:r>
            <a:r>
              <a:rPr lang="ko-KR" altLang="en-US" dirty="0"/>
              <a:t>대화방 개설 불가</a:t>
            </a:r>
            <a:endParaRPr lang="en-US" altLang="ko-KR" dirty="0"/>
          </a:p>
          <a:p>
            <a:pPr lvl="1"/>
            <a:r>
              <a:rPr lang="ko-KR" altLang="en-US" dirty="0"/>
              <a:t>파일 검색 기능 제한</a:t>
            </a:r>
            <a:endParaRPr lang="en-US" altLang="ko-KR" dirty="0"/>
          </a:p>
          <a:p>
            <a:pPr lvl="1"/>
            <a:r>
              <a:rPr lang="ko-KR" altLang="en-US" dirty="0"/>
              <a:t>느린 속도 </a:t>
            </a:r>
            <a:r>
              <a:rPr lang="en-US" altLang="ko-KR" dirty="0"/>
              <a:t>(</a:t>
            </a:r>
            <a:r>
              <a:rPr lang="ko-KR" altLang="en-US" dirty="0"/>
              <a:t>한국 사용자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팀 생성 제한 </a:t>
            </a:r>
            <a:r>
              <a:rPr lang="en-US" altLang="ko-KR" dirty="0"/>
              <a:t>(</a:t>
            </a:r>
            <a:r>
              <a:rPr lang="ko-KR" altLang="en-US" dirty="0" err="1"/>
              <a:t>이메일</a:t>
            </a:r>
            <a:r>
              <a:rPr lang="ko-KR" altLang="en-US" dirty="0"/>
              <a:t> 인증 필요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1026" name="Picture 2" descr="slac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963" y="0"/>
            <a:ext cx="1945037" cy="9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0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Alternative: </a:t>
            </a:r>
            <a:r>
              <a:rPr lang="ko-KR" altLang="en-US" dirty="0"/>
              <a:t>잔디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</a:t>
            </a:r>
            <a:r>
              <a:rPr lang="ko-KR" altLang="en-US" dirty="0" err="1"/>
              <a:t>스타트업</a:t>
            </a:r>
            <a:r>
              <a:rPr lang="ko-KR" altLang="en-US" dirty="0"/>
              <a:t> </a:t>
            </a:r>
            <a:r>
              <a:rPr lang="ko-KR" altLang="en-US" dirty="0" err="1"/>
              <a:t>토스랩</a:t>
            </a:r>
            <a:r>
              <a:rPr lang="ko-KR" altLang="en-US" dirty="0"/>
              <a:t> 개발</a:t>
            </a:r>
            <a:endParaRPr lang="en-US" altLang="ko-KR" dirty="0"/>
          </a:p>
          <a:p>
            <a:pPr lvl="1"/>
            <a:r>
              <a:rPr lang="en-US" altLang="ko-KR" dirty="0"/>
              <a:t>Slack</a:t>
            </a:r>
            <a:r>
              <a:rPr lang="ko-KR" altLang="en-US" dirty="0"/>
              <a:t>의 국내 시장 진입 어려움을 파악하고</a:t>
            </a:r>
            <a:r>
              <a:rPr lang="en-US" altLang="ko-KR" dirty="0"/>
              <a:t>, </a:t>
            </a:r>
            <a:r>
              <a:rPr lang="ko-KR" altLang="en-US" dirty="0"/>
              <a:t>한국형 협업 메신저 개발</a:t>
            </a:r>
            <a:endParaRPr lang="en-US" altLang="ko-KR" dirty="0"/>
          </a:p>
          <a:p>
            <a:pPr lvl="1"/>
            <a:r>
              <a:rPr lang="en-US" altLang="ko-KR" dirty="0"/>
              <a:t>2014</a:t>
            </a:r>
            <a:r>
              <a:rPr lang="ko-KR" altLang="en-US" dirty="0"/>
              <a:t>년 </a:t>
            </a:r>
            <a:r>
              <a:rPr lang="en-US" altLang="ko-KR" dirty="0"/>
              <a:t>launch</a:t>
            </a:r>
          </a:p>
          <a:p>
            <a:pPr lvl="1"/>
            <a:r>
              <a:rPr lang="en-US" altLang="ko-KR" dirty="0">
                <a:hlinkClick r:id="rId2"/>
              </a:rPr>
              <a:t>https://www.jandi.com/landing/kr/features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275" y="2862346"/>
            <a:ext cx="5487449" cy="34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7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84863-1E0F-458F-9DF7-4E800407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85A92C-1B89-4CE2-8C63-8D2CB7E7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667" y="1058863"/>
            <a:ext cx="5368667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51EAF-25A6-4AB8-9A79-75510C6E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3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9F5A-2F4D-4368-81EA-6185357F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Slack </a:t>
            </a:r>
            <a:r>
              <a:rPr lang="ko-KR" altLang="en-US" dirty="0"/>
              <a:t>신규 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312F5-F0E6-443D-9168-810E096B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658" y="1058566"/>
            <a:ext cx="8352928" cy="5269953"/>
          </a:xfrm>
        </p:spPr>
        <p:txBody>
          <a:bodyPr/>
          <a:lstStyle/>
          <a:p>
            <a:r>
              <a:rPr lang="en-US" altLang="ko-KR" dirty="0"/>
              <a:t>Get started</a:t>
            </a:r>
          </a:p>
          <a:p>
            <a:r>
              <a:rPr lang="en-US" altLang="ko-KR" dirty="0"/>
              <a:t>E-mail </a:t>
            </a:r>
            <a:r>
              <a:rPr lang="ko-KR" altLang="en-US" dirty="0"/>
              <a:t>계정 입력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E-mail verification (</a:t>
            </a:r>
            <a:r>
              <a:rPr lang="ko-KR" altLang="en-US" dirty="0"/>
              <a:t>메일 확인하여 </a:t>
            </a:r>
            <a:r>
              <a:rPr lang="en-US" altLang="ko-KR" dirty="0"/>
              <a:t>6</a:t>
            </a:r>
            <a:r>
              <a:rPr lang="ko-KR" altLang="en-US" dirty="0"/>
              <a:t>자리 숫자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회사 이름</a:t>
            </a:r>
            <a:r>
              <a:rPr lang="en-US" altLang="ko-KR" dirty="0"/>
              <a:t>: “2019 OSS CBNU” (</a:t>
            </a:r>
            <a:r>
              <a:rPr lang="ko-KR" altLang="en-US" dirty="0"/>
              <a:t>각자 임의로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프로젝트 이름</a:t>
            </a:r>
            <a:r>
              <a:rPr lang="en-US" altLang="ko-KR" dirty="0"/>
              <a:t>: “OSS </a:t>
            </a:r>
            <a:r>
              <a:rPr lang="en-US" altLang="ko-KR" dirty="0" err="1"/>
              <a:t>ChatBot</a:t>
            </a:r>
            <a:r>
              <a:rPr lang="en-US" altLang="ko-KR" dirty="0"/>
              <a:t>” (</a:t>
            </a:r>
            <a:r>
              <a:rPr lang="ko-KR" altLang="en-US" dirty="0"/>
              <a:t>각자 임의로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다른 사람 초대</a:t>
            </a:r>
            <a:r>
              <a:rPr lang="en-US" altLang="ko-KR" dirty="0"/>
              <a:t>: skip now</a:t>
            </a:r>
          </a:p>
          <a:p>
            <a:r>
              <a:rPr lang="ko-KR" altLang="en-US" dirty="0"/>
              <a:t>작업 분류 지정</a:t>
            </a:r>
            <a:r>
              <a:rPr lang="en-US" altLang="ko-KR" dirty="0"/>
              <a:t>: IT</a:t>
            </a:r>
            <a:r>
              <a:rPr lang="ko-KR" altLang="en-US" dirty="0"/>
              <a:t> </a:t>
            </a:r>
            <a:r>
              <a:rPr lang="en-US" altLang="ko-KR" dirty="0"/>
              <a:t>(tool</a:t>
            </a:r>
            <a:r>
              <a:rPr lang="ko-KR" altLang="en-US" dirty="0"/>
              <a:t>은 사용 안 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Tada! (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및 생성된 채널로 이동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D8F09-6312-4492-8C7F-2435571F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021C5-A9CF-44A2-ACDB-9A06A772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2063873"/>
            <a:ext cx="4057650" cy="72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79BCEB-B251-4627-A8C9-5E11AAAEB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12"/>
          <a:stretch/>
        </p:blipFill>
        <p:spPr>
          <a:xfrm>
            <a:off x="7341833" y="1011360"/>
            <a:ext cx="1743916" cy="472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7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BABD9-CE0A-4BCE-8F0E-CB1DDFA8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B2B771-B74A-4659-B923-94E46040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44" y="1058863"/>
            <a:ext cx="5821112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AC628-9325-4526-93AC-FB3E79C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9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DF2FC-72E9-435C-97EC-537F5EFF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480EAD-B01D-4BAB-AA99-01472856A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Workspace: </a:t>
            </a:r>
            <a:r>
              <a:rPr lang="ko-KR" altLang="en-US" dirty="0"/>
              <a:t>팀 단위 협업 공간</a:t>
            </a:r>
            <a:endParaRPr lang="en-US" altLang="ko-KR" dirty="0"/>
          </a:p>
          <a:p>
            <a:r>
              <a:rPr lang="en-US" altLang="ko-KR" dirty="0"/>
              <a:t>Channels: </a:t>
            </a:r>
            <a:r>
              <a:rPr lang="ko-KR" altLang="en-US" dirty="0"/>
              <a:t>대화방</a:t>
            </a:r>
            <a:endParaRPr lang="en-US" altLang="ko-KR" dirty="0"/>
          </a:p>
          <a:p>
            <a:pPr lvl="1"/>
            <a:r>
              <a:rPr lang="ko-KR" altLang="en-US" dirty="0"/>
              <a:t>다양한 용도의 대화방을 만들어 사용 가능 </a:t>
            </a:r>
            <a:endParaRPr lang="en-US" altLang="ko-KR" dirty="0"/>
          </a:p>
          <a:p>
            <a:pPr lvl="1"/>
            <a:r>
              <a:rPr lang="ko-KR" altLang="en-US" dirty="0"/>
              <a:t>채널 별로 주고받은 파일 목록을 따로 확인 가능</a:t>
            </a:r>
            <a:endParaRPr lang="en-US" altLang="ko-KR" dirty="0"/>
          </a:p>
          <a:p>
            <a:pPr lvl="1"/>
            <a:r>
              <a:rPr lang="en-US" altLang="ko-KR" dirty="0"/>
              <a:t>Public and Private</a:t>
            </a:r>
          </a:p>
          <a:p>
            <a:r>
              <a:rPr lang="en-US" altLang="ko-KR" dirty="0"/>
              <a:t>Direct Messages: </a:t>
            </a:r>
            <a:r>
              <a:rPr lang="ko-KR" altLang="en-US" dirty="0"/>
              <a:t>개인간 대화</a:t>
            </a:r>
            <a:endParaRPr lang="en-US" altLang="ko-KR" dirty="0"/>
          </a:p>
          <a:p>
            <a:r>
              <a:rPr lang="en-US" altLang="ko-KR" dirty="0"/>
              <a:t>Apps: Plug-ins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특징</a:t>
            </a:r>
            <a:endParaRPr lang="en-US" altLang="ko-KR" dirty="0"/>
          </a:p>
          <a:p>
            <a:pPr lvl="1"/>
            <a:r>
              <a:rPr lang="ko-KR" altLang="en-US" dirty="0"/>
              <a:t>모든 대화창이 </a:t>
            </a:r>
            <a:r>
              <a:rPr lang="en-US" altLang="ko-KR" dirty="0"/>
              <a:t>Web-based </a:t>
            </a:r>
            <a:r>
              <a:rPr lang="ko-KR" altLang="en-US" dirty="0"/>
              <a:t>로 관리되어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API</a:t>
            </a:r>
            <a:r>
              <a:rPr lang="ko-KR" altLang="en-US" dirty="0"/>
              <a:t>를 통해 접근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  <a:r>
              <a:rPr lang="en-US" altLang="ko-KR" dirty="0"/>
              <a:t>, </a:t>
            </a:r>
            <a:r>
              <a:rPr lang="ko-KR" altLang="en-US" dirty="0"/>
              <a:t>관리가 가능함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38887-3DCB-48E2-B7DF-EAB1862D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074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57BBD-8C93-4D11-A796-B718B39A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0D8268-E437-4668-A992-76FE2DB9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665" y="1058863"/>
            <a:ext cx="5700670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EC852-6E97-4544-A009-3E9A3FB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8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C6FFB-645F-44B8-8CB8-1D70AC2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A12DE0-74C1-4C9D-A9B9-7F0470DB6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238483"/>
            <a:ext cx="6705600" cy="2686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4E804-731F-4BA2-AA1E-B417375C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29330D-3C0C-4360-8D8F-2CC72A835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6" y="4384460"/>
            <a:ext cx="7019925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742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04FFC-45C7-40FE-98BC-DE68905F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7D10C8C-CD60-4D97-B4FB-F599E21D2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563" y="1826419"/>
            <a:ext cx="6238875" cy="37338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A1543-DF67-4EF5-B6E3-5E491C5D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0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C918-75EB-41DF-8FE6-783DCE0A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7639-A932-4816-A32D-1A83563A6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>
                <a:hlinkClick r:id="rId2"/>
              </a:rPr>
              <a:t>https://github.com/slackapi/node-slack-sdk</a:t>
            </a:r>
            <a:endParaRPr lang="en-US" altLang="ko-KR" sz="1800" dirty="0"/>
          </a:p>
          <a:p>
            <a:pPr lvl="1"/>
            <a:r>
              <a:rPr lang="en-US" altLang="ko-KR" sz="1600" dirty="0"/>
              <a:t>Node-slack-</a:t>
            </a:r>
            <a:r>
              <a:rPr lang="en-US" altLang="ko-KR" sz="1600" dirty="0" err="1"/>
              <a:t>sdk</a:t>
            </a:r>
            <a:endParaRPr lang="en-US" altLang="ko-KR" sz="1600" dirty="0"/>
          </a:p>
          <a:p>
            <a:r>
              <a:rPr lang="en-US" altLang="ko-KR" sz="1800" dirty="0">
                <a:hlinkClick r:id="rId3"/>
              </a:rPr>
              <a:t>https://bcho.tistory.com/759</a:t>
            </a:r>
            <a:endParaRPr lang="en-US" altLang="ko-KR" sz="1800" dirty="0"/>
          </a:p>
          <a:p>
            <a:pPr lvl="1"/>
            <a:r>
              <a:rPr lang="ko-KR" altLang="en-US" sz="1600" dirty="0" err="1"/>
              <a:t>조대협</a:t>
            </a:r>
            <a:r>
              <a:rPr lang="ko-KR" altLang="en-US" sz="1600" dirty="0"/>
              <a:t> 개발자님 블로그</a:t>
            </a:r>
            <a:r>
              <a:rPr lang="en-US" altLang="ko-KR" sz="1600" dirty="0"/>
              <a:t>: </a:t>
            </a:r>
            <a:r>
              <a:rPr lang="ko-KR" altLang="en-US" sz="1600" dirty="0"/>
              <a:t>개발 프로세스</a:t>
            </a:r>
            <a:endParaRPr lang="en-US" altLang="ko-KR" sz="1600" dirty="0"/>
          </a:p>
          <a:p>
            <a:r>
              <a:rPr lang="en-US" altLang="ko-KR" sz="1800" dirty="0">
                <a:hlinkClick r:id="rId4"/>
              </a:rPr>
              <a:t>https://bcho.tistory.com/1237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r>
              <a:rPr lang="en-US" altLang="ko-KR" sz="1800" dirty="0">
                <a:hlinkClick r:id="rId5"/>
              </a:rPr>
              <a:t>https://kutar37.tistory.com/entry/Jenkins-Github-%EC%97%B0%EB%8F%99-%EC%9E%90%EB%8F%99%EB%B0%B0%ED%8F%AC-3</a:t>
            </a:r>
            <a:endParaRPr lang="en-US" altLang="ko-KR" sz="1800" dirty="0"/>
          </a:p>
          <a:p>
            <a:pPr lvl="1"/>
            <a:r>
              <a:rPr lang="en-US" altLang="ko-KR" sz="1600" dirty="0"/>
              <a:t>Jenkins-GitHub</a:t>
            </a:r>
            <a:r>
              <a:rPr lang="ko-KR" altLang="en-US" sz="1600" dirty="0"/>
              <a:t> 연동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D2FFE-05E1-48EC-9248-9435CAE0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826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8B652-E8DC-4EB1-A850-DF65EAA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token </a:t>
            </a:r>
            <a:r>
              <a:rPr lang="ko-KR" altLang="en-US" dirty="0"/>
              <a:t>가져오기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0EF9DB-DB17-4009-BDD4-066A511E6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45"/>
          <a:stretch/>
        </p:blipFill>
        <p:spPr>
          <a:xfrm>
            <a:off x="1271587" y="1889911"/>
            <a:ext cx="6016979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CA2039-FA65-4A06-98C1-688725A1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F4BE37-2FDB-4A84-9DB0-0447341F445E}"/>
              </a:ext>
            </a:extLst>
          </p:cNvPr>
          <p:cNvSpPr/>
          <p:nvPr/>
        </p:nvSpPr>
        <p:spPr>
          <a:xfrm>
            <a:off x="3547815" y="2089684"/>
            <a:ext cx="393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en-US" altLang="ko-KR" dirty="0">
                <a:solidFill>
                  <a:srgbClr val="FF0000"/>
                </a:solidFill>
              </a:rPr>
              <a:t>: API token </a:t>
            </a:r>
            <a:r>
              <a:rPr lang="ko-KR" altLang="en-US" dirty="0">
                <a:solidFill>
                  <a:srgbClr val="FF0000"/>
                </a:solidFill>
              </a:rPr>
              <a:t>은 노출되면 위험함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FC7B9E-6B69-4165-959D-F8248247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152" y="4915280"/>
            <a:ext cx="2609850" cy="742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19407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D191-786F-43FA-8383-A68A66EC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Bots: </a:t>
            </a:r>
            <a:r>
              <a:rPr lang="ko-KR" altLang="en-US" dirty="0"/>
              <a:t>설정 종료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1C07CE-5AE6-415E-B6F2-53C0483B8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413" y="1058863"/>
            <a:ext cx="6971175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BF6D3-00A5-405E-BAF1-72546476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F1A8B0-7F8E-487C-A7F7-AE091C7142D4}"/>
              </a:ext>
            </a:extLst>
          </p:cNvPr>
          <p:cNvSpPr/>
          <p:nvPr/>
        </p:nvSpPr>
        <p:spPr>
          <a:xfrm>
            <a:off x="3208614" y="4585512"/>
            <a:ext cx="5392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색이 없는 동그라미는 현재 동작 중이 아님을 뜻함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FB5F9F3-45A7-4FEE-A550-A1D999EDA23D}"/>
              </a:ext>
            </a:extLst>
          </p:cNvPr>
          <p:cNvCxnSpPr/>
          <p:nvPr/>
        </p:nvCxnSpPr>
        <p:spPr>
          <a:xfrm flipH="1">
            <a:off x="1390650" y="4770178"/>
            <a:ext cx="1817964" cy="4876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297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and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1: </a:t>
            </a:r>
            <a:r>
              <a:rPr lang="ko-KR" altLang="en-US" dirty="0">
                <a:solidFill>
                  <a:srgbClr val="FF0000"/>
                </a:solidFill>
              </a:rPr>
              <a:t>클라우드 서버 구성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Todo</a:t>
            </a:r>
            <a:r>
              <a:rPr lang="en-US" altLang="ko-KR" dirty="0"/>
              <a:t> 2: </a:t>
            </a:r>
            <a:r>
              <a:rPr lang="ko-KR" altLang="en-US" dirty="0" err="1"/>
              <a:t>챗봇</a:t>
            </a:r>
            <a:r>
              <a:rPr lang="ko-KR" altLang="en-US" dirty="0"/>
              <a:t> 서버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853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E685-FF50-4492-9761-0753C8B0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1. J-Cloud </a:t>
            </a:r>
            <a:r>
              <a:rPr lang="ko-KR" altLang="en-US" sz="4400" dirty="0"/>
              <a:t>에서 </a:t>
            </a:r>
            <a:br>
              <a:rPr lang="en-US" altLang="ko-KR" sz="4400" dirty="0"/>
            </a:br>
            <a:r>
              <a:rPr lang="ko-KR" altLang="en-US" sz="4400" dirty="0"/>
              <a:t>우분투 가상머신 </a:t>
            </a:r>
            <a:r>
              <a:rPr lang="en-US" altLang="ko-KR" sz="4400" dirty="0"/>
              <a:t>(</a:t>
            </a:r>
            <a:r>
              <a:rPr lang="ko-KR" altLang="en-US" sz="4400" dirty="0"/>
              <a:t>인스턴스</a:t>
            </a:r>
            <a:r>
              <a:rPr lang="en-US" altLang="ko-KR" sz="4400" dirty="0"/>
              <a:t>) </a:t>
            </a:r>
            <a:br>
              <a:rPr lang="en-US" altLang="ko-KR" sz="4400" dirty="0"/>
            </a:br>
            <a:r>
              <a:rPr lang="ko-KR" altLang="en-US" sz="4400" dirty="0"/>
              <a:t>생성 및 접속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98C23B-FDE3-467F-9C8B-C91C988A4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25742B-C12D-422A-A17C-7BE8ADC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42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538C9A8-96A3-4AAD-9BF0-9665ADA8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F574CB5-3339-4DD5-8A69-06AF5295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12762"/>
            <a:ext cx="8353425" cy="436111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CB43B-7234-42C2-B88B-27A97F7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03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01BE6-D1A5-49B8-AE06-C25A4FF1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04DEF-AE40-43BF-94AA-4C5596F8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BD3133F-2137-4BE2-A97C-1B2F0D4D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219185"/>
            <a:ext cx="8353425" cy="29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5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8DB35-865A-4DEE-A1E2-354A781C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EB2A8-262D-43A8-8F80-311AB05B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J-Cloud </a:t>
            </a:r>
            <a:r>
              <a:rPr lang="ko-KR" altLang="en-US" sz="2000" dirty="0"/>
              <a:t>시스템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2"/>
              </a:rPr>
              <a:t>http://jcloud.jbnu.ac.kr</a:t>
            </a:r>
            <a:r>
              <a:rPr lang="en-US" altLang="ko-KR" sz="2000" dirty="0"/>
              <a:t> </a:t>
            </a:r>
            <a:endParaRPr lang="en-US" altLang="ko-KR" sz="1600" dirty="0"/>
          </a:p>
          <a:p>
            <a:r>
              <a:rPr lang="ko-KR" altLang="en-US" sz="2000" dirty="0"/>
              <a:t>소개 및 사용 방법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https://jcloud-devops.github.io/</a:t>
            </a:r>
            <a:endParaRPr lang="en-US" altLang="ko-KR" sz="2000" dirty="0"/>
          </a:p>
          <a:p>
            <a:pPr lvl="1"/>
            <a:r>
              <a:rPr lang="en-US" altLang="ko-KR" sz="1800" dirty="0"/>
              <a:t>Document </a:t>
            </a:r>
            <a:r>
              <a:rPr lang="ko-KR" altLang="en-US" sz="1800" dirty="0"/>
              <a:t>에서 아래 참조</a:t>
            </a:r>
            <a:endParaRPr lang="en-US" altLang="ko-KR" sz="1800" dirty="0"/>
          </a:p>
          <a:p>
            <a:pPr lvl="2"/>
            <a:r>
              <a:rPr lang="ko-KR" altLang="en-US" sz="1600" dirty="0"/>
              <a:t>인스턴스 생성 방법</a:t>
            </a:r>
            <a:endParaRPr lang="en-US" altLang="ko-KR" sz="1600" dirty="0"/>
          </a:p>
          <a:p>
            <a:pPr lvl="2"/>
            <a:r>
              <a:rPr lang="en-US" altLang="ko-KR" sz="1600" dirty="0"/>
              <a:t>SSH </a:t>
            </a:r>
            <a:r>
              <a:rPr lang="ko-KR" altLang="en-US" sz="1600" dirty="0"/>
              <a:t>접속 </a:t>
            </a:r>
            <a:r>
              <a:rPr lang="en-US" altLang="ko-KR" sz="1600" dirty="0" err="1"/>
              <a:t>Xshell</a:t>
            </a:r>
            <a:r>
              <a:rPr lang="en-US" altLang="ko-KR" sz="1600" dirty="0"/>
              <a:t>, putty </a:t>
            </a:r>
            <a:r>
              <a:rPr lang="ko-KR" altLang="en-US" sz="1600" dirty="0"/>
              <a:t>등 사용</a:t>
            </a:r>
            <a:endParaRPr lang="en-US" altLang="ko-KR" sz="1600" dirty="0"/>
          </a:p>
          <a:p>
            <a:r>
              <a:rPr lang="en-US" altLang="ko-KR" sz="2000" dirty="0"/>
              <a:t>OSS </a:t>
            </a:r>
            <a:r>
              <a:rPr lang="ko-KR" altLang="en-US" sz="2000" dirty="0"/>
              <a:t>수강생들의 계정은 모두 </a:t>
            </a:r>
            <a:r>
              <a:rPr lang="ko-KR" altLang="en-US" sz="2000" dirty="0" err="1"/>
              <a:t>생성해놓은</a:t>
            </a:r>
            <a:r>
              <a:rPr lang="ko-KR" altLang="en-US" sz="2000" dirty="0"/>
              <a:t> 상태</a:t>
            </a:r>
            <a:endParaRPr lang="en-US" altLang="ko-KR" sz="2000" dirty="0"/>
          </a:p>
          <a:p>
            <a:pPr lvl="1"/>
            <a:r>
              <a:rPr lang="en-US" altLang="ko-KR" sz="1800" dirty="0"/>
              <a:t>ID: </a:t>
            </a:r>
            <a:r>
              <a:rPr lang="en-US" altLang="ko-KR" sz="1800" dirty="0" err="1"/>
              <a:t>oss</a:t>
            </a:r>
            <a:r>
              <a:rPr lang="ko-KR" altLang="en-US" sz="1800" dirty="0"/>
              <a:t>학번</a:t>
            </a:r>
            <a:r>
              <a:rPr lang="en-US" altLang="ko-KR" sz="1800" dirty="0"/>
              <a:t>, PW: </a:t>
            </a:r>
            <a:r>
              <a:rPr lang="ko-KR" altLang="en-US" sz="1800" dirty="0"/>
              <a:t>학번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oss41983//41983</a:t>
            </a:r>
          </a:p>
          <a:p>
            <a:r>
              <a:rPr lang="ko-KR" altLang="en-US" sz="2000" dirty="0"/>
              <a:t>문의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4"/>
              </a:rPr>
              <a:t>jcloud@jbnu.ac.kr</a:t>
            </a:r>
            <a:endParaRPr lang="en-US" altLang="ko-KR" sz="2000" dirty="0"/>
          </a:p>
          <a:p>
            <a:r>
              <a:rPr lang="ko-KR" altLang="en-US" sz="2000" dirty="0"/>
              <a:t>참고</a:t>
            </a:r>
            <a:r>
              <a:rPr lang="en-US" altLang="ko-KR" sz="2000" dirty="0"/>
              <a:t>: </a:t>
            </a:r>
            <a:r>
              <a:rPr lang="ko-KR" altLang="en-US" sz="2000" dirty="0"/>
              <a:t>학기 종료 직후</a:t>
            </a:r>
            <a:r>
              <a:rPr lang="en-US" altLang="ko-KR" sz="2000" dirty="0"/>
              <a:t>, </a:t>
            </a:r>
            <a:r>
              <a:rPr lang="ko-KR" altLang="en-US" sz="2000" dirty="0"/>
              <a:t>인스턴스 및 계정 삭제됨</a:t>
            </a:r>
            <a:endParaRPr lang="en-US" altLang="ko-KR" sz="2000" dirty="0"/>
          </a:p>
          <a:p>
            <a:pPr lvl="1"/>
            <a:r>
              <a:rPr lang="ko-KR" altLang="en-US" sz="1800" dirty="0"/>
              <a:t>컴퓨터공학과 학생들은 학번으로 계정이 생성되어 있음</a:t>
            </a:r>
            <a:endParaRPr lang="en-US" altLang="ko-KR" sz="1800" dirty="0"/>
          </a:p>
          <a:p>
            <a:pPr lvl="1"/>
            <a:r>
              <a:rPr lang="ko-KR" altLang="en-US" sz="1800" dirty="0"/>
              <a:t>타 학과 학생들은 별도 신청하여 사용 가능</a:t>
            </a:r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70CF2-348C-4742-9AC0-DC39F078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71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06A8-2790-4A3A-85E4-9AB4A602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수업용 인스턴스</a:t>
            </a:r>
            <a:r>
              <a:rPr lang="en-US" altLang="ko-KR" dirty="0"/>
              <a:t>(</a:t>
            </a:r>
            <a:r>
              <a:rPr lang="ko-KR" altLang="en-US" dirty="0"/>
              <a:t>가상머신</a:t>
            </a:r>
            <a:r>
              <a:rPr lang="en-US" altLang="ko-KR" dirty="0"/>
              <a:t>)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684B2-D901-4148-AF07-E7CB5BFC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Details</a:t>
            </a:r>
          </a:p>
          <a:p>
            <a:pPr lvl="1"/>
            <a:r>
              <a:rPr lang="en-US" altLang="ko-KR" dirty="0"/>
              <a:t>Instance Name: ID </a:t>
            </a:r>
            <a:r>
              <a:rPr lang="ko-KR" altLang="en-US" dirty="0"/>
              <a:t>와 동일하게 </a:t>
            </a:r>
            <a:r>
              <a:rPr lang="en-US" altLang="ko-KR" dirty="0" err="1"/>
              <a:t>oss</a:t>
            </a:r>
            <a:r>
              <a:rPr lang="ko-KR" altLang="en-US" dirty="0"/>
              <a:t>학번</a:t>
            </a:r>
            <a:endParaRPr lang="en-US" altLang="ko-KR" dirty="0"/>
          </a:p>
          <a:p>
            <a:pPr lvl="2"/>
            <a:r>
              <a:rPr lang="en-US" altLang="ko-KR" dirty="0"/>
              <a:t>Count: 1 (1</a:t>
            </a:r>
            <a:r>
              <a:rPr lang="ko-KR" altLang="en-US" dirty="0"/>
              <a:t>인당 </a:t>
            </a:r>
            <a:r>
              <a:rPr lang="en-US" altLang="ko-KR" dirty="0"/>
              <a:t>1</a:t>
            </a:r>
            <a:r>
              <a:rPr lang="ko-KR" altLang="en-US" dirty="0"/>
              <a:t>대만 만들어서 사용할 것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Availability Zone: “Any Availability Zone”</a:t>
            </a:r>
          </a:p>
          <a:p>
            <a:r>
              <a:rPr lang="en-US" altLang="ko-KR" dirty="0"/>
              <a:t>Source: Image, “Ubuntu 18.04.2 ssh7777”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/>
            <a:r>
              <a:rPr lang="en-US" altLang="ko-KR" dirty="0"/>
              <a:t>Create New Volume: </a:t>
            </a:r>
            <a:r>
              <a:rPr lang="ko-KR" altLang="en-US" dirty="0" err="1"/>
              <a:t>아니오</a:t>
            </a:r>
            <a:endParaRPr lang="en-US" altLang="ko-KR" dirty="0"/>
          </a:p>
          <a:p>
            <a:r>
              <a:rPr lang="en-US" altLang="ko-KR" dirty="0"/>
              <a:t>Flavor: t3.small</a:t>
            </a:r>
          </a:p>
          <a:p>
            <a:r>
              <a:rPr lang="en-US" altLang="ko-KR" dirty="0"/>
              <a:t>Network: oss2019.internal</a:t>
            </a:r>
          </a:p>
          <a:p>
            <a:r>
              <a:rPr lang="en-US" altLang="ko-KR" dirty="0"/>
              <a:t>Key Pair:</a:t>
            </a:r>
            <a:r>
              <a:rPr lang="ko-KR" altLang="en-US" dirty="0"/>
              <a:t> 미리 생성해서 꼭 다운로드 받고</a:t>
            </a:r>
            <a:r>
              <a:rPr lang="en-US" altLang="ko-KR" dirty="0"/>
              <a:t>, </a:t>
            </a:r>
            <a:r>
              <a:rPr lang="ko-KR" altLang="en-US" dirty="0"/>
              <a:t>파일 잘 관리할 것</a:t>
            </a:r>
            <a:endParaRPr lang="en-US" altLang="ko-KR" dirty="0"/>
          </a:p>
          <a:p>
            <a:pPr lvl="1"/>
            <a:r>
              <a:rPr lang="en-US" altLang="ko-KR" dirty="0"/>
              <a:t>J-Cloud </a:t>
            </a:r>
            <a:r>
              <a:rPr lang="ko-KR" altLang="en-US" dirty="0"/>
              <a:t>상의 가상머신에 접속할 때 사용하는 인증파일</a:t>
            </a:r>
            <a:endParaRPr lang="en-US" altLang="ko-KR" dirty="0"/>
          </a:p>
          <a:p>
            <a:r>
              <a:rPr lang="ko-KR" altLang="en-US" dirty="0"/>
              <a:t>그 외 기본 설정 사용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76FDA-FF64-4170-997E-485F9B39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895C35A-46E3-4B3E-8402-7C61F2FFE2A5}"/>
              </a:ext>
            </a:extLst>
          </p:cNvPr>
          <p:cNvSpPr/>
          <p:nvPr/>
        </p:nvSpPr>
        <p:spPr>
          <a:xfrm>
            <a:off x="3106150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93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C59E2EB-352E-42E2-B533-74B4452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J-Cloud</a:t>
            </a:r>
            <a:r>
              <a:rPr lang="ko-KR" altLang="en-US" dirty="0"/>
              <a:t> 에서 인스턴스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9F0EF-749A-401F-912A-A14DA1F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37F810-CBE2-4D6F-959E-675131A5CF1D}"/>
              </a:ext>
            </a:extLst>
          </p:cNvPr>
          <p:cNvSpPr txBox="1">
            <a:spLocks/>
          </p:cNvSpPr>
          <p:nvPr/>
        </p:nvSpPr>
        <p:spPr>
          <a:xfrm>
            <a:off x="395536" y="1058567"/>
            <a:ext cx="8352928" cy="2370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인스턴스 생성 후</a:t>
            </a:r>
            <a:r>
              <a:rPr lang="en-US" altLang="ko-KR" sz="2000" dirty="0"/>
              <a:t> </a:t>
            </a:r>
            <a:r>
              <a:rPr lang="ko-KR" altLang="en-US" sz="2000" dirty="0"/>
              <a:t>화면</a:t>
            </a:r>
            <a:endParaRPr lang="en-US" altLang="ko-KR" sz="2000" dirty="0"/>
          </a:p>
          <a:p>
            <a:pPr lvl="1"/>
            <a:r>
              <a:rPr lang="ko-KR" altLang="en-US" sz="1600" dirty="0"/>
              <a:t>본인의 인스턴스에 대해 </a:t>
            </a:r>
            <a:r>
              <a:rPr lang="en-US" altLang="ko-KR" sz="1600" dirty="0"/>
              <a:t>IP </a:t>
            </a:r>
            <a:r>
              <a:rPr lang="ko-KR" altLang="en-US" sz="1600" dirty="0"/>
              <a:t>확인하고</a:t>
            </a:r>
            <a:r>
              <a:rPr lang="en-US" altLang="ko-KR" sz="1600" dirty="0"/>
              <a:t>, SSH </a:t>
            </a:r>
            <a:r>
              <a:rPr lang="ko-KR" altLang="en-US" sz="1600" dirty="0"/>
              <a:t>접속하여 다음 내용들을 진행할 것</a:t>
            </a:r>
            <a:endParaRPr lang="en-US" altLang="ko-KR" sz="1600" dirty="0"/>
          </a:p>
          <a:p>
            <a:endParaRPr lang="en-US" altLang="ko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3E9C475-AD31-466C-A85F-4E3EF8A03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970784"/>
            <a:ext cx="8353425" cy="401656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274B615-8389-4560-91AE-4D31C9EAAA9C}"/>
              </a:ext>
            </a:extLst>
          </p:cNvPr>
          <p:cNvSpPr/>
          <p:nvPr/>
        </p:nvSpPr>
        <p:spPr>
          <a:xfrm>
            <a:off x="3714750" y="5124451"/>
            <a:ext cx="781050" cy="25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077592-FB29-403C-89E0-12BEE4B81F42}"/>
              </a:ext>
            </a:extLst>
          </p:cNvPr>
          <p:cNvSpPr/>
          <p:nvPr/>
        </p:nvSpPr>
        <p:spPr>
          <a:xfrm>
            <a:off x="1333500" y="1967559"/>
            <a:ext cx="7810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D9D32F-C7D2-40B9-99AE-16BC4222AD6A}"/>
              </a:ext>
            </a:extLst>
          </p:cNvPr>
          <p:cNvSpPr/>
          <p:nvPr/>
        </p:nvSpPr>
        <p:spPr>
          <a:xfrm>
            <a:off x="7305675" y="5124449"/>
            <a:ext cx="781050" cy="25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17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SSH </a:t>
            </a:r>
            <a:r>
              <a:rPr lang="ko-KR" altLang="en-US" dirty="0"/>
              <a:t>클라이언트를 이용한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8566"/>
            <a:ext cx="8352928" cy="5269953"/>
          </a:xfrm>
        </p:spPr>
        <p:txBody>
          <a:bodyPr/>
          <a:lstStyle/>
          <a:p>
            <a:r>
              <a:rPr lang="en-US" altLang="ko-KR" sz="2000" dirty="0">
                <a:hlinkClick r:id="rId3"/>
              </a:rPr>
              <a:t>https://jcloud-devops.github.io/user-guide.html</a:t>
            </a:r>
            <a:endParaRPr lang="en-US" altLang="ko-KR" sz="2000" dirty="0"/>
          </a:p>
          <a:p>
            <a:pPr lvl="1"/>
            <a:r>
              <a:rPr lang="en-US" altLang="ko-KR" sz="1600" dirty="0">
                <a:solidFill>
                  <a:srgbClr val="FF0000"/>
                </a:solidFill>
              </a:rPr>
              <a:t>SSH </a:t>
            </a:r>
            <a:r>
              <a:rPr lang="ko-KR" altLang="en-US" sz="1600" dirty="0">
                <a:solidFill>
                  <a:srgbClr val="FF0000"/>
                </a:solidFill>
              </a:rPr>
              <a:t>연결 방법을 확인할 것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공용 </a:t>
            </a:r>
            <a:r>
              <a:rPr lang="en-US" altLang="ko-KR" sz="1600" dirty="0"/>
              <a:t>IP: </a:t>
            </a:r>
            <a:r>
              <a:rPr lang="en-US" altLang="ko-KR" sz="1600" dirty="0">
                <a:solidFill>
                  <a:srgbClr val="FF0000"/>
                </a:solidFill>
              </a:rPr>
              <a:t>203.254.143.211</a:t>
            </a:r>
          </a:p>
          <a:p>
            <a:pPr lvl="1"/>
            <a:r>
              <a:rPr lang="en-US" altLang="ko-KR" sz="1600" dirty="0"/>
              <a:t>SSH </a:t>
            </a:r>
            <a:r>
              <a:rPr lang="ko-KR" altLang="en-US" sz="1600" dirty="0"/>
              <a:t>포트 번호</a:t>
            </a:r>
            <a:r>
              <a:rPr lang="en-US" altLang="ko-KR" sz="1600" dirty="0"/>
              <a:t>: 19xxx</a:t>
            </a:r>
          </a:p>
          <a:p>
            <a:pPr lvl="2"/>
            <a:r>
              <a:rPr lang="en-US" altLang="ko-KR" sz="1400" dirty="0">
                <a:solidFill>
                  <a:srgbClr val="FF0000"/>
                </a:solidFill>
              </a:rPr>
              <a:t>xxx</a:t>
            </a:r>
            <a:r>
              <a:rPr lang="ko-KR" altLang="en-US" sz="1400" dirty="0">
                <a:solidFill>
                  <a:srgbClr val="FF0000"/>
                </a:solidFill>
              </a:rPr>
              <a:t>는 본인 인스턴스 </a:t>
            </a:r>
            <a:r>
              <a:rPr lang="en-US" altLang="ko-KR" sz="1400" dirty="0">
                <a:solidFill>
                  <a:srgbClr val="FF0000"/>
                </a:solidFill>
              </a:rPr>
              <a:t>IP </a:t>
            </a:r>
            <a:r>
              <a:rPr lang="ko-KR" altLang="en-US" sz="1400" dirty="0">
                <a:solidFill>
                  <a:srgbClr val="FF0000"/>
                </a:solidFill>
              </a:rPr>
              <a:t>의 끝자리</a:t>
            </a:r>
            <a:r>
              <a:rPr lang="en-US" altLang="ko-KR" sz="1400" dirty="0">
                <a:solidFill>
                  <a:srgbClr val="FF0000"/>
                </a:solidFill>
              </a:rPr>
              <a:t>.  </a:t>
            </a:r>
            <a:r>
              <a:rPr lang="ko-KR" altLang="en-US" sz="1400" dirty="0">
                <a:solidFill>
                  <a:srgbClr val="FF0000"/>
                </a:solidFill>
              </a:rPr>
              <a:t>예</a:t>
            </a:r>
            <a:r>
              <a:rPr lang="en-US" altLang="ko-KR" sz="1400" dirty="0">
                <a:solidFill>
                  <a:srgbClr val="FF0000"/>
                </a:solidFill>
              </a:rPr>
              <a:t>) 192.168.0.2 →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19001, 192.168.0.199 →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19199</a:t>
            </a:r>
          </a:p>
          <a:p>
            <a:pPr lvl="2"/>
            <a:r>
              <a:rPr lang="en-US" altLang="ko-KR" sz="1400" dirty="0"/>
              <a:t>Port </a:t>
            </a:r>
            <a:r>
              <a:rPr lang="en-US" altLang="ko-KR" sz="1400" dirty="0" err="1"/>
              <a:t>forwardings</a:t>
            </a:r>
            <a:r>
              <a:rPr lang="en-US" altLang="ko-KR" sz="1400" dirty="0"/>
              <a:t>: 18xxx -&gt; 80, 17xxx -&gt; 8080 (HTTP</a:t>
            </a:r>
            <a:r>
              <a:rPr lang="ko-KR" altLang="en-US" sz="1400" dirty="0"/>
              <a:t>와 </a:t>
            </a:r>
            <a:r>
              <a:rPr lang="en-US" altLang="ko-KR" sz="1400" dirty="0"/>
              <a:t>Jenkins </a:t>
            </a:r>
            <a:r>
              <a:rPr lang="ko-KR" altLang="en-US" sz="1400" dirty="0"/>
              <a:t>용 </a:t>
            </a:r>
            <a:r>
              <a:rPr lang="en-US" altLang="ko-KR" sz="1400" dirty="0"/>
              <a:t>8080)</a:t>
            </a:r>
          </a:p>
          <a:p>
            <a:r>
              <a:rPr lang="en-US" altLang="ko-KR" sz="2000" dirty="0"/>
              <a:t>SSH </a:t>
            </a:r>
            <a:r>
              <a:rPr lang="ko-KR" altLang="en-US" sz="2000" dirty="0"/>
              <a:t>클라이언트</a:t>
            </a:r>
            <a:endParaRPr lang="en-US" altLang="ko-KR" sz="2000" dirty="0"/>
          </a:p>
          <a:p>
            <a:pPr lvl="1"/>
            <a:r>
              <a:rPr lang="en-US" altLang="ko-KR" sz="1800" dirty="0"/>
              <a:t>SSH </a:t>
            </a:r>
            <a:r>
              <a:rPr lang="ko-KR" altLang="en-US" sz="1800" dirty="0"/>
              <a:t>프로토콜을 이용해 원격 서버에 접속하는 프로그램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PuTTY</a:t>
            </a:r>
            <a:r>
              <a:rPr lang="en-US" altLang="ko-KR" sz="1800" dirty="0"/>
              <a:t> </a:t>
            </a:r>
            <a:r>
              <a:rPr lang="ko-KR" altLang="en-US" sz="1800" dirty="0"/>
              <a:t>등이 유명함</a:t>
            </a:r>
            <a:r>
              <a:rPr lang="en-US" altLang="ko-KR" sz="1800" dirty="0"/>
              <a:t>: </a:t>
            </a:r>
            <a:r>
              <a:rPr lang="ko-KR" altLang="en-US" sz="1600" dirty="0"/>
              <a:t>단순하고 기본 기능 충실</a:t>
            </a:r>
            <a:r>
              <a:rPr lang="en-US" altLang="ko-KR" sz="1600" dirty="0"/>
              <a:t>. </a:t>
            </a:r>
            <a:r>
              <a:rPr lang="ko-KR" altLang="en-US" sz="1600" dirty="0"/>
              <a:t>그러나 너무 단순함</a:t>
            </a:r>
            <a:endParaRPr lang="en-US" altLang="ko-KR" dirty="0"/>
          </a:p>
          <a:p>
            <a:r>
              <a:rPr lang="en-US" altLang="ko-KR" sz="2000" dirty="0" err="1"/>
              <a:t>Xshell</a:t>
            </a:r>
            <a:endParaRPr lang="en-US" altLang="ko-KR" sz="2000" dirty="0"/>
          </a:p>
          <a:p>
            <a:pPr lvl="1"/>
            <a:r>
              <a:rPr lang="ko-KR" altLang="en-US" sz="1800" dirty="0"/>
              <a:t>개인용</a:t>
            </a:r>
            <a:r>
              <a:rPr lang="en-US" altLang="ko-KR" sz="1800" dirty="0"/>
              <a:t>, </a:t>
            </a:r>
            <a:r>
              <a:rPr lang="ko-KR" altLang="en-US" sz="1800" dirty="0"/>
              <a:t>교육용 무료 버전 배포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http://www.netsarang.co.kr/download/free_license.html</a:t>
            </a:r>
            <a:endParaRPr lang="en-US" altLang="ko-KR" sz="18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자유롭게 본인에 맞는 프로그램 사용하는데</a:t>
            </a:r>
            <a:r>
              <a:rPr lang="en-US" altLang="ko-KR" sz="2000" dirty="0"/>
              <a:t>…</a:t>
            </a:r>
            <a:r>
              <a:rPr lang="en-US" altLang="ko-KR" sz="2000" dirty="0" err="1"/>
              <a:t>Xshell</a:t>
            </a:r>
            <a:r>
              <a:rPr lang="en-US" altLang="ko-KR" sz="2000" dirty="0"/>
              <a:t> </a:t>
            </a:r>
            <a:r>
              <a:rPr lang="ko-KR" altLang="en-US" sz="2000" dirty="0"/>
              <a:t>쓰세요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4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FF61F-8436-4682-B2EB-1975DD3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CBC78B-2603-4043-8C1B-1277F0325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76042-23B4-4298-ABC3-C41DF92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02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73DA-A8BE-4146-851C-76F78F99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 and </a:t>
            </a:r>
            <a:r>
              <a:rPr lang="en-US" altLang="ko-KR" dirty="0" err="1"/>
              <a:t>npm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2E06B-645D-43A9-8402-A40D14584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Todo</a:t>
            </a:r>
            <a:r>
              <a:rPr lang="en-US" altLang="ko-KR" dirty="0"/>
              <a:t> 1: </a:t>
            </a:r>
            <a:r>
              <a:rPr lang="ko-KR" altLang="en-US" dirty="0"/>
              <a:t>클라우드 서버 구성</a:t>
            </a:r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Todo</a:t>
            </a:r>
            <a:r>
              <a:rPr lang="en-US" altLang="ko-KR" dirty="0">
                <a:solidFill>
                  <a:srgbClr val="FF0000"/>
                </a:solidFill>
              </a:rPr>
              <a:t> 2: </a:t>
            </a:r>
            <a:r>
              <a:rPr lang="ko-KR" altLang="en-US" dirty="0" err="1">
                <a:solidFill>
                  <a:srgbClr val="FF0000"/>
                </a:solidFill>
              </a:rPr>
              <a:t>챗봇</a:t>
            </a:r>
            <a:r>
              <a:rPr lang="ko-KR" altLang="en-US" dirty="0">
                <a:solidFill>
                  <a:srgbClr val="FF0000"/>
                </a:solidFill>
              </a:rPr>
              <a:t> 서버 구축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70A1F4-DAF1-4600-ADF3-7BE17A8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1189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A9F2884-35C9-40A3-8EF1-023B50D7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D48B9F-943A-4D5F-890D-C2886C239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00814" cy="5269953"/>
          </a:xfrm>
        </p:spPr>
        <p:txBody>
          <a:bodyPr/>
          <a:lstStyle/>
          <a:p>
            <a:r>
              <a:rPr lang="ko-KR" altLang="en-US" sz="2000" dirty="0"/>
              <a:t>확장성 있는 네트워크 애플리케이션</a:t>
            </a:r>
            <a:r>
              <a:rPr lang="en-US" altLang="ko-KR" sz="2000" dirty="0"/>
              <a:t> </a:t>
            </a:r>
            <a:r>
              <a:rPr lang="ko-KR" altLang="en-US" sz="2000" dirty="0"/>
              <a:t>개발에 사용되는 소프트웨어 플랫폼</a:t>
            </a:r>
            <a:endParaRPr lang="en-US" altLang="ko-KR" sz="2000" dirty="0"/>
          </a:p>
          <a:p>
            <a:pPr lvl="1"/>
            <a:r>
              <a:rPr lang="ko-KR" altLang="en-US" sz="1800" dirty="0"/>
              <a:t>특히 손쉽게 </a:t>
            </a:r>
            <a:r>
              <a:rPr lang="ko-KR" altLang="en-US" sz="1800" dirty="0" err="1"/>
              <a:t>백엔드</a:t>
            </a:r>
            <a:r>
              <a:rPr lang="ko-KR" altLang="en-US" sz="1800" dirty="0"/>
              <a:t> 시스템 구현이 가능하여 널리 사용됨</a:t>
            </a:r>
            <a:endParaRPr lang="en-US" altLang="ko-KR" sz="1800" dirty="0"/>
          </a:p>
          <a:p>
            <a:r>
              <a:rPr lang="ko-KR" altLang="en-US" sz="2000" dirty="0"/>
              <a:t>작성 언어로 </a:t>
            </a:r>
            <a:r>
              <a:rPr lang="ko-KR" altLang="en-US" sz="2000" dirty="0">
                <a:hlinkClick r:id="rId2" tooltip="자바스크립트"/>
              </a:rPr>
              <a:t>자바스크립트</a:t>
            </a:r>
            <a:r>
              <a:rPr lang="ko-KR" altLang="en-US" sz="2000" dirty="0"/>
              <a:t>를 활용하며 </a:t>
            </a:r>
            <a:endParaRPr lang="en-US" altLang="ko-KR" sz="2000" dirty="0"/>
          </a:p>
          <a:p>
            <a:pPr lvl="1"/>
            <a:r>
              <a:rPr lang="en-US" altLang="ko-KR" sz="1800" dirty="0"/>
              <a:t>Non-blocking I/O</a:t>
            </a:r>
            <a:r>
              <a:rPr lang="ko-KR" altLang="en-US" sz="1800" dirty="0"/>
              <a:t>와 단일 스레드 이벤트 루프를 통한 높은 처리 성능 제공</a:t>
            </a:r>
            <a:endParaRPr lang="en-US" altLang="ko-KR" sz="1800" dirty="0"/>
          </a:p>
          <a:p>
            <a:r>
              <a:rPr lang="ko-KR" altLang="en-US" sz="2000" dirty="0"/>
              <a:t>내장 </a:t>
            </a:r>
            <a:r>
              <a:rPr lang="en-US" altLang="ko-KR" sz="2000" dirty="0"/>
              <a:t>HTTP </a:t>
            </a:r>
            <a:r>
              <a:rPr lang="ko-KR" altLang="en-US" sz="2000" dirty="0"/>
              <a:t>서버 라이브러리를 포함하고 있어 웹 서버에서 아파치 등의 별도의 소프트웨어 없이 동작하는 것이 가능</a:t>
            </a:r>
            <a:endParaRPr lang="en-US" altLang="ko-KR" sz="2000" dirty="0"/>
          </a:p>
          <a:p>
            <a:pPr lvl="1"/>
            <a:r>
              <a:rPr lang="ko-KR" altLang="en-US" sz="1800" dirty="0"/>
              <a:t>이를 통해 웹 서버의 동작에 있어 더 많은 통제가 가능</a:t>
            </a:r>
            <a:endParaRPr lang="en-US" altLang="ko-KR" sz="1800" dirty="0"/>
          </a:p>
          <a:p>
            <a:r>
              <a:rPr lang="en-US" altLang="ko-KR" sz="2000" dirty="0"/>
              <a:t>V8 (</a:t>
            </a:r>
            <a:r>
              <a:rPr lang="ko-KR" altLang="en-US" sz="2000" dirty="0"/>
              <a:t>자바스크립트 엔진</a:t>
            </a:r>
            <a:r>
              <a:rPr lang="en-US" altLang="ko-KR" sz="2000" dirty="0"/>
              <a:t>)</a:t>
            </a:r>
            <a:r>
              <a:rPr lang="ko-KR" altLang="en-US" sz="2000" dirty="0"/>
              <a:t>으로 빌드 된 이벤트 기반 자바스크립트 런타임</a:t>
            </a:r>
            <a:endParaRPr lang="en-US" altLang="ko-KR" sz="2000" dirty="0"/>
          </a:p>
          <a:p>
            <a:r>
              <a:rPr lang="ko-KR" altLang="en-US" sz="2000" dirty="0"/>
              <a:t>위키에 간단한 예제들이 있으니 확인해 볼 것</a:t>
            </a:r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간단하게</a:t>
            </a:r>
            <a:r>
              <a:rPr lang="en-US" altLang="ko-KR" sz="2000" dirty="0"/>
              <a:t>, </a:t>
            </a:r>
            <a:r>
              <a:rPr lang="ko-KR" altLang="en-US" sz="2000" dirty="0"/>
              <a:t>웹서버 만들 때 쓰는 손쉬운 도구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 err="1"/>
              <a:t>챗봇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슬랙</a:t>
            </a:r>
            <a:r>
              <a:rPr lang="ko-KR" altLang="en-US" sz="1600" dirty="0"/>
              <a:t> 연동 등의 예제도 많이 나옴</a:t>
            </a: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1BA7EC-C3BF-4E3E-8DDE-81708A1C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3748AB-F7B2-4598-8F80-F712692F9337}"/>
              </a:ext>
            </a:extLst>
          </p:cNvPr>
          <p:cNvSpPr/>
          <p:nvPr/>
        </p:nvSpPr>
        <p:spPr>
          <a:xfrm>
            <a:off x="5184372" y="500829"/>
            <a:ext cx="3711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https://ko.wikipedia.org/wiki/Node.js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2644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EFE86-3EBE-4899-8566-462E282F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940DE21-E608-4DD3-BB2D-E178C8E7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697" y="1371600"/>
            <a:ext cx="7902606" cy="3633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B62637-560D-44C5-9FB5-A01F7D4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448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4DB23-4387-4E9E-9F65-3046A1F9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도구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93EDB-EBF3-4733-A222-65AB5E6A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/>
              <a:t>Error</a:t>
            </a:r>
            <a:r>
              <a:rPr lang="ko-KR" altLang="en-US" dirty="0"/>
              <a:t> 발생 시</a:t>
            </a:r>
            <a:r>
              <a:rPr lang="en-US" altLang="ko-KR" dirty="0"/>
              <a:t>, </a:t>
            </a:r>
            <a:r>
              <a:rPr lang="ko-KR" altLang="en-US" dirty="0"/>
              <a:t>재부팅 후 다시 시도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nodejs</a:t>
            </a:r>
            <a:r>
              <a:rPr lang="en-US" altLang="ko-KR" dirty="0"/>
              <a:t> </a:t>
            </a:r>
            <a:r>
              <a:rPr lang="en-US" altLang="ko-KR" dirty="0" err="1"/>
              <a:t>npm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분 이상 걸림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npm</a:t>
            </a:r>
            <a:r>
              <a:rPr lang="ko-KR" altLang="en-US" dirty="0"/>
              <a:t> </a:t>
            </a:r>
            <a:r>
              <a:rPr lang="en-US" altLang="ko-KR" dirty="0"/>
              <a:t>install @slack/</a:t>
            </a:r>
            <a:r>
              <a:rPr lang="en-US" altLang="ko-KR" dirty="0" err="1"/>
              <a:t>rtm-api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02F9A-A2C4-4AC1-9719-83AD9E2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22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8D988-C6FF-4D50-94C3-A01A7CBC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A46C8-ABE2-4A41-AF68-34D44213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8191EB-8981-4934-A8E9-F20FA2C4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876" y="1676400"/>
            <a:ext cx="8374250" cy="403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469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9DD33-F4BE-47A7-85AB-7169A275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서버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D7D654-EBF5-4F3A-8B66-7B575A21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425" y="1339390"/>
            <a:ext cx="6872883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A7CA05-8400-4CC0-B64C-4EF919E3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7E38C5-5201-4DD9-A30A-21D56792D3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77"/>
          <a:stretch/>
        </p:blipFill>
        <p:spPr>
          <a:xfrm>
            <a:off x="563268" y="1073198"/>
            <a:ext cx="4816599" cy="3649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45FBEF-C037-4CA4-AD95-22AE4B997A00}"/>
              </a:ext>
            </a:extLst>
          </p:cNvPr>
          <p:cNvSpPr/>
          <p:nvPr/>
        </p:nvSpPr>
        <p:spPr>
          <a:xfrm>
            <a:off x="0" y="5285645"/>
            <a:ext cx="1965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Bot</a:t>
            </a:r>
            <a:r>
              <a:rPr lang="ko-KR" altLang="en-US" sz="1600" dirty="0">
                <a:solidFill>
                  <a:srgbClr val="FF0000"/>
                </a:solidFill>
              </a:rPr>
              <a:t>이 연동되어</a:t>
            </a:r>
            <a:r>
              <a:rPr lang="en-US" altLang="ko-KR" sz="1600" dirty="0">
                <a:solidFill>
                  <a:srgbClr val="FF0000"/>
                </a:solidFill>
              </a:rPr>
              <a:t>,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초록색 불이 들어옴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09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4D1B-00C2-45CF-87D3-C9A9F593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22E34-AF0B-424A-B482-5B990C45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0950517-4563-4270-9DD2-47F50D371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330" y="1895476"/>
            <a:ext cx="7933342" cy="35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51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A7FEB-DB84-458F-9B4D-17074ACE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D067EE-02BF-4421-A25C-0447A919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0C7D20-4692-4705-84BA-64BA62061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5" y="1170710"/>
            <a:ext cx="8352927" cy="523849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3F43A2-49E5-47D7-B9F6-5FEF22DB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52" y="1815899"/>
            <a:ext cx="4276595" cy="7082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3D47F5-2E39-4143-BE9D-ADF6188FD5A6}"/>
              </a:ext>
            </a:extLst>
          </p:cNvPr>
          <p:cNvSpPr/>
          <p:nvPr/>
        </p:nvSpPr>
        <p:spPr>
          <a:xfrm>
            <a:off x="4319653" y="2584539"/>
            <a:ext cx="4348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보안상 위험하므로</a:t>
            </a:r>
            <a:r>
              <a:rPr lang="en-US" altLang="ko-KR" sz="1600" dirty="0">
                <a:solidFill>
                  <a:srgbClr val="FF0000"/>
                </a:solidFill>
              </a:rPr>
              <a:t>, Token </a:t>
            </a:r>
            <a:r>
              <a:rPr lang="ko-KR" altLang="en-US" sz="1600" dirty="0">
                <a:solidFill>
                  <a:srgbClr val="FF0000"/>
                </a:solidFill>
              </a:rPr>
              <a:t>정보는 </a:t>
            </a:r>
            <a:r>
              <a:rPr lang="en-US" altLang="ko-KR" sz="1600" dirty="0">
                <a:solidFill>
                  <a:srgbClr val="FF0000"/>
                </a:solidFill>
              </a:rPr>
              <a:t>.env </a:t>
            </a:r>
            <a:r>
              <a:rPr lang="ko-KR" altLang="en-US" sz="1600" dirty="0">
                <a:solidFill>
                  <a:srgbClr val="FF0000"/>
                </a:solidFill>
              </a:rPr>
              <a:t>파일에 </a:t>
            </a:r>
            <a:br>
              <a:rPr lang="en-US" altLang="ko-KR" sz="1600" dirty="0">
                <a:solidFill>
                  <a:srgbClr val="FF0000"/>
                </a:solidFill>
              </a:rPr>
            </a:br>
            <a:r>
              <a:rPr lang="ko-KR" altLang="en-US" sz="1600" dirty="0">
                <a:solidFill>
                  <a:srgbClr val="FF0000"/>
                </a:solidFill>
              </a:rPr>
              <a:t>따로 관리하고</a:t>
            </a:r>
            <a:r>
              <a:rPr lang="en-US" altLang="ko-KR" sz="1600" dirty="0">
                <a:solidFill>
                  <a:srgbClr val="FF0000"/>
                </a:solidFill>
              </a:rPr>
              <a:t>, GitHub </a:t>
            </a:r>
            <a:r>
              <a:rPr lang="ko-KR" altLang="en-US" sz="1600" dirty="0">
                <a:solidFill>
                  <a:srgbClr val="FF0000"/>
                </a:solidFill>
              </a:rPr>
              <a:t>에 올리지 않음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646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18E4-DBCE-47F1-9374-AA71F580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30747E-508B-4D41-8A9F-57C0761D3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278731"/>
            <a:ext cx="7267575" cy="482917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674AE-0499-481B-B78C-9CE56046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37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4865B-039C-4E78-9897-34C0794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 Be an Open Source Project!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8065B-A743-4865-9EB1-4279831A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챗봇</a:t>
            </a:r>
            <a:r>
              <a:rPr lang="ko-KR" altLang="en-US" dirty="0"/>
              <a:t> 기본 틀</a:t>
            </a:r>
            <a:r>
              <a:rPr lang="en-US" altLang="ko-KR" dirty="0"/>
              <a:t> </a:t>
            </a:r>
            <a:r>
              <a:rPr lang="ko-KR" altLang="en-US" dirty="0"/>
              <a:t>완성</a:t>
            </a:r>
            <a:endParaRPr lang="en-US" altLang="ko-KR" dirty="0"/>
          </a:p>
          <a:p>
            <a:r>
              <a:rPr lang="ko-KR" altLang="en-US" dirty="0" err="1"/>
              <a:t>챗봇에</a:t>
            </a:r>
            <a:r>
              <a:rPr lang="ko-KR" altLang="en-US" dirty="0"/>
              <a:t> 기능들을 </a:t>
            </a:r>
            <a:r>
              <a:rPr lang="en-US" altLang="ko-KR" dirty="0"/>
              <a:t>OSS</a:t>
            </a:r>
            <a:r>
              <a:rPr lang="ko-KR" altLang="en-US" dirty="0"/>
              <a:t>화 해서</a:t>
            </a:r>
            <a:r>
              <a:rPr lang="en-US" altLang="ko-KR" dirty="0"/>
              <a:t>, </a:t>
            </a:r>
            <a:r>
              <a:rPr lang="ko-KR" altLang="en-US" dirty="0"/>
              <a:t>팀원을 모집하려고 함</a:t>
            </a:r>
            <a:endParaRPr lang="en-US" altLang="ko-KR" dirty="0"/>
          </a:p>
          <a:p>
            <a:pPr lvl="1"/>
            <a:r>
              <a:rPr lang="ko-KR" altLang="en-US" dirty="0"/>
              <a:t>영화 기능</a:t>
            </a:r>
            <a:endParaRPr lang="en-US" altLang="ko-KR" dirty="0"/>
          </a:p>
          <a:p>
            <a:pPr lvl="2"/>
            <a:r>
              <a:rPr lang="ko-KR" altLang="en-US" dirty="0"/>
              <a:t>취향을 분석해서 상영 중인 영화를 추천하는 기능</a:t>
            </a:r>
            <a:endParaRPr lang="en-US" altLang="ko-KR" dirty="0"/>
          </a:p>
          <a:p>
            <a:pPr lvl="1"/>
            <a:r>
              <a:rPr lang="ko-KR" altLang="en-US" dirty="0"/>
              <a:t>밥 기능</a:t>
            </a:r>
            <a:endParaRPr lang="en-US" altLang="ko-KR" dirty="0"/>
          </a:p>
          <a:p>
            <a:pPr lvl="2"/>
            <a:r>
              <a:rPr lang="ko-KR" altLang="en-US" dirty="0"/>
              <a:t>위치를 파악해서 주변 맛집을 추천하는 기능</a:t>
            </a:r>
            <a:endParaRPr lang="en-US" altLang="ko-KR" dirty="0"/>
          </a:p>
          <a:p>
            <a:pPr lvl="1"/>
            <a:r>
              <a:rPr lang="ko-KR" altLang="en-US" dirty="0"/>
              <a:t>위 기능들을 파일 별로 </a:t>
            </a:r>
            <a:r>
              <a:rPr lang="ko-KR" altLang="en-US" dirty="0" err="1"/>
              <a:t>모듈화한</a:t>
            </a:r>
            <a:r>
              <a:rPr lang="ko-KR" altLang="en-US" dirty="0"/>
              <a:t> </a:t>
            </a:r>
            <a:r>
              <a:rPr lang="en-US" altLang="ko-KR" dirty="0"/>
              <a:t>v3</a:t>
            </a:r>
            <a:r>
              <a:rPr lang="ko-KR" altLang="en-US" dirty="0"/>
              <a:t>을 작성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에 올리고</a:t>
            </a:r>
            <a:r>
              <a:rPr lang="en-US" altLang="ko-KR" dirty="0"/>
              <a:t>, </a:t>
            </a:r>
            <a:r>
              <a:rPr lang="ko-KR" altLang="en-US" dirty="0"/>
              <a:t>이슈들을 만들어 관리하자</a:t>
            </a:r>
            <a:endParaRPr lang="en-US" altLang="ko-KR" dirty="0"/>
          </a:p>
          <a:p>
            <a:pPr lvl="1"/>
            <a:r>
              <a:rPr lang="ko-KR" altLang="en-US" dirty="0"/>
              <a:t>이슈</a:t>
            </a:r>
            <a:r>
              <a:rPr lang="en-US" altLang="ko-KR" dirty="0"/>
              <a:t> 1. </a:t>
            </a:r>
            <a:r>
              <a:rPr lang="ko-KR" altLang="en-US" dirty="0"/>
              <a:t>영화 기능</a:t>
            </a:r>
            <a:r>
              <a:rPr lang="en-US" altLang="ko-KR" dirty="0"/>
              <a:t>	-&gt; </a:t>
            </a:r>
            <a:r>
              <a:rPr lang="ko-KR" altLang="en-US" dirty="0"/>
              <a:t>팀원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dirty="0"/>
              <a:t>이슈 </a:t>
            </a:r>
            <a:r>
              <a:rPr lang="en-US" altLang="ko-KR" dirty="0"/>
              <a:t>2. </a:t>
            </a:r>
            <a:r>
              <a:rPr lang="ko-KR" altLang="en-US" dirty="0"/>
              <a:t>밥 기능</a:t>
            </a:r>
            <a:r>
              <a:rPr lang="en-US" altLang="ko-KR" dirty="0"/>
              <a:t>	-&gt; </a:t>
            </a:r>
            <a:r>
              <a:rPr lang="ko-KR" altLang="en-US" dirty="0"/>
              <a:t>팀원</a:t>
            </a:r>
            <a:r>
              <a:rPr lang="en-US" altLang="ko-KR" dirty="0"/>
              <a:t>2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나는 제</a:t>
            </a:r>
            <a:r>
              <a:rPr lang="en-US" altLang="ko-KR" dirty="0"/>
              <a:t>1</a:t>
            </a:r>
            <a:r>
              <a:rPr lang="ko-KR" altLang="en-US" dirty="0"/>
              <a:t>개발자로서 </a:t>
            </a:r>
            <a:r>
              <a:rPr lang="en-US" altLang="ko-KR" dirty="0"/>
              <a:t>index.js </a:t>
            </a:r>
            <a:r>
              <a:rPr lang="ko-KR" altLang="en-US" dirty="0"/>
              <a:t>에 대한 개발을 수행하고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관리자로서 전체 프로젝트를 관리함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46ABF-585E-4789-8D1E-E7CE0453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96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F9F58D1-23C1-4C3D-BC00-D16F9F6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r>
              <a:rPr lang="en-US" altLang="ko-KR" dirty="0"/>
              <a:t>: CI/CD</a:t>
            </a:r>
            <a:r>
              <a:rPr lang="ko-KR" altLang="en-US" dirty="0"/>
              <a:t>의 이해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EE95D8-0446-47A4-AABA-6632BA3D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CI/CD</a:t>
            </a:r>
            <a:r>
              <a:rPr lang="ko-KR" altLang="en-US" sz="2000" dirty="0"/>
              <a:t>를 이해하려면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전체  개발과정의 이해가 필요</a:t>
            </a:r>
            <a:endParaRPr lang="en-US" altLang="ko-KR" sz="1800" dirty="0"/>
          </a:p>
          <a:p>
            <a:pPr lvl="1"/>
            <a:r>
              <a:rPr lang="en-US" altLang="ko-KR" sz="1800" dirty="0"/>
              <a:t>Integration, Deploy, Continuous ???</a:t>
            </a:r>
          </a:p>
          <a:p>
            <a:r>
              <a:rPr lang="ko-KR" altLang="en-US" sz="2000" dirty="0"/>
              <a:t>전체 개발 과정을 이해하려면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실제로 </a:t>
            </a:r>
            <a:r>
              <a:rPr lang="ko-KR" altLang="en-US" sz="1800" dirty="0" err="1"/>
              <a:t>해봐야지</a:t>
            </a:r>
            <a:r>
              <a:rPr lang="en-US" altLang="ko-KR" sz="1800" dirty="0"/>
              <a:t>~</a:t>
            </a:r>
          </a:p>
          <a:p>
            <a:r>
              <a:rPr lang="en-US" altLang="ko-KR" sz="2000" dirty="0"/>
              <a:t>“Chatbot </a:t>
            </a:r>
            <a:r>
              <a:rPr lang="ko-KR" altLang="en-US" sz="2000" dirty="0"/>
              <a:t>개발</a:t>
            </a:r>
            <a:r>
              <a:rPr lang="en-US" altLang="ko-KR" sz="2000" dirty="0"/>
              <a:t>” </a:t>
            </a:r>
            <a:r>
              <a:rPr lang="ko-KR" altLang="en-US" sz="2000" dirty="0"/>
              <a:t>을 통한 전체 개발 과정의 실습</a:t>
            </a:r>
            <a:endParaRPr lang="en-US" altLang="ko-KR" sz="2000" dirty="0"/>
          </a:p>
          <a:p>
            <a:pPr lvl="1"/>
            <a:r>
              <a:rPr lang="ko-KR" altLang="en-US" sz="1800" dirty="0"/>
              <a:t>구성원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</a:t>
            </a:r>
            <a:r>
              <a:rPr lang="en-US" altLang="ko-KR" sz="1800" dirty="0"/>
              <a:t>, </a:t>
            </a:r>
            <a:r>
              <a:rPr lang="ko-KR" altLang="en-US" sz="1800" dirty="0"/>
              <a:t>개발자</a:t>
            </a:r>
            <a:r>
              <a:rPr lang="en-US" altLang="ko-KR" sz="1800" dirty="0"/>
              <a:t>, </a:t>
            </a:r>
            <a:r>
              <a:rPr lang="ko-KR" altLang="en-US" sz="1800" dirty="0"/>
              <a:t>테스터 </a:t>
            </a:r>
            <a:r>
              <a:rPr lang="en-US" altLang="ko-KR" sz="1800" dirty="0"/>
              <a:t>(</a:t>
            </a:r>
            <a:r>
              <a:rPr lang="ko-KR" altLang="en-US" sz="1800" dirty="0"/>
              <a:t>사실은 본인 </a:t>
            </a:r>
            <a:r>
              <a:rPr lang="en-US" altLang="ko-KR" sz="1800" dirty="0"/>
              <a:t>1</a:t>
            </a:r>
            <a:r>
              <a:rPr lang="ko-KR" altLang="en-US" sz="1800" dirty="0"/>
              <a:t>명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3</a:t>
            </a:r>
            <a:r>
              <a:rPr lang="ko-KR" altLang="en-US" sz="1800" dirty="0"/>
              <a:t>대 서버 구축</a:t>
            </a:r>
            <a:r>
              <a:rPr lang="en-US" altLang="ko-KR" sz="1800" dirty="0"/>
              <a:t>: </a:t>
            </a:r>
            <a:r>
              <a:rPr lang="ko-KR" altLang="en-US" sz="1800" dirty="0"/>
              <a:t>개발 시스템</a:t>
            </a:r>
            <a:r>
              <a:rPr lang="en-US" altLang="ko-KR" sz="1800" dirty="0"/>
              <a:t>, Jenkins</a:t>
            </a:r>
            <a:r>
              <a:rPr lang="ko-KR" altLang="en-US" sz="1800" dirty="0"/>
              <a:t> 시스템</a:t>
            </a:r>
            <a:r>
              <a:rPr lang="en-US" altLang="ko-KR" sz="1800" dirty="0"/>
              <a:t>, </a:t>
            </a:r>
            <a:r>
              <a:rPr lang="ko-KR" altLang="en-US" sz="1800" dirty="0"/>
              <a:t>배포 시스템</a:t>
            </a:r>
            <a:endParaRPr lang="en-US" altLang="ko-KR" sz="1800" dirty="0"/>
          </a:p>
          <a:p>
            <a:pPr lvl="2"/>
            <a:r>
              <a:rPr lang="ko-KR" altLang="en-US" sz="1600" dirty="0"/>
              <a:t>클라우드 서버 활용</a:t>
            </a:r>
            <a:r>
              <a:rPr lang="en-US" altLang="ko-KR" sz="1600" dirty="0"/>
              <a:t>: J-Cloud</a:t>
            </a:r>
          </a:p>
          <a:p>
            <a:pPr lvl="1"/>
            <a:r>
              <a:rPr lang="ko-KR" altLang="en-US" sz="1800" dirty="0"/>
              <a:t>활용</a:t>
            </a:r>
            <a:r>
              <a:rPr lang="en-US" altLang="ko-KR" sz="1800" dirty="0"/>
              <a:t>: Slack, Node.js, </a:t>
            </a:r>
            <a:r>
              <a:rPr lang="en-US" altLang="ko-KR" sz="1800" dirty="0" err="1"/>
              <a:t>Eslint</a:t>
            </a:r>
            <a:r>
              <a:rPr lang="en-US" altLang="ko-KR" sz="1800" dirty="0"/>
              <a:t>, Mocha, GitHub webhooks, Jenkins </a:t>
            </a:r>
            <a:r>
              <a:rPr lang="ko-KR" altLang="en-US" sz="18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2A7B59-998C-4C16-91DC-65AE4DE0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22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B322CA2-C9D7-411E-AF52-B8CC51BA1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452690"/>
            <a:ext cx="7620000" cy="531489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3CFC075-06DC-4661-9084-60A051F2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 v3: Three files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FE59D-FE9F-4C93-A219-AAEC65BB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0FF0D2-87A6-4E86-B9B1-4FA84D38CD78}"/>
              </a:ext>
            </a:extLst>
          </p:cNvPr>
          <p:cNvSpPr/>
          <p:nvPr/>
        </p:nvSpPr>
        <p:spPr>
          <a:xfrm>
            <a:off x="334762" y="2870071"/>
            <a:ext cx="2770388" cy="558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BC9A00-BBB3-4E8D-9691-334DE16ECDB6}"/>
              </a:ext>
            </a:extLst>
          </p:cNvPr>
          <p:cNvSpPr/>
          <p:nvPr/>
        </p:nvSpPr>
        <p:spPr>
          <a:xfrm>
            <a:off x="962857" y="4363766"/>
            <a:ext cx="2456617" cy="1171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D2E052-C42B-40CC-90AC-B92E9282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967" y="4189393"/>
            <a:ext cx="5185733" cy="1096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42B4E1-697A-4EF6-BF97-D64B4C4F4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013" y="2507893"/>
            <a:ext cx="5153687" cy="1008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4B521C-64D3-4F6B-8DD3-BDDAA900EA8F}"/>
              </a:ext>
            </a:extLst>
          </p:cNvPr>
          <p:cNvSpPr/>
          <p:nvPr/>
        </p:nvSpPr>
        <p:spPr>
          <a:xfrm>
            <a:off x="194199" y="1075799"/>
            <a:ext cx="974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index.js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0C5D49-8863-4742-9492-0316D6AE42BF}"/>
              </a:ext>
            </a:extLst>
          </p:cNvPr>
          <p:cNvSpPr/>
          <p:nvPr/>
        </p:nvSpPr>
        <p:spPr>
          <a:xfrm>
            <a:off x="8031441" y="2107782"/>
            <a:ext cx="10523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movie.js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00BB67-351B-4B03-B74E-4BEB071AAFAE}"/>
              </a:ext>
            </a:extLst>
          </p:cNvPr>
          <p:cNvSpPr/>
          <p:nvPr/>
        </p:nvSpPr>
        <p:spPr>
          <a:xfrm>
            <a:off x="8172929" y="3757447"/>
            <a:ext cx="887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food.js</a:t>
            </a:r>
          </a:p>
        </p:txBody>
      </p:sp>
    </p:spTree>
    <p:extLst>
      <p:ext uri="{BB962C8B-B14F-4D97-AF65-F5344CB8AC3E}">
        <p14:creationId xmlns:p14="http://schemas.microsoft.com/office/powerpoint/2010/main" val="908035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53F3F-38AC-427F-BE88-7AB2AA45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다시 테스트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D7BCA9-0234-457C-A55B-7DE7A302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913" y="1231106"/>
            <a:ext cx="6734175" cy="49244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D5A7-0B8B-45D3-AC11-59AF4700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69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with Open Source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4557C-2317-44AC-9FCA-05405A1F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070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3"/>
              </a:rPr>
              <a:t>http://pseg.or.kr/pseg/osalm</a:t>
            </a:r>
            <a:r>
              <a:rPr lang="en-US" sz="1600" dirty="0"/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D113-4DA9-48A0-8C6C-5BC0F26D1DC8}"/>
              </a:ext>
            </a:extLst>
          </p:cNvPr>
          <p:cNvSpPr/>
          <p:nvPr/>
        </p:nvSpPr>
        <p:spPr>
          <a:xfrm>
            <a:off x="278322" y="5949434"/>
            <a:ext cx="4196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ALM (Application Lifecycle Management)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ALM Workflow (</a:t>
            </a:r>
            <a:r>
              <a:rPr lang="ko-KR" altLang="en-US" dirty="0"/>
              <a:t>빌드 이전 단계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</a:t>
            </a:r>
            <a:r>
              <a:rPr lang="en-US" altLang="ko-KR" dirty="0" err="1"/>
              <a:t>Redmine</a:t>
            </a:r>
            <a:r>
              <a:rPr lang="ko-KR" altLang="en-US" dirty="0"/>
              <a:t>에 작성되어 있는 요구사항</a:t>
            </a:r>
            <a:r>
              <a:rPr lang="en-US" altLang="ko-KR" dirty="0"/>
              <a:t>, </a:t>
            </a:r>
            <a:r>
              <a:rPr lang="ko-KR" altLang="en-US" dirty="0"/>
              <a:t>업무</a:t>
            </a:r>
            <a:r>
              <a:rPr lang="en-US" altLang="ko-KR" dirty="0"/>
              <a:t>, </a:t>
            </a:r>
            <a:r>
              <a:rPr lang="ko-KR" altLang="en-US" dirty="0"/>
              <a:t>이슈들을</a:t>
            </a:r>
            <a:br>
              <a:rPr lang="en-US" altLang="ko-KR" dirty="0"/>
            </a:br>
            <a:r>
              <a:rPr lang="ko-KR" altLang="en-US" dirty="0"/>
              <a:t>이클립스의 작업 리스트에서 확인</a:t>
            </a:r>
            <a:r>
              <a:rPr lang="en-US" altLang="ko-KR" dirty="0"/>
              <a:t>			</a:t>
            </a:r>
            <a:endParaRPr lang="en-US" altLang="ko-KR" dirty="0">
              <a:solidFill>
                <a:srgbClr val="FF0000"/>
              </a:solidFill>
            </a:endParaRP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개발자는 자신의 업무와 관련 있는 소스 코드를 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+ </a:t>
            </a:r>
            <a:r>
              <a:rPr lang="en-US" altLang="ko-KR" dirty="0" err="1"/>
              <a:t>Gerrit</a:t>
            </a:r>
            <a:r>
              <a:rPr lang="ko-KR" altLang="en-US" dirty="0"/>
              <a:t> 으로부터 </a:t>
            </a:r>
            <a:r>
              <a:rPr lang="en-US" altLang="ko-KR" dirty="0"/>
              <a:t>Fetch </a:t>
            </a:r>
            <a:r>
              <a:rPr lang="ko-KR" altLang="en-US" dirty="0"/>
              <a:t>받음</a:t>
            </a:r>
            <a:r>
              <a:rPr lang="en-US" altLang="ko-KR" dirty="0"/>
              <a:t> 			</a:t>
            </a:r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개발자가 코딩과 </a:t>
            </a:r>
            <a:r>
              <a:rPr lang="en-US" altLang="ko-KR" dirty="0"/>
              <a:t>Local Test</a:t>
            </a:r>
            <a:r>
              <a:rPr lang="ko-KR" altLang="en-US" dirty="0"/>
              <a:t>를 마친 자신의 소스 코드를</a:t>
            </a:r>
            <a:br>
              <a:rPr lang="en-US" altLang="ko-KR" dirty="0"/>
            </a:br>
            <a:r>
              <a:rPr lang="ko-KR" altLang="en-US" dirty="0"/>
              <a:t>리뷰 요청을 위해 </a:t>
            </a:r>
            <a:r>
              <a:rPr lang="en-US" altLang="ko-KR" dirty="0"/>
              <a:t>Gerrit</a:t>
            </a:r>
            <a:r>
              <a:rPr lang="ko-KR" altLang="en-US" dirty="0"/>
              <a:t> 에 </a:t>
            </a:r>
            <a:r>
              <a:rPr lang="en-US" altLang="ko-KR" dirty="0"/>
              <a:t>Push</a:t>
            </a:r>
            <a:r>
              <a:rPr lang="ko-KR" altLang="en-US" dirty="0"/>
              <a:t> 함</a:t>
            </a:r>
            <a:r>
              <a:rPr lang="en-US" altLang="ko-KR" dirty="0"/>
              <a:t>	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빌드</a:t>
            </a:r>
            <a:r>
              <a:rPr lang="en-US" altLang="ko-KR" dirty="0"/>
              <a:t>, </a:t>
            </a:r>
            <a:r>
              <a:rPr lang="ko-KR" altLang="en-US" dirty="0"/>
              <a:t>정적분석</a:t>
            </a:r>
            <a:r>
              <a:rPr lang="en-US" altLang="ko-KR" dirty="0"/>
              <a:t>, </a:t>
            </a:r>
            <a:r>
              <a:rPr lang="ko-KR" altLang="en-US" dirty="0"/>
              <a:t>단위 테스트를 위해</a:t>
            </a:r>
            <a:br>
              <a:rPr lang="en-US" altLang="ko-KR" dirty="0"/>
            </a:br>
            <a:r>
              <a:rPr lang="en-US" altLang="ko-KR" dirty="0" err="1"/>
              <a:t>Gerrit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된 소스 코드를 </a:t>
            </a:r>
            <a:r>
              <a:rPr lang="en-US" altLang="ko-KR" dirty="0"/>
              <a:t>Fetch</a:t>
            </a:r>
            <a:r>
              <a:rPr lang="ko-KR" altLang="en-US" dirty="0"/>
              <a:t> 함</a:t>
            </a:r>
            <a:r>
              <a:rPr lang="en-US" altLang="ko-KR" dirty="0"/>
              <a:t>		</a:t>
            </a:r>
          </a:p>
          <a:p>
            <a:pPr marL="609585" indent="-609585">
              <a:buFont typeface="+mj-lt"/>
              <a:buAutoNum type="arabicPeriod"/>
            </a:pPr>
            <a:r>
              <a:rPr lang="en-US" altLang="ko-KR" dirty="0"/>
              <a:t>Jenkins</a:t>
            </a:r>
            <a:r>
              <a:rPr lang="ko-KR" altLang="en-US" dirty="0"/>
              <a:t>는 확인 결과를 </a:t>
            </a:r>
            <a:r>
              <a:rPr lang="en-US" altLang="ko-KR" dirty="0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 err="1"/>
              <a:t>리뷰어들은</a:t>
            </a:r>
            <a:r>
              <a:rPr lang="ko-KR" altLang="en-US" dirty="0"/>
              <a:t> 개발자가 개발한 소스 코드의 리뷰를 수행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ko-KR" altLang="en-US" dirty="0"/>
              <a:t>리뷰어들은 검증 결과를 </a:t>
            </a:r>
            <a:r>
              <a:rPr lang="en-US" altLang="ko-KR" dirty="0" err="1"/>
              <a:t>Gerrit</a:t>
            </a:r>
            <a:r>
              <a:rPr lang="ko-KR" altLang="en-US" dirty="0"/>
              <a:t>에 등록</a:t>
            </a:r>
            <a:endParaRPr lang="en-US" altLang="ko-KR" dirty="0"/>
          </a:p>
          <a:p>
            <a:pPr marL="609585" indent="-609585">
              <a:buFont typeface="+mj-lt"/>
              <a:buAutoNum type="arabicPeriod"/>
            </a:pPr>
            <a:r>
              <a:rPr lang="en-US" altLang="ko-KR" dirty="0" err="1"/>
              <a:t>Gerrit</a:t>
            </a:r>
            <a:r>
              <a:rPr lang="ko-KR" altLang="en-US" dirty="0"/>
              <a:t>은 코드 리뷰 결과와 빌드 검증 결과를 바탕으로</a:t>
            </a:r>
            <a:br>
              <a:rPr lang="en-US" altLang="ko-KR" dirty="0"/>
            </a:br>
            <a:r>
              <a:rPr lang="ko-KR" altLang="en-US" dirty="0"/>
              <a:t>소스를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에 </a:t>
            </a:r>
            <a:r>
              <a:rPr lang="en-US" altLang="ko-KR" dirty="0"/>
              <a:t>submit</a:t>
            </a:r>
          </a:p>
          <a:p>
            <a:pPr marL="609585" indent="-609585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12160" y="6405331"/>
            <a:ext cx="2647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2"/>
              </a:rPr>
              <a:t>http://pseg.or.kr/pseg/osalm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8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57F80769-68CE-444E-B248-2D6BA6F6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실습에서 진행해볼 개발 프로세스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A1DA83-0E81-487B-9780-4A9B68474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1"/>
                </a:solidFill>
              </a:rPr>
              <a:t>Pull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Code Convention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Unit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>
                <a:solidFill>
                  <a:schemeClr val="accent1"/>
                </a:solidFill>
              </a:rPr>
              <a:t>Code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Integration (merge)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Test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Q/A: Quality Assurance (comprehensive test)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Deploy to the Service Environment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A69BCB-DE97-4978-90F1-FDB0964E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6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85FF61F-8436-4682-B2EB-1975DD3A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Chatbot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CBC78B-2603-4043-8C1B-1277F0325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76042-23B4-4298-ABC3-C41DF92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8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4063</TotalTime>
  <Words>1533</Words>
  <Application>Microsoft Office PowerPoint</Application>
  <PresentationFormat>화면 슬라이드 쇼(4:3)</PresentationFormat>
  <Paragraphs>323</Paragraphs>
  <Slides>51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Arial</vt:lpstr>
      <vt:lpstr>Calibri</vt:lpstr>
      <vt:lpstr>Calibri Light</vt:lpstr>
      <vt:lpstr>Office 테마</vt:lpstr>
      <vt:lpstr>개발 프로세스 실습 1</vt:lpstr>
      <vt:lpstr>참고자료</vt:lpstr>
      <vt:lpstr>참고자료</vt:lpstr>
      <vt:lpstr>Overview</vt:lpstr>
      <vt:lpstr>목표: CI/CD의 이해</vt:lpstr>
      <vt:lpstr>Typical ALM with Open Source</vt:lpstr>
      <vt:lpstr>Typical ALM Workflow (빌드 이전 단계)</vt:lpstr>
      <vt:lpstr>실습에서 진행해볼 개발 프로세스</vt:lpstr>
      <vt:lpstr>Chatbot</vt:lpstr>
      <vt:lpstr>ChatBot</vt:lpstr>
      <vt:lpstr>ChatBot: Briefing</vt:lpstr>
      <vt:lpstr>ChatBot: Cases</vt:lpstr>
      <vt:lpstr>ChatBot: Cases</vt:lpstr>
      <vt:lpstr>ChatBot: Cases</vt:lpstr>
      <vt:lpstr>ChatBot: Cases</vt:lpstr>
      <vt:lpstr>ChatBot: Darkness</vt:lpstr>
      <vt:lpstr>PowerPoint 프레젠테이션</vt:lpstr>
      <vt:lpstr>Slack + Bots</vt:lpstr>
      <vt:lpstr>업무용 메신저: 협업도구로서의 필요성</vt:lpstr>
      <vt:lpstr>업무용 메신저: 협업도구로서의 필요성</vt:lpstr>
      <vt:lpstr>Slack: 가장 유명</vt:lpstr>
      <vt:lpstr>Alternative: 잔디</vt:lpstr>
      <vt:lpstr>PowerPoint 프레젠테이션</vt:lpstr>
      <vt:lpstr>Slack 신규 가입</vt:lpstr>
      <vt:lpstr>기본 화면</vt:lpstr>
      <vt:lpstr>기본 기능</vt:lpstr>
      <vt:lpstr>Bots: 설치</vt:lpstr>
      <vt:lpstr>Bots: 설치</vt:lpstr>
      <vt:lpstr>Bots: 설치</vt:lpstr>
      <vt:lpstr>Bots: token 가져오기</vt:lpstr>
      <vt:lpstr>Bots: 설정 종료</vt:lpstr>
      <vt:lpstr>Node.js and npm</vt:lpstr>
      <vt:lpstr>1. J-Cloud 에서  우분투 가상머신 (인스턴스)  생성 및 접속</vt:lpstr>
      <vt:lpstr>J-Cloud</vt:lpstr>
      <vt:lpstr>J-Cloud</vt:lpstr>
      <vt:lpstr>사용 방법</vt:lpstr>
      <vt:lpstr>OS 수업용 인스턴스(가상머신) 만들기</vt:lpstr>
      <vt:lpstr>J-Cloud 에서 인스턴스 생성</vt:lpstr>
      <vt:lpstr>SSH 클라이언트를 이용한 접근</vt:lpstr>
      <vt:lpstr>Node.js and npm</vt:lpstr>
      <vt:lpstr>Node.js</vt:lpstr>
      <vt:lpstr>예제</vt:lpstr>
      <vt:lpstr>관련 도구 설치</vt:lpstr>
      <vt:lpstr>Chatbot v1</vt:lpstr>
      <vt:lpstr>챗봇 서버 실행</vt:lpstr>
      <vt:lpstr>테스트</vt:lpstr>
      <vt:lpstr>Chatbot v2</vt:lpstr>
      <vt:lpstr>테스트</vt:lpstr>
      <vt:lpstr>To Be an Open Source Project!</vt:lpstr>
      <vt:lpstr>Chatbot v3: Three files</vt:lpstr>
      <vt:lpstr>다시 테스트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Hyunchan Park</cp:lastModifiedBy>
  <cp:revision>720</cp:revision>
  <cp:lastPrinted>2017-03-16T15:55:50Z</cp:lastPrinted>
  <dcterms:created xsi:type="dcterms:W3CDTF">2016-08-29T08:45:01Z</dcterms:created>
  <dcterms:modified xsi:type="dcterms:W3CDTF">2019-11-10T14:22:39Z</dcterms:modified>
</cp:coreProperties>
</file>