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sldIdLst>
    <p:sldId id="431" r:id="rId2"/>
    <p:sldId id="573" r:id="rId3"/>
    <p:sldId id="615" r:id="rId4"/>
    <p:sldId id="620" r:id="rId5"/>
    <p:sldId id="631" r:id="rId6"/>
    <p:sldId id="398" r:id="rId7"/>
    <p:sldId id="401" r:id="rId8"/>
    <p:sldId id="632" r:id="rId9"/>
    <p:sldId id="630" r:id="rId10"/>
    <p:sldId id="621" r:id="rId11"/>
    <p:sldId id="623" r:id="rId12"/>
    <p:sldId id="625" r:id="rId13"/>
    <p:sldId id="626" r:id="rId14"/>
    <p:sldId id="624" r:id="rId15"/>
    <p:sldId id="627" r:id="rId16"/>
    <p:sldId id="628" r:id="rId17"/>
    <p:sldId id="629" r:id="rId18"/>
    <p:sldId id="586" r:id="rId19"/>
    <p:sldId id="473" r:id="rId20"/>
    <p:sldId id="470" r:id="rId21"/>
    <p:sldId id="472" r:id="rId22"/>
    <p:sldId id="493" r:id="rId23"/>
    <p:sldId id="587" r:id="rId24"/>
    <p:sldId id="588" r:id="rId25"/>
    <p:sldId id="590" r:id="rId26"/>
    <p:sldId id="622" r:id="rId27"/>
    <p:sldId id="591" r:id="rId28"/>
    <p:sldId id="592" r:id="rId29"/>
    <p:sldId id="593" r:id="rId30"/>
    <p:sldId id="594" r:id="rId31"/>
    <p:sldId id="597" r:id="rId32"/>
    <p:sldId id="595" r:id="rId33"/>
    <p:sldId id="323" r:id="rId34"/>
    <p:sldId id="371" r:id="rId35"/>
    <p:sldId id="372" r:id="rId36"/>
    <p:sldId id="368" r:id="rId37"/>
    <p:sldId id="369" r:id="rId38"/>
    <p:sldId id="324" r:id="rId39"/>
    <p:sldId id="301" r:id="rId40"/>
    <p:sldId id="634" r:id="rId41"/>
    <p:sldId id="635" r:id="rId42"/>
    <p:sldId id="636" r:id="rId43"/>
    <p:sldId id="584" r:id="rId44"/>
    <p:sldId id="596" r:id="rId45"/>
    <p:sldId id="600" r:id="rId46"/>
    <p:sldId id="598" r:id="rId47"/>
    <p:sldId id="599" r:id="rId48"/>
    <p:sldId id="602" r:id="rId49"/>
    <p:sldId id="601" r:id="rId50"/>
    <p:sldId id="603" r:id="rId51"/>
    <p:sldId id="604" r:id="rId52"/>
    <p:sldId id="605" r:id="rId53"/>
    <p:sldId id="606" r:id="rId54"/>
    <p:sldId id="607" r:id="rId55"/>
    <p:sldId id="608" r:id="rId56"/>
    <p:sldId id="611" r:id="rId57"/>
    <p:sldId id="609" r:id="rId58"/>
    <p:sldId id="610" r:id="rId59"/>
    <p:sldId id="613" r:id="rId60"/>
    <p:sldId id="612" r:id="rId61"/>
    <p:sldId id="619" r:id="rId62"/>
    <p:sldId id="618" r:id="rId63"/>
    <p:sldId id="614" r:id="rId64"/>
    <p:sldId id="617" r:id="rId65"/>
    <p:sldId id="616" r:id="rId66"/>
    <p:sldId id="571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5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gentlepie/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gcns.com/1126" TargetMode="External"/><Relationship Id="rId4" Type="http://schemas.openxmlformats.org/officeDocument/2006/relationships/hyperlink" Target="https://dbr.donga.com/article/view/1203/article_no/818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inlab.com/archives/1885" TargetMode="External"/><Relationship Id="rId3" Type="http://schemas.openxmlformats.org/officeDocument/2006/relationships/hyperlink" Target="https://www.lesstif.com/pages/viewpage.action?pageId=14745703" TargetMode="External"/><Relationship Id="rId7" Type="http://schemas.openxmlformats.org/officeDocument/2006/relationships/hyperlink" Target="https://subicura.com/2016/07/11/coding-convention.html" TargetMode="External"/><Relationship Id="rId2" Type="http://schemas.openxmlformats.org/officeDocument/2006/relationships/hyperlink" Target="http://www.nextree.co.kr/p857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boong.github.io/jenkins/2018/05/14/github-webhook-jenkins/" TargetMode="External"/><Relationship Id="rId5" Type="http://schemas.openxmlformats.org/officeDocument/2006/relationships/hyperlink" Target="https://kkensu.tistory.com/58" TargetMode="External"/><Relationship Id="rId4" Type="http://schemas.openxmlformats.org/officeDocument/2006/relationships/hyperlink" Target="https://www.leafcats.com/215" TargetMode="External"/><Relationship Id="rId9" Type="http://schemas.openxmlformats.org/officeDocument/2006/relationships/hyperlink" Target="https://heropy.blog/2018/03/16/mocha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jandi.com/landing/kr/featur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759" TargetMode="External"/><Relationship Id="rId2" Type="http://schemas.openxmlformats.org/officeDocument/2006/relationships/hyperlink" Target="https://github.com/slackapi/node-slack-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tar37.tistory.com/entry/Jenkins-Github-%EC%97%B0%EB%8F%99-%EC%9E%90%EB%8F%99%EB%B0%B0%ED%8F%AC-3" TargetMode="External"/><Relationship Id="rId4" Type="http://schemas.openxmlformats.org/officeDocument/2006/relationships/hyperlink" Target="https://bcho.tistory.com/1237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cloud-devops.github.io/" TargetMode="External"/><Relationship Id="rId2" Type="http://schemas.openxmlformats.org/officeDocument/2006/relationships/hyperlink" Target="http://jcloud.chonbuk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cloud@chonbuk.ac.k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cloud-devops.github.io/user-guid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sarang.co.kr/download/free_licens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Node.js" TargetMode="External"/><Relationship Id="rId2" Type="http://schemas.openxmlformats.org/officeDocument/2006/relationships/hyperlink" Target="https://ko.wikipedia.org/wiki/%EC%9E%90%EB%B0%94%EC%8A%A4%ED%81%AC%EB%A6%BD%ED%8A%B8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seg.or.kr/pseg/osal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seg.or.kr/pseg/osal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5275" y="2033326"/>
            <a:ext cx="855345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개발 프로세스 실습 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AECA554-1FCA-40BF-9CD0-25D8CE58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D8F59BB4-C15E-4D93-BD2C-C371128AC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98727"/>
            <a:ext cx="8353425" cy="715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41391-1A03-4F60-BC88-8D9B46F0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86939-5779-400D-847A-01AE6B1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112504"/>
            <a:ext cx="6743700" cy="4495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362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275A-0CE9-40B9-A7B0-C7504F4F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Briefing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FE909-3BC9-4031-8866-EC96796F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핵심</a:t>
            </a:r>
            <a:endParaRPr lang="en-US" altLang="ko-KR" sz="2000" dirty="0"/>
          </a:p>
          <a:p>
            <a:pPr lvl="1"/>
            <a:r>
              <a:rPr lang="en-US" altLang="ko-KR" sz="1800" dirty="0"/>
              <a:t>2016</a:t>
            </a:r>
            <a:r>
              <a:rPr lang="ko-KR" altLang="en-US" sz="1800" dirty="0"/>
              <a:t>년 </a:t>
            </a:r>
            <a:r>
              <a:rPr lang="en-US" altLang="ko-KR" sz="1800" dirty="0"/>
              <a:t>Mark Zuckerberg </a:t>
            </a:r>
            <a:r>
              <a:rPr lang="ko-KR" altLang="en-US" sz="1800" dirty="0"/>
              <a:t>가 처음 사용한 용어</a:t>
            </a:r>
            <a:endParaRPr lang="en-US" altLang="ko-KR" sz="1800" dirty="0"/>
          </a:p>
          <a:p>
            <a:pPr lvl="1"/>
            <a:r>
              <a:rPr lang="ko-KR" altLang="en-US" sz="1800" dirty="0"/>
              <a:t>카카오톡 등 메신저에 익숙한 사용자들을 위해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서비스에 대화형 인터페이스를 도입</a:t>
            </a:r>
            <a:endParaRPr lang="en-US" altLang="ko-KR" sz="1800" dirty="0"/>
          </a:p>
          <a:p>
            <a:pPr lvl="1"/>
            <a:r>
              <a:rPr lang="ko-KR" altLang="en-US" sz="1800" dirty="0"/>
              <a:t>콜센터 등 상담 인력을 대체할 수단으로 각광을 받음</a:t>
            </a:r>
            <a:endParaRPr lang="en-US" altLang="ko-KR" sz="1800" dirty="0"/>
          </a:p>
          <a:p>
            <a:r>
              <a:rPr lang="en-US" altLang="ko-KR" sz="2000" dirty="0"/>
              <a:t>Enabling Technique: AI</a:t>
            </a:r>
          </a:p>
          <a:p>
            <a:pPr lvl="1"/>
            <a:r>
              <a:rPr lang="ko-KR" altLang="en-US" sz="1800" dirty="0"/>
              <a:t>이러한 서비스는 기존에도 존재했지만 </a:t>
            </a:r>
            <a:r>
              <a:rPr lang="en-US" altLang="ko-KR" sz="1800" dirty="0"/>
              <a:t>(</a:t>
            </a:r>
            <a:r>
              <a:rPr lang="ko-KR" altLang="en-US" sz="1800" dirty="0"/>
              <a:t>심심이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ko-KR" altLang="en-US" sz="1800" dirty="0"/>
              <a:t>사용자에 도움을 줄만큼 정확한 답변은 하지 못함</a:t>
            </a:r>
            <a:endParaRPr lang="en-US" altLang="ko-KR" sz="1800" dirty="0"/>
          </a:p>
          <a:p>
            <a:pPr lvl="1"/>
            <a:r>
              <a:rPr lang="en-US" altLang="ko-KR" sz="1800" dirty="0"/>
              <a:t>AI </a:t>
            </a:r>
            <a:r>
              <a:rPr lang="ko-KR" altLang="en-US" sz="1800" dirty="0"/>
              <a:t>기술의 발전으로 답변의 정확도가 높아짐</a:t>
            </a:r>
            <a:endParaRPr lang="en-US" altLang="ko-KR" sz="1800" dirty="0"/>
          </a:p>
          <a:p>
            <a:r>
              <a:rPr lang="ko-KR" altLang="en-US" sz="2000" dirty="0"/>
              <a:t>현재</a:t>
            </a:r>
            <a:endParaRPr lang="en-US" altLang="ko-KR" sz="2000" dirty="0"/>
          </a:p>
          <a:p>
            <a:pPr lvl="1"/>
            <a:r>
              <a:rPr lang="ko-KR" altLang="en-US" sz="1800" dirty="0"/>
              <a:t>거의 모든 서비스 업체에서 서비스를 출시하였거나</a:t>
            </a:r>
            <a:r>
              <a:rPr lang="en-US" altLang="ko-KR" sz="1800" dirty="0"/>
              <a:t>, </a:t>
            </a:r>
            <a:r>
              <a:rPr lang="ko-KR" altLang="en-US" sz="1800" dirty="0"/>
              <a:t>준비 중</a:t>
            </a:r>
            <a:endParaRPr lang="en-US" altLang="ko-KR" sz="1800" dirty="0"/>
          </a:p>
          <a:p>
            <a:pPr lvl="1"/>
            <a:r>
              <a:rPr lang="ko-KR" altLang="en-US" sz="1800" dirty="0"/>
              <a:t>서비스의 영역도 확대 중 </a:t>
            </a:r>
            <a:r>
              <a:rPr lang="en-US" altLang="ko-KR" sz="1800" dirty="0"/>
              <a:t>(</a:t>
            </a:r>
            <a:r>
              <a:rPr lang="ko-KR" altLang="en-US" sz="1800" dirty="0"/>
              <a:t>상담</a:t>
            </a:r>
            <a:r>
              <a:rPr lang="en-US" altLang="ko-KR" sz="1800" dirty="0"/>
              <a:t> -&gt; </a:t>
            </a:r>
            <a:r>
              <a:rPr lang="ko-KR" altLang="en-US" sz="1800" dirty="0"/>
              <a:t>예약</a:t>
            </a:r>
            <a:r>
              <a:rPr lang="en-US" altLang="ko-KR" sz="1800" dirty="0"/>
              <a:t>, </a:t>
            </a:r>
            <a:r>
              <a:rPr lang="ko-KR" altLang="en-US" sz="1800" dirty="0"/>
              <a:t>주문 등 직접 제품을 판매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err="1"/>
              <a:t>코딩없이도</a:t>
            </a:r>
            <a:r>
              <a:rPr lang="ko-KR" altLang="en-US" sz="1800" dirty="0"/>
              <a:t> 대화 모델만으로 </a:t>
            </a:r>
            <a:r>
              <a:rPr lang="ko-KR" altLang="en-US" sz="1800" dirty="0" err="1"/>
              <a:t>챗봇을</a:t>
            </a:r>
            <a:r>
              <a:rPr lang="ko-KR" altLang="en-US" sz="1800" dirty="0"/>
              <a:t> 만드는 서비스 다수 </a:t>
            </a:r>
            <a:r>
              <a:rPr lang="en-US" altLang="ko-KR" sz="1800" dirty="0"/>
              <a:t>(Chatbot builder)</a:t>
            </a:r>
          </a:p>
          <a:p>
            <a:pPr lvl="1"/>
            <a:r>
              <a:rPr lang="ko-KR" altLang="en-US" sz="1800" dirty="0" err="1"/>
              <a:t>그래픽봇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보이스봇으로</a:t>
            </a:r>
            <a:r>
              <a:rPr lang="ko-KR" altLang="en-US" sz="1800" dirty="0"/>
              <a:t> 발전하는 중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B7C7D-7B95-4B7A-9CB3-56B107A2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EFEA2CA1-70A3-4E00-BB3C-1D089C8F0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2"/>
          <a:stretch/>
        </p:blipFill>
        <p:spPr bwMode="auto">
          <a:xfrm>
            <a:off x="6624886" y="1303253"/>
            <a:ext cx="2395289" cy="309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5B2B78-7D90-4EC7-8F04-B3F14BDC4221}"/>
              </a:ext>
            </a:extLst>
          </p:cNvPr>
          <p:cNvSpPr/>
          <p:nvPr/>
        </p:nvSpPr>
        <p:spPr>
          <a:xfrm>
            <a:off x="6553632" y="564809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참고 </a:t>
            </a:r>
            <a:r>
              <a:rPr lang="en-US" altLang="ko-KR" dirty="0">
                <a:hlinkClick r:id="rId3"/>
              </a:rPr>
              <a:t>1</a:t>
            </a:r>
            <a:r>
              <a:rPr lang="en-US" altLang="ko-KR" dirty="0"/>
              <a:t>, </a:t>
            </a:r>
            <a:r>
              <a:rPr lang="ko-KR" altLang="en-US" dirty="0">
                <a:hlinkClick r:id="rId4"/>
              </a:rPr>
              <a:t>참고</a:t>
            </a:r>
            <a:r>
              <a:rPr lang="en-US" altLang="ko-KR" dirty="0">
                <a:hlinkClick r:id="rId4"/>
              </a:rPr>
              <a:t>2</a:t>
            </a:r>
            <a:r>
              <a:rPr lang="en-US" altLang="ko-KR" dirty="0"/>
              <a:t>, </a:t>
            </a:r>
            <a:r>
              <a:rPr lang="ko-KR" altLang="en-US" dirty="0">
                <a:hlinkClick r:id="rId5"/>
              </a:rPr>
              <a:t>참고</a:t>
            </a:r>
            <a:r>
              <a:rPr lang="en-US" altLang="ko-KR" dirty="0">
                <a:hlinkClick r:id="rId5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1432-8E49-4C03-B46F-156C512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2E92-7E32-470A-806E-F9FFF9E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C4DA2-CD1D-4344-841C-CF12CCEE9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71" y="1058863"/>
            <a:ext cx="6773058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1432-8E49-4C03-B46F-156C512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2E92-7E32-470A-806E-F9FFF9E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F0DCF4-47F8-4A71-B42D-FBC0E6843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112044"/>
            <a:ext cx="73342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7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A5AE-54C3-4398-97FC-8FC8F3D7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C513A-7709-4823-BD6B-B3BA0FF2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F51053-737F-4003-9DFE-EEDE55DE42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20" y="1058863"/>
            <a:ext cx="5201361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1432-8E49-4C03-B46F-156C512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2E92-7E32-470A-806E-F9FFF9E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C0280F-E8A0-445C-8870-8DA61ED4A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9" y="1533526"/>
            <a:ext cx="8965182" cy="43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6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F68B2-3409-488A-BE61-F9023B5C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Darkness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D687E-39DF-476C-A30F-AE6F3671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643689" cy="5269953"/>
          </a:xfrm>
        </p:spPr>
        <p:txBody>
          <a:bodyPr/>
          <a:lstStyle/>
          <a:p>
            <a:r>
              <a:rPr lang="ko-KR" altLang="en-US" sz="2000" dirty="0"/>
              <a:t>그래서 실제로 쓰는 사람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현실</a:t>
            </a:r>
            <a:r>
              <a:rPr lang="en-US" altLang="ko-KR" sz="1800" dirty="0"/>
              <a:t>: </a:t>
            </a:r>
            <a:r>
              <a:rPr lang="ko-KR" altLang="en-US" sz="1800" dirty="0"/>
              <a:t>다양한 유인책으로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사용을 유도하고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특별한 성공 사례 없음</a:t>
            </a:r>
            <a:endParaRPr lang="en-US" altLang="ko-KR" sz="1800" dirty="0"/>
          </a:p>
          <a:p>
            <a:r>
              <a:rPr lang="ko-KR" altLang="en-US" sz="2000" dirty="0"/>
              <a:t>한계</a:t>
            </a:r>
            <a:r>
              <a:rPr lang="en-US" altLang="ko-KR" sz="2000" dirty="0"/>
              <a:t>: “</a:t>
            </a:r>
            <a:r>
              <a:rPr lang="ko-KR" altLang="en-US" sz="2000" dirty="0"/>
              <a:t>고객들은 사람을 원한다</a:t>
            </a:r>
            <a:r>
              <a:rPr lang="en-US" altLang="ko-KR" sz="2000" dirty="0"/>
              <a:t>!”</a:t>
            </a:r>
          </a:p>
          <a:p>
            <a:pPr lvl="1"/>
            <a:r>
              <a:rPr lang="ko-KR" altLang="en-US" sz="1800" dirty="0"/>
              <a:t>문장을 입력하고 있기가 불편하다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잘 못 알아듣는다</a:t>
            </a:r>
            <a:r>
              <a:rPr lang="en-US" altLang="ko-KR" sz="1800" dirty="0"/>
              <a:t>. </a:t>
            </a:r>
            <a:r>
              <a:rPr lang="ko-KR" altLang="en-US" sz="1800" dirty="0"/>
              <a:t>여전히 실질적인 도움을 얻기엔 부족하다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실제 문제 상황은 다양하고</a:t>
            </a:r>
            <a:r>
              <a:rPr lang="en-US" altLang="ko-KR" sz="1800" dirty="0"/>
              <a:t>, </a:t>
            </a:r>
            <a:r>
              <a:rPr lang="ko-KR" altLang="en-US" sz="1800" dirty="0"/>
              <a:t>복잡하다</a:t>
            </a:r>
            <a:r>
              <a:rPr lang="en-US" altLang="ko-KR" sz="1800" dirty="0"/>
              <a:t>.</a:t>
            </a:r>
          </a:p>
          <a:p>
            <a:r>
              <a:rPr lang="ko-KR" altLang="en-US" sz="2200" dirty="0"/>
              <a:t>기술적 한계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 부족</a:t>
            </a:r>
            <a:endParaRPr lang="en-US" altLang="ko-KR" sz="2200" dirty="0"/>
          </a:p>
          <a:p>
            <a:pPr lvl="1"/>
            <a:r>
              <a:rPr lang="en-US" altLang="ko-KR" sz="1800" dirty="0"/>
              <a:t>AI</a:t>
            </a:r>
            <a:r>
              <a:rPr lang="ko-KR" altLang="en-US" sz="1800" dirty="0"/>
              <a:t>가 학습할 대화 데이터가 부족함</a:t>
            </a:r>
            <a:endParaRPr lang="en-US" altLang="ko-KR" sz="1800" dirty="0"/>
          </a:p>
          <a:p>
            <a:r>
              <a:rPr lang="en-US" altLang="ko-KR" sz="2200" dirty="0" err="1"/>
              <a:t>ChatBot</a:t>
            </a:r>
            <a:r>
              <a:rPr lang="en-US" altLang="ko-KR" sz="2200" dirty="0"/>
              <a:t> </a:t>
            </a:r>
            <a:r>
              <a:rPr lang="ko-KR" altLang="en-US" sz="2200" dirty="0"/>
              <a:t>도입 시 유의할 점</a:t>
            </a:r>
            <a:endParaRPr lang="en-US" altLang="ko-KR" sz="2200" dirty="0"/>
          </a:p>
          <a:p>
            <a:pPr lvl="1"/>
            <a:r>
              <a:rPr lang="ko-KR" altLang="en-US" sz="1800" dirty="0"/>
              <a:t>진짜 필요한가</a:t>
            </a:r>
            <a:r>
              <a:rPr lang="en-US" altLang="ko-KR" sz="1800" dirty="0"/>
              <a:t>? 	: </a:t>
            </a:r>
            <a:r>
              <a:rPr lang="ko-KR" altLang="en-US" sz="1800" dirty="0"/>
              <a:t>도입 필요성의 검증</a:t>
            </a:r>
            <a:endParaRPr lang="en-US" altLang="ko-KR" sz="1800" dirty="0"/>
          </a:p>
          <a:p>
            <a:pPr lvl="1"/>
            <a:r>
              <a:rPr lang="ko-KR" altLang="en-US" sz="1800" dirty="0"/>
              <a:t>어디에 필요한가</a:t>
            </a:r>
            <a:r>
              <a:rPr lang="en-US" altLang="ko-KR" sz="1800" dirty="0"/>
              <a:t>? 	: </a:t>
            </a:r>
            <a:r>
              <a:rPr lang="ko-KR" altLang="en-US" sz="1800" dirty="0"/>
              <a:t>선택과 집중</a:t>
            </a:r>
            <a:endParaRPr lang="en-US" altLang="ko-KR" sz="1800" dirty="0"/>
          </a:p>
          <a:p>
            <a:pPr lvl="1"/>
            <a:r>
              <a:rPr lang="ko-KR" altLang="en-US" sz="1800" dirty="0"/>
              <a:t>데이터는 충분한가</a:t>
            </a:r>
            <a:r>
              <a:rPr lang="en-US" altLang="ko-KR" sz="1800" dirty="0"/>
              <a:t>?	: </a:t>
            </a:r>
            <a:r>
              <a:rPr lang="ko-KR" altLang="en-US" sz="1800" dirty="0"/>
              <a:t>데이터 수집 및 학습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테스트의 선행 필요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0F3A8-B7E6-4148-BF66-8C664AC6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5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EC733-B7C6-4066-BD4C-C7CFE417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E06994A-C323-41FC-8AD1-64129AE0BCD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559"/>
            <a:ext cx="9144000" cy="609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3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CCBF7-C04B-4595-80B6-3EFE1947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+ Bots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6D22-1B99-4425-BA8E-C5971590E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: </a:t>
            </a:r>
            <a:r>
              <a:rPr lang="ko-KR" altLang="en-US" dirty="0"/>
              <a:t>클라이언트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2A50D-6743-47CA-BECB-CD8E1252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9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업무용 메신저</a:t>
            </a:r>
            <a:r>
              <a:rPr lang="en-US" altLang="ko-KR" dirty="0"/>
              <a:t>: </a:t>
            </a:r>
            <a:r>
              <a:rPr lang="ko-KR" altLang="en-US" dirty="0"/>
              <a:t>협업도구로서의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업무용 커뮤니케이션 도구</a:t>
            </a:r>
            <a:endParaRPr lang="en-US" altLang="ko-KR" dirty="0"/>
          </a:p>
          <a:p>
            <a:pPr lvl="1"/>
            <a:r>
              <a:rPr lang="en-US" altLang="ko-KR" dirty="0"/>
              <a:t>Long term (</a:t>
            </a:r>
            <a:r>
              <a:rPr lang="ko-KR" altLang="en-US" dirty="0"/>
              <a:t>연 단위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보고서</a:t>
            </a:r>
            <a:r>
              <a:rPr lang="en-US" altLang="ko-KR" dirty="0"/>
              <a:t>, </a:t>
            </a:r>
            <a:r>
              <a:rPr lang="ko-KR" altLang="en-US" dirty="0"/>
              <a:t>제안서 등 정형화된 문서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dropbox</a:t>
            </a:r>
            <a:r>
              <a:rPr lang="ko-KR" altLang="en-US" dirty="0"/>
              <a:t>에 올라간 워드</a:t>
            </a:r>
            <a:r>
              <a:rPr lang="en-US" altLang="ko-KR" dirty="0"/>
              <a:t>, pdf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1"/>
            <a:r>
              <a:rPr lang="en-US" altLang="ko-KR" dirty="0"/>
              <a:t>Mid term (</a:t>
            </a:r>
            <a:r>
              <a:rPr lang="ko-KR" altLang="en-US" dirty="0"/>
              <a:t>분기</a:t>
            </a:r>
            <a:r>
              <a:rPr lang="en-US" altLang="ko-KR" dirty="0"/>
              <a:t>/</a:t>
            </a:r>
            <a:r>
              <a:rPr lang="ko-KR" altLang="en-US" dirty="0"/>
              <a:t>월 단위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보다 자유로운 형태의 이슈</a:t>
            </a:r>
            <a:r>
              <a:rPr lang="en-US" altLang="ko-KR" dirty="0"/>
              <a:t>, </a:t>
            </a:r>
            <a:r>
              <a:rPr lang="ko-KR" altLang="en-US" dirty="0"/>
              <a:t>계획 관리를 위한 문서 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GitHub milestone, </a:t>
            </a:r>
            <a:r>
              <a:rPr lang="ko-KR" altLang="en-US" dirty="0" err="1"/>
              <a:t>구글</a:t>
            </a:r>
            <a:r>
              <a:rPr lang="ko-KR" altLang="en-US" dirty="0"/>
              <a:t> 캘린더</a:t>
            </a:r>
            <a:endParaRPr lang="en-US" altLang="ko-KR" dirty="0"/>
          </a:p>
          <a:p>
            <a:pPr lvl="1"/>
            <a:r>
              <a:rPr lang="en-US" altLang="ko-KR" dirty="0"/>
              <a:t>Short term (</a:t>
            </a:r>
            <a:r>
              <a:rPr lang="ko-KR" altLang="en-US" dirty="0"/>
              <a:t>주</a:t>
            </a:r>
            <a:r>
              <a:rPr lang="en-US" altLang="ko-KR" dirty="0"/>
              <a:t>/</a:t>
            </a:r>
            <a:r>
              <a:rPr lang="ko-KR" altLang="en-US" dirty="0"/>
              <a:t>일 단위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Daily, weekly </a:t>
            </a:r>
            <a:r>
              <a:rPr lang="ko-KR" altLang="en-US" dirty="0"/>
              <a:t>업무 진행 상황 확인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구글</a:t>
            </a:r>
            <a:r>
              <a:rPr lang="ko-KR" altLang="en-US" dirty="0"/>
              <a:t> 메일</a:t>
            </a:r>
            <a:r>
              <a:rPr lang="en-US" altLang="ko-KR" dirty="0"/>
              <a:t>, Docs, </a:t>
            </a:r>
            <a:r>
              <a:rPr lang="ko-KR" altLang="en-US" dirty="0"/>
              <a:t>캘린더</a:t>
            </a:r>
            <a:endParaRPr lang="en-US" altLang="ko-KR" dirty="0"/>
          </a:p>
          <a:p>
            <a:r>
              <a:rPr lang="en-US" altLang="ko-KR" dirty="0"/>
              <a:t>and…real time!</a:t>
            </a:r>
          </a:p>
          <a:p>
            <a:pPr lvl="1"/>
            <a:r>
              <a:rPr lang="en-US" altLang="ko-KR" dirty="0"/>
              <a:t>Hourly, minutely, secondly </a:t>
            </a:r>
            <a:r>
              <a:rPr lang="ko-KR" altLang="en-US" dirty="0"/>
              <a:t>업무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6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477FFED-E989-4299-9B55-728A7763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C5C26-3683-4724-A48D-89711054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>
                <a:hlinkClick r:id="rId2"/>
              </a:rPr>
              <a:t>http://www.nextree.co.kr/p8574/</a:t>
            </a:r>
            <a:endParaRPr lang="en-US" altLang="ko-KR" sz="1400" dirty="0"/>
          </a:p>
          <a:p>
            <a:pPr lvl="1"/>
            <a:r>
              <a:rPr lang="en-US" altLang="ko-KR" sz="1200" dirty="0"/>
              <a:t>Node.js</a:t>
            </a:r>
          </a:p>
          <a:p>
            <a:r>
              <a:rPr lang="en-US" altLang="ko-KR" sz="1400" dirty="0">
                <a:hlinkClick r:id="rId3"/>
              </a:rPr>
              <a:t>https://www.lesstif.com/pages/viewpage.action?pageId=14745703</a:t>
            </a:r>
            <a:endParaRPr lang="en-US" altLang="ko-KR" sz="1400" dirty="0"/>
          </a:p>
          <a:p>
            <a:pPr lvl="1"/>
            <a:r>
              <a:rPr lang="en-US" altLang="ko-KR" sz="1200" dirty="0"/>
              <a:t>Curl</a:t>
            </a:r>
          </a:p>
          <a:p>
            <a:r>
              <a:rPr lang="en-US" altLang="ko-KR" sz="1400" dirty="0">
                <a:hlinkClick r:id="rId4"/>
              </a:rPr>
              <a:t>https://www.leafcats.com/215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by Docker (plugin </a:t>
            </a:r>
            <a:r>
              <a:rPr lang="ko-KR" altLang="en-US" sz="1200" dirty="0"/>
              <a:t>설치 실패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>
                <a:hlinkClick r:id="rId5"/>
              </a:rPr>
              <a:t>https://kkensu.tistory.com/58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</a:t>
            </a:r>
            <a:r>
              <a:rPr lang="ko-KR" altLang="en-US" sz="1200" dirty="0"/>
              <a:t>수동 설치 </a:t>
            </a:r>
            <a:r>
              <a:rPr lang="en-US" altLang="ko-KR" sz="1200" dirty="0"/>
              <a:t>ubuntu</a:t>
            </a:r>
          </a:p>
          <a:p>
            <a:r>
              <a:rPr lang="en-US" altLang="ko-KR" sz="1400" dirty="0">
                <a:hlinkClick r:id="rId6"/>
              </a:rPr>
              <a:t>https://yaboong.github.io/jenkins/2018/05/14/github-webhook-jenkins/</a:t>
            </a:r>
            <a:endParaRPr lang="en-US" altLang="ko-KR" sz="1400" dirty="0"/>
          </a:p>
          <a:p>
            <a:pPr lvl="1"/>
            <a:r>
              <a:rPr lang="en-US" altLang="ko-KR" sz="1200" dirty="0"/>
              <a:t>GitHub-Jenkins 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r>
              <a:rPr lang="en-US" altLang="ko-KR" sz="1400" dirty="0">
                <a:hlinkClick r:id="rId7"/>
              </a:rPr>
              <a:t>https://subicura.com/2016/07/11/coding-convention.html</a:t>
            </a:r>
            <a:endParaRPr lang="en-US" altLang="ko-KR" sz="1400" dirty="0"/>
          </a:p>
          <a:p>
            <a:pPr lvl="1"/>
            <a:r>
              <a:rPr lang="en-US" altLang="ko-KR" sz="1200" dirty="0"/>
              <a:t>Linter</a:t>
            </a:r>
          </a:p>
          <a:p>
            <a:r>
              <a:rPr lang="en-US" altLang="ko-KR" sz="1400" dirty="0">
                <a:hlinkClick r:id="rId8"/>
              </a:rPr>
              <a:t>https://proinlab.com/archives/1885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슬랙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챗봇</a:t>
            </a:r>
            <a:endParaRPr lang="en-US" altLang="ko-KR" sz="1200" dirty="0"/>
          </a:p>
          <a:p>
            <a:r>
              <a:rPr lang="en-US" altLang="ko-KR" sz="1400" dirty="0">
                <a:hlinkClick r:id="rId9"/>
              </a:rPr>
              <a:t>https://heropy.blog/2018/03/16/mocha/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모카</a:t>
            </a:r>
            <a:r>
              <a:rPr lang="ko-KR" altLang="en-US" sz="1200" dirty="0"/>
              <a:t> 테스트</a:t>
            </a:r>
            <a:endParaRPr lang="en-US" altLang="ko-KR" sz="1200" dirty="0"/>
          </a:p>
          <a:p>
            <a:pPr lvl="1"/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A8845-64DD-4BDB-A58E-E6FCB5D5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9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업무용 메신저</a:t>
            </a:r>
            <a:r>
              <a:rPr lang="en-US" altLang="ko-KR" dirty="0"/>
              <a:t>: </a:t>
            </a:r>
            <a:r>
              <a:rPr lang="ko-KR" altLang="en-US" dirty="0"/>
              <a:t>협업도구로서의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왜 일반 메신저는 협업 도구 활용이 안 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사적</a:t>
            </a:r>
            <a:r>
              <a:rPr lang="en-US" altLang="ko-KR" dirty="0"/>
              <a:t>, </a:t>
            </a:r>
            <a:r>
              <a:rPr lang="ko-KR" altLang="en-US" dirty="0"/>
              <a:t>공적 메신저의 분리를 요구함</a:t>
            </a:r>
            <a:endParaRPr lang="en-US" altLang="ko-KR" dirty="0"/>
          </a:p>
          <a:p>
            <a:pPr lvl="1"/>
            <a:r>
              <a:rPr lang="ko-KR" altLang="en-US" dirty="0"/>
              <a:t>짧은 메시지</a:t>
            </a:r>
            <a:r>
              <a:rPr lang="en-US" altLang="ko-KR" dirty="0"/>
              <a:t>/</a:t>
            </a:r>
            <a:r>
              <a:rPr lang="ko-KR" altLang="en-US" dirty="0"/>
              <a:t>파일 저장 기간</a:t>
            </a:r>
            <a:endParaRPr lang="en-US" altLang="ko-KR" dirty="0"/>
          </a:p>
          <a:p>
            <a:pPr lvl="1"/>
            <a:r>
              <a:rPr lang="ko-KR" altLang="en-US" dirty="0"/>
              <a:t>제한적인 검색 기능</a:t>
            </a:r>
            <a:endParaRPr lang="en-US" altLang="ko-KR" dirty="0"/>
          </a:p>
          <a:p>
            <a:pPr lvl="1"/>
            <a:r>
              <a:rPr lang="ko-KR" altLang="en-US" dirty="0"/>
              <a:t>타 협업도구와의 연계 부족</a:t>
            </a:r>
            <a:endParaRPr lang="en-US" altLang="ko-KR" dirty="0"/>
          </a:p>
          <a:p>
            <a:pPr lvl="1"/>
            <a:r>
              <a:rPr lang="ko-KR" altLang="en-US" dirty="0" err="1"/>
              <a:t>보안성</a:t>
            </a:r>
            <a:r>
              <a:rPr lang="ko-KR" altLang="en-US" dirty="0"/>
              <a:t> 부족</a:t>
            </a:r>
            <a:endParaRPr lang="en-US" altLang="ko-KR" dirty="0"/>
          </a:p>
          <a:p>
            <a:r>
              <a:rPr lang="ko-KR" altLang="en-US" dirty="0"/>
              <a:t>업무용 메신저 </a:t>
            </a:r>
            <a:r>
              <a:rPr lang="en-US" altLang="ko-KR" dirty="0"/>
              <a:t>(</a:t>
            </a:r>
            <a:r>
              <a:rPr lang="ko-KR" altLang="en-US" dirty="0"/>
              <a:t>팀 메신저</a:t>
            </a:r>
            <a:r>
              <a:rPr lang="en-US" altLang="ko-KR" dirty="0"/>
              <a:t>, </a:t>
            </a:r>
            <a:r>
              <a:rPr lang="ko-KR" altLang="en-US" dirty="0"/>
              <a:t>사내 메신저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 공유</a:t>
            </a:r>
            <a:r>
              <a:rPr lang="en-US" altLang="ko-KR" dirty="0"/>
              <a:t>: </a:t>
            </a:r>
            <a:r>
              <a:rPr lang="ko-KR" altLang="en-US" dirty="0"/>
              <a:t>대용량</a:t>
            </a:r>
            <a:r>
              <a:rPr lang="en-US" altLang="ko-KR" dirty="0"/>
              <a:t>, </a:t>
            </a:r>
            <a:r>
              <a:rPr lang="ko-KR" altLang="en-US" dirty="0"/>
              <a:t>무제한 저장 기간</a:t>
            </a:r>
            <a:endParaRPr lang="en-US" altLang="ko-KR" dirty="0"/>
          </a:p>
          <a:p>
            <a:pPr lvl="1"/>
            <a:r>
              <a:rPr lang="ko-KR" altLang="en-US" dirty="0"/>
              <a:t>이슈 별</a:t>
            </a:r>
            <a:r>
              <a:rPr lang="en-US" altLang="ko-KR" dirty="0"/>
              <a:t>, </a:t>
            </a:r>
            <a:r>
              <a:rPr lang="ko-KR" altLang="en-US" dirty="0"/>
              <a:t>업무 별 대화방 및 관리자 기능 </a:t>
            </a:r>
            <a:r>
              <a:rPr lang="en-US" altLang="ko-KR" dirty="0"/>
              <a:t>(</a:t>
            </a:r>
            <a:r>
              <a:rPr lang="ko-KR" altLang="en-US" dirty="0"/>
              <a:t>퇴사자 접속 차단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타 협업도구와 자유로운 연계</a:t>
            </a:r>
            <a:r>
              <a:rPr lang="en-US" altLang="ko-KR" dirty="0"/>
              <a:t>: </a:t>
            </a:r>
            <a:r>
              <a:rPr lang="ko-KR" altLang="en-US" dirty="0"/>
              <a:t>공개 </a:t>
            </a:r>
            <a:r>
              <a:rPr lang="en-US" altLang="ko-KR" dirty="0"/>
              <a:t>API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강화된 </a:t>
            </a:r>
            <a:r>
              <a:rPr lang="ko-KR" altLang="en-US" dirty="0" err="1"/>
              <a:t>보안성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Slack, Workplace at Facebook, </a:t>
            </a:r>
            <a:r>
              <a:rPr lang="ko-KR" altLang="en-US" dirty="0"/>
              <a:t>잔디</a:t>
            </a:r>
            <a:r>
              <a:rPr lang="en-US" altLang="ko-KR" dirty="0"/>
              <a:t>, Company Talk, Meet Talk, </a:t>
            </a:r>
            <a:r>
              <a:rPr lang="en-US" altLang="ko-KR" dirty="0" err="1"/>
              <a:t>Grap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3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Slack: </a:t>
            </a:r>
            <a:r>
              <a:rPr lang="ko-KR" altLang="en-US" dirty="0"/>
              <a:t>가장 유명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Slack: Dominating group chat platform</a:t>
            </a:r>
          </a:p>
          <a:p>
            <a:r>
              <a:rPr lang="ko-KR" altLang="en-US" dirty="0"/>
              <a:t>세계적으로 가장 많이 쓰는 업무용 메신저</a:t>
            </a:r>
            <a:endParaRPr lang="en-US" altLang="ko-KR" dirty="0"/>
          </a:p>
          <a:p>
            <a:r>
              <a:rPr lang="en-US" altLang="ko-KR" dirty="0"/>
              <a:t>Simple and powerful </a:t>
            </a:r>
          </a:p>
          <a:p>
            <a:pPr lvl="1"/>
            <a:r>
              <a:rPr lang="ko-KR" altLang="en-US" dirty="0"/>
              <a:t>간단한 검색 기능</a:t>
            </a:r>
            <a:endParaRPr lang="en-US" altLang="ko-KR" dirty="0"/>
          </a:p>
          <a:p>
            <a:pPr lvl="1"/>
            <a:r>
              <a:rPr lang="ko-KR" altLang="en-US" dirty="0"/>
              <a:t>다양한 장치에서 사용 가능</a:t>
            </a:r>
            <a:r>
              <a:rPr lang="en-US" altLang="ko-KR" dirty="0"/>
              <a:t>: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데스크탑</a:t>
            </a:r>
            <a:endParaRPr lang="en-US" altLang="ko-KR" dirty="0"/>
          </a:p>
          <a:p>
            <a:pPr lvl="1"/>
            <a:r>
              <a:rPr lang="ko-KR" altLang="en-US" dirty="0"/>
              <a:t>간단하고 편리한 파일 공유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한글 지원</a:t>
            </a:r>
            <a:r>
              <a:rPr lang="en-US" altLang="ko-KR" dirty="0"/>
              <a:t>: </a:t>
            </a:r>
            <a:r>
              <a:rPr lang="ko-KR" altLang="en-US" dirty="0"/>
              <a:t>한국어 검색</a:t>
            </a:r>
            <a:r>
              <a:rPr lang="en-US" altLang="ko-KR" dirty="0"/>
              <a:t>, </a:t>
            </a:r>
            <a:r>
              <a:rPr lang="ko-KR" altLang="en-US" dirty="0"/>
              <a:t>대화방 개설 불가</a:t>
            </a:r>
            <a:endParaRPr lang="en-US" altLang="ko-KR" dirty="0"/>
          </a:p>
          <a:p>
            <a:pPr lvl="1"/>
            <a:r>
              <a:rPr lang="ko-KR" altLang="en-US" dirty="0"/>
              <a:t>파일 검색 기능 제한</a:t>
            </a:r>
            <a:endParaRPr lang="en-US" altLang="ko-KR" dirty="0"/>
          </a:p>
          <a:p>
            <a:pPr lvl="1"/>
            <a:r>
              <a:rPr lang="ko-KR" altLang="en-US" dirty="0"/>
              <a:t>느린 속도 </a:t>
            </a:r>
            <a:r>
              <a:rPr lang="en-US" altLang="ko-KR" dirty="0"/>
              <a:t>(</a:t>
            </a:r>
            <a:r>
              <a:rPr lang="ko-KR" altLang="en-US" dirty="0"/>
              <a:t>한국 사용자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팀 생성 제한 </a:t>
            </a:r>
            <a:r>
              <a:rPr lang="en-US" altLang="ko-KR" dirty="0"/>
              <a:t>(</a:t>
            </a:r>
            <a:r>
              <a:rPr lang="ko-KR" altLang="en-US" dirty="0" err="1"/>
              <a:t>이메일</a:t>
            </a:r>
            <a:r>
              <a:rPr lang="ko-KR" altLang="en-US" dirty="0"/>
              <a:t> 인증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26" name="Picture 2" descr="slac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963" y="0"/>
            <a:ext cx="1945037" cy="9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0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Alternative: </a:t>
            </a:r>
            <a:r>
              <a:rPr lang="ko-KR" altLang="en-US" dirty="0"/>
              <a:t>잔디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스타트업</a:t>
            </a:r>
            <a:r>
              <a:rPr lang="ko-KR" altLang="en-US" dirty="0"/>
              <a:t> </a:t>
            </a:r>
            <a:r>
              <a:rPr lang="ko-KR" altLang="en-US" dirty="0" err="1"/>
              <a:t>토스랩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en-US" altLang="ko-KR" dirty="0"/>
              <a:t>Slack</a:t>
            </a:r>
            <a:r>
              <a:rPr lang="ko-KR" altLang="en-US" dirty="0"/>
              <a:t>의 국내 시장 진입 어려움을 파악하고</a:t>
            </a:r>
            <a:r>
              <a:rPr lang="en-US" altLang="ko-KR" dirty="0"/>
              <a:t>, </a:t>
            </a:r>
            <a:r>
              <a:rPr lang="ko-KR" altLang="en-US" dirty="0"/>
              <a:t>한국형 협업 메신저 개발</a:t>
            </a:r>
            <a:endParaRPr lang="en-US" altLang="ko-KR" dirty="0"/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launch</a:t>
            </a:r>
          </a:p>
          <a:p>
            <a:pPr lvl="1"/>
            <a:r>
              <a:rPr lang="en-US" altLang="ko-KR" dirty="0">
                <a:hlinkClick r:id="rId2"/>
              </a:rPr>
              <a:t>https://www.jandi.com/landing/kr/features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75" y="2862346"/>
            <a:ext cx="5487449" cy="34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7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4863-1E0F-458F-9DF7-4E80040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85A92C-1B89-4CE2-8C63-8D2CB7E7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667" y="1058863"/>
            <a:ext cx="536866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51EAF-25A6-4AB8-9A79-75510C6E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3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9F5A-2F4D-4368-81EA-6185357F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</a:t>
            </a:r>
            <a:r>
              <a:rPr lang="ko-KR" altLang="en-US" dirty="0"/>
              <a:t>신규 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12F5-F0E6-443D-9168-810E096B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58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Get started</a:t>
            </a:r>
          </a:p>
          <a:p>
            <a:r>
              <a:rPr lang="en-US" altLang="ko-KR" dirty="0"/>
              <a:t>E-mail </a:t>
            </a:r>
            <a:r>
              <a:rPr lang="ko-KR" altLang="en-US" dirty="0"/>
              <a:t>계정 입력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E-mail verification (</a:t>
            </a:r>
            <a:r>
              <a:rPr lang="ko-KR" altLang="en-US" dirty="0"/>
              <a:t>메일 확인하여 </a:t>
            </a:r>
            <a:r>
              <a:rPr lang="en-US" altLang="ko-KR" dirty="0"/>
              <a:t>6</a:t>
            </a:r>
            <a:r>
              <a:rPr lang="ko-KR" altLang="en-US" dirty="0"/>
              <a:t>자리 숫자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회사 이름</a:t>
            </a:r>
            <a:r>
              <a:rPr lang="en-US" altLang="ko-KR" dirty="0"/>
              <a:t>: “2019 OSS CBNU” (</a:t>
            </a:r>
            <a:r>
              <a:rPr lang="ko-KR" altLang="en-US" dirty="0"/>
              <a:t>각자 임의로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프로젝트 이름</a:t>
            </a:r>
            <a:r>
              <a:rPr lang="en-US" altLang="ko-KR" dirty="0"/>
              <a:t>: “OSS </a:t>
            </a:r>
            <a:r>
              <a:rPr lang="en-US" altLang="ko-KR" dirty="0" err="1"/>
              <a:t>ChatBot</a:t>
            </a:r>
            <a:r>
              <a:rPr lang="en-US" altLang="ko-KR" dirty="0"/>
              <a:t>” (</a:t>
            </a:r>
            <a:r>
              <a:rPr lang="ko-KR" altLang="en-US" dirty="0"/>
              <a:t>각자 임의로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사람 초대</a:t>
            </a:r>
            <a:r>
              <a:rPr lang="en-US" altLang="ko-KR" dirty="0"/>
              <a:t>: skip now</a:t>
            </a:r>
          </a:p>
          <a:p>
            <a:r>
              <a:rPr lang="ko-KR" altLang="en-US" dirty="0"/>
              <a:t>작업 분류 지정</a:t>
            </a:r>
            <a:r>
              <a:rPr lang="en-US" altLang="ko-KR" dirty="0"/>
              <a:t>: IT</a:t>
            </a:r>
            <a:r>
              <a:rPr lang="ko-KR" altLang="en-US" dirty="0"/>
              <a:t> </a:t>
            </a:r>
            <a:r>
              <a:rPr lang="en-US" altLang="ko-KR" dirty="0"/>
              <a:t>(tool</a:t>
            </a:r>
            <a:r>
              <a:rPr lang="ko-KR" altLang="en-US" dirty="0"/>
              <a:t>은 사용 안 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Tada! (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및 생성된 채널로 이동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D8F09-6312-4492-8C7F-2435571F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021C5-A9CF-44A2-ACDB-9A06A772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63873"/>
            <a:ext cx="4057650" cy="72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9BCEB-B251-4627-A8C9-5E11AAAEB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12"/>
          <a:stretch/>
        </p:blipFill>
        <p:spPr>
          <a:xfrm>
            <a:off x="7341833" y="1011360"/>
            <a:ext cx="1743916" cy="47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47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BABD9-CE0A-4BCE-8F0E-CB1DDFA8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B2B771-B74A-4659-B923-94E46040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44" y="1058863"/>
            <a:ext cx="582111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BAC628-9325-4526-93AC-FB3E79C3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96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2FC-72E9-435C-97EC-537F5EFF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80EAD-B01D-4BAB-AA99-01472856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Workspace: </a:t>
            </a:r>
            <a:r>
              <a:rPr lang="ko-KR" altLang="en-US" dirty="0"/>
              <a:t>팀 단위 협업 공간</a:t>
            </a:r>
            <a:endParaRPr lang="en-US" altLang="ko-KR" dirty="0"/>
          </a:p>
          <a:p>
            <a:r>
              <a:rPr lang="en-US" altLang="ko-KR" dirty="0"/>
              <a:t>Channels: </a:t>
            </a:r>
            <a:r>
              <a:rPr lang="ko-KR" altLang="en-US" dirty="0"/>
              <a:t>대화방</a:t>
            </a:r>
            <a:endParaRPr lang="en-US" altLang="ko-KR" dirty="0"/>
          </a:p>
          <a:p>
            <a:pPr lvl="1"/>
            <a:r>
              <a:rPr lang="ko-KR" altLang="en-US" dirty="0"/>
              <a:t>다양한 용도의 대화방을 만들어 사용 가능 </a:t>
            </a:r>
            <a:endParaRPr lang="en-US" altLang="ko-KR" dirty="0"/>
          </a:p>
          <a:p>
            <a:pPr lvl="1"/>
            <a:r>
              <a:rPr lang="ko-KR" altLang="en-US" dirty="0"/>
              <a:t>채널 별로 주고받은 파일 목록을 따로 확인 가능</a:t>
            </a:r>
            <a:endParaRPr lang="en-US" altLang="ko-KR" dirty="0"/>
          </a:p>
          <a:p>
            <a:pPr lvl="1"/>
            <a:r>
              <a:rPr lang="en-US" altLang="ko-KR" dirty="0"/>
              <a:t>Public and Private</a:t>
            </a:r>
          </a:p>
          <a:p>
            <a:r>
              <a:rPr lang="en-US" altLang="ko-KR" dirty="0"/>
              <a:t>Direct Messages: </a:t>
            </a:r>
            <a:r>
              <a:rPr lang="ko-KR" altLang="en-US" dirty="0"/>
              <a:t>개인간 대화</a:t>
            </a:r>
            <a:endParaRPr lang="en-US" altLang="ko-KR" dirty="0"/>
          </a:p>
          <a:p>
            <a:r>
              <a:rPr lang="en-US" altLang="ko-KR" dirty="0"/>
              <a:t>Apps: Plug-ins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모든 대화창이 </a:t>
            </a:r>
            <a:r>
              <a:rPr lang="en-US" altLang="ko-KR" dirty="0"/>
              <a:t>Web-based </a:t>
            </a:r>
            <a:r>
              <a:rPr lang="ko-KR" altLang="en-US" dirty="0"/>
              <a:t>로 관리되어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API</a:t>
            </a:r>
            <a:r>
              <a:rPr lang="ko-KR" altLang="en-US" dirty="0"/>
              <a:t>를 통해 접근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/>
              <a:t>관리가 가능함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38887-3DCB-48E2-B7DF-EAB1862D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57BBD-8C93-4D11-A796-B718B39A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0D8268-E437-4668-A992-76FE2DB9D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665" y="1058863"/>
            <a:ext cx="5700670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EC852-6E97-4544-A009-3E9A3FB7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8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C6FFB-645F-44B8-8CB8-1D70AC2B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A12DE0-74C1-4C9D-A9B9-7F0470DB6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238483"/>
            <a:ext cx="6705600" cy="2686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4E804-731F-4BA2-AA1E-B417375C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29330D-3C0C-4360-8D8F-2CC72A83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6" y="4384460"/>
            <a:ext cx="7019925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742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04FFC-45C7-40FE-98BC-DE68905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D10C8C-CD60-4D97-B4FB-F599E21D2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3" y="1826419"/>
            <a:ext cx="6238875" cy="3733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A1543-DF67-4EF5-B6E3-5E491C5D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0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C918-75EB-41DF-8FE6-783DCE0A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B7639-A932-4816-A32D-1A83563A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hlinkClick r:id="rId2"/>
              </a:rPr>
              <a:t>https://github.com/slackapi/node-slack-sdk</a:t>
            </a:r>
            <a:endParaRPr lang="en-US" altLang="ko-KR" sz="1800" dirty="0"/>
          </a:p>
          <a:p>
            <a:pPr lvl="1"/>
            <a:r>
              <a:rPr lang="en-US" altLang="ko-KR" sz="1600" dirty="0"/>
              <a:t>Node-slack-</a:t>
            </a:r>
            <a:r>
              <a:rPr lang="en-US" altLang="ko-KR" sz="1600" dirty="0" err="1"/>
              <a:t>sdk</a:t>
            </a:r>
            <a:endParaRPr lang="en-US" altLang="ko-KR" sz="1600" dirty="0"/>
          </a:p>
          <a:p>
            <a:r>
              <a:rPr lang="en-US" altLang="ko-KR" sz="1800" dirty="0">
                <a:hlinkClick r:id="rId3"/>
              </a:rPr>
              <a:t>https://bcho.tistory.com/759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조대협</a:t>
            </a:r>
            <a:r>
              <a:rPr lang="ko-KR" altLang="en-US" sz="1600" dirty="0"/>
              <a:t> 개발자님 블로그</a:t>
            </a:r>
            <a:r>
              <a:rPr lang="en-US" altLang="ko-KR" sz="1600" dirty="0"/>
              <a:t>: </a:t>
            </a:r>
            <a:r>
              <a:rPr lang="ko-KR" altLang="en-US" sz="1600" dirty="0"/>
              <a:t>개발 프로세스</a:t>
            </a:r>
            <a:endParaRPr lang="en-US" altLang="ko-KR" sz="1600" dirty="0"/>
          </a:p>
          <a:p>
            <a:r>
              <a:rPr lang="en-US" altLang="ko-KR" sz="1800" dirty="0">
                <a:hlinkClick r:id="rId4"/>
              </a:rPr>
              <a:t>https://bcho.tistory.com/1237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r>
              <a:rPr lang="en-US" altLang="ko-KR" sz="1800" dirty="0">
                <a:hlinkClick r:id="rId5"/>
              </a:rPr>
              <a:t>https://kutar37.tistory.com/entry/Jenkins-Github-%EC%97%B0%EB%8F%99-%EC%9E%90%EB%8F%99%EB%B0%B0%ED%8F%AC-3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D2FFE-05E1-48EC-9248-9435CAE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2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B652-E8DC-4EB1-A850-DF65EAA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token </a:t>
            </a:r>
            <a:r>
              <a:rPr lang="ko-KR" altLang="en-US" dirty="0"/>
              <a:t>가져오기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0EF9DB-DB17-4009-BDD4-066A511E6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45"/>
          <a:stretch/>
        </p:blipFill>
        <p:spPr>
          <a:xfrm>
            <a:off x="1271587" y="1889911"/>
            <a:ext cx="6016979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A2039-FA65-4A06-98C1-688725A1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F4BE37-2FDB-4A84-9DB0-0447341F445E}"/>
              </a:ext>
            </a:extLst>
          </p:cNvPr>
          <p:cNvSpPr/>
          <p:nvPr/>
        </p:nvSpPr>
        <p:spPr>
          <a:xfrm>
            <a:off x="3547815" y="2089684"/>
            <a:ext cx="393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: API token </a:t>
            </a:r>
            <a:r>
              <a:rPr lang="ko-KR" altLang="en-US" dirty="0">
                <a:solidFill>
                  <a:srgbClr val="FF0000"/>
                </a:solidFill>
              </a:rPr>
              <a:t>은 노출되면 위험함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C7B9E-6B69-4165-959D-F8248247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52" y="4915280"/>
            <a:ext cx="26098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1940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9D191-786F-43FA-8383-A68A66EC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설정 종료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1C07CE-5AE6-415E-B6F2-53C0483B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413" y="1058863"/>
            <a:ext cx="697117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BF6D3-00A5-405E-BAF1-72546476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F1A8B0-7F8E-487C-A7F7-AE091C7142D4}"/>
              </a:ext>
            </a:extLst>
          </p:cNvPr>
          <p:cNvSpPr/>
          <p:nvPr/>
        </p:nvSpPr>
        <p:spPr>
          <a:xfrm>
            <a:off x="3208614" y="4585512"/>
            <a:ext cx="539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색이 없는 동그라미는 현재 동작 중이 아님을 뜻함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B5F9F3-45A7-4FEE-A550-A1D999EDA23D}"/>
              </a:ext>
            </a:extLst>
          </p:cNvPr>
          <p:cNvCxnSpPr/>
          <p:nvPr/>
        </p:nvCxnSpPr>
        <p:spPr>
          <a:xfrm flipH="1">
            <a:off x="1390650" y="4770178"/>
            <a:ext cx="1817964" cy="487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9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and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1: </a:t>
            </a:r>
            <a:r>
              <a:rPr lang="ko-KR" altLang="en-US" dirty="0">
                <a:solidFill>
                  <a:srgbClr val="FF0000"/>
                </a:solidFill>
              </a:rPr>
              <a:t>클라우드 서버 구성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Todo</a:t>
            </a:r>
            <a:r>
              <a:rPr lang="en-US" altLang="ko-KR" dirty="0"/>
              <a:t> 2: </a:t>
            </a:r>
            <a:r>
              <a:rPr lang="ko-KR" altLang="en-US" dirty="0" err="1"/>
              <a:t>챗봇</a:t>
            </a:r>
            <a:r>
              <a:rPr lang="ko-KR" altLang="en-US" dirty="0"/>
              <a:t> 서버 구축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53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E685-FF50-4492-9761-0753C8B0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1. J-Cloud </a:t>
            </a:r>
            <a:r>
              <a:rPr lang="ko-KR" altLang="en-US" sz="4400" dirty="0"/>
              <a:t>에서 </a:t>
            </a:r>
            <a:br>
              <a:rPr lang="en-US" altLang="ko-KR" sz="4400" dirty="0"/>
            </a:br>
            <a:r>
              <a:rPr lang="ko-KR" altLang="en-US" sz="4400" dirty="0"/>
              <a:t>우분투 가상머신 </a:t>
            </a:r>
            <a:r>
              <a:rPr lang="en-US" altLang="ko-KR" sz="4400" dirty="0"/>
              <a:t>(</a:t>
            </a:r>
            <a:r>
              <a:rPr lang="ko-KR" altLang="en-US" sz="4400" dirty="0"/>
              <a:t>인스턴스</a:t>
            </a:r>
            <a:r>
              <a:rPr lang="en-US" altLang="ko-KR" sz="4400" dirty="0"/>
              <a:t>) </a:t>
            </a:r>
            <a:br>
              <a:rPr lang="en-US" altLang="ko-KR" sz="4400" dirty="0"/>
            </a:br>
            <a:r>
              <a:rPr lang="ko-KR" altLang="en-US" sz="4400" dirty="0"/>
              <a:t>생성 및 접속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8C23B-FDE3-467F-9C8B-C91C988A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5742B-C12D-422A-A17C-7BE8ADC6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42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38C9A8-96A3-4AAD-9BF0-9665ADA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J-Cloud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F574CB5-3339-4DD5-8A69-06AF5295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12762"/>
            <a:ext cx="8353425" cy="43611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CB43B-7234-42C2-B88B-27A97F72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03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1BE6-D1A5-49B8-AE06-C25A4FF1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J-Cloud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04DEF-AE40-43BF-94AA-4C5596F8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D3133F-2137-4BE2-A97C-1B2F0D4D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19185"/>
            <a:ext cx="8353425" cy="29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05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8DB35-865A-4DEE-A1E2-354A781C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EB2A8-262D-43A8-8F80-311AB05B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J-Cloud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http://jcloud.jbnu.ac.kr</a:t>
            </a:r>
            <a:r>
              <a:rPr lang="en-US" altLang="ko-KR" sz="2000" dirty="0"/>
              <a:t> </a:t>
            </a:r>
            <a:endParaRPr lang="en-US" altLang="ko-KR" sz="1600" dirty="0"/>
          </a:p>
          <a:p>
            <a:r>
              <a:rPr lang="ko-KR" altLang="en-US" sz="2000" dirty="0"/>
              <a:t>소개 및 사용 방법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https://jcloud-devops.github.io/</a:t>
            </a:r>
            <a:endParaRPr lang="en-US" altLang="ko-KR" sz="2000" dirty="0"/>
          </a:p>
          <a:p>
            <a:pPr lvl="1"/>
            <a:r>
              <a:rPr lang="en-US" altLang="ko-KR" sz="1800" dirty="0"/>
              <a:t>Document </a:t>
            </a:r>
            <a:r>
              <a:rPr lang="ko-KR" altLang="en-US" sz="1800" dirty="0"/>
              <a:t>에서 아래 참조</a:t>
            </a:r>
            <a:endParaRPr lang="en-US" altLang="ko-KR" sz="1800" dirty="0"/>
          </a:p>
          <a:p>
            <a:pPr lvl="2"/>
            <a:r>
              <a:rPr lang="ko-KR" altLang="en-US" sz="1600" dirty="0"/>
              <a:t>인스턴스 생성 방법</a:t>
            </a:r>
            <a:endParaRPr lang="en-US" altLang="ko-KR" sz="1600" dirty="0"/>
          </a:p>
          <a:p>
            <a:pPr lvl="2"/>
            <a:r>
              <a:rPr lang="en-US" altLang="ko-KR" sz="1600" dirty="0"/>
              <a:t>SSH </a:t>
            </a:r>
            <a:r>
              <a:rPr lang="ko-KR" altLang="en-US" sz="1600" dirty="0"/>
              <a:t>접속 </a:t>
            </a:r>
            <a:r>
              <a:rPr lang="en-US" altLang="ko-KR" sz="1600" dirty="0" err="1"/>
              <a:t>Xshell</a:t>
            </a:r>
            <a:r>
              <a:rPr lang="en-US" altLang="ko-KR" sz="1600" dirty="0"/>
              <a:t>, putty </a:t>
            </a:r>
            <a:r>
              <a:rPr lang="ko-KR" altLang="en-US" sz="1600" dirty="0"/>
              <a:t>등 사용</a:t>
            </a:r>
            <a:endParaRPr lang="en-US" altLang="ko-KR" sz="1600" dirty="0"/>
          </a:p>
          <a:p>
            <a:r>
              <a:rPr lang="en-US" altLang="ko-KR" sz="2000" dirty="0"/>
              <a:t>OSS </a:t>
            </a:r>
            <a:r>
              <a:rPr lang="ko-KR" altLang="en-US" sz="2000" dirty="0"/>
              <a:t>수강생들의 계정은 모두 </a:t>
            </a:r>
            <a:r>
              <a:rPr lang="ko-KR" altLang="en-US" sz="2000" dirty="0" err="1"/>
              <a:t>생성해놓은</a:t>
            </a:r>
            <a:r>
              <a:rPr lang="ko-KR" altLang="en-US" sz="2000" dirty="0"/>
              <a:t> 상태</a:t>
            </a:r>
            <a:endParaRPr lang="en-US" altLang="ko-KR" sz="2000" dirty="0"/>
          </a:p>
          <a:p>
            <a:pPr lvl="1"/>
            <a:r>
              <a:rPr lang="en-US" altLang="ko-KR" sz="1800" dirty="0"/>
              <a:t>ID: </a:t>
            </a:r>
            <a:r>
              <a:rPr lang="en-US" altLang="ko-KR" sz="1800" dirty="0" err="1"/>
              <a:t>oss</a:t>
            </a:r>
            <a:r>
              <a:rPr lang="ko-KR" altLang="en-US" sz="1800" dirty="0"/>
              <a:t>학번</a:t>
            </a:r>
            <a:r>
              <a:rPr lang="en-US" altLang="ko-KR" sz="1800" dirty="0"/>
              <a:t>, PW: </a:t>
            </a:r>
            <a:r>
              <a:rPr lang="ko-KR" altLang="en-US" sz="1800" dirty="0"/>
              <a:t>학번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oss41983//41983</a:t>
            </a:r>
          </a:p>
          <a:p>
            <a:r>
              <a:rPr lang="ko-KR" altLang="en-US" sz="2000" dirty="0"/>
              <a:t>문의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jcloud@jbnu.ac.kr</a:t>
            </a:r>
            <a:endParaRPr lang="en-US" altLang="ko-KR" sz="2000" dirty="0"/>
          </a:p>
          <a:p>
            <a:r>
              <a:rPr lang="ko-KR" altLang="en-US" sz="2000" dirty="0"/>
              <a:t>참고</a:t>
            </a:r>
            <a:r>
              <a:rPr lang="en-US" altLang="ko-KR" sz="2000" dirty="0"/>
              <a:t>: </a:t>
            </a:r>
            <a:r>
              <a:rPr lang="ko-KR" altLang="en-US" sz="2000" dirty="0"/>
              <a:t>학기 종료 직후</a:t>
            </a:r>
            <a:r>
              <a:rPr lang="en-US" altLang="ko-KR" sz="2000" dirty="0"/>
              <a:t>, </a:t>
            </a:r>
            <a:r>
              <a:rPr lang="ko-KR" altLang="en-US" sz="2000" dirty="0"/>
              <a:t>인스턴스 및 계정 삭제됨</a:t>
            </a:r>
            <a:endParaRPr lang="en-US" altLang="ko-KR" sz="2000" dirty="0"/>
          </a:p>
          <a:p>
            <a:pPr lvl="1"/>
            <a:r>
              <a:rPr lang="ko-KR" altLang="en-US" sz="1800" dirty="0"/>
              <a:t>컴퓨터공학과 학생들은 학번으로 계정이 생성되어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타 학과 학생들은 별도 신청하여 사용 가능</a:t>
            </a:r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70CF2-348C-4742-9AC0-DC39F078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7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306A8-2790-4A3A-85E4-9AB4A602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수업용 인스턴스</a:t>
            </a:r>
            <a:r>
              <a:rPr lang="en-US" altLang="ko-KR" dirty="0"/>
              <a:t>(</a:t>
            </a:r>
            <a:r>
              <a:rPr lang="ko-KR" altLang="en-US" dirty="0"/>
              <a:t>가상머신</a:t>
            </a:r>
            <a:r>
              <a:rPr lang="en-US" altLang="ko-KR" dirty="0"/>
              <a:t>)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684B2-D901-4148-AF07-E7CB5BFC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Details</a:t>
            </a:r>
          </a:p>
          <a:p>
            <a:pPr lvl="1"/>
            <a:r>
              <a:rPr lang="en-US" altLang="ko-KR" dirty="0"/>
              <a:t>Instance Name: ID </a:t>
            </a:r>
            <a:r>
              <a:rPr lang="ko-KR" altLang="en-US" dirty="0"/>
              <a:t>와 동일하게 </a:t>
            </a:r>
            <a:r>
              <a:rPr lang="en-US" altLang="ko-KR" dirty="0" err="1"/>
              <a:t>oss</a:t>
            </a:r>
            <a:r>
              <a:rPr lang="ko-KR" altLang="en-US" dirty="0"/>
              <a:t>학번</a:t>
            </a:r>
            <a:endParaRPr lang="en-US" altLang="ko-KR" dirty="0"/>
          </a:p>
          <a:p>
            <a:pPr lvl="2"/>
            <a:r>
              <a:rPr lang="en-US" altLang="ko-KR" dirty="0"/>
              <a:t>Count: 1 (1</a:t>
            </a:r>
            <a:r>
              <a:rPr lang="ko-KR" altLang="en-US" dirty="0"/>
              <a:t>인당 </a:t>
            </a:r>
            <a:r>
              <a:rPr lang="en-US" altLang="ko-KR" dirty="0"/>
              <a:t>1</a:t>
            </a:r>
            <a:r>
              <a:rPr lang="ko-KR" altLang="en-US" dirty="0"/>
              <a:t>대만 만들어서 사용할 것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Availability Zone: “Any Availability Zone”</a:t>
            </a:r>
          </a:p>
          <a:p>
            <a:r>
              <a:rPr lang="en-US" altLang="ko-KR" dirty="0"/>
              <a:t>Source: Image, “Ubuntu 18.04.2 ssh7777”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Create New Volume: </a:t>
            </a:r>
            <a:r>
              <a:rPr lang="ko-KR" altLang="en-US" dirty="0" err="1"/>
              <a:t>아니오</a:t>
            </a:r>
            <a:endParaRPr lang="en-US" altLang="ko-KR" dirty="0"/>
          </a:p>
          <a:p>
            <a:r>
              <a:rPr lang="en-US" altLang="ko-KR" dirty="0"/>
              <a:t>Flavor: t3.small</a:t>
            </a:r>
          </a:p>
          <a:p>
            <a:r>
              <a:rPr lang="en-US" altLang="ko-KR" dirty="0"/>
              <a:t>Network: oss2019.internal</a:t>
            </a:r>
          </a:p>
          <a:p>
            <a:r>
              <a:rPr lang="en-US" altLang="ko-KR" dirty="0"/>
              <a:t>Key Pair:</a:t>
            </a:r>
            <a:r>
              <a:rPr lang="ko-KR" altLang="en-US" dirty="0"/>
              <a:t> 미리 생성해서 꼭 다운로드 받고</a:t>
            </a:r>
            <a:r>
              <a:rPr lang="en-US" altLang="ko-KR" dirty="0"/>
              <a:t>, </a:t>
            </a:r>
            <a:r>
              <a:rPr lang="ko-KR" altLang="en-US" dirty="0"/>
              <a:t>파일 잘 관리할 것</a:t>
            </a:r>
            <a:endParaRPr lang="en-US" altLang="ko-KR" dirty="0"/>
          </a:p>
          <a:p>
            <a:pPr lvl="1"/>
            <a:r>
              <a:rPr lang="en-US" altLang="ko-KR" dirty="0"/>
              <a:t>J-Cloud </a:t>
            </a:r>
            <a:r>
              <a:rPr lang="ko-KR" altLang="en-US" dirty="0"/>
              <a:t>상의 가상머신에 접속할 때 사용하는 인증파일</a:t>
            </a:r>
            <a:endParaRPr lang="en-US" altLang="ko-KR" dirty="0"/>
          </a:p>
          <a:p>
            <a:r>
              <a:rPr lang="ko-KR" altLang="en-US" dirty="0"/>
              <a:t>그 외 기본 설정 사용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76FDA-FF64-4170-997E-485F9B39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95C35A-46E3-4B3E-8402-7C61F2FFE2A5}"/>
              </a:ext>
            </a:extLst>
          </p:cNvPr>
          <p:cNvSpPr/>
          <p:nvPr/>
        </p:nvSpPr>
        <p:spPr>
          <a:xfrm>
            <a:off x="310615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493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C59E2EB-352E-42E2-B533-74B4452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J-Cloud</a:t>
            </a:r>
            <a:r>
              <a:rPr lang="ko-KR" altLang="en-US" dirty="0"/>
              <a:t> 에서 인스턴스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9F0EF-749A-401F-912A-A14DA1F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37F810-CBE2-4D6F-959E-675131A5CF1D}"/>
              </a:ext>
            </a:extLst>
          </p:cNvPr>
          <p:cNvSpPr txBox="1">
            <a:spLocks/>
          </p:cNvSpPr>
          <p:nvPr/>
        </p:nvSpPr>
        <p:spPr>
          <a:xfrm>
            <a:off x="395536" y="1058567"/>
            <a:ext cx="8352928" cy="2370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인스턴스 생성 후</a:t>
            </a:r>
            <a:r>
              <a:rPr lang="en-US" altLang="ko-KR" sz="2000" dirty="0"/>
              <a:t> </a:t>
            </a:r>
            <a:r>
              <a:rPr lang="ko-KR" altLang="en-US" sz="2000" dirty="0"/>
              <a:t>화면</a:t>
            </a:r>
            <a:endParaRPr lang="en-US" altLang="ko-KR" sz="2000" dirty="0"/>
          </a:p>
          <a:p>
            <a:pPr lvl="1"/>
            <a:r>
              <a:rPr lang="ko-KR" altLang="en-US" sz="1600" dirty="0"/>
              <a:t>본인의 인스턴스에 대해 </a:t>
            </a:r>
            <a:r>
              <a:rPr lang="en-US" altLang="ko-KR" sz="1600" dirty="0"/>
              <a:t>IP </a:t>
            </a:r>
            <a:r>
              <a:rPr lang="ko-KR" altLang="en-US" sz="1600" dirty="0"/>
              <a:t>확인하고</a:t>
            </a:r>
            <a:r>
              <a:rPr lang="en-US" altLang="ko-KR" sz="1600" dirty="0"/>
              <a:t>, SSH </a:t>
            </a:r>
            <a:r>
              <a:rPr lang="ko-KR" altLang="en-US" sz="1600" dirty="0"/>
              <a:t>접속하여 다음 내용들을 진행할 것</a:t>
            </a:r>
            <a:endParaRPr lang="en-US" altLang="ko-KR" sz="1600" dirty="0"/>
          </a:p>
          <a:p>
            <a:endParaRPr lang="en-US" altLang="ko-KR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E9C475-AD31-466C-A85F-4E3EF8A03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970784"/>
            <a:ext cx="8353425" cy="40165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74B615-8389-4560-91AE-4D31C9EAAA9C}"/>
              </a:ext>
            </a:extLst>
          </p:cNvPr>
          <p:cNvSpPr/>
          <p:nvPr/>
        </p:nvSpPr>
        <p:spPr>
          <a:xfrm>
            <a:off x="3714750" y="5124451"/>
            <a:ext cx="781050" cy="2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77592-FB29-403C-89E0-12BEE4B81F42}"/>
              </a:ext>
            </a:extLst>
          </p:cNvPr>
          <p:cNvSpPr/>
          <p:nvPr/>
        </p:nvSpPr>
        <p:spPr>
          <a:xfrm>
            <a:off x="1333500" y="1967559"/>
            <a:ext cx="78105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9D32F-C7D2-40B9-99AE-16BC4222AD6A}"/>
              </a:ext>
            </a:extLst>
          </p:cNvPr>
          <p:cNvSpPr/>
          <p:nvPr/>
        </p:nvSpPr>
        <p:spPr>
          <a:xfrm>
            <a:off x="7305675" y="5124449"/>
            <a:ext cx="78105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617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클라이언트를 이용한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sz="2000" dirty="0">
                <a:hlinkClick r:id="rId3"/>
              </a:rPr>
              <a:t>https://jcloud-devops.github.io/user-guide.html</a:t>
            </a:r>
            <a:endParaRPr lang="en-US" altLang="ko-KR" sz="2000" dirty="0"/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SSH </a:t>
            </a:r>
            <a:r>
              <a:rPr lang="ko-KR" altLang="en-US" sz="1600" dirty="0">
                <a:solidFill>
                  <a:srgbClr val="FF0000"/>
                </a:solidFill>
              </a:rPr>
              <a:t>연결 방법을 확인할 것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/>
              <a:t>공용 </a:t>
            </a:r>
            <a:r>
              <a:rPr lang="en-US" altLang="ko-KR" sz="1600" dirty="0"/>
              <a:t>IP: </a:t>
            </a:r>
            <a:r>
              <a:rPr lang="en-US" altLang="ko-KR" sz="1600" dirty="0">
                <a:solidFill>
                  <a:srgbClr val="FF0000"/>
                </a:solidFill>
              </a:rPr>
              <a:t>203.254.143.211</a:t>
            </a:r>
          </a:p>
          <a:p>
            <a:pPr lvl="1"/>
            <a:r>
              <a:rPr lang="en-US" altLang="ko-KR" sz="1600" dirty="0"/>
              <a:t>SSH </a:t>
            </a:r>
            <a:r>
              <a:rPr lang="ko-KR" altLang="en-US" sz="1600" dirty="0"/>
              <a:t>포트 번호</a:t>
            </a:r>
            <a:r>
              <a:rPr lang="en-US" altLang="ko-KR" sz="1600" dirty="0"/>
              <a:t>: 19xxx</a:t>
            </a:r>
          </a:p>
          <a:p>
            <a:pPr lvl="2"/>
            <a:r>
              <a:rPr lang="en-US" altLang="ko-KR" sz="1400" dirty="0">
                <a:solidFill>
                  <a:srgbClr val="FF0000"/>
                </a:solidFill>
              </a:rPr>
              <a:t>xxx</a:t>
            </a:r>
            <a:r>
              <a:rPr lang="ko-KR" altLang="en-US" sz="1400" dirty="0">
                <a:solidFill>
                  <a:srgbClr val="FF0000"/>
                </a:solidFill>
              </a:rPr>
              <a:t>는 본인 인스턴스 </a:t>
            </a:r>
            <a:r>
              <a:rPr lang="en-US" altLang="ko-KR" sz="1400" dirty="0">
                <a:solidFill>
                  <a:srgbClr val="FF0000"/>
                </a:solidFill>
              </a:rPr>
              <a:t>IP </a:t>
            </a:r>
            <a:r>
              <a:rPr lang="ko-KR" altLang="en-US" sz="1400" dirty="0">
                <a:solidFill>
                  <a:srgbClr val="FF0000"/>
                </a:solidFill>
              </a:rPr>
              <a:t>의 끝자리</a:t>
            </a:r>
            <a:r>
              <a:rPr lang="en-US" altLang="ko-KR" sz="1400" dirty="0">
                <a:solidFill>
                  <a:srgbClr val="FF0000"/>
                </a:solidFill>
              </a:rPr>
              <a:t>.  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) 192.168.0.2 →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19001, 192.168.0.199 →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19199</a:t>
            </a:r>
          </a:p>
          <a:p>
            <a:pPr lvl="2"/>
            <a:r>
              <a:rPr lang="ko-KR" altLang="en-US" sz="1400" dirty="0" err="1"/>
              <a:t>그외</a:t>
            </a:r>
            <a:r>
              <a:rPr lang="ko-KR" altLang="en-US" sz="1400" dirty="0"/>
              <a:t> </a:t>
            </a:r>
            <a:r>
              <a:rPr lang="en-US" altLang="ko-KR" sz="1400" dirty="0"/>
              <a:t>Port forwarding: 18xxx -&gt; 80, 17xxx -&gt; 8080 (HTTP</a:t>
            </a:r>
            <a:r>
              <a:rPr lang="ko-KR" altLang="en-US" sz="1400" dirty="0"/>
              <a:t>와 </a:t>
            </a:r>
            <a:r>
              <a:rPr lang="en-US" altLang="ko-KR" sz="1400" dirty="0"/>
              <a:t>Jenkins </a:t>
            </a:r>
            <a:r>
              <a:rPr lang="ko-KR" altLang="en-US" sz="1400" dirty="0"/>
              <a:t>용 </a:t>
            </a:r>
            <a:r>
              <a:rPr lang="en-US" altLang="ko-KR" sz="1400" dirty="0"/>
              <a:t>8080)</a:t>
            </a:r>
          </a:p>
          <a:p>
            <a:r>
              <a:rPr lang="en-US" altLang="ko-KR" sz="2000" dirty="0"/>
              <a:t>SSH </a:t>
            </a:r>
            <a:r>
              <a:rPr lang="ko-KR" altLang="en-US" sz="2000" dirty="0"/>
              <a:t>클라이언트</a:t>
            </a:r>
            <a:endParaRPr lang="en-US" altLang="ko-KR" sz="2000" dirty="0"/>
          </a:p>
          <a:p>
            <a:pPr lvl="1"/>
            <a:r>
              <a:rPr lang="en-US" altLang="ko-KR" sz="1800" dirty="0"/>
              <a:t>SSH </a:t>
            </a:r>
            <a:r>
              <a:rPr lang="ko-KR" altLang="en-US" sz="1800" dirty="0"/>
              <a:t>프로토콜을 이용해 원격 서버에 접속하는 프로그램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PuTTY</a:t>
            </a:r>
            <a:r>
              <a:rPr lang="en-US" altLang="ko-KR" sz="1800" dirty="0"/>
              <a:t> </a:t>
            </a:r>
            <a:r>
              <a:rPr lang="ko-KR" altLang="en-US" sz="1800" dirty="0"/>
              <a:t>등이 유명함</a:t>
            </a:r>
            <a:r>
              <a:rPr lang="en-US" altLang="ko-KR" sz="1800" dirty="0"/>
              <a:t>: </a:t>
            </a:r>
            <a:r>
              <a:rPr lang="ko-KR" altLang="en-US" sz="1600" dirty="0"/>
              <a:t>단순하고 기본 기능 충실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너무 단순함</a:t>
            </a:r>
            <a:endParaRPr lang="en-US" altLang="ko-KR" dirty="0"/>
          </a:p>
          <a:p>
            <a:r>
              <a:rPr lang="en-US" altLang="ko-KR" sz="2000" dirty="0" err="1"/>
              <a:t>Xshell</a:t>
            </a:r>
            <a:endParaRPr lang="en-US" altLang="ko-KR" sz="2000" dirty="0"/>
          </a:p>
          <a:p>
            <a:pPr lvl="1"/>
            <a:r>
              <a:rPr lang="ko-KR" altLang="en-US" sz="1800" dirty="0"/>
              <a:t>개인용</a:t>
            </a:r>
            <a:r>
              <a:rPr lang="en-US" altLang="ko-KR" sz="1800" dirty="0"/>
              <a:t>, </a:t>
            </a:r>
            <a:r>
              <a:rPr lang="ko-KR" altLang="en-US" sz="1800" dirty="0"/>
              <a:t>교육용 무료 버전 배포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http://www.netsarang.co.kr/download/free_license.html</a:t>
            </a:r>
            <a:endParaRPr lang="en-US" altLang="ko-KR" sz="18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자유롭게 본인에 맞는 프로그램 사용하는데</a:t>
            </a:r>
            <a:r>
              <a:rPr lang="en-US" altLang="ko-KR" sz="2000" dirty="0"/>
              <a:t>…</a:t>
            </a:r>
            <a:r>
              <a:rPr lang="en-US" altLang="ko-KR" sz="2000" dirty="0" err="1"/>
              <a:t>Xshell</a:t>
            </a:r>
            <a:r>
              <a:rPr lang="en-US" altLang="ko-KR" sz="2000" dirty="0"/>
              <a:t> </a:t>
            </a:r>
            <a:r>
              <a:rPr lang="ko-KR" altLang="en-US" sz="2000" dirty="0"/>
              <a:t>쓰세요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4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5FF61F-8436-4682-B2EB-1975DD3A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CBC78B-2603-4043-8C1B-1277F0325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76042-23B4-4298-ABC3-C41DF924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02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and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1: </a:t>
            </a:r>
            <a:r>
              <a:rPr lang="ko-KR" altLang="en-US" dirty="0"/>
              <a:t>클라우드 서버 구성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2: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ko-KR" altLang="en-US" dirty="0">
                <a:solidFill>
                  <a:srgbClr val="FF0000"/>
                </a:solidFill>
              </a:rPr>
              <a:t> 서버 구축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1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9F2884-35C9-40A3-8EF1-023B50D7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D48B9F-943A-4D5F-890D-C2886C23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00814" cy="5269953"/>
          </a:xfrm>
        </p:spPr>
        <p:txBody>
          <a:bodyPr/>
          <a:lstStyle/>
          <a:p>
            <a:r>
              <a:rPr lang="ko-KR" altLang="en-US" sz="2000" dirty="0"/>
              <a:t>확장성 있는 네트워크 애플리케이션</a:t>
            </a:r>
            <a:r>
              <a:rPr lang="en-US" altLang="ko-KR" sz="2000" dirty="0"/>
              <a:t> </a:t>
            </a:r>
            <a:r>
              <a:rPr lang="ko-KR" altLang="en-US" sz="2000" dirty="0"/>
              <a:t>개발에 사용되는 소프트웨어 플랫폼</a:t>
            </a:r>
            <a:endParaRPr lang="en-US" altLang="ko-KR" sz="2000" dirty="0"/>
          </a:p>
          <a:p>
            <a:pPr lvl="1"/>
            <a:r>
              <a:rPr lang="ko-KR" altLang="en-US" sz="1800" dirty="0"/>
              <a:t>특히 손쉽게 </a:t>
            </a:r>
            <a:r>
              <a:rPr lang="ko-KR" altLang="en-US" sz="1800" dirty="0" err="1"/>
              <a:t>백엔드</a:t>
            </a:r>
            <a:r>
              <a:rPr lang="ko-KR" altLang="en-US" sz="1800" dirty="0"/>
              <a:t> 시스템 구현이 가능하여 널리 사용됨</a:t>
            </a:r>
            <a:endParaRPr lang="en-US" altLang="ko-KR" sz="1800" dirty="0"/>
          </a:p>
          <a:p>
            <a:r>
              <a:rPr lang="ko-KR" altLang="en-US" sz="2000" dirty="0"/>
              <a:t>작성 언어로 </a:t>
            </a:r>
            <a:r>
              <a:rPr lang="ko-KR" altLang="en-US" sz="2000" dirty="0">
                <a:hlinkClick r:id="rId2" tooltip="자바스크립트"/>
              </a:rPr>
              <a:t>자바스크립트</a:t>
            </a:r>
            <a:r>
              <a:rPr lang="ko-KR" altLang="en-US" sz="2000" dirty="0"/>
              <a:t>를 활용하며 </a:t>
            </a:r>
            <a:endParaRPr lang="en-US" altLang="ko-KR" sz="2000" dirty="0"/>
          </a:p>
          <a:p>
            <a:pPr lvl="1"/>
            <a:r>
              <a:rPr lang="en-US" altLang="ko-KR" sz="1800" dirty="0"/>
              <a:t>Non-blocking I/O</a:t>
            </a:r>
            <a:r>
              <a:rPr lang="ko-KR" altLang="en-US" sz="1800" dirty="0"/>
              <a:t>와 단일 스레드 이벤트 루프를 통한 높은 처리 성능 제공</a:t>
            </a:r>
            <a:endParaRPr lang="en-US" altLang="ko-KR" sz="1800" dirty="0"/>
          </a:p>
          <a:p>
            <a:r>
              <a:rPr lang="ko-KR" altLang="en-US" sz="2000" dirty="0"/>
              <a:t>내장 </a:t>
            </a:r>
            <a:r>
              <a:rPr lang="en-US" altLang="ko-KR" sz="2000" dirty="0"/>
              <a:t>HTTP </a:t>
            </a:r>
            <a:r>
              <a:rPr lang="ko-KR" altLang="en-US" sz="2000" dirty="0"/>
              <a:t>서버 라이브러리를 포함하고 있어 웹 서버에서 아파치 등의 별도의 소프트웨어 없이 동작하는 것이 가능</a:t>
            </a:r>
            <a:endParaRPr lang="en-US" altLang="ko-KR" sz="2000" dirty="0"/>
          </a:p>
          <a:p>
            <a:pPr lvl="1"/>
            <a:r>
              <a:rPr lang="ko-KR" altLang="en-US" sz="1800" dirty="0"/>
              <a:t>이를 통해 웹 서버의 동작에 있어 더 많은 통제가 가능</a:t>
            </a:r>
            <a:endParaRPr lang="en-US" altLang="ko-KR" sz="1800" dirty="0"/>
          </a:p>
          <a:p>
            <a:r>
              <a:rPr lang="en-US" altLang="ko-KR" sz="2000" dirty="0"/>
              <a:t>V8 (</a:t>
            </a:r>
            <a:r>
              <a:rPr lang="ko-KR" altLang="en-US" sz="2000" dirty="0"/>
              <a:t>자바스크립트 엔진</a:t>
            </a:r>
            <a:r>
              <a:rPr lang="en-US" altLang="ko-KR" sz="2000" dirty="0"/>
              <a:t>)</a:t>
            </a:r>
            <a:r>
              <a:rPr lang="ko-KR" altLang="en-US" sz="2000" dirty="0"/>
              <a:t>으로 빌드 된 이벤트 기반 자바스크립트 런타임</a:t>
            </a:r>
            <a:endParaRPr lang="en-US" altLang="ko-KR" sz="2000" dirty="0"/>
          </a:p>
          <a:p>
            <a:r>
              <a:rPr lang="ko-KR" altLang="en-US" sz="2000" dirty="0"/>
              <a:t>위키에 간단한 예제들이 있으니 확인해 볼 것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간단하게</a:t>
            </a:r>
            <a:r>
              <a:rPr lang="en-US" altLang="ko-KR" sz="2000" dirty="0"/>
              <a:t>, </a:t>
            </a:r>
            <a:r>
              <a:rPr lang="ko-KR" altLang="en-US" sz="2000" dirty="0"/>
              <a:t>웹서버 만들 때 쓰는 손쉬운 도구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 err="1"/>
              <a:t>챗봇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슬랙</a:t>
            </a:r>
            <a:r>
              <a:rPr lang="ko-KR" altLang="en-US" sz="1600" dirty="0"/>
              <a:t> 연동 등의 예제도 많이 나옴</a:t>
            </a: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BA7EC-C3BF-4E3E-8DDE-81708A1C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3748AB-F7B2-4598-8F80-F712692F9337}"/>
              </a:ext>
            </a:extLst>
          </p:cNvPr>
          <p:cNvSpPr/>
          <p:nvPr/>
        </p:nvSpPr>
        <p:spPr>
          <a:xfrm>
            <a:off x="5184372" y="500829"/>
            <a:ext cx="3711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https://ko.wikipedia.org/wiki/Node.js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644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EFE86-3EBE-4899-8566-462E282F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940DE21-E608-4DD3-BB2D-E178C8E7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97" y="1371600"/>
            <a:ext cx="7902606" cy="36337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62637-560D-44C5-9FB5-A01F7D44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4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4DB23-4387-4E9E-9F65-3046A1F9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93EDB-EBF3-4733-A222-65AB5E6A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npm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slack-client@latest</a:t>
            </a:r>
            <a:r>
              <a:rPr lang="en-US" altLang="ko-KR" dirty="0"/>
              <a:t> </a:t>
            </a:r>
            <a:r>
              <a:rPr lang="en-US" altLang="ko-KR" dirty="0" err="1"/>
              <a:t>dotenv@latest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F02F9A-A2C4-4AC1-9719-83AD9E2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28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8D988-C6FF-4D50-94C3-A01A7CBC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D883FC-9819-4DB4-9ACC-353AFC79C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63" y="3045619"/>
            <a:ext cx="7610475" cy="12954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A46C8-ABE2-4A41-AF68-34D44213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46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87C76-1338-42FC-88D3-0712BD69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v1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01DD2B-3246-4952-9272-ED55CC5E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1B76D7D-3C52-40BC-A685-E87E10F0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37" b="1"/>
          <a:stretch/>
        </p:blipFill>
        <p:spPr>
          <a:xfrm>
            <a:off x="800156" y="1713391"/>
            <a:ext cx="7543690" cy="3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2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DD33-F4BE-47A7-85AB-7169A275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서버 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D7D654-EBF5-4F3A-8B66-7B575A21C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425" y="1339390"/>
            <a:ext cx="6872883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A7CA05-8400-4CC0-B64C-4EF919E3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7E38C5-5201-4DD9-A30A-21D56792D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77"/>
          <a:stretch/>
        </p:blipFill>
        <p:spPr>
          <a:xfrm>
            <a:off x="563268" y="1073198"/>
            <a:ext cx="4816599" cy="364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45FBEF-C037-4CA4-AD95-22AE4B997A00}"/>
              </a:ext>
            </a:extLst>
          </p:cNvPr>
          <p:cNvSpPr/>
          <p:nvPr/>
        </p:nvSpPr>
        <p:spPr>
          <a:xfrm>
            <a:off x="0" y="5285645"/>
            <a:ext cx="1965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Bot</a:t>
            </a:r>
            <a:r>
              <a:rPr lang="ko-KR" altLang="en-US" sz="1600" dirty="0">
                <a:solidFill>
                  <a:srgbClr val="FF0000"/>
                </a:solidFill>
              </a:rPr>
              <a:t>이 연동되어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초록색 불이 들어옴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09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44D1B-00C2-45CF-87D3-C9A9F59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2E34-AF0B-424A-B482-5B990C45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9C801E3-1B7E-4DFB-AFE1-59F91375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8" y="2131219"/>
            <a:ext cx="7439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1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A7FEB-DB84-458F-9B4D-17074ACE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v2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D067EE-02BF-4421-A25C-0447A919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4019907-A088-44F9-902B-C9F63290F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2"/>
          <a:stretch/>
        </p:blipFill>
        <p:spPr>
          <a:xfrm>
            <a:off x="935028" y="1349406"/>
            <a:ext cx="7273944" cy="47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B18E4-DBCE-47F1-9374-AA71F580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30747E-508B-4D41-8A9F-57C0761D3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1278731"/>
            <a:ext cx="7267575" cy="4829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674AE-0499-481B-B78C-9CE56046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3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F9F58D1-23C1-4C3D-BC00-D16F9F64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CI/CD</a:t>
            </a:r>
            <a:r>
              <a:rPr lang="ko-KR" altLang="en-US" dirty="0"/>
              <a:t>의 이해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EE95D8-0446-47A4-AABA-6632BA3D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CI/CD</a:t>
            </a:r>
            <a:r>
              <a:rPr lang="ko-KR" altLang="en-US" sz="2000" dirty="0"/>
              <a:t>를 이해하려면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전체  개발과정의 이해가 필요</a:t>
            </a:r>
            <a:endParaRPr lang="en-US" altLang="ko-KR" sz="1800" dirty="0"/>
          </a:p>
          <a:p>
            <a:pPr lvl="1"/>
            <a:r>
              <a:rPr lang="en-US" altLang="ko-KR" sz="1800" dirty="0"/>
              <a:t>Integration, Deploy, Continuous ???</a:t>
            </a:r>
          </a:p>
          <a:p>
            <a:r>
              <a:rPr lang="ko-KR" altLang="en-US" sz="2000" dirty="0"/>
              <a:t>전체 개발 과정을 이해하려면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실제로 </a:t>
            </a:r>
            <a:r>
              <a:rPr lang="ko-KR" altLang="en-US" sz="1800" dirty="0" err="1"/>
              <a:t>해봐야지</a:t>
            </a:r>
            <a:r>
              <a:rPr lang="en-US" altLang="ko-KR" sz="1800" dirty="0"/>
              <a:t>~</a:t>
            </a:r>
          </a:p>
          <a:p>
            <a:r>
              <a:rPr lang="en-US" altLang="ko-KR" sz="2000" dirty="0"/>
              <a:t>“Chatbot </a:t>
            </a:r>
            <a:r>
              <a:rPr lang="ko-KR" altLang="en-US" sz="2000" dirty="0"/>
              <a:t>개발</a:t>
            </a:r>
            <a:r>
              <a:rPr lang="en-US" altLang="ko-KR" sz="2000" dirty="0"/>
              <a:t>” </a:t>
            </a:r>
            <a:r>
              <a:rPr lang="ko-KR" altLang="en-US" sz="2000" dirty="0"/>
              <a:t>실습을 통한 전체 개발 과정의 진행</a:t>
            </a:r>
            <a:endParaRPr lang="en-US" altLang="ko-KR" sz="2000" dirty="0"/>
          </a:p>
          <a:p>
            <a:pPr lvl="1"/>
            <a:r>
              <a:rPr lang="ko-KR" altLang="en-US" sz="1800" dirty="0"/>
              <a:t>구성원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</a:t>
            </a:r>
            <a:r>
              <a:rPr lang="en-US" altLang="ko-KR" sz="1800" dirty="0"/>
              <a:t>, </a:t>
            </a:r>
            <a:r>
              <a:rPr lang="ko-KR" altLang="en-US" sz="1800" dirty="0"/>
              <a:t>개발자</a:t>
            </a:r>
            <a:r>
              <a:rPr lang="en-US" altLang="ko-KR" sz="1800" dirty="0"/>
              <a:t>, </a:t>
            </a:r>
            <a:r>
              <a:rPr lang="ko-KR" altLang="en-US" sz="1800" dirty="0"/>
              <a:t>테스터 </a:t>
            </a:r>
            <a:r>
              <a:rPr lang="en-US" altLang="ko-KR" sz="1800" dirty="0"/>
              <a:t>(</a:t>
            </a:r>
            <a:r>
              <a:rPr lang="ko-KR" altLang="en-US" sz="1800" dirty="0"/>
              <a:t>사실은 본인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대 서버 구축</a:t>
            </a:r>
            <a:r>
              <a:rPr lang="en-US" altLang="ko-KR" sz="1800" dirty="0"/>
              <a:t>: </a:t>
            </a:r>
            <a:r>
              <a:rPr lang="ko-KR" altLang="en-US" sz="1800" dirty="0"/>
              <a:t>개발 시스템</a:t>
            </a:r>
            <a:r>
              <a:rPr lang="en-US" altLang="ko-KR" sz="1800" dirty="0"/>
              <a:t>, Jenkins</a:t>
            </a:r>
            <a:r>
              <a:rPr lang="ko-KR" altLang="en-US" sz="1800" dirty="0"/>
              <a:t> 시스템</a:t>
            </a:r>
            <a:r>
              <a:rPr lang="en-US" altLang="ko-KR" sz="1800" dirty="0"/>
              <a:t>, </a:t>
            </a:r>
            <a:r>
              <a:rPr lang="ko-KR" altLang="en-US" sz="1800" dirty="0"/>
              <a:t>배포 시스템</a:t>
            </a:r>
            <a:endParaRPr lang="en-US" altLang="ko-KR" sz="1800" dirty="0"/>
          </a:p>
          <a:p>
            <a:pPr lvl="2"/>
            <a:r>
              <a:rPr lang="ko-KR" altLang="en-US" sz="1600" dirty="0"/>
              <a:t>클라우드 서버 활용</a:t>
            </a:r>
            <a:r>
              <a:rPr lang="en-US" altLang="ko-KR" sz="1600" dirty="0"/>
              <a:t>: J-Cloud</a:t>
            </a:r>
          </a:p>
          <a:p>
            <a:pPr lvl="1"/>
            <a:r>
              <a:rPr lang="ko-KR" altLang="en-US" sz="1800" dirty="0"/>
              <a:t>활용</a:t>
            </a:r>
            <a:r>
              <a:rPr lang="en-US" altLang="ko-KR" sz="1800" dirty="0"/>
              <a:t>: Slack, Node.js, </a:t>
            </a:r>
            <a:r>
              <a:rPr lang="en-US" altLang="ko-KR" sz="1800" dirty="0" err="1"/>
              <a:t>Eslint</a:t>
            </a:r>
            <a:r>
              <a:rPr lang="en-US" altLang="ko-KR" sz="1800" dirty="0"/>
              <a:t>, Mocha, GitHub webhooks, Jenkins </a:t>
            </a:r>
            <a:r>
              <a:rPr lang="ko-KR" altLang="en-US" sz="1800" dirty="0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A7B59-998C-4C16-91DC-65AE4DE0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22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865B-039C-4E78-9897-34C0794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Be an Open Source Project!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8065B-A743-4865-9EB1-4279831A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기본 틀</a:t>
            </a:r>
            <a:r>
              <a:rPr lang="en-US" altLang="ko-KR" dirty="0"/>
              <a:t> </a:t>
            </a:r>
            <a:r>
              <a:rPr lang="ko-KR" altLang="en-US" dirty="0"/>
              <a:t>완성</a:t>
            </a:r>
            <a:endParaRPr lang="en-US" altLang="ko-KR" dirty="0"/>
          </a:p>
          <a:p>
            <a:r>
              <a:rPr lang="ko-KR" altLang="en-US" dirty="0" err="1"/>
              <a:t>챗봇에</a:t>
            </a:r>
            <a:r>
              <a:rPr lang="ko-KR" altLang="en-US" dirty="0"/>
              <a:t> 기능들을 </a:t>
            </a:r>
            <a:r>
              <a:rPr lang="en-US" altLang="ko-KR" dirty="0"/>
              <a:t>OSS</a:t>
            </a:r>
            <a:r>
              <a:rPr lang="ko-KR" altLang="en-US" dirty="0"/>
              <a:t>화 해서</a:t>
            </a:r>
            <a:r>
              <a:rPr lang="en-US" altLang="ko-KR" dirty="0"/>
              <a:t>, </a:t>
            </a:r>
            <a:r>
              <a:rPr lang="ko-KR" altLang="en-US" dirty="0"/>
              <a:t>팀원을 모집하려고 함</a:t>
            </a:r>
            <a:endParaRPr lang="en-US" altLang="ko-KR" dirty="0"/>
          </a:p>
          <a:p>
            <a:pPr lvl="1"/>
            <a:r>
              <a:rPr lang="ko-KR" altLang="en-US" dirty="0"/>
              <a:t>영화 기능</a:t>
            </a:r>
            <a:endParaRPr lang="en-US" altLang="ko-KR" dirty="0"/>
          </a:p>
          <a:p>
            <a:pPr lvl="2"/>
            <a:r>
              <a:rPr lang="ko-KR" altLang="en-US" dirty="0"/>
              <a:t>취향을 분석해서 상영 중인 영화를 추천하는 기능</a:t>
            </a:r>
            <a:endParaRPr lang="en-US" altLang="ko-KR" dirty="0"/>
          </a:p>
          <a:p>
            <a:pPr lvl="1"/>
            <a:r>
              <a:rPr lang="ko-KR" altLang="en-US" dirty="0"/>
              <a:t>밥 기능</a:t>
            </a:r>
            <a:endParaRPr lang="en-US" altLang="ko-KR" dirty="0"/>
          </a:p>
          <a:p>
            <a:pPr lvl="2"/>
            <a:r>
              <a:rPr lang="ko-KR" altLang="en-US" dirty="0"/>
              <a:t>위치를 파악해서 주변 맛집을 추천하는 기능</a:t>
            </a:r>
            <a:endParaRPr lang="en-US" altLang="ko-KR" dirty="0"/>
          </a:p>
          <a:p>
            <a:pPr lvl="1"/>
            <a:r>
              <a:rPr lang="ko-KR" altLang="en-US" dirty="0"/>
              <a:t>위 기능들을 파일 별로 </a:t>
            </a:r>
            <a:r>
              <a:rPr lang="ko-KR" altLang="en-US" dirty="0" err="1"/>
              <a:t>모듈화한</a:t>
            </a:r>
            <a:r>
              <a:rPr lang="ko-KR" altLang="en-US" dirty="0"/>
              <a:t> </a:t>
            </a:r>
            <a:r>
              <a:rPr lang="en-US" altLang="ko-KR" dirty="0"/>
              <a:t>v3</a:t>
            </a:r>
            <a:r>
              <a:rPr lang="ko-KR" altLang="en-US" dirty="0"/>
              <a:t>을 작성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에 올리고</a:t>
            </a:r>
            <a:r>
              <a:rPr lang="en-US" altLang="ko-KR" dirty="0"/>
              <a:t>, </a:t>
            </a:r>
            <a:r>
              <a:rPr lang="ko-KR" altLang="en-US" dirty="0"/>
              <a:t>이슈들을 만들어 관리하자</a:t>
            </a:r>
            <a:endParaRPr lang="en-US" altLang="ko-KR" dirty="0"/>
          </a:p>
          <a:p>
            <a:pPr lvl="1"/>
            <a:r>
              <a:rPr lang="ko-KR" altLang="en-US" dirty="0"/>
              <a:t>이슈</a:t>
            </a:r>
            <a:r>
              <a:rPr lang="en-US" altLang="ko-KR" dirty="0"/>
              <a:t> 1. </a:t>
            </a:r>
            <a:r>
              <a:rPr lang="ko-KR" altLang="en-US" dirty="0"/>
              <a:t>영화 기능</a:t>
            </a:r>
            <a:r>
              <a:rPr lang="en-US" altLang="ko-KR" dirty="0"/>
              <a:t>	-&gt; </a:t>
            </a:r>
            <a:r>
              <a:rPr lang="ko-KR" altLang="en-US" dirty="0"/>
              <a:t>팀원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이슈 </a:t>
            </a:r>
            <a:r>
              <a:rPr lang="en-US" altLang="ko-KR" dirty="0"/>
              <a:t>2. </a:t>
            </a:r>
            <a:r>
              <a:rPr lang="ko-KR" altLang="en-US" dirty="0"/>
              <a:t>밥 기능</a:t>
            </a:r>
            <a:r>
              <a:rPr lang="en-US" altLang="ko-KR" dirty="0"/>
              <a:t>	-&gt; </a:t>
            </a:r>
            <a:r>
              <a:rPr lang="ko-KR" altLang="en-US" dirty="0"/>
              <a:t>팀원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나는 제</a:t>
            </a:r>
            <a:r>
              <a:rPr lang="en-US" altLang="ko-KR" dirty="0"/>
              <a:t>1</a:t>
            </a:r>
            <a:r>
              <a:rPr lang="ko-KR" altLang="en-US" dirty="0"/>
              <a:t>개발자로서 </a:t>
            </a:r>
            <a:r>
              <a:rPr lang="en-US" altLang="ko-KR" dirty="0"/>
              <a:t>index.js </a:t>
            </a:r>
            <a:r>
              <a:rPr lang="ko-KR" altLang="en-US" dirty="0"/>
              <a:t>에 대한 개발을 수행하고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관리자로서 전체 프로젝트를 관리함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46ABF-585E-4789-8D1E-E7CE045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63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D7764EEA-B1EE-471E-A93C-BD3FF6351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26" y="1475909"/>
            <a:ext cx="5953125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CFC075-06DC-4661-9084-60A051F2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v3: Three files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FE59D-FE9F-4C93-A219-AAEC65BB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FF0D2-87A6-4E86-B9B1-4FA84D38CD78}"/>
              </a:ext>
            </a:extLst>
          </p:cNvPr>
          <p:cNvSpPr/>
          <p:nvPr/>
        </p:nvSpPr>
        <p:spPr>
          <a:xfrm>
            <a:off x="194199" y="2543403"/>
            <a:ext cx="2217660" cy="430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BC9A00-BBB3-4E8D-9691-334DE16ECDB6}"/>
              </a:ext>
            </a:extLst>
          </p:cNvPr>
          <p:cNvSpPr/>
          <p:nvPr/>
        </p:nvSpPr>
        <p:spPr>
          <a:xfrm>
            <a:off x="715208" y="3883981"/>
            <a:ext cx="1837214" cy="864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D2E052-C42B-40CC-90AC-B92E9282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89393"/>
            <a:ext cx="445770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42B4E1-697A-4EF6-BF97-D64B4C4F4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2573247"/>
            <a:ext cx="481965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4B521C-64D3-4F6B-8DD3-BDDAA900EA8F}"/>
              </a:ext>
            </a:extLst>
          </p:cNvPr>
          <p:cNvSpPr/>
          <p:nvPr/>
        </p:nvSpPr>
        <p:spPr>
          <a:xfrm>
            <a:off x="194199" y="1075799"/>
            <a:ext cx="974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index.js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0C5D49-8863-4742-9492-0316D6AE42BF}"/>
              </a:ext>
            </a:extLst>
          </p:cNvPr>
          <p:cNvSpPr/>
          <p:nvPr/>
        </p:nvSpPr>
        <p:spPr>
          <a:xfrm>
            <a:off x="8031441" y="2107782"/>
            <a:ext cx="1052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movie.js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00BB67-351B-4B03-B74E-4BEB071AAFAE}"/>
              </a:ext>
            </a:extLst>
          </p:cNvPr>
          <p:cNvSpPr/>
          <p:nvPr/>
        </p:nvSpPr>
        <p:spPr>
          <a:xfrm>
            <a:off x="8172929" y="3757447"/>
            <a:ext cx="887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food.js</a:t>
            </a:r>
          </a:p>
        </p:txBody>
      </p:sp>
    </p:spTree>
    <p:extLst>
      <p:ext uri="{BB962C8B-B14F-4D97-AF65-F5344CB8AC3E}">
        <p14:creationId xmlns:p14="http://schemas.microsoft.com/office/powerpoint/2010/main" val="908035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Convention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6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DE5B0B3-4218-4605-B0B0-F62B8143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convention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D2F4B50-F847-460B-9C65-6906EED5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C18E2-DDD8-48EE-ADEB-EFBF323E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35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398A-3200-4561-B837-811AA4C8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ESLint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C8AB1-1B59-4450-ABAF-F0C74A44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sudo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install -g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-config-</a:t>
            </a:r>
            <a:r>
              <a:rPr lang="en-US" altLang="ko-KR" sz="2000" dirty="0" err="1"/>
              <a:t>airbnb</a:t>
            </a:r>
            <a:r>
              <a:rPr lang="en-US" altLang="ko-KR" sz="2000" dirty="0"/>
              <a:t>-base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-plugin-import</a:t>
            </a:r>
          </a:p>
          <a:p>
            <a:r>
              <a:rPr lang="en-US" altLang="ko-KR" sz="2000" dirty="0" err="1"/>
              <a:t>sudo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install eslint-plugin-jsx-a11y@latest </a:t>
            </a:r>
            <a:r>
              <a:rPr lang="en-US" altLang="ko-KR" sz="2000" dirty="0" err="1"/>
              <a:t>eslint-plugin-react@latest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eslint-plugin-import@latest</a:t>
            </a:r>
            <a:r>
              <a:rPr lang="en-US" altLang="ko-KR" sz="2000" dirty="0"/>
              <a:t> --save-dev</a:t>
            </a:r>
          </a:p>
          <a:p>
            <a:r>
              <a:rPr lang="en-US" altLang="ko-KR" sz="2000" dirty="0" err="1"/>
              <a:t>sudo</a:t>
            </a:r>
            <a:r>
              <a:rPr lang="en-US" altLang="ko-KR" sz="2000" dirty="0"/>
              <a:t> ln -s 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/bin/</a:t>
            </a:r>
            <a:r>
              <a:rPr lang="en-US" altLang="ko-KR" sz="2000" dirty="0" err="1"/>
              <a:t>nodejs</a:t>
            </a:r>
            <a:r>
              <a:rPr lang="en-US" altLang="ko-KR" sz="2000" dirty="0"/>
              <a:t> 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/local/bin/node</a:t>
            </a:r>
          </a:p>
          <a:p>
            <a:r>
              <a:rPr lang="en-US" altLang="ko-KR" sz="2000" dirty="0" err="1"/>
              <a:t>sudo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cache clean -f</a:t>
            </a:r>
          </a:p>
          <a:p>
            <a:r>
              <a:rPr lang="en-US" altLang="ko-KR" sz="2000" dirty="0" err="1"/>
              <a:t>npm</a:t>
            </a:r>
            <a:r>
              <a:rPr lang="en-US" altLang="ko-KR" sz="2000" dirty="0"/>
              <a:t> install -g n</a:t>
            </a:r>
          </a:p>
          <a:p>
            <a:r>
              <a:rPr lang="en-US" altLang="ko-KR" sz="2000" dirty="0" err="1"/>
              <a:t>sudo</a:t>
            </a:r>
            <a:r>
              <a:rPr lang="en-US" altLang="ko-KR" sz="2000" dirty="0"/>
              <a:t> n stable</a:t>
            </a:r>
          </a:p>
          <a:p>
            <a:r>
              <a:rPr lang="en-US" altLang="ko-KR" sz="2000" dirty="0" err="1"/>
              <a:t>npm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init</a:t>
            </a:r>
            <a:endParaRPr lang="en-US" altLang="ko-KR" sz="2000" dirty="0"/>
          </a:p>
          <a:p>
            <a:r>
              <a:rPr lang="en-US" altLang="ko-KR" sz="2000" dirty="0" err="1"/>
              <a:t>eslint</a:t>
            </a:r>
            <a:r>
              <a:rPr lang="en-US" altLang="ko-KR" sz="2000" dirty="0"/>
              <a:t> --</a:t>
            </a:r>
            <a:r>
              <a:rPr lang="en-US" altLang="ko-KR" sz="2000" dirty="0" err="1"/>
              <a:t>init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63949-D44C-43B7-9C72-4134BED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1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551BE-56D7-4B94-AF96-31BC91D7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6E109F-8F5C-43D7-839D-286488D4E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29" y="1766657"/>
            <a:ext cx="8269744" cy="385332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1188C-EDF7-48F7-925A-A5BC5787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50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9D1BA-B797-49D4-ABA6-D1AD6B8B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Indentation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B8208E-04A0-4311-9252-1CCF313F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338" y="1272720"/>
            <a:ext cx="49149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FB463-87FB-4918-B824-2F1777C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7D192-B5BD-402C-BA9E-BD75DCCE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5" y="1272720"/>
            <a:ext cx="2695575" cy="2638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89C639-03D9-4588-BB97-DD646441FBE5}"/>
              </a:ext>
            </a:extLst>
          </p:cNvPr>
          <p:cNvSpPr/>
          <p:nvPr/>
        </p:nvSpPr>
        <p:spPr>
          <a:xfrm>
            <a:off x="904893" y="3404031"/>
            <a:ext cx="1548598" cy="288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012E42-A3F8-468F-AA43-DC25888C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38" y="3000975"/>
            <a:ext cx="3038475" cy="3448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865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607A-D731-441F-8D80-BF7D6304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Airbnb-base </a:t>
            </a:r>
            <a:r>
              <a:rPr lang="ko-KR" altLang="en-US" dirty="0"/>
              <a:t>룰 기반으로 체크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B214D2-E066-4831-9281-A38B78049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30" y="2192784"/>
            <a:ext cx="8228342" cy="300107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92FA2-4AA7-414B-89E6-8878A3EC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42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6D080-3359-4AA3-93E2-781AC47C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DEC98E-99CB-4A2C-AD26-45AA6322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409"/>
          <a:stretch/>
        </p:blipFill>
        <p:spPr>
          <a:xfrm>
            <a:off x="1056669" y="1304827"/>
            <a:ext cx="7030662" cy="1757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64868-53D5-4A79-96D0-F162285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24906-A9D2-4C38-8DEC-165CCAC9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5" y="3231229"/>
            <a:ext cx="5333928" cy="1128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3F99BC-99D6-4157-9EA0-D9258CD17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47"/>
          <a:stretch/>
        </p:blipFill>
        <p:spPr>
          <a:xfrm>
            <a:off x="3184633" y="4528183"/>
            <a:ext cx="5330717" cy="1200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굽음 7">
            <a:extLst>
              <a:ext uri="{FF2B5EF4-FFF2-40B4-BE49-F238E27FC236}">
                <a16:creationId xmlns:a16="http://schemas.microsoft.com/office/drawing/2014/main" id="{AEF2CE46-5485-45DC-A69B-04FECAFA8305}"/>
              </a:ext>
            </a:extLst>
          </p:cNvPr>
          <p:cNvSpPr/>
          <p:nvPr/>
        </p:nvSpPr>
        <p:spPr>
          <a:xfrm rot="10800000" flipH="1">
            <a:off x="2191559" y="4447712"/>
            <a:ext cx="843379" cy="975961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69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9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with Open Source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4557C-2317-44AC-9FCA-05405A1F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07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http://pseg.or.kr/pseg/osalm</a:t>
            </a:r>
            <a:r>
              <a:rPr lang="en-US" sz="1600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D113-4DA9-48A0-8C6C-5BC0F26D1DC8}"/>
              </a:ext>
            </a:extLst>
          </p:cNvPr>
          <p:cNvSpPr/>
          <p:nvPr/>
        </p:nvSpPr>
        <p:spPr>
          <a:xfrm>
            <a:off x="278322" y="5949434"/>
            <a:ext cx="4196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ALM (Application Lifecycle Management)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90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20557-813E-45FD-8219-6D871EF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</a:t>
            </a:r>
            <a:r>
              <a:rPr lang="ko-KR" altLang="en-US" dirty="0"/>
              <a:t>을 위한 채널 개설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EDE28-4F1A-430E-8846-3C64411C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이슈</a:t>
            </a:r>
            <a:endParaRPr lang="en-US" altLang="ko-KR" sz="2000" dirty="0"/>
          </a:p>
          <a:p>
            <a:pPr lvl="1"/>
            <a:r>
              <a:rPr lang="ko-KR" altLang="en-US" sz="1800" dirty="0"/>
              <a:t>현재 로직</a:t>
            </a:r>
            <a:endParaRPr lang="en-US" altLang="ko-KR" sz="1800" dirty="0"/>
          </a:p>
          <a:p>
            <a:pPr lvl="2"/>
            <a:r>
              <a:rPr lang="ko-KR" altLang="en-US" sz="1600" dirty="0"/>
              <a:t>채널에 메시지가 도착하면 이벤트가 발생</a:t>
            </a:r>
            <a:r>
              <a:rPr lang="en-US" altLang="ko-KR" sz="1600" dirty="0"/>
              <a:t>(RTM_EVENTS.MESSAGE)</a:t>
            </a:r>
          </a:p>
          <a:p>
            <a:pPr lvl="2"/>
            <a:r>
              <a:rPr lang="ko-KR" altLang="en-US" sz="1600" dirty="0"/>
              <a:t>이 메시지에서 </a:t>
            </a:r>
            <a:r>
              <a:rPr lang="en-US" altLang="ko-KR" sz="1600" dirty="0"/>
              <a:t>Channel </a:t>
            </a:r>
            <a:r>
              <a:rPr lang="ko-KR" altLang="en-US" sz="1600" dirty="0"/>
              <a:t>정보를 얻고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채널에 응답을 보낼 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문제점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Testbot</a:t>
            </a:r>
            <a:r>
              <a:rPr lang="ko-KR" altLang="en-US" sz="1600" dirty="0"/>
              <a:t>이 메시지를 보내서 </a:t>
            </a:r>
            <a:r>
              <a:rPr lang="en-US" altLang="ko-KR" sz="1600" dirty="0"/>
              <a:t>Chatbot </a:t>
            </a:r>
            <a:r>
              <a:rPr lang="ko-KR" altLang="en-US" sz="1600" dirty="0"/>
              <a:t>을 테스트해야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메시지를 받지 못하면 채널 정보를 알 수 없어 메시지를 보내지 못함</a:t>
            </a:r>
            <a:endParaRPr lang="en-US" altLang="ko-KR" sz="1800" dirty="0"/>
          </a:p>
          <a:p>
            <a:r>
              <a:rPr lang="ko-KR" altLang="en-US" sz="2000" dirty="0"/>
              <a:t>채널 </a:t>
            </a:r>
            <a:r>
              <a:rPr lang="en-US" altLang="ko-KR" sz="2000" dirty="0"/>
              <a:t>ID </a:t>
            </a:r>
            <a:r>
              <a:rPr lang="ko-KR" altLang="en-US" sz="2000" dirty="0" err="1"/>
              <a:t>받아오기</a:t>
            </a:r>
            <a:endParaRPr lang="en-US" altLang="ko-KR" sz="2000" dirty="0"/>
          </a:p>
          <a:p>
            <a:pPr lvl="1"/>
            <a:r>
              <a:rPr lang="ko-KR" altLang="en-US" sz="1600" dirty="0"/>
              <a:t>먼저 채널 </a:t>
            </a:r>
            <a:r>
              <a:rPr lang="en-US" altLang="ko-KR" sz="1600" dirty="0"/>
              <a:t>ID</a:t>
            </a:r>
            <a:r>
              <a:rPr lang="ko-KR" altLang="en-US" sz="1600" dirty="0"/>
              <a:t>가 변하지 않는지</a:t>
            </a:r>
            <a:r>
              <a:rPr lang="en-US" altLang="ko-KR" sz="1600" dirty="0"/>
              <a:t>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</a:t>
            </a:r>
            <a:r>
              <a:rPr lang="en-US" altLang="ko-KR" sz="1600" dirty="0"/>
              <a:t>Chatbot </a:t>
            </a:r>
            <a:r>
              <a:rPr lang="ko-KR" altLang="en-US" sz="1600" dirty="0"/>
              <a:t>을 이용해서 </a:t>
            </a:r>
            <a:r>
              <a:rPr lang="en-US" altLang="ko-KR" sz="1600" dirty="0"/>
              <a:t>Testing </a:t>
            </a:r>
            <a:r>
              <a:rPr lang="ko-KR" altLang="en-US" sz="1600" dirty="0"/>
              <a:t>채널의 </a:t>
            </a:r>
            <a:r>
              <a:rPr lang="en-US" altLang="ko-KR" sz="1600" dirty="0"/>
              <a:t>ID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pPr lvl="1"/>
            <a:r>
              <a:rPr lang="en-US" altLang="ko-KR" sz="1600" dirty="0"/>
              <a:t>.env </a:t>
            </a:r>
            <a:r>
              <a:rPr lang="ko-KR" altLang="en-US" sz="1600" dirty="0"/>
              <a:t>에 </a:t>
            </a:r>
            <a:r>
              <a:rPr lang="en-US" altLang="ko-KR" sz="1600" dirty="0"/>
              <a:t>ID</a:t>
            </a:r>
            <a:r>
              <a:rPr lang="ko-KR" altLang="en-US" sz="1600" dirty="0"/>
              <a:t>를 기록하고</a:t>
            </a:r>
            <a:r>
              <a:rPr lang="en-US" altLang="ko-KR" sz="1600" dirty="0"/>
              <a:t>, testbot.js</a:t>
            </a:r>
            <a:r>
              <a:rPr lang="ko-KR" altLang="en-US" sz="1600" dirty="0"/>
              <a:t> 에서 이를 </a:t>
            </a:r>
            <a:r>
              <a:rPr lang="ko-KR" altLang="en-US" sz="1600" dirty="0" err="1"/>
              <a:t>로딩해</a:t>
            </a:r>
            <a:r>
              <a:rPr lang="ko-KR" altLang="en-US" sz="1600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EA900-E811-4F80-A2F0-FAE236AD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241F0-FCC9-413A-B860-DB0EC87BF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09" b="40150"/>
          <a:stretch/>
        </p:blipFill>
        <p:spPr>
          <a:xfrm>
            <a:off x="5131255" y="3995753"/>
            <a:ext cx="3906213" cy="3986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E1F6D2-7006-4FD6-8FA7-81E22CC4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4" y="5475513"/>
            <a:ext cx="3266982" cy="5235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655BC3-770F-40E3-94BF-D88F1C5C0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978" y="5275167"/>
            <a:ext cx="4976489" cy="10167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0866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AC41B-372A-48D3-A485-DCAEE506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test.bot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5F40D-589B-48C3-9849-EB66B8DA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11A4E8D-495E-4217-A741-4B35215F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04" y="1054630"/>
            <a:ext cx="6125592" cy="57076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83291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67C10-ABFD-4929-97D7-254C2803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chatbot.spec.js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C31801-60B8-4C2A-908A-E87C08E13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0" y="1104123"/>
            <a:ext cx="7546020" cy="51783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16FE9-36C1-46D1-AB31-89A3E79C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04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088C9-853A-4926-BF25-9F06BA60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51A849-A212-45B5-958C-A98E9ED1A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74" y="2219417"/>
            <a:ext cx="8240452" cy="294780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E8073-4EAB-4D23-A808-1D9ABD3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11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Process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727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Code Convention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Unit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Integration (merge)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(comprehensive test)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Build in the Staging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D0A230CE-92F7-4AE9-BCFB-13EC100C4836}"/>
              </a:ext>
            </a:extLst>
          </p:cNvPr>
          <p:cNvSpPr/>
          <p:nvPr/>
        </p:nvSpPr>
        <p:spPr>
          <a:xfrm>
            <a:off x="4305049" y="1269507"/>
            <a:ext cx="533901" cy="2636668"/>
          </a:xfrm>
          <a:prstGeom prst="rightBrace">
            <a:avLst>
              <a:gd name="adj1" fmla="val 54487"/>
              <a:gd name="adj2" fmla="val 44613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E7CFDF-35D8-4970-A09D-E4DDCA01D491}"/>
              </a:ext>
            </a:extLst>
          </p:cNvPr>
          <p:cNvSpPr/>
          <p:nvPr/>
        </p:nvSpPr>
        <p:spPr>
          <a:xfrm>
            <a:off x="5073576" y="2218509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현재까지 진행된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55280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#9</a:t>
            </a:r>
            <a:r>
              <a:rPr lang="ko-KR" altLang="en-US" dirty="0"/>
              <a:t> </a:t>
            </a:r>
            <a:r>
              <a:rPr lang="en-US" altLang="ko-KR" dirty="0"/>
              <a:t>: GitHub PR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두 사람이 짝을 이뤄 진행</a:t>
            </a:r>
            <a:endParaRPr lang="en-US" altLang="ko-KR" sz="2000" dirty="0"/>
          </a:p>
          <a:p>
            <a:pPr lvl="1"/>
            <a:r>
              <a:rPr lang="ko-KR" altLang="en-US" sz="1600" dirty="0"/>
              <a:t>각자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하나를 생성 </a:t>
            </a:r>
            <a:r>
              <a:rPr lang="en-US" altLang="ko-KR" sz="1600" dirty="0"/>
              <a:t>(</a:t>
            </a:r>
            <a:r>
              <a:rPr lang="ko-KR" altLang="en-US" sz="1600" dirty="0"/>
              <a:t>혹은 기존 예제 사용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각자 서로의 </a:t>
            </a:r>
            <a:r>
              <a:rPr lang="en-US" altLang="ko-KR" sz="1600" dirty="0"/>
              <a:t>Repo </a:t>
            </a:r>
            <a:r>
              <a:rPr lang="ko-KR" altLang="en-US" sz="1600" dirty="0"/>
              <a:t>를 </a:t>
            </a:r>
            <a:r>
              <a:rPr lang="en-US" altLang="ko-KR" sz="1600" dirty="0"/>
              <a:t>Fork</a:t>
            </a:r>
          </a:p>
          <a:p>
            <a:pPr lvl="1"/>
            <a:r>
              <a:rPr lang="ko-KR" altLang="en-US" sz="1600" dirty="0"/>
              <a:t>각자 서로 수정 사항을 발생시킨 후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 </a:t>
            </a:r>
            <a:r>
              <a:rPr lang="en-US" altLang="ko-KR" sz="1600" dirty="0"/>
              <a:t>(no_conflict.jpg) -&gt; </a:t>
            </a:r>
            <a:r>
              <a:rPr lang="ko-KR" altLang="en-US" sz="1600" dirty="0"/>
              <a:t>본인의 </a:t>
            </a:r>
            <a:r>
              <a:rPr lang="en-US" altLang="ko-KR" sz="1600" dirty="0"/>
              <a:t>PR </a:t>
            </a:r>
            <a:r>
              <a:rPr lang="ko-KR" altLang="en-US" sz="1600" dirty="0"/>
              <a:t>요청 캡처</a:t>
            </a:r>
            <a:endParaRPr lang="en-US" altLang="ko-KR" sz="1600" dirty="0"/>
          </a:p>
          <a:p>
            <a:pPr lvl="1"/>
            <a:r>
              <a:rPr lang="en-US" altLang="ko-KR" sz="1600" dirty="0"/>
              <a:t>Merge </a:t>
            </a:r>
            <a:r>
              <a:rPr lang="ko-KR" altLang="en-US" sz="1600" dirty="0"/>
              <a:t>수행 </a:t>
            </a:r>
            <a:endParaRPr lang="en-US" altLang="ko-KR" sz="1600" dirty="0"/>
          </a:p>
          <a:p>
            <a:pPr lvl="1"/>
            <a:r>
              <a:rPr lang="ko-KR" altLang="en-US" sz="1600" dirty="0"/>
              <a:t>각자 서로 수정 사항을 발생시킨 후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 </a:t>
            </a:r>
            <a:r>
              <a:rPr lang="en-US" altLang="ko-KR" sz="1600" dirty="0"/>
              <a:t>(conflict.jpg) -&gt; </a:t>
            </a:r>
            <a:r>
              <a:rPr lang="ko-KR" altLang="en-US" sz="1600" dirty="0"/>
              <a:t>본인의 </a:t>
            </a:r>
            <a:r>
              <a:rPr lang="en-US" altLang="ko-KR" sz="1600" dirty="0"/>
              <a:t>PR </a:t>
            </a:r>
            <a:r>
              <a:rPr lang="ko-KR" altLang="en-US" sz="1600" dirty="0"/>
              <a:t>요청 캡처</a:t>
            </a:r>
            <a:endParaRPr lang="en-US" altLang="ko-KR" sz="1600" dirty="0"/>
          </a:p>
          <a:p>
            <a:pPr lvl="1"/>
            <a:r>
              <a:rPr lang="en-US" altLang="ko-KR" sz="1600" dirty="0"/>
              <a:t>Conflict</a:t>
            </a:r>
            <a:r>
              <a:rPr lang="ko-KR" altLang="en-US" sz="1600" dirty="0"/>
              <a:t> 임의로 해결 후</a:t>
            </a:r>
            <a:r>
              <a:rPr lang="en-US" altLang="ko-KR" sz="1600" dirty="0"/>
              <a:t>, Merge </a:t>
            </a:r>
            <a:r>
              <a:rPr lang="ko-KR" altLang="en-US" sz="1600" dirty="0"/>
              <a:t>수행 </a:t>
            </a:r>
            <a:endParaRPr lang="en-US" altLang="ko-KR" sz="1600" dirty="0"/>
          </a:p>
          <a:p>
            <a:pPr lvl="1"/>
            <a:r>
              <a:rPr lang="ko-KR" altLang="en-US" sz="1600" dirty="0"/>
              <a:t>두 개의 </a:t>
            </a:r>
            <a:r>
              <a:rPr lang="en-US" altLang="ko-KR" sz="1600" dirty="0"/>
              <a:t>PR merge </a:t>
            </a:r>
            <a:r>
              <a:rPr lang="ko-KR" altLang="en-US" sz="1600" dirty="0"/>
              <a:t>완료 화면 </a:t>
            </a:r>
            <a:r>
              <a:rPr lang="en-US" altLang="ko-KR" sz="1600" dirty="0"/>
              <a:t>pull request (closed) </a:t>
            </a:r>
            <a:r>
              <a:rPr lang="ko-KR" altLang="en-US" sz="1600" dirty="0"/>
              <a:t>창에서 캡처</a:t>
            </a:r>
            <a:r>
              <a:rPr lang="en-US" altLang="ko-KR" sz="1600" dirty="0"/>
              <a:t> (prs.jpg)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11/17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Workflow (</a:t>
            </a:r>
            <a:r>
              <a:rPr lang="ko-KR" altLang="en-US" dirty="0"/>
              <a:t>빌드 이전 단계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</a:t>
            </a:r>
            <a:r>
              <a:rPr lang="en-US" altLang="ko-KR" dirty="0" err="1"/>
              <a:t>Redmine</a:t>
            </a:r>
            <a:r>
              <a:rPr lang="ko-KR" altLang="en-US" dirty="0"/>
              <a:t>에 작성되어 있는 요구사항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, </a:t>
            </a:r>
            <a:r>
              <a:rPr lang="ko-KR" altLang="en-US" dirty="0"/>
              <a:t>이슈들을</a:t>
            </a:r>
            <a:br>
              <a:rPr lang="en-US" altLang="ko-KR" dirty="0"/>
            </a:br>
            <a:r>
              <a:rPr lang="ko-KR" altLang="en-US" dirty="0"/>
              <a:t>이클립스의 작업 리스트에서 확인</a:t>
            </a:r>
            <a:r>
              <a:rPr lang="en-US" altLang="ko-KR" dirty="0"/>
              <a:t>			</a:t>
            </a:r>
            <a:endParaRPr lang="en-US" altLang="ko-KR" dirty="0">
              <a:solidFill>
                <a:srgbClr val="FF0000"/>
              </a:solidFill>
            </a:endParaRP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자신의 업무와 관련 있는 소스 코드를 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+ </a:t>
            </a:r>
            <a:r>
              <a:rPr lang="en-US" altLang="ko-KR" dirty="0" err="1"/>
              <a:t>Gerrit</a:t>
            </a:r>
            <a:r>
              <a:rPr lang="ko-KR" altLang="en-US" dirty="0"/>
              <a:t> 으로부터 </a:t>
            </a:r>
            <a:r>
              <a:rPr lang="en-US" altLang="ko-KR" dirty="0"/>
              <a:t>Fetch </a:t>
            </a:r>
            <a:r>
              <a:rPr lang="ko-KR" altLang="en-US" dirty="0"/>
              <a:t>받음</a:t>
            </a:r>
            <a:r>
              <a:rPr lang="en-US" altLang="ko-KR" dirty="0"/>
              <a:t> 			</a:t>
            </a: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개발자가 코딩과 </a:t>
            </a:r>
            <a:r>
              <a:rPr lang="en-US" altLang="ko-KR" dirty="0"/>
              <a:t>Local Test</a:t>
            </a:r>
            <a:r>
              <a:rPr lang="ko-KR" altLang="en-US" dirty="0"/>
              <a:t>를 마친 자신의 소스 코드를</a:t>
            </a:r>
            <a:br>
              <a:rPr lang="en-US" altLang="ko-KR" dirty="0"/>
            </a:br>
            <a:r>
              <a:rPr lang="ko-KR" altLang="en-US" dirty="0"/>
              <a:t>리뷰 요청을 위해 </a:t>
            </a:r>
            <a:r>
              <a:rPr lang="en-US" altLang="ko-KR" dirty="0"/>
              <a:t>Gerrit</a:t>
            </a:r>
            <a:r>
              <a:rPr lang="ko-KR" altLang="en-US" dirty="0"/>
              <a:t> 에 </a:t>
            </a:r>
            <a:r>
              <a:rPr lang="en-US" altLang="ko-KR" dirty="0"/>
              <a:t>Push</a:t>
            </a:r>
            <a:r>
              <a:rPr lang="ko-KR" altLang="en-US" dirty="0"/>
              <a:t> 함</a:t>
            </a:r>
            <a:r>
              <a:rPr lang="en-US" altLang="ko-KR" dirty="0"/>
              <a:t>	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빌드</a:t>
            </a:r>
            <a:r>
              <a:rPr lang="en-US" altLang="ko-KR" dirty="0"/>
              <a:t>, </a:t>
            </a:r>
            <a:r>
              <a:rPr lang="ko-KR" altLang="en-US" dirty="0"/>
              <a:t>정적분석</a:t>
            </a:r>
            <a:r>
              <a:rPr lang="en-US" altLang="ko-KR" dirty="0"/>
              <a:t>, </a:t>
            </a:r>
            <a:r>
              <a:rPr lang="ko-KR" altLang="en-US" dirty="0"/>
              <a:t>단위 테스트를 위해</a:t>
            </a:r>
            <a:br>
              <a:rPr lang="en-US" altLang="ko-KR" dirty="0"/>
            </a:br>
            <a:r>
              <a:rPr lang="en-US" altLang="ko-KR" dirty="0" err="1"/>
              <a:t>Gerrit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된 소스 코드를 </a:t>
            </a:r>
            <a:r>
              <a:rPr lang="en-US" altLang="ko-KR" dirty="0"/>
              <a:t>Fetch</a:t>
            </a:r>
            <a:r>
              <a:rPr lang="ko-KR" altLang="en-US" dirty="0"/>
              <a:t> 함</a:t>
            </a:r>
            <a:r>
              <a:rPr lang="en-US" altLang="ko-KR" dirty="0"/>
              <a:t>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확인 결과를 </a:t>
            </a:r>
            <a:r>
              <a:rPr lang="en-US" altLang="ko-KR" dirty="0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 err="1"/>
              <a:t>리뷰어들은</a:t>
            </a:r>
            <a:r>
              <a:rPr lang="ko-KR" altLang="en-US" dirty="0"/>
              <a:t> 개발자가 개발한 소스 코드의 리뷰를 수행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리뷰어들은 검증 결과를 </a:t>
            </a:r>
            <a:r>
              <a:rPr lang="en-US" altLang="ko-KR" dirty="0" err="1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en-US" altLang="ko-KR" dirty="0" err="1"/>
              <a:t>Gerrit</a:t>
            </a:r>
            <a:r>
              <a:rPr lang="ko-KR" altLang="en-US" dirty="0"/>
              <a:t>은 코드 리뷰 결과와 빌드 검증 결과를 바탕으로</a:t>
            </a:r>
            <a:br>
              <a:rPr lang="en-US" altLang="ko-KR" dirty="0"/>
            </a:br>
            <a:r>
              <a:rPr lang="ko-KR" altLang="en-US" dirty="0"/>
              <a:t>소스를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submit</a:t>
            </a:r>
          </a:p>
          <a:p>
            <a:pPr marL="609585" indent="-609585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http://pseg.or.kr/pseg/osalm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실습에서 진행해볼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1"/>
                </a:solidFill>
              </a:rPr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Unit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1"/>
                </a:solidFill>
              </a:rPr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(merge)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(comprehensive test)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5FF61F-8436-4682-B2EB-1975DD3A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CBC78B-2603-4043-8C1B-1277F0325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76042-23B4-4298-ABC3-C41DF924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8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4018</TotalTime>
  <Words>1850</Words>
  <Application>Microsoft Office PowerPoint</Application>
  <PresentationFormat>화면 슬라이드 쇼(4:3)</PresentationFormat>
  <Paragraphs>385</Paragraphs>
  <Slides>66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맑은 고딕</vt:lpstr>
      <vt:lpstr>Arial</vt:lpstr>
      <vt:lpstr>Calibri</vt:lpstr>
      <vt:lpstr>Calibri Light</vt:lpstr>
      <vt:lpstr>Office 테마</vt:lpstr>
      <vt:lpstr>개발 프로세스 실습 1</vt:lpstr>
      <vt:lpstr>참고자료</vt:lpstr>
      <vt:lpstr>참고자료</vt:lpstr>
      <vt:lpstr>Overview</vt:lpstr>
      <vt:lpstr>목표: CI/CD의 이해</vt:lpstr>
      <vt:lpstr>Typical ALM with Open Source</vt:lpstr>
      <vt:lpstr>Typical ALM Workflow (빌드 이전 단계)</vt:lpstr>
      <vt:lpstr>실습에서 진행해볼 개발 프로세스</vt:lpstr>
      <vt:lpstr>Chatbot</vt:lpstr>
      <vt:lpstr>ChatBot</vt:lpstr>
      <vt:lpstr>ChatBot: Briefing</vt:lpstr>
      <vt:lpstr>ChatBot: Cases</vt:lpstr>
      <vt:lpstr>ChatBot: Cases</vt:lpstr>
      <vt:lpstr>ChatBot: Cases</vt:lpstr>
      <vt:lpstr>ChatBot: Cases</vt:lpstr>
      <vt:lpstr>ChatBot: Darkness</vt:lpstr>
      <vt:lpstr>PowerPoint 프레젠테이션</vt:lpstr>
      <vt:lpstr>Slack + Bots</vt:lpstr>
      <vt:lpstr>업무용 메신저: 협업도구로서의 필요성</vt:lpstr>
      <vt:lpstr>업무용 메신저: 협업도구로서의 필요성</vt:lpstr>
      <vt:lpstr>Slack: 가장 유명</vt:lpstr>
      <vt:lpstr>Alternative: 잔디</vt:lpstr>
      <vt:lpstr>PowerPoint 프레젠테이션</vt:lpstr>
      <vt:lpstr>Slack 신규 가입</vt:lpstr>
      <vt:lpstr>기본 화면</vt:lpstr>
      <vt:lpstr>기본 기능</vt:lpstr>
      <vt:lpstr>Bots: 설치</vt:lpstr>
      <vt:lpstr>Bots: 설치</vt:lpstr>
      <vt:lpstr>Bots: 설치</vt:lpstr>
      <vt:lpstr>Bots: token 가져오기</vt:lpstr>
      <vt:lpstr>Bots: 설정 종료</vt:lpstr>
      <vt:lpstr>Node.js and npm</vt:lpstr>
      <vt:lpstr>1. J-Cloud 에서  우분투 가상머신 (인스턴스)  생성 및 접속</vt:lpstr>
      <vt:lpstr>J-Cloud</vt:lpstr>
      <vt:lpstr>J-Cloud</vt:lpstr>
      <vt:lpstr>사용 방법</vt:lpstr>
      <vt:lpstr>OS 수업용 인스턴스(가상머신) 만들기</vt:lpstr>
      <vt:lpstr>J-Cloud 에서 인스턴스 생성</vt:lpstr>
      <vt:lpstr>SSH 클라이언트를 이용한 접근</vt:lpstr>
      <vt:lpstr>Node.js and npm</vt:lpstr>
      <vt:lpstr>Node.js</vt:lpstr>
      <vt:lpstr>예제</vt:lpstr>
      <vt:lpstr>PowerPoint 프레젠테이션</vt:lpstr>
      <vt:lpstr>PowerPoint 프레젠테이션</vt:lpstr>
      <vt:lpstr>Chatbot v1</vt:lpstr>
      <vt:lpstr>챗봇 서버 실행</vt:lpstr>
      <vt:lpstr>PowerPoint 프레젠테이션</vt:lpstr>
      <vt:lpstr>Chatbot v2</vt:lpstr>
      <vt:lpstr>PowerPoint 프레젠테이션</vt:lpstr>
      <vt:lpstr>To Be an Open Source Project!</vt:lpstr>
      <vt:lpstr>Chatbot v3: Three files</vt:lpstr>
      <vt:lpstr>Code Convention</vt:lpstr>
      <vt:lpstr>Code convention</vt:lpstr>
      <vt:lpstr>ESLint</vt:lpstr>
      <vt:lpstr>PowerPoint 프레젠테이션</vt:lpstr>
      <vt:lpstr>예) Indentation Check</vt:lpstr>
      <vt:lpstr>Airbnb-base 룰 기반으로 체크</vt:lpstr>
      <vt:lpstr>자동 수정</vt:lpstr>
      <vt:lpstr>Test</vt:lpstr>
      <vt:lpstr>Testing 을 위한 채널 개설 및 활용</vt:lpstr>
      <vt:lpstr>test.bot</vt:lpstr>
      <vt:lpstr>chatbot.spec.js</vt:lpstr>
      <vt:lpstr>PowerPoint 프레젠테이션</vt:lpstr>
      <vt:lpstr>Development Process</vt:lpstr>
      <vt:lpstr>PowerPoint 프레젠테이션</vt:lpstr>
      <vt:lpstr>개인 과제 #9 : GitHub PR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710</cp:revision>
  <cp:lastPrinted>2017-03-16T15:55:50Z</cp:lastPrinted>
  <dcterms:created xsi:type="dcterms:W3CDTF">2016-08-29T08:45:01Z</dcterms:created>
  <dcterms:modified xsi:type="dcterms:W3CDTF">2019-11-10T13:36:20Z</dcterms:modified>
</cp:coreProperties>
</file>