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399" r:id="rId2"/>
    <p:sldId id="387" r:id="rId3"/>
    <p:sldId id="390" r:id="rId4"/>
    <p:sldId id="398" r:id="rId5"/>
    <p:sldId id="388" r:id="rId6"/>
    <p:sldId id="389" r:id="rId7"/>
    <p:sldId id="386" r:id="rId8"/>
    <p:sldId id="394" r:id="rId9"/>
    <p:sldId id="395" r:id="rId10"/>
    <p:sldId id="393" r:id="rId11"/>
    <p:sldId id="397" r:id="rId12"/>
    <p:sldId id="396" r:id="rId13"/>
    <p:sldId id="371" r:id="rId14"/>
    <p:sldId id="383" r:id="rId15"/>
    <p:sldId id="384" r:id="rId16"/>
    <p:sldId id="385" r:id="rId17"/>
    <p:sldId id="261" r:id="rId18"/>
    <p:sldId id="401" r:id="rId19"/>
    <p:sldId id="402" r:id="rId20"/>
    <p:sldId id="400" r:id="rId21"/>
    <p:sldId id="258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5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92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9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unchan-park/osscour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Hyunchan.park@chonbuk.ac.kr" TargetMode="External"/><Relationship Id="rId2" Type="http://schemas.openxmlformats.org/officeDocument/2006/relationships/hyperlink" Target="https://ieilms_old.jbnu.ac.kr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hyunchan.park@jbnu.ac.k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ossa.kr/xe/link2/201505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uters.com/brandfeatures/venture-capital/article?id=10607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kossa.kr/xe/link2/201505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sterthecrypto.com/open-source-technology-in-cryptocurrency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225" y="2033326"/>
            <a:ext cx="8591550" cy="13757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/>
              <a:t>Open Source Software</a:t>
            </a:r>
            <a:r>
              <a:rPr lang="ko-KR" altLang="en-US" sz="4400" dirty="0"/>
              <a:t> </a:t>
            </a:r>
            <a:r>
              <a:rPr lang="en-US" altLang="ko-KR" sz="4400" dirty="0"/>
              <a:t>Development</a:t>
            </a:r>
            <a:br>
              <a:rPr lang="en-US" altLang="ko-KR" sz="4400" dirty="0"/>
            </a:br>
            <a:r>
              <a:rPr lang="en-US" altLang="ko-KR" sz="3200" dirty="0"/>
              <a:t>2</a:t>
            </a:r>
            <a:r>
              <a:rPr lang="en-US" altLang="ko-KR" sz="3200" baseline="30000" dirty="0"/>
              <a:t>nd</a:t>
            </a:r>
            <a:r>
              <a:rPr lang="en-US" altLang="ko-KR" sz="3200" dirty="0"/>
              <a:t> semester, 2020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hlinkClick r:id="rId3"/>
              </a:rPr>
              <a:t>https://github.com/hyunchan-park/osscourse</a:t>
            </a:r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00F39C-DC22-4E5D-8177-BBDCF42AE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0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DC11382-A8BC-48CD-BFD0-A3168C8AF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" y="0"/>
            <a:ext cx="8782050" cy="685076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D3E437D-59F0-4B10-B78B-299E4227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425" y="5514736"/>
            <a:ext cx="4219575" cy="70822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리눅스 재단의 일자리 보고서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7D3A08-5BC7-45FD-8B0F-84274DC9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8CAE68-8D39-46ED-BE17-1836D7ACCD43}"/>
              </a:ext>
            </a:extLst>
          </p:cNvPr>
          <p:cNvSpPr/>
          <p:nvPr/>
        </p:nvSpPr>
        <p:spPr>
          <a:xfrm>
            <a:off x="180975" y="1790701"/>
            <a:ext cx="8782050" cy="1562100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891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236DF-760E-42B4-841D-09332720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그래서</a:t>
            </a:r>
            <a:r>
              <a:rPr lang="en-US" altLang="ko-KR" sz="2800" dirty="0"/>
              <a:t>?</a:t>
            </a:r>
            <a:r>
              <a:rPr lang="ko-KR" altLang="en-US" sz="2800" dirty="0"/>
              <a:t> 우리 </a:t>
            </a:r>
            <a:r>
              <a:rPr lang="en-US" altLang="ko-KR" sz="2800" dirty="0"/>
              <a:t>(</a:t>
            </a:r>
            <a:r>
              <a:rPr lang="ko-KR" altLang="en-US" sz="2800" dirty="0" err="1"/>
              <a:t>컴공</a:t>
            </a:r>
            <a:r>
              <a:rPr lang="ko-KR" altLang="en-US" sz="2800" dirty="0"/>
              <a:t> </a:t>
            </a:r>
            <a:r>
              <a:rPr lang="en-US" altLang="ko-KR" sz="2800" dirty="0"/>
              <a:t>3</a:t>
            </a:r>
            <a:r>
              <a:rPr lang="ko-KR" altLang="en-US" sz="2800" dirty="0"/>
              <a:t>학년</a:t>
            </a:r>
            <a:r>
              <a:rPr lang="en-US" altLang="ko-KR" sz="2800" dirty="0"/>
              <a:t>) </a:t>
            </a:r>
            <a:r>
              <a:rPr lang="ko-KR" altLang="en-US" sz="2800" dirty="0"/>
              <a:t>는 무엇을 해야 하는가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527A0-BDC0-446F-90D5-A0F826D1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요구하는 능력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새로운</a:t>
            </a:r>
            <a:r>
              <a:rPr lang="ko-KR" altLang="en-US" dirty="0"/>
              <a:t> 오픈소스 </a:t>
            </a:r>
            <a:r>
              <a:rPr lang="en-US" altLang="ko-KR" dirty="0">
                <a:solidFill>
                  <a:srgbClr val="FF0000"/>
                </a:solidFill>
              </a:rPr>
              <a:t>SW</a:t>
            </a:r>
            <a:r>
              <a:rPr lang="ko-KR" altLang="en-US" dirty="0">
                <a:solidFill>
                  <a:srgbClr val="FF0000"/>
                </a:solidFill>
              </a:rPr>
              <a:t>를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빠르게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습득</a:t>
            </a:r>
            <a:r>
              <a:rPr lang="ko-KR" altLang="en-US" dirty="0"/>
              <a:t>하고 </a:t>
            </a:r>
            <a:r>
              <a:rPr lang="ko-KR" altLang="en-US" dirty="0">
                <a:solidFill>
                  <a:srgbClr val="FF0000"/>
                </a:solidFill>
              </a:rPr>
              <a:t>활용</a:t>
            </a:r>
            <a:r>
              <a:rPr lang="ko-KR" altLang="en-US" dirty="0"/>
              <a:t>하는 능력</a:t>
            </a:r>
            <a:endParaRPr lang="en-US" altLang="ko-KR" dirty="0"/>
          </a:p>
          <a:p>
            <a:pPr lvl="1"/>
            <a:r>
              <a:rPr lang="ko-KR" altLang="en-US" dirty="0"/>
              <a:t>이미 </a:t>
            </a:r>
            <a:r>
              <a:rPr lang="ko-KR" altLang="en-US" dirty="0">
                <a:solidFill>
                  <a:srgbClr val="FF0000"/>
                </a:solidFill>
              </a:rPr>
              <a:t>거대한 규모의 </a:t>
            </a:r>
            <a:r>
              <a:rPr lang="ko-KR" altLang="en-US" dirty="0"/>
              <a:t>오픈소스 </a:t>
            </a:r>
            <a:r>
              <a:rPr lang="en-US" altLang="ko-KR" dirty="0"/>
              <a:t>SW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코드를 빠르게</a:t>
            </a:r>
            <a:r>
              <a:rPr lang="ko-KR" altLang="en-US" dirty="0"/>
              <a:t> 파악하는 능력</a:t>
            </a:r>
            <a:endParaRPr lang="en-US" altLang="ko-KR" dirty="0"/>
          </a:p>
          <a:p>
            <a:pPr lvl="1"/>
            <a:r>
              <a:rPr lang="ko-KR" altLang="en-US" dirty="0"/>
              <a:t>오픈소스 </a:t>
            </a:r>
            <a:r>
              <a:rPr lang="ko-KR" altLang="en-US" dirty="0">
                <a:solidFill>
                  <a:srgbClr val="FF0000"/>
                </a:solidFill>
              </a:rPr>
              <a:t>커뮤니티</a:t>
            </a:r>
            <a:r>
              <a:rPr lang="ko-KR" altLang="en-US" dirty="0"/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소통</a:t>
            </a:r>
            <a:r>
              <a:rPr lang="ko-KR" altLang="en-US" dirty="0"/>
              <a:t>하고 </a:t>
            </a:r>
            <a:r>
              <a:rPr lang="ko-KR" altLang="en-US" dirty="0">
                <a:solidFill>
                  <a:srgbClr val="FF0000"/>
                </a:solidFill>
              </a:rPr>
              <a:t>협업</a:t>
            </a:r>
            <a:r>
              <a:rPr lang="ko-KR" altLang="en-US" dirty="0"/>
              <a:t>하는 능력 </a:t>
            </a:r>
            <a:r>
              <a:rPr lang="en-US" altLang="ko-KR" dirty="0"/>
              <a:t>(…</a:t>
            </a:r>
            <a:r>
              <a:rPr lang="ko-KR" altLang="en-US" dirty="0"/>
              <a:t>영어로</a:t>
            </a:r>
            <a:r>
              <a:rPr lang="en-US" altLang="ko-KR" dirty="0"/>
              <a:t>?)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22C81E-A695-4934-AB5A-00C8E112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146" name="Picture 2" descr="ê³ ëì ëí ì´ë¯¸ì§ ê²ìê²°ê³¼">
            <a:extLst>
              <a:ext uri="{FF2B5EF4-FFF2-40B4-BE49-F238E27FC236}">
                <a16:creationId xmlns:a16="http://schemas.microsoft.com/office/drawing/2014/main" id="{A487000C-9280-4D80-878B-82D2AC930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962" y="2902622"/>
            <a:ext cx="3584076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80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236DF-760E-42B4-841D-09332720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그래서</a:t>
            </a:r>
            <a:r>
              <a:rPr lang="en-US" altLang="ko-KR" sz="2800" dirty="0"/>
              <a:t>?</a:t>
            </a:r>
            <a:r>
              <a:rPr lang="ko-KR" altLang="en-US" sz="2800" dirty="0"/>
              <a:t> 우리 </a:t>
            </a:r>
            <a:r>
              <a:rPr lang="en-US" altLang="ko-KR" sz="2800" dirty="0"/>
              <a:t>(</a:t>
            </a:r>
            <a:r>
              <a:rPr lang="ko-KR" altLang="en-US" sz="2800" dirty="0" err="1"/>
              <a:t>컴공</a:t>
            </a:r>
            <a:r>
              <a:rPr lang="ko-KR" altLang="en-US" sz="2800" dirty="0"/>
              <a:t> </a:t>
            </a:r>
            <a:r>
              <a:rPr lang="en-US" altLang="ko-KR" sz="2800" dirty="0"/>
              <a:t>3</a:t>
            </a:r>
            <a:r>
              <a:rPr lang="ko-KR" altLang="en-US" sz="2800" dirty="0"/>
              <a:t>학년</a:t>
            </a:r>
            <a:r>
              <a:rPr lang="en-US" altLang="ko-KR" sz="2800" dirty="0"/>
              <a:t>) </a:t>
            </a:r>
            <a:r>
              <a:rPr lang="ko-KR" altLang="en-US" sz="2800" dirty="0"/>
              <a:t>는 무엇을 해야 하는가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527A0-BDC0-446F-90D5-A0F826D1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요구하는 능력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새로운</a:t>
            </a:r>
            <a:r>
              <a:rPr lang="ko-KR" altLang="en-US" dirty="0"/>
              <a:t> 오픈소스 </a:t>
            </a:r>
            <a:r>
              <a:rPr lang="en-US" altLang="ko-KR" dirty="0">
                <a:solidFill>
                  <a:srgbClr val="FF0000"/>
                </a:solidFill>
              </a:rPr>
              <a:t>SW</a:t>
            </a:r>
            <a:r>
              <a:rPr lang="ko-KR" altLang="en-US" dirty="0">
                <a:solidFill>
                  <a:srgbClr val="FF0000"/>
                </a:solidFill>
              </a:rPr>
              <a:t>를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빠르게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습득</a:t>
            </a:r>
            <a:r>
              <a:rPr lang="ko-KR" altLang="en-US" dirty="0"/>
              <a:t>하고 </a:t>
            </a:r>
            <a:r>
              <a:rPr lang="ko-KR" altLang="en-US" dirty="0">
                <a:solidFill>
                  <a:srgbClr val="FF0000"/>
                </a:solidFill>
              </a:rPr>
              <a:t>활용</a:t>
            </a:r>
            <a:r>
              <a:rPr lang="ko-KR" altLang="en-US" dirty="0"/>
              <a:t>하는 능력</a:t>
            </a:r>
            <a:endParaRPr lang="en-US" altLang="ko-KR" dirty="0"/>
          </a:p>
          <a:p>
            <a:pPr lvl="1"/>
            <a:r>
              <a:rPr lang="ko-KR" altLang="en-US" dirty="0"/>
              <a:t>이미 </a:t>
            </a:r>
            <a:r>
              <a:rPr lang="ko-KR" altLang="en-US" dirty="0">
                <a:solidFill>
                  <a:srgbClr val="FF0000"/>
                </a:solidFill>
              </a:rPr>
              <a:t>거대한 규모의 </a:t>
            </a:r>
            <a:r>
              <a:rPr lang="ko-KR" altLang="en-US" dirty="0"/>
              <a:t>오픈소스 </a:t>
            </a:r>
            <a:r>
              <a:rPr lang="en-US" altLang="ko-KR" dirty="0"/>
              <a:t>SW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코드를 빠르게</a:t>
            </a:r>
            <a:r>
              <a:rPr lang="ko-KR" altLang="en-US" dirty="0"/>
              <a:t> 파악하는 능력</a:t>
            </a:r>
            <a:endParaRPr lang="en-US" altLang="ko-KR" dirty="0"/>
          </a:p>
          <a:p>
            <a:pPr lvl="1"/>
            <a:r>
              <a:rPr lang="ko-KR" altLang="en-US" dirty="0"/>
              <a:t>오픈소스 </a:t>
            </a:r>
            <a:r>
              <a:rPr lang="ko-KR" altLang="en-US" dirty="0">
                <a:solidFill>
                  <a:srgbClr val="FF0000"/>
                </a:solidFill>
              </a:rPr>
              <a:t>커뮤니티</a:t>
            </a:r>
            <a:r>
              <a:rPr lang="ko-KR" altLang="en-US" dirty="0"/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소통</a:t>
            </a:r>
            <a:r>
              <a:rPr lang="ko-KR" altLang="en-US" dirty="0"/>
              <a:t>하고 </a:t>
            </a:r>
            <a:r>
              <a:rPr lang="ko-KR" altLang="en-US" dirty="0">
                <a:solidFill>
                  <a:srgbClr val="FF0000"/>
                </a:solidFill>
              </a:rPr>
              <a:t>협업</a:t>
            </a:r>
            <a:r>
              <a:rPr lang="ko-KR" altLang="en-US" dirty="0"/>
              <a:t>하는 능력 </a:t>
            </a:r>
            <a:r>
              <a:rPr lang="en-US" altLang="ko-KR" dirty="0"/>
              <a:t>(…</a:t>
            </a:r>
            <a:r>
              <a:rPr lang="ko-KR" altLang="en-US" dirty="0"/>
              <a:t>영어로</a:t>
            </a:r>
            <a:r>
              <a:rPr lang="en-US" altLang="ko-KR" dirty="0"/>
              <a:t>?)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sz="4800" dirty="0"/>
              <a:t>정말 그렇게 어려울까</a:t>
            </a:r>
            <a:r>
              <a:rPr lang="en-US" altLang="ko-KR" sz="4800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22C81E-A695-4934-AB5A-00C8E112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4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D17A1-4ADF-447A-9D8F-8B51415E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42759-94C7-4D31-AB29-571A1D4E0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 source SW(OSS)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1"/>
            <a:r>
              <a:rPr lang="ko-KR" altLang="en-US" dirty="0"/>
              <a:t>최근 많은 </a:t>
            </a:r>
            <a:r>
              <a:rPr lang="en-US" altLang="ko-KR" dirty="0"/>
              <a:t>SW </a:t>
            </a:r>
            <a:r>
              <a:rPr lang="ko-KR" altLang="en-US" dirty="0"/>
              <a:t>프로젝트들이 </a:t>
            </a:r>
            <a:r>
              <a:rPr lang="en-US" altLang="ko-KR" dirty="0"/>
              <a:t>OSS </a:t>
            </a:r>
            <a:r>
              <a:rPr lang="ko-KR" altLang="en-US" dirty="0"/>
              <a:t>개발 방법을 채택하고 있음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TensorFlow, Git, Dropbox, VS code, Angular, Linux, OpenStack, </a:t>
            </a:r>
            <a:r>
              <a:rPr lang="en-US" altLang="ko-KR" dirty="0" err="1"/>
              <a:t>HyperLedger</a:t>
            </a:r>
            <a:r>
              <a:rPr lang="en-US" altLang="ko-KR" dirty="0"/>
              <a:t>, Servo</a:t>
            </a:r>
          </a:p>
          <a:p>
            <a:pPr lvl="1"/>
            <a:r>
              <a:rPr lang="en-US" altLang="ko-KR" dirty="0"/>
              <a:t>OSS </a:t>
            </a:r>
            <a:r>
              <a:rPr lang="ko-KR" altLang="en-US" dirty="0"/>
              <a:t>개발론이 가지는 의미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OSS </a:t>
            </a:r>
            <a:r>
              <a:rPr lang="ko-KR" altLang="en-US" dirty="0"/>
              <a:t>생태계의 가치를</a:t>
            </a:r>
            <a:r>
              <a:rPr lang="en-US" altLang="ko-KR" dirty="0"/>
              <a:t> </a:t>
            </a:r>
            <a:r>
              <a:rPr lang="ko-KR" altLang="en-US" dirty="0"/>
              <a:t> 이해하고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OSS </a:t>
            </a:r>
            <a:r>
              <a:rPr lang="ko-KR" altLang="en-US" dirty="0"/>
              <a:t>개발 방법을 습득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Large scale SW project</a:t>
            </a:r>
            <a:r>
              <a:rPr lang="ko-KR" altLang="en-US" dirty="0"/>
              <a:t>에 대해 개발을 수행하는 경험</a:t>
            </a:r>
            <a:endParaRPr lang="en-US" altLang="ko-KR" dirty="0"/>
          </a:p>
          <a:p>
            <a:pPr lvl="1"/>
            <a:r>
              <a:rPr lang="ko-KR" altLang="en-US" dirty="0"/>
              <a:t>다른 많은 사람들이 함께 개발해둔 코드를 빠르게 파악하고</a:t>
            </a:r>
            <a:endParaRPr lang="en-US" altLang="ko-KR" dirty="0"/>
          </a:p>
          <a:p>
            <a:pPr lvl="1"/>
            <a:r>
              <a:rPr lang="ko-KR" altLang="en-US" dirty="0"/>
              <a:t>필요한 수정을 빠르게 진행한다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6454F4-1618-4310-ABCE-D71AAFED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78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ECBBE-97D5-4BF2-8D5B-51AE1D6D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D3753-F3F7-4876-A0FE-601B22B65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ko-KR" dirty="0"/>
              <a:t>및 </a:t>
            </a:r>
            <a:r>
              <a:rPr lang="en-US" altLang="ko-KR" dirty="0" err="1"/>
              <a:t>Github</a:t>
            </a:r>
            <a:r>
              <a:rPr lang="ko-KR" altLang="ko-KR" dirty="0"/>
              <a:t>의 사용방법 습득</a:t>
            </a:r>
            <a:endParaRPr lang="en-US" altLang="ko-KR" dirty="0"/>
          </a:p>
          <a:p>
            <a:pPr lvl="1"/>
            <a:r>
              <a:rPr lang="en-US" altLang="ko-KR" dirty="0"/>
              <a:t>Pull and merging</a:t>
            </a:r>
            <a:r>
              <a:rPr lang="ko-KR" altLang="ko-KR" dirty="0"/>
              <a:t>을 통한 협업과정 습득</a:t>
            </a:r>
            <a:endParaRPr lang="en-US" altLang="ko-KR" dirty="0"/>
          </a:p>
          <a:p>
            <a:pPr lvl="1"/>
            <a:endParaRPr lang="ko-KR" altLang="ko-KR" dirty="0"/>
          </a:p>
          <a:p>
            <a:r>
              <a:rPr lang="en-US" altLang="ko-KR" dirty="0"/>
              <a:t>Large scale SW source code </a:t>
            </a:r>
            <a:r>
              <a:rPr lang="ko-KR" altLang="en-US" dirty="0"/>
              <a:t>에 대한 분석 및 개발</a:t>
            </a:r>
            <a:r>
              <a:rPr lang="ko-KR" altLang="ko-KR" dirty="0"/>
              <a:t> 능력 함양</a:t>
            </a:r>
            <a:endParaRPr lang="en-US" altLang="ko-KR" dirty="0"/>
          </a:p>
          <a:p>
            <a:pPr lvl="1"/>
            <a:endParaRPr lang="ko-KR" altLang="ko-KR" dirty="0"/>
          </a:p>
          <a:p>
            <a:r>
              <a:rPr lang="en-US" altLang="ko-KR" dirty="0"/>
              <a:t>OSS</a:t>
            </a:r>
            <a:r>
              <a:rPr lang="ko-KR" altLang="en-US" dirty="0"/>
              <a:t> 프로젝트 참여</a:t>
            </a:r>
            <a:endParaRPr lang="en-US" altLang="ko-KR" dirty="0"/>
          </a:p>
          <a:p>
            <a:pPr lvl="1"/>
            <a:r>
              <a:rPr lang="ko-KR" altLang="ko-KR" dirty="0"/>
              <a:t>실제 </a:t>
            </a:r>
            <a:r>
              <a:rPr lang="en-US" altLang="ko-KR" dirty="0"/>
              <a:t>OSS community</a:t>
            </a:r>
            <a:r>
              <a:rPr lang="ko-KR" altLang="ko-KR" dirty="0"/>
              <a:t>에 참여하고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code contribution</a:t>
            </a:r>
            <a:r>
              <a:rPr lang="ko-KR" altLang="ko-KR" dirty="0"/>
              <a:t>을 경험하여</a:t>
            </a:r>
            <a:r>
              <a:rPr lang="en-US" altLang="ko-KR" dirty="0"/>
              <a:t>, </a:t>
            </a:r>
          </a:p>
          <a:p>
            <a:pPr lvl="1"/>
            <a:r>
              <a:rPr lang="ko-KR" altLang="ko-KR" dirty="0"/>
              <a:t>심리적 진입 장벽을 낮춤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F7A073-6E39-4EB5-886E-8838D225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724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96482-B723-4616-A6D3-F2BDB3BC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강의 내용 및 방법 </a:t>
            </a:r>
            <a:r>
              <a:rPr lang="en-US" altLang="ko-KR" dirty="0"/>
              <a:t>(</a:t>
            </a:r>
            <a:r>
              <a:rPr lang="ko-KR" altLang="en-US" dirty="0"/>
              <a:t>초반 </a:t>
            </a:r>
            <a:r>
              <a:rPr lang="en-US" altLang="ko-KR" dirty="0"/>
              <a:t>2</a:t>
            </a:r>
            <a:r>
              <a:rPr lang="ko-KR" altLang="en-US" dirty="0"/>
              <a:t>주 이론</a:t>
            </a:r>
            <a:r>
              <a:rPr lang="en-US" altLang="ko-KR" dirty="0"/>
              <a:t>, </a:t>
            </a:r>
            <a:r>
              <a:rPr lang="ko-KR" altLang="en-US" dirty="0"/>
              <a:t>이후 실습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58A1-DC3C-463B-A61E-87139FFC6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557964" cy="5269953"/>
          </a:xfrm>
        </p:spPr>
        <p:txBody>
          <a:bodyPr>
            <a:normAutofit/>
          </a:bodyPr>
          <a:lstStyle/>
          <a:p>
            <a:r>
              <a:rPr lang="en-US" altLang="ko-KR" dirty="0"/>
              <a:t>OSS </a:t>
            </a:r>
            <a:r>
              <a:rPr lang="ko-KR" altLang="ko-KR" dirty="0"/>
              <a:t>소개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OSS </a:t>
            </a:r>
            <a:r>
              <a:rPr lang="ko-KR" altLang="ko-KR" dirty="0"/>
              <a:t>프로젝트 및 생태계 소개</a:t>
            </a:r>
            <a:r>
              <a:rPr lang="en-US" altLang="ko-KR" dirty="0"/>
              <a:t>, OSS </a:t>
            </a:r>
            <a:r>
              <a:rPr lang="ko-KR" altLang="ko-KR" dirty="0"/>
              <a:t>라이선스 이해</a:t>
            </a:r>
            <a:r>
              <a:rPr lang="en-US" altLang="ko-KR" dirty="0"/>
              <a:t>, OSS </a:t>
            </a:r>
            <a:r>
              <a:rPr lang="ko-KR" altLang="ko-KR" dirty="0"/>
              <a:t>개발 방법 소개</a:t>
            </a:r>
          </a:p>
          <a:p>
            <a:r>
              <a:rPr lang="en-US" altLang="ko-KR" dirty="0"/>
              <a:t>Git: </a:t>
            </a:r>
            <a:r>
              <a:rPr lang="ko-KR" altLang="ko-KR" dirty="0"/>
              <a:t>소개 및 실습을 통한 사용방법 습득 </a:t>
            </a:r>
            <a:endParaRPr lang="en-US" altLang="ko-KR" dirty="0"/>
          </a:p>
          <a:p>
            <a:pPr lvl="1"/>
            <a:r>
              <a:rPr lang="ko-KR" altLang="en-US" dirty="0"/>
              <a:t>개인 </a:t>
            </a:r>
            <a:r>
              <a:rPr lang="en-US" altLang="ko-KR" dirty="0"/>
              <a:t>Test project </a:t>
            </a:r>
            <a:r>
              <a:rPr lang="ko-KR" altLang="ko-KR" dirty="0"/>
              <a:t>에서</a:t>
            </a:r>
            <a:r>
              <a:rPr lang="en-US" altLang="ko-KR" dirty="0"/>
              <a:t> Clone, Pull, Merge </a:t>
            </a:r>
            <a:r>
              <a:rPr lang="ko-KR" altLang="ko-KR" dirty="0"/>
              <a:t>수행</a:t>
            </a:r>
          </a:p>
          <a:p>
            <a:r>
              <a:rPr lang="en-US" altLang="ko-KR" dirty="0"/>
              <a:t>Source code </a:t>
            </a:r>
            <a:r>
              <a:rPr lang="ko-KR" altLang="ko-KR" dirty="0"/>
              <a:t>분석 도구 소개 및 실습</a:t>
            </a:r>
            <a:endParaRPr lang="en-US" altLang="ko-KR" dirty="0"/>
          </a:p>
          <a:p>
            <a:pPr lvl="1"/>
            <a:r>
              <a:rPr lang="en-US" altLang="ko-KR" dirty="0"/>
              <a:t>Visual studio, source insight </a:t>
            </a:r>
            <a:r>
              <a:rPr lang="ko-KR" altLang="ko-KR" dirty="0"/>
              <a:t>등을 이용해 대규모 소스 코드를 분석하는 방법을 실습을 통해 습득</a:t>
            </a:r>
          </a:p>
          <a:p>
            <a:r>
              <a:rPr lang="en-US" altLang="ko-KR" dirty="0"/>
              <a:t>Documentation </a:t>
            </a:r>
            <a:r>
              <a:rPr lang="ko-KR" altLang="ko-KR" dirty="0"/>
              <a:t>도구 소개 및 실습</a:t>
            </a:r>
            <a:endParaRPr lang="en-US" altLang="ko-KR" dirty="0"/>
          </a:p>
          <a:p>
            <a:pPr lvl="1"/>
            <a:r>
              <a:rPr lang="en-US" altLang="ko-KR" dirty="0"/>
              <a:t>IT </a:t>
            </a:r>
            <a:r>
              <a:rPr lang="ko-KR" altLang="ko-KR" dirty="0"/>
              <a:t>분야에서 많이 활용되는 </a:t>
            </a:r>
            <a:r>
              <a:rPr lang="en-US" altLang="ko-KR" dirty="0"/>
              <a:t>Markup language</a:t>
            </a:r>
            <a:r>
              <a:rPr lang="ko-KR" altLang="ko-KR" dirty="0"/>
              <a:t>를 통해 </a:t>
            </a:r>
            <a:r>
              <a:rPr lang="en-US" altLang="ko-KR" dirty="0"/>
              <a:t>documentation </a:t>
            </a:r>
            <a:r>
              <a:rPr lang="ko-KR" altLang="ko-KR" dirty="0"/>
              <a:t>하는 능력을 습득</a:t>
            </a:r>
          </a:p>
          <a:p>
            <a:r>
              <a:rPr lang="ko-KR" altLang="en-US" dirty="0"/>
              <a:t>개인 </a:t>
            </a:r>
            <a:r>
              <a:rPr lang="ko-KR" altLang="ko-KR" dirty="0"/>
              <a:t>프로젝트 수행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A52A88-5513-4E0F-9122-4E665C46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35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C921A-8403-4EEE-843C-53E73B01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2F74B-299B-482C-AF38-D317050BF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목표</a:t>
            </a:r>
            <a:r>
              <a:rPr lang="en-US" altLang="ko-KR" dirty="0"/>
              <a:t>: </a:t>
            </a:r>
            <a:r>
              <a:rPr lang="ko-KR" altLang="ko-KR" dirty="0"/>
              <a:t>실제 </a:t>
            </a:r>
            <a:r>
              <a:rPr lang="en-US" altLang="ko-KR" dirty="0"/>
              <a:t>OSS </a:t>
            </a:r>
            <a:r>
              <a:rPr lang="ko-KR" altLang="ko-KR" dirty="0"/>
              <a:t>프로젝트에 일정 규모의 </a:t>
            </a:r>
            <a:r>
              <a:rPr lang="en-US" altLang="ko-KR" dirty="0"/>
              <a:t>code contribute</a:t>
            </a:r>
          </a:p>
          <a:p>
            <a:r>
              <a:rPr lang="ko-KR" altLang="en-US" dirty="0"/>
              <a:t>내용 및 절차</a:t>
            </a:r>
            <a:endParaRPr lang="ko-KR" altLang="ko-KR" dirty="0"/>
          </a:p>
          <a:p>
            <a:pPr lvl="1"/>
            <a:r>
              <a:rPr lang="ko-KR" altLang="ko-KR" dirty="0"/>
              <a:t>관심분야에서 자주 활용하는</a:t>
            </a:r>
            <a:r>
              <a:rPr lang="en-US" altLang="ko-KR" dirty="0"/>
              <a:t> OSS </a:t>
            </a:r>
            <a:r>
              <a:rPr lang="ko-KR" altLang="ko-KR" dirty="0"/>
              <a:t>프로젝트 검색</a:t>
            </a:r>
          </a:p>
          <a:p>
            <a:pPr lvl="1"/>
            <a:r>
              <a:rPr lang="ko-KR" altLang="ko-KR" dirty="0"/>
              <a:t>주제 설정 및</a:t>
            </a:r>
            <a:r>
              <a:rPr lang="en-US" altLang="ko-KR" dirty="0"/>
              <a:t> SW Community </a:t>
            </a:r>
            <a:r>
              <a:rPr lang="ko-KR" altLang="ko-KR" dirty="0"/>
              <a:t>진입</a:t>
            </a:r>
          </a:p>
          <a:p>
            <a:pPr lvl="1"/>
            <a:r>
              <a:rPr lang="ko-KR" altLang="ko-KR" dirty="0"/>
              <a:t>소스 코드 분석</a:t>
            </a:r>
          </a:p>
          <a:p>
            <a:pPr lvl="1"/>
            <a:r>
              <a:rPr lang="ko-KR" altLang="ko-KR" dirty="0"/>
              <a:t>기여할 소스 코드 작성 및</a:t>
            </a:r>
            <a:r>
              <a:rPr lang="en-US" altLang="ko-KR" dirty="0"/>
              <a:t> Documentation</a:t>
            </a:r>
            <a:endParaRPr lang="ko-KR" altLang="ko-KR" dirty="0"/>
          </a:p>
          <a:p>
            <a:pPr lvl="1"/>
            <a:r>
              <a:rPr lang="en-US" altLang="ko-KR" dirty="0"/>
              <a:t>Pull! (</a:t>
            </a:r>
            <a:r>
              <a:rPr lang="ko-KR" altLang="ko-KR" dirty="0"/>
              <a:t>실제 </a:t>
            </a:r>
            <a:r>
              <a:rPr lang="en-US" altLang="ko-KR" dirty="0"/>
              <a:t>code contribute)</a:t>
            </a:r>
          </a:p>
          <a:p>
            <a:pPr lvl="2"/>
            <a:r>
              <a:rPr lang="ko-KR" altLang="en-US" dirty="0"/>
              <a:t>실제로 코드가 반영되기까지는 시간적 여유가 부족할 것</a:t>
            </a:r>
            <a:endParaRPr lang="en-US" altLang="ko-KR" dirty="0"/>
          </a:p>
          <a:p>
            <a:pPr lvl="2"/>
            <a:r>
              <a:rPr lang="ko-KR" altLang="en-US" dirty="0"/>
              <a:t>그러나 된다면</a:t>
            </a:r>
            <a:r>
              <a:rPr lang="en-US" altLang="ko-KR" dirty="0"/>
              <a:t>, </a:t>
            </a:r>
            <a:r>
              <a:rPr lang="ko-KR" altLang="en-US" dirty="0"/>
              <a:t>성적에 크게 반영될 것</a:t>
            </a:r>
            <a:endParaRPr lang="en-US" altLang="ko-KR" dirty="0"/>
          </a:p>
          <a:p>
            <a:pPr lvl="2"/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45D344-1F67-4ED4-924E-9A4800DA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104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평가 방법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88805"/>
              </p:ext>
            </p:extLst>
          </p:nvPr>
        </p:nvGraphicFramePr>
        <p:xfrm>
          <a:off x="395288" y="1058863"/>
          <a:ext cx="835317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588">
                  <a:extLst>
                    <a:ext uri="{9D8B030D-6E8A-4147-A177-3AD203B41FA5}">
                      <a16:colId xmlns:a16="http://schemas.microsoft.com/office/drawing/2014/main" val="1837028057"/>
                    </a:ext>
                  </a:extLst>
                </a:gridCol>
                <a:gridCol w="4176588">
                  <a:extLst>
                    <a:ext uri="{9D8B030D-6E8A-4147-A177-3AD203B41FA5}">
                      <a16:colId xmlns:a16="http://schemas.microsoft.com/office/drawing/2014/main" val="1726418503"/>
                    </a:ext>
                  </a:extLst>
                </a:gridCol>
              </a:tblGrid>
              <a:tr h="322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비중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3397756"/>
                  </a:ext>
                </a:extLst>
              </a:tr>
              <a:tr h="451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중간 고사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20%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3583222"/>
                  </a:ext>
                </a:extLst>
              </a:tr>
              <a:tr h="451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rgbClr val="FF0000"/>
                          </a:solidFill>
                        </a:rPr>
                        <a:t>개인별 실습 과제 </a:t>
                      </a:r>
                      <a:r>
                        <a:rPr lang="en-US" altLang="ko-KR" sz="20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rgbClr val="FF0000"/>
                          </a:solidFill>
                        </a:rPr>
                        <a:t>출석 포함</a:t>
                      </a:r>
                      <a:r>
                        <a:rPr lang="en-US" altLang="ko-KR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35%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635718"/>
                  </a:ext>
                </a:extLst>
              </a:tr>
              <a:tr h="451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rgbClr val="FF0000"/>
                          </a:solidFill>
                        </a:rPr>
                        <a:t>개인별 프로젝트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45%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97763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95536" y="3973330"/>
            <a:ext cx="8352928" cy="1905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14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F5A4D6-4E36-496B-AF90-A8E05D7E7D4E}"/>
              </a:ext>
            </a:extLst>
          </p:cNvPr>
          <p:cNvSpPr txBox="1">
            <a:spLocks/>
          </p:cNvSpPr>
          <p:nvPr/>
        </p:nvSpPr>
        <p:spPr>
          <a:xfrm>
            <a:off x="395536" y="3264569"/>
            <a:ext cx="8352928" cy="3096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개인 과제 평가</a:t>
            </a:r>
            <a:endParaRPr lang="en-US" altLang="ko-KR" sz="2000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주안점</a:t>
            </a:r>
            <a:r>
              <a:rPr lang="en-US" altLang="ko-KR" b="1" dirty="0">
                <a:solidFill>
                  <a:srgbClr val="FF0000"/>
                </a:solidFill>
              </a:rPr>
              <a:t>: “</a:t>
            </a:r>
            <a:r>
              <a:rPr lang="ko-KR" altLang="en-US" b="1" dirty="0">
                <a:solidFill>
                  <a:srgbClr val="FF0000"/>
                </a:solidFill>
              </a:rPr>
              <a:t>수업 진도를 꾸준히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  <a:r>
              <a:rPr lang="ko-KR" altLang="en-US" b="1" dirty="0">
                <a:solidFill>
                  <a:srgbClr val="FF0000"/>
                </a:solidFill>
              </a:rPr>
              <a:t> 열심히 따라올 것</a:t>
            </a:r>
            <a:r>
              <a:rPr lang="en-US" altLang="ko-KR" b="1" dirty="0">
                <a:solidFill>
                  <a:srgbClr val="FF0000"/>
                </a:solidFill>
              </a:rPr>
              <a:t>!!”</a:t>
            </a:r>
          </a:p>
          <a:p>
            <a:pPr lvl="1"/>
            <a:r>
              <a:rPr lang="ko-KR" altLang="en-US" sz="1800" dirty="0"/>
              <a:t>제출</a:t>
            </a:r>
            <a:r>
              <a:rPr lang="en-US" altLang="ko-KR" sz="1800" dirty="0"/>
              <a:t>: LMS (</a:t>
            </a:r>
            <a:r>
              <a:rPr lang="ko-KR" altLang="en-US" sz="1800" dirty="0" err="1"/>
              <a:t>구버전</a:t>
            </a:r>
            <a:r>
              <a:rPr lang="en-US" altLang="ko-KR" sz="1800" dirty="0"/>
              <a:t>), </a:t>
            </a:r>
            <a:r>
              <a:rPr lang="ko-KR" altLang="en-US" sz="1800" dirty="0"/>
              <a:t>시간 체크는 </a:t>
            </a:r>
            <a:r>
              <a:rPr lang="en-US" altLang="ko-KR" sz="1800" dirty="0"/>
              <a:t>LMS </a:t>
            </a:r>
            <a:r>
              <a:rPr lang="ko-KR" altLang="en-US" sz="1800" dirty="0"/>
              <a:t>시간 기준</a:t>
            </a:r>
            <a:endParaRPr lang="en-US" altLang="ko-KR" sz="1800" dirty="0"/>
          </a:p>
          <a:p>
            <a:pPr lvl="1"/>
            <a:r>
              <a:rPr lang="ko-KR" altLang="en-US" sz="1800" dirty="0"/>
              <a:t>제출 기한</a:t>
            </a:r>
            <a:r>
              <a:rPr lang="en-US" altLang="ko-KR" sz="1800" dirty="0"/>
              <a:t>: </a:t>
            </a:r>
            <a:r>
              <a:rPr lang="ko-KR" altLang="en-US" sz="1800" dirty="0"/>
              <a:t>과제 제출 이후 </a:t>
            </a:r>
            <a:r>
              <a:rPr lang="en-US" altLang="ko-KR" sz="1800" dirty="0"/>
              <a:t>1</a:t>
            </a:r>
            <a:r>
              <a:rPr lang="ko-KR" altLang="en-US" sz="1800" dirty="0"/>
              <a:t>주일 </a:t>
            </a:r>
            <a:r>
              <a:rPr lang="en-US" altLang="ko-KR" sz="1800" dirty="0"/>
              <a:t>(</a:t>
            </a:r>
            <a:r>
              <a:rPr lang="ko-KR" altLang="en-US" sz="1800" dirty="0"/>
              <a:t>이후 제출 불가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제출 기한 이후 감점 정책</a:t>
            </a:r>
            <a:r>
              <a:rPr lang="en-US" altLang="ko-KR" sz="1800" dirty="0"/>
              <a:t>: 12</a:t>
            </a:r>
            <a:r>
              <a:rPr lang="ko-KR" altLang="en-US" sz="1800" dirty="0"/>
              <a:t>시간 단위로 </a:t>
            </a:r>
            <a:r>
              <a:rPr lang="en-US" altLang="ko-KR" sz="1800" dirty="0"/>
              <a:t>5%p </a:t>
            </a:r>
            <a:r>
              <a:rPr lang="ko-KR" altLang="en-US" sz="1800" dirty="0"/>
              <a:t>씩 감점</a:t>
            </a:r>
            <a:endParaRPr lang="en-US" altLang="ko-KR" sz="1800" dirty="0"/>
          </a:p>
          <a:p>
            <a:pPr lvl="2"/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만점 </a:t>
            </a:r>
            <a:r>
              <a:rPr lang="en-US" altLang="ko-KR" sz="1600" dirty="0"/>
              <a:t>10</a:t>
            </a:r>
            <a:r>
              <a:rPr lang="ko-KR" altLang="en-US" sz="1600" dirty="0"/>
              <a:t>점 과제의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동일한 기준으로 채점 진행 후</a:t>
            </a:r>
            <a:r>
              <a:rPr lang="en-US" altLang="ko-KR" sz="1600" dirty="0"/>
              <a:t>, </a:t>
            </a:r>
          </a:p>
          <a:p>
            <a:pPr lvl="2"/>
            <a:r>
              <a:rPr lang="en-US" altLang="ko-KR" sz="1600" dirty="0"/>
              <a:t>1</a:t>
            </a:r>
            <a:r>
              <a:rPr lang="ko-KR" altLang="en-US" sz="1600" dirty="0"/>
              <a:t>분 지각</a:t>
            </a:r>
            <a:r>
              <a:rPr lang="en-US" altLang="ko-KR" sz="1600" dirty="0"/>
              <a:t>: 0.5</a:t>
            </a:r>
            <a:r>
              <a:rPr lang="ko-KR" altLang="en-US" sz="1600" dirty="0"/>
              <a:t>점 감점</a:t>
            </a:r>
            <a:endParaRPr lang="en-US" altLang="ko-KR" sz="1600" dirty="0"/>
          </a:p>
          <a:p>
            <a:pPr lvl="2"/>
            <a:r>
              <a:rPr lang="en-US" altLang="ko-KR" sz="1600" dirty="0"/>
              <a:t>12</a:t>
            </a:r>
            <a:r>
              <a:rPr lang="ko-KR" altLang="en-US" sz="1600" dirty="0"/>
              <a:t>시간 </a:t>
            </a:r>
            <a:r>
              <a:rPr lang="en-US" altLang="ko-KR" sz="1600" dirty="0"/>
              <a:t>10</a:t>
            </a:r>
            <a:r>
              <a:rPr lang="ko-KR" altLang="en-US" sz="1600" dirty="0"/>
              <a:t>분 지각</a:t>
            </a:r>
            <a:r>
              <a:rPr lang="en-US" altLang="ko-KR" sz="1600" dirty="0"/>
              <a:t>: 1</a:t>
            </a:r>
            <a:r>
              <a:rPr lang="ko-KR" altLang="en-US" sz="1600" dirty="0"/>
              <a:t>점 감점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11463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일정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911398"/>
              </p:ext>
            </p:extLst>
          </p:nvPr>
        </p:nvGraphicFramePr>
        <p:xfrm>
          <a:off x="387405" y="1078658"/>
          <a:ext cx="8353426" cy="523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19">
                  <a:extLst>
                    <a:ext uri="{9D8B030D-6E8A-4147-A177-3AD203B41FA5}">
                      <a16:colId xmlns:a16="http://schemas.microsoft.com/office/drawing/2014/main" val="4079619587"/>
                    </a:ext>
                  </a:extLst>
                </a:gridCol>
                <a:gridCol w="2519569">
                  <a:extLst>
                    <a:ext uri="{9D8B030D-6E8A-4147-A177-3AD203B41FA5}">
                      <a16:colId xmlns:a16="http://schemas.microsoft.com/office/drawing/2014/main" val="2625429840"/>
                    </a:ext>
                  </a:extLst>
                </a:gridCol>
                <a:gridCol w="2519569">
                  <a:extLst>
                    <a:ext uri="{9D8B030D-6E8A-4147-A177-3AD203B41FA5}">
                      <a16:colId xmlns:a16="http://schemas.microsoft.com/office/drawing/2014/main" val="1599299322"/>
                    </a:ext>
                  </a:extLst>
                </a:gridCol>
                <a:gridCol w="2519569">
                  <a:extLst>
                    <a:ext uri="{9D8B030D-6E8A-4147-A177-3AD203B41FA5}">
                      <a16:colId xmlns:a16="http://schemas.microsoft.com/office/drawing/2014/main" val="724868072"/>
                    </a:ext>
                  </a:extLst>
                </a:gridCol>
              </a:tblGrid>
              <a:tr h="3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(100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 </a:t>
                      </a:r>
                      <a:r>
                        <a:rPr lang="en-US" altLang="ko-KR" sz="1400" dirty="0"/>
                        <a:t>(50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8572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(8/31)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Introduction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93886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(9/7)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오픈소스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SW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개요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오픈소스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SW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 방법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057728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(9/14)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오픈소스 커뮤니티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오픈소스 라이선스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2224445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(9/21)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841909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(9/28)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4556900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(10/5)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1: 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선정 및 계획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 (project)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859004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 (10/12)</a:t>
                      </a:r>
                    </a:p>
                  </a:txBody>
                  <a:tcPr marL="9525" marR="9525" marT="9525" marB="0" anchor="ctr"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2020 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공개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 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대학생 체험캠프 참여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(online)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261754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(10/19)</a:t>
                      </a:r>
                    </a:p>
                  </a:txBody>
                  <a:tcPr marL="9525" marR="9525" marT="9525" marB="0" anchor="ctr"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7078907"/>
                  </a:ext>
                </a:extLst>
              </a:tr>
              <a:tr h="368604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 (10/26)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666071"/>
                  </a:ext>
                </a:extLst>
              </a:tr>
              <a:tr h="3686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(11/2)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대상 프로젝트 코드 분석 결과 발표 및 기능 구현 방향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참여 방안 발표 및 피드백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8 (project)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72299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 (11/9)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30229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(11/16)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리뷰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리뷰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10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841957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(11/23)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618592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 (11/30)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44280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(12/7)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최종 프로젝트 발표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기능 구현 소개 및 시연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활동 소개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(online)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발표 동영상 제출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948845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76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246EA-8CA5-438D-ABCA-25459C5D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2020 </a:t>
            </a:r>
            <a:r>
              <a:rPr lang="ko-KR" altLang="en-US" dirty="0"/>
              <a:t>공개</a:t>
            </a:r>
            <a:r>
              <a:rPr lang="en-US" altLang="ko-KR" dirty="0"/>
              <a:t>SW </a:t>
            </a:r>
            <a:r>
              <a:rPr lang="ko-KR" altLang="en-US" dirty="0"/>
              <a:t>대학생 체험캠프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241303-4E66-4A4F-B73A-7E01EBED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1CABA8D-483C-4E08-B8E3-AD40A610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4770174" cy="5269953"/>
          </a:xfrm>
        </p:spPr>
        <p:txBody>
          <a:bodyPr/>
          <a:lstStyle/>
          <a:p>
            <a:r>
              <a:rPr lang="ko-KR" altLang="en-US" sz="2000" dirty="0"/>
              <a:t>온라인으로 </a:t>
            </a:r>
            <a:r>
              <a:rPr lang="en-US" altLang="ko-KR" sz="2000" dirty="0"/>
              <a:t>2</a:t>
            </a:r>
            <a:r>
              <a:rPr lang="ko-KR" altLang="en-US" sz="2000" dirty="0"/>
              <a:t>일 간 진행</a:t>
            </a:r>
            <a:endParaRPr lang="en-US" altLang="ko-KR" sz="2000" dirty="0"/>
          </a:p>
          <a:p>
            <a:pPr lvl="1"/>
            <a:r>
              <a:rPr lang="ko-KR" altLang="en-US" sz="1800" dirty="0"/>
              <a:t>일정</a:t>
            </a:r>
            <a:r>
              <a:rPr lang="en-US" altLang="ko-KR" sz="1800" dirty="0"/>
              <a:t>: 10</a:t>
            </a:r>
            <a:r>
              <a:rPr lang="ko-KR" altLang="en-US" sz="1800" dirty="0"/>
              <a:t>월 중순</a:t>
            </a:r>
            <a:endParaRPr lang="en-US" altLang="ko-KR" sz="1800" dirty="0"/>
          </a:p>
          <a:p>
            <a:pPr lvl="1"/>
            <a:r>
              <a:rPr lang="en-US" altLang="ko-KR" sz="1800" dirty="0"/>
              <a:t>2</a:t>
            </a:r>
            <a:r>
              <a:rPr lang="ko-KR" altLang="en-US" sz="1800" dirty="0"/>
              <a:t>주 수업 대체하여 참석</a:t>
            </a:r>
            <a:endParaRPr lang="en-US" altLang="ko-KR" sz="1800" dirty="0"/>
          </a:p>
          <a:p>
            <a:pPr lvl="1"/>
            <a:r>
              <a:rPr lang="ko-KR" altLang="en-US" sz="1800" dirty="0"/>
              <a:t>실습 결과물을 개인 과제 </a:t>
            </a:r>
            <a:r>
              <a:rPr lang="en-US" altLang="ko-KR" sz="1800" dirty="0"/>
              <a:t>5,6 </a:t>
            </a:r>
            <a:r>
              <a:rPr lang="ko-KR" altLang="en-US" sz="1800" dirty="0"/>
              <a:t>으로 제출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주제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/>
              <a:t>공개</a:t>
            </a:r>
            <a:r>
              <a:rPr lang="en-US" altLang="ko-KR" sz="1800" dirty="0"/>
              <a:t>SW </a:t>
            </a:r>
            <a:r>
              <a:rPr lang="ko-KR" altLang="en-US" sz="1800" dirty="0"/>
              <a:t>이해 및 실습</a:t>
            </a:r>
            <a:endParaRPr lang="en-US" altLang="ko-KR" sz="1800" dirty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sz="1600" dirty="0"/>
              <a:t>자바스크립트 </a:t>
            </a:r>
            <a:r>
              <a:rPr lang="en-US" altLang="ko-KR" sz="1600" dirty="0"/>
              <a:t>or </a:t>
            </a:r>
            <a:r>
              <a:rPr lang="en-US" altLang="ko-KR" sz="1600" dirty="0" err="1"/>
              <a:t>pytorch</a:t>
            </a:r>
            <a:r>
              <a:rPr lang="en-US" altLang="ko-KR" sz="1600" dirty="0"/>
              <a:t> contribution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/>
              <a:t>공개</a:t>
            </a:r>
            <a:r>
              <a:rPr lang="en-US" altLang="ko-KR" sz="1800" dirty="0"/>
              <a:t>SW </a:t>
            </a:r>
            <a:r>
              <a:rPr lang="ko-KR" altLang="en-US" sz="1800" dirty="0"/>
              <a:t>기반 인공지능 실습</a:t>
            </a:r>
            <a:endParaRPr lang="en-US" altLang="ko-KR" sz="1800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/>
              <a:t>“</a:t>
            </a:r>
            <a:r>
              <a:rPr lang="en-US" altLang="ko-KR" dirty="0" err="1"/>
              <a:t>keras</a:t>
            </a:r>
            <a:r>
              <a:rPr lang="ko-KR" altLang="en-US" dirty="0"/>
              <a:t>를 사용한 딥러닝 입문</a:t>
            </a:r>
            <a:r>
              <a:rPr lang="en-US" altLang="ko-KR" dirty="0"/>
              <a:t>”</a:t>
            </a:r>
            <a:endParaRPr lang="ko-KR" altLang="en-US" dirty="0"/>
          </a:p>
          <a:p>
            <a:pPr marL="1371600" lvl="2" indent="-457200">
              <a:buFont typeface="+mj-lt"/>
              <a:buAutoNum type="arabicPeriod"/>
            </a:pPr>
            <a:endParaRPr lang="en-US" altLang="ko-KR" sz="1600" dirty="0"/>
          </a:p>
          <a:p>
            <a:pPr marL="457200" indent="-457200">
              <a:buFont typeface="+mj-lt"/>
              <a:buAutoNum type="arabicPeriod"/>
            </a:pPr>
            <a:endParaRPr lang="en-US" altLang="ko-KR" sz="22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CEAADEC-1DF1-4089-AEE4-FD7C2FAF1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69" y="1058566"/>
            <a:ext cx="4020777" cy="535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23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6B4EB-CE57-46F3-87DE-CF202D08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OSS? Why? : </a:t>
            </a:r>
            <a:r>
              <a:rPr lang="ko-KR" altLang="en-US" dirty="0"/>
              <a:t>현재 우리 인식은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84C6E7-79CB-46E3-BB81-731D9C09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Picture 2" descr="open source software importanceì ëí ì´ë¯¸ì§ ê²ìê²°ê³¼">
            <a:extLst>
              <a:ext uri="{FF2B5EF4-FFF2-40B4-BE49-F238E27FC236}">
                <a16:creationId xmlns:a16="http://schemas.microsoft.com/office/drawing/2014/main" id="{3078BFB7-387D-4F2A-8453-D79B722C25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29507"/>
            <a:ext cx="8353425" cy="424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F61334A-4EB4-40C1-AE18-170E80B7BE9A}"/>
              </a:ext>
            </a:extLst>
          </p:cNvPr>
          <p:cNvSpPr/>
          <p:nvPr/>
        </p:nvSpPr>
        <p:spPr>
          <a:xfrm>
            <a:off x="581025" y="1096677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 Open Source SW: </a:t>
            </a:r>
            <a:r>
              <a:rPr lang="ko-KR" altLang="en-US" dirty="0"/>
              <a:t>소스 코드를 공개해 누구나 특별한 제한 없이 그 코드를 보고 사용할 수 있는 오픈 소스 라이선스를 만족하는 소프트웨어</a:t>
            </a:r>
          </a:p>
        </p:txBody>
      </p:sp>
    </p:spTree>
    <p:extLst>
      <p:ext uri="{BB962C8B-B14F-4D97-AF65-F5344CB8AC3E}">
        <p14:creationId xmlns:p14="http://schemas.microsoft.com/office/powerpoint/2010/main" val="4179200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강의 공지 및 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강의 공지</a:t>
            </a:r>
            <a:r>
              <a:rPr lang="en-US" altLang="ko-KR" sz="2400" dirty="0"/>
              <a:t>: </a:t>
            </a:r>
            <a:r>
              <a:rPr lang="ko-KR" altLang="en-US" dirty="0"/>
              <a:t>강의 자료</a:t>
            </a:r>
            <a:r>
              <a:rPr lang="en-US" altLang="ko-KR" dirty="0"/>
              <a:t>, </a:t>
            </a:r>
            <a:r>
              <a:rPr lang="ko-KR" altLang="en-US" sz="2400" dirty="0"/>
              <a:t>시험</a:t>
            </a:r>
            <a:r>
              <a:rPr lang="en-US" altLang="ko-KR" sz="2400" dirty="0"/>
              <a:t>, </a:t>
            </a:r>
            <a:r>
              <a:rPr lang="ko-KR" altLang="en-US" sz="2400" dirty="0"/>
              <a:t>과제 제출</a:t>
            </a:r>
            <a:r>
              <a:rPr lang="en-US" altLang="ko-KR" sz="2400" dirty="0"/>
              <a:t>, </a:t>
            </a:r>
            <a:r>
              <a:rPr lang="ko-KR" altLang="en-US" sz="2400" dirty="0"/>
              <a:t>점수 공개 및 휴강 등</a:t>
            </a:r>
            <a:endParaRPr lang="en-US" altLang="ko-KR" sz="2400" dirty="0"/>
          </a:p>
          <a:p>
            <a:pPr lvl="1"/>
            <a:r>
              <a:rPr lang="en-US" altLang="ko-KR" dirty="0">
                <a:hlinkClick r:id="rId2"/>
              </a:rPr>
              <a:t>https://ieilms_old.jbnu.ac.kr</a:t>
            </a:r>
            <a:endParaRPr lang="en-US" altLang="ko-KR" sz="2000" dirty="0"/>
          </a:p>
          <a:p>
            <a:pPr lvl="1"/>
            <a:r>
              <a:rPr lang="ko-KR" altLang="en-US" sz="2000" dirty="0"/>
              <a:t>수시로 확인할 것</a:t>
            </a:r>
            <a:endParaRPr lang="en-US" altLang="ko-KR" sz="2000" dirty="0"/>
          </a:p>
          <a:p>
            <a:r>
              <a:rPr lang="ko-KR" altLang="en-US" dirty="0"/>
              <a:t>오픈 </a:t>
            </a:r>
            <a:r>
              <a:rPr lang="ko-KR" altLang="en-US" dirty="0" err="1"/>
              <a:t>카톡방</a:t>
            </a:r>
            <a:r>
              <a:rPr lang="ko-KR" altLang="en-US" dirty="0"/>
              <a:t> 운영</a:t>
            </a:r>
            <a:r>
              <a:rPr lang="en-US" altLang="ko-KR" dirty="0"/>
              <a:t>: </a:t>
            </a:r>
            <a:r>
              <a:rPr lang="ko-KR" altLang="en-US" dirty="0"/>
              <a:t>반드시 참여할 것</a:t>
            </a:r>
            <a:endParaRPr lang="en-US" altLang="ko-KR" dirty="0"/>
          </a:p>
          <a:p>
            <a:pPr lvl="1"/>
            <a:r>
              <a:rPr lang="en-US" altLang="ko-KR" dirty="0"/>
              <a:t>“2020 </a:t>
            </a:r>
            <a:r>
              <a:rPr lang="ko-KR" altLang="en-US" dirty="0"/>
              <a:t>전북대 박현찬 오픈소스</a:t>
            </a:r>
            <a:r>
              <a:rPr lang="en-US" altLang="ko-KR" dirty="0"/>
              <a:t>SW</a:t>
            </a:r>
            <a:r>
              <a:rPr lang="ko-KR" altLang="en-US" dirty="0"/>
              <a:t>개발</a:t>
            </a:r>
            <a:r>
              <a:rPr lang="en-US" altLang="ko-KR" dirty="0"/>
              <a:t>”</a:t>
            </a:r>
          </a:p>
          <a:p>
            <a:pPr lvl="1"/>
            <a:r>
              <a:rPr lang="ko-KR" altLang="en-US" dirty="0"/>
              <a:t>비밀번호</a:t>
            </a:r>
            <a:r>
              <a:rPr lang="en-US" altLang="ko-KR" dirty="0"/>
              <a:t>: 7626</a:t>
            </a:r>
          </a:p>
          <a:p>
            <a:pPr lvl="1"/>
            <a:endParaRPr lang="en-US" altLang="ko-KR" dirty="0"/>
          </a:p>
          <a:p>
            <a:r>
              <a:rPr lang="ko-KR" altLang="en-US" sz="2400" dirty="0"/>
              <a:t>수업 질의 응답</a:t>
            </a:r>
            <a:endParaRPr lang="en-US" altLang="ko-KR" sz="2400" dirty="0"/>
          </a:p>
          <a:p>
            <a:pPr lvl="1"/>
            <a:r>
              <a:rPr lang="en-US" altLang="ko-KR" dirty="0"/>
              <a:t>LMS </a:t>
            </a:r>
            <a:r>
              <a:rPr lang="ko-KR" altLang="en-US" dirty="0"/>
              <a:t>의 질문 게시판 이용할 것</a:t>
            </a:r>
            <a:endParaRPr lang="en-US" altLang="ko-KR" dirty="0"/>
          </a:p>
          <a:p>
            <a:pPr lvl="1"/>
            <a:r>
              <a:rPr lang="ko-KR" altLang="en-US" sz="2000" dirty="0"/>
              <a:t>너무 부끄러운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이메일 이용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3"/>
              </a:rPr>
              <a:t>hyunchan.park@jbnu.ac.kr</a:t>
            </a:r>
            <a:endParaRPr lang="en-US" altLang="ko-KR" sz="2000" dirty="0"/>
          </a:p>
          <a:p>
            <a:pPr lvl="1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624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Hyunchan Park, assistant professor</a:t>
            </a:r>
          </a:p>
          <a:p>
            <a:r>
              <a:rPr lang="en-US" altLang="ko-KR" dirty="0"/>
              <a:t>Office: 7</a:t>
            </a:r>
            <a:r>
              <a:rPr lang="ko-KR" altLang="en-US" dirty="0"/>
              <a:t>호관 </a:t>
            </a:r>
            <a:r>
              <a:rPr lang="en-US" altLang="ko-KR" dirty="0"/>
              <a:t>626</a:t>
            </a:r>
            <a:r>
              <a:rPr lang="ko-KR" altLang="en-US" dirty="0"/>
              <a:t>호</a:t>
            </a:r>
            <a:endParaRPr lang="en-US" altLang="ko-KR" dirty="0"/>
          </a:p>
          <a:p>
            <a:r>
              <a:rPr lang="en-US" altLang="ko-KR" dirty="0"/>
              <a:t>E-mail: </a:t>
            </a:r>
            <a:r>
              <a:rPr lang="en-US" altLang="ko-KR" dirty="0">
                <a:hlinkClick r:id="rId2"/>
              </a:rPr>
              <a:t>hyunchan.park@jbnu.ac.kr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20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don't keep calm and have fun에 대한 이미지 검색결과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10C06"/>
              </a:clrFrom>
              <a:clrTo>
                <a:srgbClr val="C10C0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95250"/>
            <a:ext cx="5715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6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6B180-403C-43E7-859B-BDE44AEA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부정적 인식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FF4708D-6A56-47DC-AC04-0C2C5207E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1136194"/>
            <a:ext cx="7696200" cy="51142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57284A-BD8E-4DC8-9CD9-AAE48085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10BDD5-7DF7-4E84-88EF-08EB06CDD447}"/>
              </a:ext>
            </a:extLst>
          </p:cNvPr>
          <p:cNvSpPr/>
          <p:nvPr/>
        </p:nvSpPr>
        <p:spPr>
          <a:xfrm>
            <a:off x="6105209" y="6248709"/>
            <a:ext cx="29615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hlinkClick r:id="rId3"/>
              </a:rPr>
              <a:t>http://kossa.kr/xe/link2/2015052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903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DE5CB-5489-4E6A-9F35-9D2B4E76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OSS: </a:t>
            </a:r>
            <a:r>
              <a:rPr lang="ko-KR" altLang="en-US" dirty="0"/>
              <a:t>개발 방식의 혁명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2EF02-14CD-4D31-80B9-8E850972B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1058566"/>
            <a:ext cx="8510339" cy="5269953"/>
          </a:xfrm>
        </p:spPr>
        <p:txBody>
          <a:bodyPr/>
          <a:lstStyle/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실제로 해보니까 아니더라</a:t>
            </a:r>
            <a:endParaRPr lang="en-US" altLang="ko-KR" dirty="0"/>
          </a:p>
          <a:p>
            <a:pPr lvl="1"/>
            <a:r>
              <a:rPr lang="ko-KR" altLang="en-US" dirty="0"/>
              <a:t>공개 </a:t>
            </a:r>
            <a:r>
              <a:rPr lang="en-US" altLang="ko-KR" dirty="0"/>
              <a:t>SW</a:t>
            </a:r>
            <a:r>
              <a:rPr lang="ko-KR" altLang="en-US" dirty="0"/>
              <a:t>에 개발자들이 달려들어서 코드를 메꾸더라</a:t>
            </a:r>
            <a:endParaRPr lang="en-US" altLang="ko-KR" dirty="0"/>
          </a:p>
          <a:p>
            <a:pPr lvl="1"/>
            <a:r>
              <a:rPr lang="ko-KR" altLang="en-US" dirty="0"/>
              <a:t>수많은 사람들이 보안 취약점을 빠르게 발견하고</a:t>
            </a:r>
            <a:r>
              <a:rPr lang="en-US" altLang="ko-KR" dirty="0"/>
              <a:t>, </a:t>
            </a:r>
            <a:r>
              <a:rPr lang="ko-KR" altLang="en-US" dirty="0"/>
              <a:t>빠르게 고치더라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리눅스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그리고 구글과 같은 오픈소스 선구자들이 세상을 바꿔 버림</a:t>
            </a:r>
            <a:endParaRPr lang="en-US" altLang="ko-KR" dirty="0"/>
          </a:p>
          <a:p>
            <a:pPr lvl="1"/>
            <a:r>
              <a:rPr lang="ko-KR" altLang="en-US" dirty="0"/>
              <a:t>거대 기업이 코드를 오픈할 때마다</a:t>
            </a:r>
            <a:r>
              <a:rPr lang="en-US" altLang="ko-KR" dirty="0"/>
              <a:t>, </a:t>
            </a:r>
            <a:r>
              <a:rPr lang="ko-KR" altLang="en-US" dirty="0"/>
              <a:t>그 동네를 점령해 버리고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그 패거리에 끼지 못하면</a:t>
            </a:r>
            <a:r>
              <a:rPr lang="en-US" altLang="ko-KR" dirty="0"/>
              <a:t> </a:t>
            </a:r>
            <a:r>
              <a:rPr lang="ko-KR" altLang="en-US" dirty="0"/>
              <a:t>도태되어 버린다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Android, Kubernetes, TensorFlow, etc.</a:t>
            </a:r>
          </a:p>
          <a:p>
            <a:r>
              <a:rPr lang="ko-KR" altLang="en-US" dirty="0"/>
              <a:t>폐쇄된 </a:t>
            </a:r>
            <a:r>
              <a:rPr lang="en-US" altLang="ko-KR" dirty="0"/>
              <a:t>SW</a:t>
            </a:r>
            <a:r>
              <a:rPr lang="ko-KR" altLang="en-US" dirty="0"/>
              <a:t>로 독점하는 것은 구시대 방식 </a:t>
            </a:r>
            <a:r>
              <a:rPr lang="en-US" altLang="ko-KR" sz="1200" dirty="0"/>
              <a:t>(</a:t>
            </a:r>
            <a:r>
              <a:rPr lang="ko-KR" altLang="en-US" sz="1200" dirty="0"/>
              <a:t>그래도 작은 시장에서는 아직 통함</a:t>
            </a:r>
            <a:r>
              <a:rPr lang="en-US" altLang="ko-KR" sz="1200" dirty="0"/>
              <a:t>)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Open SW</a:t>
            </a:r>
            <a:r>
              <a:rPr lang="ko-KR" altLang="en-US" dirty="0">
                <a:solidFill>
                  <a:srgbClr val="FF0000"/>
                </a:solidFill>
              </a:rPr>
              <a:t>로 내 친구들을 늘리고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함께 시장을 점령한다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CA7C01-BCD2-45FF-B4AB-E794E2FB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07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5F696-40D6-4E76-80A0-13220A96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현재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EB10C-1E68-4E60-882C-E8EEB7E5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074" name="Picture 2" descr="open source software importanceì ëí ì´ë¯¸ì§ ê²ìê²°ê³¼">
            <a:extLst>
              <a:ext uri="{FF2B5EF4-FFF2-40B4-BE49-F238E27FC236}">
                <a16:creationId xmlns:a16="http://schemas.microsoft.com/office/drawing/2014/main" id="{8000458D-8B20-464D-AB32-E748E0A5EE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63" y="1085851"/>
            <a:ext cx="6638474" cy="521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E3CDAEA-5046-48A7-A58D-3AB525FC329A}"/>
              </a:ext>
            </a:extLst>
          </p:cNvPr>
          <p:cNvSpPr/>
          <p:nvPr/>
        </p:nvSpPr>
        <p:spPr>
          <a:xfrm>
            <a:off x="5362575" y="5777567"/>
            <a:ext cx="3781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https://www.reuters.com/brandfeatures/venture-capital/article?id=106074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990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6F0F7-A63A-4B30-A69C-C993F1B7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발전 동향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7AC520C-F123-47AF-B5F8-DAAE9C380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7" y="1605963"/>
            <a:ext cx="8352928" cy="507006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200700-D9A6-4C30-BA44-953FEE97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14CBAC-6E57-445B-90C4-B09DAA072DFA}"/>
              </a:ext>
            </a:extLst>
          </p:cNvPr>
          <p:cNvSpPr/>
          <p:nvPr/>
        </p:nvSpPr>
        <p:spPr>
          <a:xfrm>
            <a:off x="485775" y="1605963"/>
            <a:ext cx="7524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pple SD Gothic Neo"/>
              </a:rPr>
              <a:t>* Compound Annual Growth Rate: </a:t>
            </a:r>
            <a:r>
              <a:rPr lang="ko-KR" altLang="en-US" sz="1600" dirty="0">
                <a:solidFill>
                  <a:srgbClr val="222222"/>
                </a:solidFill>
                <a:latin typeface="Apple SD Gothic Neo"/>
              </a:rPr>
              <a:t>연평균 성장률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DF0D46-57E1-4BA4-8DFF-22AD2FC52DE9}"/>
              </a:ext>
            </a:extLst>
          </p:cNvPr>
          <p:cNvSpPr/>
          <p:nvPr/>
        </p:nvSpPr>
        <p:spPr>
          <a:xfrm>
            <a:off x="6105209" y="6248709"/>
            <a:ext cx="29615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hlinkClick r:id="rId3"/>
              </a:rPr>
              <a:t>http://kossa.kr/xe/link2/2015052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DDDEED-EBC9-4ACD-89DD-BAE783038BC0}"/>
              </a:ext>
            </a:extLst>
          </p:cNvPr>
          <p:cNvSpPr/>
          <p:nvPr/>
        </p:nvSpPr>
        <p:spPr>
          <a:xfrm>
            <a:off x="236373" y="1145076"/>
            <a:ext cx="8671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2016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년 전세계 오픈소스 소프트웨어 시장규모는 약 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600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억달러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한화 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65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조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천억원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27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37EE7-53E9-43BC-8A6C-F1113003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OSS</a:t>
            </a:r>
            <a:r>
              <a:rPr lang="ko-KR" altLang="en-US" dirty="0"/>
              <a:t>가 이렇게 성공한 이유는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DA3F88-9FC7-4F9F-8FC2-495D02F2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7B97E52E-CE9D-4F17-A366-3E27B900C9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67" y="1058863"/>
            <a:ext cx="7001266" cy="52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57B96DB-2CF1-4FFC-ABB1-C6AD825CE006}"/>
              </a:ext>
            </a:extLst>
          </p:cNvPr>
          <p:cNvSpPr/>
          <p:nvPr/>
        </p:nvSpPr>
        <p:spPr>
          <a:xfrm>
            <a:off x="5734050" y="5987360"/>
            <a:ext cx="3286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https://masterthecrypto.com/open-source-technology-in-cryptocurrency/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607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ì¤í°ë¸ ë°ë¨¸ì ëí ì´ë¯¸ì§ ê²ìê²°ê³¼">
            <a:extLst>
              <a:ext uri="{FF2B5EF4-FFF2-40B4-BE49-F238E27FC236}">
                <a16:creationId xmlns:a16="http://schemas.microsoft.com/office/drawing/2014/main" id="{FEC46A52-DA5B-4824-9B2D-EE6FD4D9E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1"/>
          <a:stretch/>
        </p:blipFill>
        <p:spPr bwMode="auto">
          <a:xfrm>
            <a:off x="6266322" y="1533525"/>
            <a:ext cx="2782428" cy="190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atya Nadellaì ëí ì´ë¯¸ì§ ê²ìê²°ê³¼">
            <a:extLst>
              <a:ext uri="{FF2B5EF4-FFF2-40B4-BE49-F238E27FC236}">
                <a16:creationId xmlns:a16="http://schemas.microsoft.com/office/drawing/2014/main" id="{ADDE1282-4554-474B-A795-739443ECC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02573" y="3864030"/>
            <a:ext cx="1446177" cy="193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54B1DC1-4D7F-458E-B668-3B938F1A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(+1) </a:t>
            </a:r>
            <a:r>
              <a:rPr lang="ko-KR" altLang="en-US" dirty="0"/>
              <a:t>생태계를 만들고</a:t>
            </a:r>
            <a:r>
              <a:rPr lang="en-US" altLang="ko-KR" dirty="0"/>
              <a:t>, </a:t>
            </a:r>
            <a:r>
              <a:rPr lang="ko-KR" altLang="en-US" dirty="0"/>
              <a:t>리드한다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324D-F68B-4B98-BB12-EFBFF4263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352928" cy="5269953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"</a:t>
            </a:r>
            <a:r>
              <a:rPr lang="ko-KR" altLang="en-US" dirty="0">
                <a:solidFill>
                  <a:srgbClr val="FF0000"/>
                </a:solidFill>
              </a:rPr>
              <a:t>오픈소스는 지식재산권에 붙은 암적인 존재다</a:t>
            </a:r>
            <a:r>
              <a:rPr lang="en-US" altLang="ko-KR" dirty="0">
                <a:solidFill>
                  <a:srgbClr val="FF0000"/>
                </a:solidFill>
              </a:rPr>
              <a:t>." </a:t>
            </a:r>
          </a:p>
          <a:p>
            <a:pPr lvl="1"/>
            <a:r>
              <a:rPr lang="en-US" altLang="ko-KR" dirty="0"/>
              <a:t>2000</a:t>
            </a:r>
            <a:r>
              <a:rPr lang="ko-KR" altLang="en-US" dirty="0"/>
              <a:t>년대 초반 스티브 </a:t>
            </a:r>
            <a:r>
              <a:rPr lang="ko-KR" altLang="en-US" dirty="0" err="1"/>
              <a:t>발머</a:t>
            </a:r>
            <a:r>
              <a:rPr lang="ko-KR" altLang="en-US" dirty="0"/>
              <a:t> </a:t>
            </a:r>
            <a:r>
              <a:rPr lang="en-US" altLang="ko-KR" dirty="0"/>
              <a:t>MS CEO</a:t>
            </a:r>
          </a:p>
          <a:p>
            <a:r>
              <a:rPr lang="en-US" altLang="ko-KR" dirty="0"/>
              <a:t>How about Google?</a:t>
            </a:r>
          </a:p>
          <a:p>
            <a:pPr lvl="1"/>
            <a:r>
              <a:rPr lang="en-US" altLang="ko-KR" dirty="0"/>
              <a:t>Lead the world by Open Sources</a:t>
            </a:r>
          </a:p>
          <a:p>
            <a:pPr lvl="1"/>
            <a:r>
              <a:rPr lang="en-US" altLang="ko-KR" dirty="0"/>
              <a:t>From Android To TensorFlow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생태계를 만들고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개발자를 끌어들이고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제품이 종속되게 한다</a:t>
            </a:r>
            <a:r>
              <a:rPr lang="en-US" altLang="ko-KR" dirty="0">
                <a:solidFill>
                  <a:srgbClr val="FF0000"/>
                </a:solidFill>
              </a:rPr>
              <a:t>.”</a:t>
            </a: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마이크로소프트는 리눅스를 사랑한다</a:t>
            </a:r>
            <a:r>
              <a:rPr lang="en-US" altLang="ko-KR" dirty="0">
                <a:solidFill>
                  <a:srgbClr val="FF0000"/>
                </a:solidFill>
              </a:rPr>
              <a:t>.”</a:t>
            </a:r>
          </a:p>
          <a:p>
            <a:pPr lvl="1"/>
            <a:r>
              <a:rPr lang="en-US" altLang="ko-KR" dirty="0"/>
              <a:t>2014</a:t>
            </a:r>
            <a:r>
              <a:rPr lang="ko-KR" altLang="en-US" dirty="0"/>
              <a:t>년 </a:t>
            </a:r>
            <a:r>
              <a:rPr lang="ko-KR" altLang="en-US" dirty="0" err="1"/>
              <a:t>사티아</a:t>
            </a:r>
            <a:r>
              <a:rPr lang="ko-KR" altLang="en-US" dirty="0"/>
              <a:t> </a:t>
            </a:r>
            <a:r>
              <a:rPr lang="ko-KR" altLang="en-US" dirty="0" err="1"/>
              <a:t>나델라</a:t>
            </a:r>
            <a:r>
              <a:rPr lang="ko-KR" altLang="en-US" dirty="0"/>
              <a:t> </a:t>
            </a:r>
            <a:r>
              <a:rPr lang="en-US" altLang="ko-KR" dirty="0"/>
              <a:t>MS CEO</a:t>
            </a:r>
          </a:p>
          <a:p>
            <a:pPr lvl="1"/>
            <a:r>
              <a:rPr lang="ko-KR" altLang="en-US" dirty="0" err="1"/>
              <a:t>나델라</a:t>
            </a:r>
            <a:r>
              <a:rPr lang="ko-KR" altLang="en-US" dirty="0"/>
              <a:t> </a:t>
            </a:r>
            <a:r>
              <a:rPr lang="en-US" altLang="ko-KR" dirty="0"/>
              <a:t>CEO</a:t>
            </a:r>
            <a:r>
              <a:rPr lang="ko-KR" altLang="en-US" dirty="0"/>
              <a:t>의 취임 이후</a:t>
            </a:r>
            <a:r>
              <a:rPr lang="en-US" altLang="ko-KR" dirty="0"/>
              <a:t>, MS</a:t>
            </a:r>
            <a:r>
              <a:rPr lang="ko-KR" altLang="en-US" dirty="0"/>
              <a:t>는 적극적으로 </a:t>
            </a:r>
            <a:r>
              <a:rPr lang="en-US" altLang="ko-KR" dirty="0"/>
              <a:t>OSS</a:t>
            </a:r>
            <a:r>
              <a:rPr lang="ko-KR" altLang="en-US" dirty="0"/>
              <a:t>를 도입하고</a:t>
            </a:r>
            <a:r>
              <a:rPr lang="en-US" altLang="ko-KR" dirty="0"/>
              <a:t>, </a:t>
            </a:r>
            <a:r>
              <a:rPr lang="ko-KR" altLang="en-US" dirty="0"/>
              <a:t>참여함</a:t>
            </a:r>
            <a:endParaRPr lang="en-US" altLang="ko-KR" dirty="0"/>
          </a:p>
          <a:p>
            <a:pPr lvl="1"/>
            <a:r>
              <a:rPr lang="en-US" altLang="ko-KR" dirty="0"/>
              <a:t>2017 </a:t>
            </a:r>
            <a:r>
              <a:rPr lang="ko-KR" altLang="en-US" dirty="0"/>
              <a:t>리눅스 재단 합류</a:t>
            </a:r>
            <a:r>
              <a:rPr lang="en-US" altLang="ko-KR" dirty="0"/>
              <a:t>, 2018 GitHub </a:t>
            </a:r>
            <a:r>
              <a:rPr lang="ko-KR" altLang="en-US" dirty="0"/>
              <a:t>인수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68934-E23F-4B4B-A10E-67F10007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21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3EEE6-2E77-45D6-9D86-D8C0BF09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CB2BF9-6060-4CB5-8846-9B8609EE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091DBCD7-5C60-4A9D-9143-8948B14E5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39"/>
          <a:stretch/>
        </p:blipFill>
        <p:spPr>
          <a:xfrm>
            <a:off x="395288" y="2211495"/>
            <a:ext cx="8353425" cy="296364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75C9018-AC06-461D-B80F-6B403365F77A}"/>
              </a:ext>
            </a:extLst>
          </p:cNvPr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더 많은 사람이 함께 만들수록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더 좋은 기술이 만들어진다</a:t>
            </a:r>
            <a:r>
              <a:rPr lang="en-US" altLang="ko-KR" dirty="0">
                <a:solidFill>
                  <a:srgbClr val="FF0000"/>
                </a:solidFill>
              </a:rPr>
              <a:t>.”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39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</TotalTime>
  <Words>1183</Words>
  <Application>Microsoft Office PowerPoint</Application>
  <PresentationFormat>화면 슬라이드 쇼(4:3)</PresentationFormat>
  <Paragraphs>226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Apple SD Gothic Neo</vt:lpstr>
      <vt:lpstr>맑은 고딕</vt:lpstr>
      <vt:lpstr>Arial</vt:lpstr>
      <vt:lpstr>Calibri</vt:lpstr>
      <vt:lpstr>Calibri Light</vt:lpstr>
      <vt:lpstr>tahoma</vt:lpstr>
      <vt:lpstr>Office 테마</vt:lpstr>
      <vt:lpstr>Open Source Software Development 2nd semester, 2020</vt:lpstr>
      <vt:lpstr>OSS? Why? : 현재 우리 인식은? </vt:lpstr>
      <vt:lpstr>OSS 부정적 인식</vt:lpstr>
      <vt:lpstr>OSS: 개발 방식의 혁명</vt:lpstr>
      <vt:lpstr>OSS 현재</vt:lpstr>
      <vt:lpstr>OSS 발전 동향</vt:lpstr>
      <vt:lpstr>OSS가 이렇게 성공한 이유는?</vt:lpstr>
      <vt:lpstr>(+1) 생태계를 만들고, 리드한다.</vt:lpstr>
      <vt:lpstr>PowerPoint 프레젠테이션</vt:lpstr>
      <vt:lpstr>리눅스 재단의 일자리 보고서</vt:lpstr>
      <vt:lpstr>그래서? 우리 (컴공 3학년) 는 무엇을 해야 하는가?</vt:lpstr>
      <vt:lpstr>그래서? 우리 (컴공 3학년) 는 무엇을 해야 하는가?</vt:lpstr>
      <vt:lpstr>학습 내용</vt:lpstr>
      <vt:lpstr>기대 효과</vt:lpstr>
      <vt:lpstr>강의 내용 및 방법 (초반 2주 이론, 이후 실습)</vt:lpstr>
      <vt:lpstr>개인 프로젝트</vt:lpstr>
      <vt:lpstr>평가 방법</vt:lpstr>
      <vt:lpstr>강의 일정</vt:lpstr>
      <vt:lpstr>2020 공개SW 대학생 체험캠프</vt:lpstr>
      <vt:lpstr>강의 공지 및 자료</vt:lpstr>
      <vt:lpstr>Contact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박현찬</cp:lastModifiedBy>
  <cp:revision>346</cp:revision>
  <dcterms:created xsi:type="dcterms:W3CDTF">2016-08-29T08:45:01Z</dcterms:created>
  <dcterms:modified xsi:type="dcterms:W3CDTF">2020-09-02T06:46:52Z</dcterms:modified>
</cp:coreProperties>
</file>