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8"/>
  </p:notesMasterIdLst>
  <p:sldIdLst>
    <p:sldId id="431" r:id="rId2"/>
    <p:sldId id="273" r:id="rId3"/>
    <p:sldId id="580" r:id="rId4"/>
    <p:sldId id="658" r:id="rId5"/>
    <p:sldId id="661" r:id="rId6"/>
    <p:sldId id="659" r:id="rId7"/>
    <p:sldId id="667" r:id="rId8"/>
    <p:sldId id="665" r:id="rId9"/>
    <p:sldId id="666" r:id="rId10"/>
    <p:sldId id="664" r:id="rId11"/>
    <p:sldId id="663" r:id="rId12"/>
    <p:sldId id="660" r:id="rId13"/>
    <p:sldId id="657" r:id="rId14"/>
    <p:sldId id="662" r:id="rId15"/>
    <p:sldId id="630" r:id="rId16"/>
    <p:sldId id="631" r:id="rId17"/>
    <p:sldId id="632" r:id="rId18"/>
    <p:sldId id="708" r:id="rId19"/>
    <p:sldId id="633" r:id="rId20"/>
    <p:sldId id="635" r:id="rId21"/>
    <p:sldId id="706" r:id="rId22"/>
    <p:sldId id="707" r:id="rId23"/>
    <p:sldId id="636" r:id="rId24"/>
    <p:sldId id="709" r:id="rId25"/>
    <p:sldId id="710" r:id="rId26"/>
    <p:sldId id="640" r:id="rId27"/>
    <p:sldId id="639" r:id="rId28"/>
    <p:sldId id="643" r:id="rId29"/>
    <p:sldId id="711" r:id="rId30"/>
    <p:sldId id="712" r:id="rId31"/>
    <p:sldId id="713" r:id="rId32"/>
    <p:sldId id="714" r:id="rId33"/>
    <p:sldId id="715" r:id="rId34"/>
    <p:sldId id="571" r:id="rId35"/>
    <p:sldId id="668" r:id="rId36"/>
    <p:sldId id="644" r:id="rId37"/>
    <p:sldId id="605" r:id="rId38"/>
    <p:sldId id="645" r:id="rId39"/>
    <p:sldId id="669" r:id="rId40"/>
    <p:sldId id="670" r:id="rId41"/>
    <p:sldId id="671" r:id="rId42"/>
    <p:sldId id="672" r:id="rId43"/>
    <p:sldId id="673" r:id="rId44"/>
    <p:sldId id="674" r:id="rId45"/>
    <p:sldId id="675" r:id="rId46"/>
    <p:sldId id="676" r:id="rId47"/>
    <p:sldId id="677" r:id="rId48"/>
    <p:sldId id="656" r:id="rId49"/>
    <p:sldId id="678" r:id="rId50"/>
    <p:sldId id="679" r:id="rId51"/>
    <p:sldId id="680" r:id="rId52"/>
    <p:sldId id="681" r:id="rId53"/>
    <p:sldId id="682" r:id="rId54"/>
    <p:sldId id="683" r:id="rId55"/>
    <p:sldId id="684" r:id="rId56"/>
    <p:sldId id="685" r:id="rId57"/>
    <p:sldId id="686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5" r:id="rId67"/>
    <p:sldId id="696" r:id="rId68"/>
    <p:sldId id="697" r:id="rId69"/>
    <p:sldId id="698" r:id="rId70"/>
    <p:sldId id="699" r:id="rId71"/>
    <p:sldId id="700" r:id="rId72"/>
    <p:sldId id="701" r:id="rId73"/>
    <p:sldId id="702" r:id="rId74"/>
    <p:sldId id="703" r:id="rId75"/>
    <p:sldId id="704" r:id="rId76"/>
    <p:sldId id="705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1983@staff.jbnu.ac.kr" initials="4" lastIdx="1" clrIdx="0">
    <p:extLst>
      <p:ext uri="{19B8F6BF-5375-455C-9EA6-DF929625EA0E}">
        <p15:presenceInfo xmlns:p15="http://schemas.microsoft.com/office/powerpoint/2012/main" userId="41983@staff.jbn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imfalab.github.io/deepscan/2016/08/code-review-1" TargetMode="External"/><Relationship Id="rId2" Type="http://schemas.openxmlformats.org/officeDocument/2006/relationships/hyperlink" Target="https://www.slideshare.net/OhgyunAhn/ss-61189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pioneerhjlee/code-review-devon2013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cura.com/2016/07/11/coding-conventio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Code Review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08095"/>
            <a:ext cx="8353425" cy="33704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85"/>
            <a:ext cx="9144000" cy="36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86859"/>
            <a:ext cx="8353425" cy="40129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26739"/>
            <a:ext cx="8353425" cy="29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86" y="1076682"/>
            <a:ext cx="6137028" cy="560255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123"/>
            <a:ext cx="8353425" cy="43943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Code 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코드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Pull request </a:t>
            </a:r>
            <a:r>
              <a:rPr lang="ko-KR" altLang="en-US" sz="2000" dirty="0"/>
              <a:t>를 이용한 리뷰 운영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항상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이용해서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업로드함</a:t>
            </a:r>
            <a:endParaRPr lang="en-US" altLang="ko-KR" sz="1800" dirty="0"/>
          </a:p>
          <a:p>
            <a:pPr lvl="2"/>
            <a:r>
              <a:rPr lang="ko-KR" altLang="en-US" sz="1600" dirty="0"/>
              <a:t>각 개발자는 </a:t>
            </a:r>
            <a:r>
              <a:rPr lang="en-US" altLang="ko-KR" sz="1600" dirty="0"/>
              <a:t>fork</a:t>
            </a:r>
            <a:r>
              <a:rPr lang="ko-KR" altLang="en-US" sz="1600" dirty="0"/>
              <a:t>해서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개별 </a:t>
            </a:r>
            <a:r>
              <a:rPr lang="en-US" altLang="ko-KR" sz="1600" dirty="0"/>
              <a:t>branch </a:t>
            </a:r>
            <a:r>
              <a:rPr lang="ko-KR" altLang="en-US" sz="1600" dirty="0"/>
              <a:t>에서 작업함</a:t>
            </a:r>
            <a:endParaRPr lang="en-US" altLang="ko-KR" sz="1600" dirty="0"/>
          </a:p>
          <a:p>
            <a:pPr lvl="1"/>
            <a:r>
              <a:rPr lang="ko-KR" altLang="en-US" sz="1800" dirty="0"/>
              <a:t>리뷰 규칙을 정함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Review master</a:t>
            </a:r>
            <a:r>
              <a:rPr lang="ko-KR" altLang="en-US" sz="1600" dirty="0"/>
              <a:t>가 리뷰 여부 및 </a:t>
            </a:r>
            <a:r>
              <a:rPr lang="ko-KR" altLang="en-US" sz="1600" dirty="0" err="1"/>
              <a:t>리뷰어</a:t>
            </a:r>
            <a:r>
              <a:rPr lang="ko-KR" altLang="en-US" sz="1600" dirty="0"/>
              <a:t> 설정</a:t>
            </a:r>
            <a:r>
              <a:rPr lang="en-US" altLang="ko-KR" sz="1600" dirty="0"/>
              <a:t>, </a:t>
            </a:r>
          </a:p>
          <a:p>
            <a:pPr lvl="2"/>
            <a:r>
              <a:rPr lang="ko-KR" altLang="en-US" sz="1600" dirty="0"/>
              <a:t>리뷰 규칙</a:t>
            </a:r>
            <a:r>
              <a:rPr lang="en-US" altLang="ko-KR" sz="1600" dirty="0"/>
              <a:t>: 1</a:t>
            </a:r>
            <a:r>
              <a:rPr lang="ko-KR" altLang="en-US" sz="1600" dirty="0"/>
              <a:t>일 이내에</a:t>
            </a:r>
            <a:r>
              <a:rPr lang="en-US" altLang="ko-KR" sz="1600" dirty="0"/>
              <a:t> </a:t>
            </a:r>
            <a:r>
              <a:rPr lang="ko-KR" altLang="en-US" sz="1600" dirty="0"/>
              <a:t>수정 요청</a:t>
            </a:r>
            <a:r>
              <a:rPr lang="en-US" altLang="ko-KR" sz="1600" dirty="0"/>
              <a:t>,</a:t>
            </a:r>
            <a:r>
              <a:rPr lang="ko-KR" altLang="en-US" sz="1600" dirty="0"/>
              <a:t> 코멘트 혹은 </a:t>
            </a:r>
            <a:r>
              <a:rPr lang="en-US" altLang="ko-KR" sz="1600" dirty="0"/>
              <a:t>approve </a:t>
            </a:r>
            <a:r>
              <a:rPr lang="ko-KR" altLang="en-US" sz="1600" dirty="0"/>
              <a:t>여부 작성</a:t>
            </a:r>
            <a:endParaRPr lang="en-US" altLang="ko-KR" sz="1600" dirty="0"/>
          </a:p>
          <a:p>
            <a:pPr lvl="3"/>
            <a:r>
              <a:rPr lang="ko-KR" altLang="en-US" sz="1400" dirty="0"/>
              <a:t>모든 </a:t>
            </a:r>
            <a:r>
              <a:rPr lang="en-US" altLang="ko-KR" sz="1400" dirty="0"/>
              <a:t>response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일 이내에 할 것</a:t>
            </a:r>
            <a:endParaRPr lang="en-US" altLang="ko-KR" sz="1400" dirty="0"/>
          </a:p>
          <a:p>
            <a:pPr lvl="1"/>
            <a:r>
              <a:rPr lang="ko-KR" altLang="en-US" sz="1800" dirty="0"/>
              <a:t>리뷰가 완료되면 </a:t>
            </a:r>
            <a:r>
              <a:rPr lang="en-US" altLang="ko-KR" sz="1800" dirty="0"/>
              <a:t>review master</a:t>
            </a:r>
            <a:r>
              <a:rPr lang="ko-KR" altLang="en-US" sz="1800" dirty="0"/>
              <a:t>가 </a:t>
            </a:r>
            <a:r>
              <a:rPr lang="en-US" altLang="ko-KR" sz="1800" dirty="0"/>
              <a:t>merge (</a:t>
            </a:r>
            <a:r>
              <a:rPr lang="ko-KR" altLang="en-US" sz="1800" dirty="0"/>
              <a:t>혹은 </a:t>
            </a:r>
            <a:r>
              <a:rPr lang="en-US" altLang="ko-KR" sz="1800" dirty="0"/>
              <a:t>merge </a:t>
            </a:r>
            <a:r>
              <a:rPr lang="ko-KR" altLang="en-US" sz="1800" dirty="0"/>
              <a:t>담당에게 요청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en-US" altLang="ko-KR" sz="1800" dirty="0"/>
              <a:t>Maintainer: repository </a:t>
            </a:r>
            <a:r>
              <a:rPr lang="ko-KR" altLang="en-US" sz="1800" dirty="0"/>
              <a:t>관리자 </a:t>
            </a:r>
            <a:r>
              <a:rPr lang="en-US" altLang="ko-KR" sz="1800" dirty="0"/>
              <a:t>(merge </a:t>
            </a:r>
            <a:r>
              <a:rPr lang="ko-KR" altLang="en-US" sz="1800" dirty="0"/>
              <a:t>권한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Reviewer: repository collaborator </a:t>
            </a:r>
          </a:p>
          <a:p>
            <a:pPr lvl="1"/>
            <a:r>
              <a:rPr lang="en-US" altLang="ko-KR" sz="1800" dirty="0"/>
              <a:t>Contributor: </a:t>
            </a:r>
            <a:r>
              <a:rPr lang="ko-KR" altLang="en-US" sz="1800" dirty="0"/>
              <a:t>외부 기여자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8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07E7B70-F1EE-4FF8-A145-6FCC6A68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425153"/>
            <a:ext cx="5717220" cy="45363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Fork,</a:t>
            </a:r>
            <a:r>
              <a:rPr lang="ko-KR" altLang="en-US" dirty="0"/>
              <a:t> 파일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B6F359-7346-45D3-9128-69C8F347A68A}"/>
              </a:ext>
            </a:extLst>
          </p:cNvPr>
          <p:cNvSpPr/>
          <p:nvPr/>
        </p:nvSpPr>
        <p:spPr>
          <a:xfrm>
            <a:off x="2237173" y="5285350"/>
            <a:ext cx="4220777" cy="27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FD26-5CFB-4566-9F32-E385450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PR</a:t>
            </a:r>
            <a:r>
              <a:rPr lang="ko-KR" altLang="en-US" dirty="0"/>
              <a:t>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DD2F0E-3171-46ED-B82B-43658C307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1165"/>
            <a:ext cx="8353425" cy="51843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09804-265E-4880-9F05-1C03D0A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3CE99EC-A956-41EA-A200-238B9C9F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880" y="1058863"/>
            <a:ext cx="6364241" cy="5268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Repo </a:t>
            </a:r>
            <a:r>
              <a:rPr lang="ko-KR" altLang="en-US" dirty="0"/>
              <a:t>에서 </a:t>
            </a:r>
            <a:r>
              <a:rPr lang="en-US" altLang="ko-KR" dirty="0"/>
              <a:t>PR </a:t>
            </a:r>
            <a:r>
              <a:rPr lang="ko-KR" altLang="en-US" dirty="0"/>
              <a:t>확인</a:t>
            </a:r>
            <a:r>
              <a:rPr lang="en-US" altLang="ko-KR" dirty="0"/>
              <a:t>. </a:t>
            </a:r>
            <a:r>
              <a:rPr lang="ko-KR" altLang="en-US" dirty="0"/>
              <a:t>오른쪽 </a:t>
            </a:r>
            <a:r>
              <a:rPr lang="en-US" altLang="ko-KR" dirty="0"/>
              <a:t>Reviewer </a:t>
            </a:r>
            <a:r>
              <a:rPr lang="ko-KR" altLang="en-US" dirty="0"/>
              <a:t>항목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B1D0B-FB3F-4E55-92DB-F852E42E0EAC}"/>
              </a:ext>
            </a:extLst>
          </p:cNvPr>
          <p:cNvSpPr/>
          <p:nvPr/>
        </p:nvSpPr>
        <p:spPr>
          <a:xfrm>
            <a:off x="6134469" y="1935539"/>
            <a:ext cx="1695636" cy="70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56"/>
          <a:stretch/>
        </p:blipFill>
        <p:spPr>
          <a:xfrm>
            <a:off x="5604844" y="1040301"/>
            <a:ext cx="2495550" cy="5537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Maintainer: Suggestion </a:t>
            </a:r>
            <a:r>
              <a:rPr lang="ko-KR" altLang="en-US" sz="2800" dirty="0"/>
              <a:t>에서 선택하거나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리뷰어</a:t>
            </a:r>
            <a:r>
              <a:rPr lang="ko-KR" altLang="en-US" sz="2800" dirty="0"/>
              <a:t>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4" y="1283291"/>
            <a:ext cx="3592063" cy="2870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4E9F59-D6EA-4E26-92DA-27DCF245E33C}"/>
              </a:ext>
            </a:extLst>
          </p:cNvPr>
          <p:cNvSpPr/>
          <p:nvPr/>
        </p:nvSpPr>
        <p:spPr>
          <a:xfrm>
            <a:off x="1599157" y="2015437"/>
            <a:ext cx="2636570" cy="213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5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E24D5CC-059F-43AB-9FB9-47DDD198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70" y="1050742"/>
            <a:ext cx="7767800" cy="40957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A0474C-2A6E-4AED-BBC8-AABB8E5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 Review </a:t>
            </a:r>
            <a:r>
              <a:rPr lang="ko-KR" altLang="en-US" dirty="0"/>
              <a:t>요청 메일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4BA46-4157-452C-A0CC-8E0517F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24238-2C87-4BE8-B165-500E188D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0" y="5327072"/>
            <a:ext cx="8352928" cy="1064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E8C3A3-5249-43FA-A100-1D86F1D46041}"/>
              </a:ext>
            </a:extLst>
          </p:cNvPr>
          <p:cNvSpPr/>
          <p:nvPr/>
        </p:nvSpPr>
        <p:spPr>
          <a:xfrm>
            <a:off x="817922" y="2295792"/>
            <a:ext cx="3967142" cy="42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34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F3B0-A682-4486-B2C4-E26802F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Review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파일 별로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49938-1568-496F-A350-08D1D86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8F5FC5-49D6-46F8-BA8C-0D976D7D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741"/>
            <a:ext cx="8353425" cy="46631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E06183-1943-4766-87E8-144BF02D5717}"/>
              </a:ext>
            </a:extLst>
          </p:cNvPr>
          <p:cNvSpPr/>
          <p:nvPr/>
        </p:nvSpPr>
        <p:spPr>
          <a:xfrm>
            <a:off x="395287" y="3693318"/>
            <a:ext cx="2481078" cy="514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212B098-27AE-491A-94D3-C4704EFC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7466"/>
            <a:ext cx="7686675" cy="240982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80C0527-F11D-4932-8ECF-06E83DF3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181995"/>
            <a:ext cx="4941682" cy="1699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파일 변경 내용에서 코멘트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2137" y="2494991"/>
            <a:ext cx="1028908" cy="3864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37624" y="4916384"/>
            <a:ext cx="1224368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9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F4C2-0352-44E5-9F3E-B1D845AA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EB03C-2FCC-4F71-BB37-760D9CC1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57540"/>
            <a:ext cx="8353425" cy="40715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4A2CF-4D3D-46BE-B8D7-17D43CC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155FDED-F542-41F3-A54F-209419DFD52B}"/>
              </a:ext>
            </a:extLst>
          </p:cNvPr>
          <p:cNvSpPr/>
          <p:nvPr/>
        </p:nvSpPr>
        <p:spPr>
          <a:xfrm>
            <a:off x="7394572" y="2812376"/>
            <a:ext cx="1353892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BD00-D783-4A5E-B597-19798A6E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357F96-FD5E-43B8-B82B-EFB82C05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8406"/>
            <a:ext cx="8353425" cy="4669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59FE-ED17-4EC5-BDD5-8198DD1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전송한 사람에게 메일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DC73545-7295-42C7-A85E-ACB79D96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326356"/>
            <a:ext cx="7943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Contributor: </a:t>
            </a:r>
            <a:r>
              <a:rPr lang="ko-KR" altLang="en-US" sz="2800" dirty="0"/>
              <a:t>해당 </a:t>
            </a:r>
            <a:r>
              <a:rPr lang="en-US" altLang="ko-KR" sz="2800" dirty="0"/>
              <a:t>PR</a:t>
            </a:r>
            <a:r>
              <a:rPr lang="ko-KR" altLang="en-US" sz="2800" dirty="0"/>
              <a:t> 페이지에서 리뷰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BD0B062-06ED-476E-ABAE-C11A20168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5" y="1186275"/>
            <a:ext cx="7652552" cy="501408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01CA517-3495-42EB-A68C-8BD9734A91CD}"/>
              </a:ext>
            </a:extLst>
          </p:cNvPr>
          <p:cNvSpPr/>
          <p:nvPr/>
        </p:nvSpPr>
        <p:spPr>
          <a:xfrm>
            <a:off x="7277462" y="1303934"/>
            <a:ext cx="1120814" cy="3029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62AAB81-5F0A-4F6B-AC25-787DAEDB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63028"/>
            <a:ext cx="8353425" cy="4260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바로 </a:t>
            </a:r>
            <a:r>
              <a:rPr lang="en-US" altLang="ko-KR" dirty="0"/>
              <a:t>editing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80488" y="4100401"/>
            <a:ext cx="1237889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07680-DEC3-432D-8F8D-2500461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코드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909A81-EDB1-4826-87D4-F7625CFC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054095"/>
            <a:ext cx="4048125" cy="27813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FDEE9-0D1C-495F-8C6D-8354F035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5888E-7619-4175-88AC-AE7BF50B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4095"/>
            <a:ext cx="3895725" cy="3305175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E44CA8-D4B0-470F-9C15-C6E0C5B1B741}"/>
              </a:ext>
            </a:extLst>
          </p:cNvPr>
          <p:cNvSpPr/>
          <p:nvPr/>
        </p:nvSpPr>
        <p:spPr>
          <a:xfrm>
            <a:off x="1434290" y="4541349"/>
            <a:ext cx="1619628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3795546-3724-4775-9AD5-B57341E03A61}"/>
              </a:ext>
            </a:extLst>
          </p:cNvPr>
          <p:cNvSpPr txBox="1">
            <a:spLocks/>
          </p:cNvSpPr>
          <p:nvPr/>
        </p:nvSpPr>
        <p:spPr>
          <a:xfrm>
            <a:off x="395536" y="1086428"/>
            <a:ext cx="8352928" cy="5242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작성자가 리뷰에 따라 다시 수정</a:t>
            </a:r>
            <a:endParaRPr lang="en-US" altLang="ko-KR" sz="2000"/>
          </a:p>
          <a:p>
            <a:pPr lvl="1"/>
            <a:r>
              <a:rPr lang="ko-KR" altLang="en-US" sz="1600"/>
              <a:t>이때 작성자의 작업 브랜치에 </a:t>
            </a:r>
            <a:r>
              <a:rPr lang="en-US" altLang="ko-KR" sz="1600"/>
              <a:t>commit</a:t>
            </a:r>
            <a:r>
              <a:rPr lang="ko-KR" altLang="en-US" sz="1600"/>
              <a:t>이 되고</a:t>
            </a:r>
            <a:r>
              <a:rPr lang="en-US" altLang="ko-KR" sz="1600"/>
              <a:t>, </a:t>
            </a:r>
            <a:r>
              <a:rPr lang="ko-KR" altLang="en-US" sz="1600"/>
              <a:t>기존 </a:t>
            </a:r>
            <a:r>
              <a:rPr lang="en-US" altLang="ko-KR" sz="1600"/>
              <a:t>pull request</a:t>
            </a:r>
            <a:r>
              <a:rPr lang="ko-KR" altLang="en-US" sz="1600"/>
              <a:t>에 병합됨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688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  <a:p>
            <a:pPr lvl="1"/>
            <a:r>
              <a:rPr lang="ko-KR" altLang="en-US" dirty="0"/>
              <a:t>협업 과정 중에 각자 수정한 코드를 서로 확인하는 과정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협력을 통한 품질 향상</a:t>
            </a:r>
            <a:endParaRPr lang="en-US" altLang="ko-KR" dirty="0"/>
          </a:p>
          <a:p>
            <a:pPr lvl="2"/>
            <a:r>
              <a:rPr lang="ko-KR" altLang="en-US" dirty="0"/>
              <a:t>오류 검출 뿐 아니라 코드 가독성도 높이고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팀원들의 전체 코드에 대한 이해를 높여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품질 좋은 코드를 작성하기 위함</a:t>
            </a:r>
            <a:endParaRPr lang="en-US" altLang="ko-KR" dirty="0"/>
          </a:p>
          <a:p>
            <a:pPr lvl="1"/>
            <a:r>
              <a:rPr lang="ko-KR" altLang="en-US" dirty="0"/>
              <a:t>다양한 방식으로 수행</a:t>
            </a:r>
            <a:endParaRPr lang="en-US" altLang="ko-KR" dirty="0"/>
          </a:p>
          <a:p>
            <a:pPr lvl="2"/>
            <a:r>
              <a:rPr lang="ko-KR" altLang="en-US" dirty="0"/>
              <a:t>회의를 열고 </a:t>
            </a:r>
            <a:r>
              <a:rPr lang="en-US" altLang="ko-KR" dirty="0"/>
              <a:t>line by line </a:t>
            </a:r>
            <a:r>
              <a:rPr lang="ko-KR" altLang="en-US" dirty="0"/>
              <a:t>으로 세밀하게 체크</a:t>
            </a:r>
            <a:endParaRPr lang="en-US" altLang="ko-KR" dirty="0"/>
          </a:p>
          <a:p>
            <a:pPr lvl="2"/>
            <a:r>
              <a:rPr lang="en-US" altLang="ko-KR" dirty="0"/>
              <a:t>Merge, release </a:t>
            </a:r>
            <a:r>
              <a:rPr lang="ko-KR" altLang="en-US" dirty="0"/>
              <a:t>이후에 필요한 시점에 필요한 코드만 서로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3DB7-A8BC-43BF-ADFE-5034077C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리뷰에 따른 수정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E5E68-56D8-466A-AC1E-EED9DBA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A34B4B-3B79-49FE-A168-C24692CF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073350"/>
            <a:ext cx="5717220" cy="523993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B2DCB5F-7B74-45C8-857B-68214C9BA1FB}"/>
              </a:ext>
            </a:extLst>
          </p:cNvPr>
          <p:cNvSpPr/>
          <p:nvPr/>
        </p:nvSpPr>
        <p:spPr>
          <a:xfrm>
            <a:off x="1904807" y="6019242"/>
            <a:ext cx="5401515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0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17546-8944-434E-A12F-5D085F8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리뷰에 대한 응답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0F65D9-9A34-420C-BE86-FF1BEF5B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074069"/>
            <a:ext cx="6610350" cy="3238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07A58-BD89-4687-AEE4-987236AD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05B4D038-8DB1-46A0-9723-A2A473ABA6AC}"/>
              </a:ext>
            </a:extLst>
          </p:cNvPr>
          <p:cNvSpPr/>
          <p:nvPr/>
        </p:nvSpPr>
        <p:spPr>
          <a:xfrm>
            <a:off x="6805280" y="4942346"/>
            <a:ext cx="971559" cy="3702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7758-E6D1-4D94-B050-680E7A1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Reviewer: </a:t>
            </a:r>
            <a:r>
              <a:rPr lang="ko-KR" altLang="en-US" dirty="0"/>
              <a:t>수정 확인 및 </a:t>
            </a:r>
            <a:r>
              <a:rPr lang="en-US" altLang="ko-KR" dirty="0"/>
              <a:t>Approve (</a:t>
            </a:r>
            <a:r>
              <a:rPr lang="ko-KR" altLang="en-US" dirty="0"/>
              <a:t>리뷰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E51A8F-2DB7-425D-A169-23042A14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38094"/>
            <a:ext cx="8353425" cy="4710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E9008-9CB8-4744-985E-D6D7E32B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4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AFBB-5BDA-4CC6-B9AF-CAC15554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Maintainer:</a:t>
            </a:r>
            <a:r>
              <a:rPr lang="ko-KR" altLang="en-US" dirty="0"/>
              <a:t> 리뷰 확인 및</a:t>
            </a:r>
            <a:r>
              <a:rPr lang="en-US" altLang="ko-KR" dirty="0"/>
              <a:t> Merge </a:t>
            </a:r>
            <a:r>
              <a:rPr lang="ko-KR" altLang="en-US" dirty="0"/>
              <a:t>수행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588073-80C9-4D1A-AFC5-9D7E9341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064419"/>
            <a:ext cx="72961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E89BC-F37A-4196-986F-F93824E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13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#10: GitHub-based Code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사람이 짝을 이뤄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각자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각자 서로의 </a:t>
            </a:r>
            <a:r>
              <a:rPr lang="en-US" altLang="ko-KR" sz="1600" dirty="0"/>
              <a:t>Repo </a:t>
            </a:r>
            <a:r>
              <a:rPr lang="ko-KR" altLang="en-US" sz="1600" dirty="0"/>
              <a:t>를 </a:t>
            </a:r>
            <a:r>
              <a:rPr lang="en-US" altLang="ko-KR" sz="1600" dirty="0"/>
              <a:t>Fork</a:t>
            </a:r>
          </a:p>
          <a:p>
            <a:pPr lvl="1"/>
            <a:r>
              <a:rPr lang="ko-KR" altLang="en-US" sz="1600" dirty="0"/>
              <a:t>각자 서로 두 개의 파일에 대한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/>
            <a:r>
              <a:rPr lang="ko-KR" altLang="en-US" sz="1600" dirty="0"/>
              <a:t>받은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대해 본인 스스로를 리뷰어로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리뷰 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보낸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대한 리뷰를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작업 진행 </a:t>
            </a:r>
            <a:r>
              <a:rPr lang="en-US" altLang="ko-KR" sz="1600" dirty="0"/>
              <a:t>(review.jpg)</a:t>
            </a:r>
          </a:p>
          <a:p>
            <a:pPr lvl="1"/>
            <a:r>
              <a:rPr lang="ko-KR" altLang="en-US" sz="1600" dirty="0"/>
              <a:t>리뷰 마무리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en-US" altLang="ko-KR" sz="1600" dirty="0"/>
              <a:t>PR merge </a:t>
            </a:r>
            <a:r>
              <a:rPr lang="ko-KR" altLang="en-US" sz="1600" dirty="0"/>
              <a:t>완료 화면을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(prs.jpg)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11/17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2: </a:t>
            </a:r>
            <a:r>
              <a:rPr lang="ko-KR" altLang="en-US" dirty="0"/>
              <a:t>카카오스토리의 코드 리뷰 경험</a:t>
            </a:r>
            <a:endParaRPr lang="en-US" altLang="ko-KR" dirty="0"/>
          </a:p>
          <a:p>
            <a:r>
              <a:rPr lang="ko-KR" altLang="en-US" dirty="0"/>
              <a:t>코드 리뷰 </a:t>
            </a:r>
            <a:r>
              <a:rPr lang="en-US" altLang="ko-KR" dirty="0"/>
              <a:t>3: </a:t>
            </a:r>
            <a:r>
              <a:rPr lang="ko-KR" altLang="en-US" dirty="0"/>
              <a:t>도구들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Crucible (+ Fisheye)</a:t>
            </a:r>
          </a:p>
          <a:p>
            <a:pPr lvl="2"/>
            <a:r>
              <a:rPr lang="ko-KR" altLang="en-US" dirty="0"/>
              <a:t>설치 및 구성</a:t>
            </a:r>
            <a:endParaRPr lang="en-US" altLang="ko-KR" dirty="0"/>
          </a:p>
          <a:p>
            <a:pPr lvl="2"/>
            <a:r>
              <a:rPr lang="ko-KR" altLang="en-US" dirty="0"/>
              <a:t>써보자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1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2: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 리뷰는 문화다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카카오스토리에서의 코드 리뷰 경험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4" y="1316832"/>
            <a:ext cx="3600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3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ko-KR" altLang="en-US" dirty="0"/>
              <a:t>코드 리뷰 소개 및 경험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카카오스토리 </a:t>
            </a:r>
            <a:r>
              <a:rPr lang="ko-KR" altLang="en-US" sz="2000" dirty="0" err="1"/>
              <a:t>웹팀의</a:t>
            </a:r>
            <a:r>
              <a:rPr lang="ko-KR" altLang="en-US" sz="2000" dirty="0"/>
              <a:t> 코드리뷰 경험</a:t>
            </a:r>
            <a:r>
              <a:rPr lang="en-US" altLang="ko-KR" sz="2000" dirty="0"/>
              <a:t>, </a:t>
            </a:r>
            <a:r>
              <a:rPr lang="ko-KR" altLang="en-US" sz="2000" dirty="0"/>
              <a:t>안오균 </a:t>
            </a:r>
            <a:r>
              <a:rPr lang="en-US" altLang="ko-KR" sz="2000" dirty="0"/>
              <a:t>(2016)</a:t>
            </a:r>
          </a:p>
          <a:p>
            <a:pPr lvl="1"/>
            <a:r>
              <a:rPr lang="en-US" altLang="ko-KR" sz="1800" dirty="0">
                <a:hlinkClick r:id="rId2"/>
              </a:rPr>
              <a:t>https://www.slideshare.net/OhgyunAhn/ss-61189141</a:t>
            </a:r>
            <a:endParaRPr lang="en-US" altLang="ko-KR" sz="1800" dirty="0"/>
          </a:p>
          <a:p>
            <a:r>
              <a:rPr lang="en-US" altLang="ko-KR" sz="2000" dirty="0"/>
              <a:t>JavaScript </a:t>
            </a:r>
            <a:r>
              <a:rPr lang="ko-KR" altLang="en-US" sz="2000" dirty="0"/>
              <a:t>코드 리뷰 </a:t>
            </a:r>
            <a:r>
              <a:rPr lang="en-US" altLang="ko-KR" sz="2000" dirty="0"/>
              <a:t>- </a:t>
            </a:r>
            <a:r>
              <a:rPr lang="ko-KR" altLang="en-US" sz="2000" dirty="0"/>
              <a:t>코드 리뷰 문화 </a:t>
            </a:r>
            <a:r>
              <a:rPr lang="en-US" altLang="ko-KR" sz="2000" dirty="0"/>
              <a:t>(2016) </a:t>
            </a:r>
          </a:p>
          <a:p>
            <a:pPr lvl="1"/>
            <a:r>
              <a:rPr lang="en-US" altLang="ko-KR" sz="1800" dirty="0">
                <a:hlinkClick r:id="rId3"/>
              </a:rPr>
              <a:t>https://cimfalab.github.io/deepscan/2016/08/code-review-1</a:t>
            </a:r>
            <a:endParaRPr lang="en-US" altLang="ko-KR" sz="1800" dirty="0"/>
          </a:p>
          <a:p>
            <a:r>
              <a:rPr lang="ko-KR" altLang="en-US" sz="2000" dirty="0"/>
              <a:t>코드 리뷰</a:t>
            </a:r>
            <a:r>
              <a:rPr lang="en-US" altLang="ko-KR" sz="2000" dirty="0"/>
              <a:t>: </a:t>
            </a:r>
            <a:r>
              <a:rPr lang="ko-KR" altLang="en-US" sz="2000" dirty="0"/>
              <a:t>다음커뮤니케이션 </a:t>
            </a:r>
            <a:r>
              <a:rPr lang="en-US" altLang="ko-KR" sz="2000" dirty="0"/>
              <a:t>(2013 </a:t>
            </a:r>
            <a:r>
              <a:rPr lang="en-US" altLang="ko-KR" sz="2000" dirty="0" err="1"/>
              <a:t>DevOn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linkClick r:id="rId4"/>
              </a:rPr>
              <a:t>https://www.slideshare.net/pioneerhjlee/code-review-devon2013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: </a:t>
            </a:r>
            <a:r>
              <a:rPr lang="ko-KR" altLang="en-US" dirty="0"/>
              <a:t>카카오스토리 웹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웹서버</a:t>
            </a:r>
            <a:endParaRPr lang="en-US" altLang="ko-KR" dirty="0"/>
          </a:p>
          <a:p>
            <a:pPr lvl="1"/>
            <a:r>
              <a:rPr lang="en-US" altLang="ko-KR" dirty="0"/>
              <a:t>JavaScript 95%, </a:t>
            </a:r>
            <a:r>
              <a:rPr lang="en-US" altLang="ko-KR" dirty="0" err="1"/>
              <a:t>nginx</a:t>
            </a:r>
            <a:r>
              <a:rPr lang="en-US" altLang="ko-KR" dirty="0"/>
              <a:t>, Bash</a:t>
            </a:r>
          </a:p>
          <a:p>
            <a:pPr lvl="1"/>
            <a:r>
              <a:rPr lang="en-US" altLang="ko-KR" dirty="0"/>
              <a:t>Backbone </a:t>
            </a:r>
            <a:r>
              <a:rPr lang="ko-KR" altLang="en-US" dirty="0"/>
              <a:t>기반 자체 프레임워크</a:t>
            </a:r>
            <a:endParaRPr lang="en-US" altLang="ko-KR" dirty="0"/>
          </a:p>
          <a:p>
            <a:r>
              <a:rPr lang="ko-KR" altLang="en-US" dirty="0"/>
              <a:t>코드 리뷰 도입부터 안정화까지</a:t>
            </a:r>
            <a:endParaRPr lang="en-US" altLang="ko-KR" dirty="0"/>
          </a:p>
          <a:p>
            <a:pPr lvl="1"/>
            <a:r>
              <a:rPr lang="ko-KR" altLang="en-US" dirty="0"/>
              <a:t>도입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r>
              <a:rPr lang="en-US" altLang="ko-KR" dirty="0"/>
              <a:t>, GitHub PR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모든 코드 리뷰 </a:t>
            </a:r>
            <a:r>
              <a:rPr lang="en-US" altLang="ko-KR" dirty="0"/>
              <a:t>(2013.10~)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년간 사용하며 꾸준히 개선</a:t>
            </a:r>
            <a:endParaRPr lang="en-US" altLang="ko-KR" dirty="0"/>
          </a:p>
          <a:p>
            <a:pPr lvl="2"/>
            <a:r>
              <a:rPr lang="ko-KR" altLang="en-US" dirty="0"/>
              <a:t>강제 리뷰 후 머지</a:t>
            </a:r>
            <a:endParaRPr lang="en-US" altLang="ko-KR" dirty="0"/>
          </a:p>
          <a:p>
            <a:pPr lvl="2"/>
            <a:r>
              <a:rPr lang="ko-KR" altLang="en-US" dirty="0"/>
              <a:t>리뷰 규칙 구체화</a:t>
            </a:r>
            <a:r>
              <a:rPr lang="en-US" altLang="ko-KR" dirty="0"/>
              <a:t>: 2</a:t>
            </a:r>
            <a:r>
              <a:rPr lang="ko-KR" altLang="en-US" dirty="0"/>
              <a:t>단계 리뷰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en-US" altLang="ko-KR" dirty="0"/>
              <a:t>, PR </a:t>
            </a:r>
            <a:r>
              <a:rPr lang="ko-KR" altLang="en-US" dirty="0"/>
              <a:t>및 </a:t>
            </a:r>
            <a:r>
              <a:rPr lang="ko-KR" altLang="en-US" dirty="0" err="1"/>
              <a:t>커밋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dirty="0"/>
              <a:t>오프라인</a:t>
            </a:r>
            <a:r>
              <a:rPr lang="en-US" altLang="ko-KR" dirty="0"/>
              <a:t>+</a:t>
            </a:r>
            <a:r>
              <a:rPr lang="ko-KR" altLang="en-US" dirty="0"/>
              <a:t>온라인 병행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미리보기</a:t>
            </a:r>
            <a:r>
              <a:rPr lang="ko-KR" altLang="en-US" dirty="0"/>
              <a:t> 서버 구성</a:t>
            </a:r>
            <a:endParaRPr lang="en-US" altLang="ko-KR" dirty="0"/>
          </a:p>
          <a:p>
            <a:pPr lvl="2"/>
            <a:r>
              <a:rPr lang="ko-KR" altLang="en-US" dirty="0"/>
              <a:t>코드 리뷰 팀 구분</a:t>
            </a:r>
            <a:r>
              <a:rPr lang="en-US" altLang="ko-KR" dirty="0"/>
              <a:t>, </a:t>
            </a:r>
            <a:r>
              <a:rPr lang="ko-KR" altLang="en-US" dirty="0"/>
              <a:t>리뷰 마스터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69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1: PR </a:t>
            </a:r>
            <a:r>
              <a:rPr lang="ko-KR" altLang="en-US" dirty="0"/>
              <a:t>이용 시 실수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예외 상황</a:t>
            </a:r>
            <a:endParaRPr lang="en-US" altLang="ko-KR" sz="2000" dirty="0"/>
          </a:p>
          <a:p>
            <a:pPr lvl="1"/>
            <a:r>
              <a:rPr lang="en-US" altLang="ko-KR" sz="1800" dirty="0"/>
              <a:t>Develop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바로 </a:t>
            </a:r>
            <a:r>
              <a:rPr lang="ko-KR" altLang="en-US" sz="1800" dirty="0" err="1"/>
              <a:t>푸시</a:t>
            </a:r>
            <a:endParaRPr lang="en-US" altLang="ko-KR" sz="1800" dirty="0"/>
          </a:p>
          <a:p>
            <a:pPr lvl="2"/>
            <a:r>
              <a:rPr lang="ko-KR" altLang="en-US" sz="1600" dirty="0"/>
              <a:t>실수로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간단해서</a:t>
            </a:r>
            <a:endParaRPr lang="en-US" altLang="ko-KR" sz="1600" dirty="0"/>
          </a:p>
          <a:p>
            <a:r>
              <a:rPr lang="ko-KR" altLang="en-US" sz="2000" dirty="0"/>
              <a:t>해결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Pre-push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Hook </a:t>
            </a:r>
            <a:r>
              <a:rPr lang="ko-KR" altLang="en-US" sz="1800" dirty="0"/>
              <a:t>활용</a:t>
            </a:r>
            <a:endParaRPr lang="en-US" altLang="ko-KR" sz="1800" dirty="0"/>
          </a:p>
          <a:p>
            <a:pPr lvl="2"/>
            <a:r>
              <a:rPr lang="en-US" altLang="ko-KR" sz="1600" dirty="0"/>
              <a:t>Push </a:t>
            </a:r>
            <a:r>
              <a:rPr lang="ko-KR" altLang="en-US" sz="1600" dirty="0"/>
              <a:t>이벤트에 대해 자동 스크립트를 추가해 바로 </a:t>
            </a:r>
            <a:r>
              <a:rPr lang="ko-KR" altLang="en-US" sz="1600" dirty="0" err="1"/>
              <a:t>머지가</a:t>
            </a:r>
            <a:r>
              <a:rPr lang="ko-KR" altLang="en-US" sz="1600" dirty="0"/>
              <a:t> 되지 않도록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r>
              <a:rPr lang="en-US" altLang="ko-KR" sz="2000" dirty="0"/>
              <a:t>Pre-push </a:t>
            </a:r>
            <a:r>
              <a:rPr lang="ko-KR" altLang="en-US" sz="2000" dirty="0" err="1"/>
              <a:t>깃훅의</a:t>
            </a:r>
            <a:r>
              <a:rPr lang="ko-KR" altLang="en-US" sz="2000" dirty="0"/>
              <a:t> 효과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피처가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통해서 </a:t>
            </a:r>
            <a:r>
              <a:rPr lang="ko-KR" altLang="en-US" sz="1800" dirty="0" err="1"/>
              <a:t>머지됨</a:t>
            </a: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초기 리뷰 문화 정착에 도움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이 단계부터 ‘리뷰는 필수’라는 인식이 자리잡음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4584"/>
          <a:stretch/>
        </p:blipFill>
        <p:spPr>
          <a:xfrm>
            <a:off x="4881966" y="1058566"/>
            <a:ext cx="4021811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버그 개수 감소</a:t>
            </a:r>
          </a:p>
          <a:p>
            <a:r>
              <a:rPr lang="ko-KR" altLang="en-US" dirty="0"/>
              <a:t>팀원의 트레이닝 도구로 활용</a:t>
            </a:r>
          </a:p>
          <a:p>
            <a:r>
              <a:rPr lang="ko-KR" altLang="en-US" dirty="0"/>
              <a:t>코드 가독성 증가 및 품질 상승</a:t>
            </a:r>
          </a:p>
          <a:p>
            <a:r>
              <a:rPr lang="ko-KR" altLang="en-US" dirty="0"/>
              <a:t>코드 세부 구현사항에 대한 기록 보존</a:t>
            </a:r>
          </a:p>
          <a:p>
            <a:r>
              <a:rPr lang="ko-KR" altLang="en-US" dirty="0"/>
              <a:t>팀 역량 상향평준화</a:t>
            </a:r>
          </a:p>
          <a:p>
            <a:r>
              <a:rPr lang="ko-KR" altLang="en-US" dirty="0"/>
              <a:t>디버깅 시간 및 프로젝트 수행 기간 단축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23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스타일에 대한 리뷰가 대부분</a:t>
            </a:r>
          </a:p>
          <a:p>
            <a:pPr lvl="1"/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들여쓰기</a:t>
            </a:r>
            <a:r>
              <a:rPr lang="en-US" altLang="ko-KR" dirty="0"/>
              <a:t>, </a:t>
            </a:r>
            <a:r>
              <a:rPr lang="ko-KR" altLang="en-US" dirty="0" err="1"/>
              <a:t>캐멀케이스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스타일 가이드 </a:t>
            </a:r>
            <a:r>
              <a:rPr lang="en-US" altLang="ko-KR" dirty="0"/>
              <a:t>+ </a:t>
            </a:r>
            <a:r>
              <a:rPr lang="ko-KR" altLang="en-US" dirty="0"/>
              <a:t>에디터 </a:t>
            </a:r>
            <a:r>
              <a:rPr lang="ko-KR" altLang="en-US" dirty="0" err="1"/>
              <a:t>포맷터는</a:t>
            </a:r>
            <a:r>
              <a:rPr lang="ko-KR" altLang="en-US" dirty="0"/>
              <a:t> 존재 </a:t>
            </a:r>
          </a:p>
          <a:p>
            <a:pPr lvl="1"/>
            <a:r>
              <a:rPr lang="ko-KR" altLang="en-US" dirty="0"/>
              <a:t>하지만 잘 지켜지지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사실 코드 스타일 리뷰는 피곤함</a:t>
            </a:r>
          </a:p>
          <a:p>
            <a:pPr lvl="1"/>
            <a:r>
              <a:rPr lang="ko-KR" altLang="en-US" dirty="0"/>
              <a:t>코드 스타일을 통일하면 참 좋겠지만 </a:t>
            </a:r>
          </a:p>
          <a:p>
            <a:pPr lvl="1"/>
            <a:r>
              <a:rPr lang="ko-KR" altLang="en-US" dirty="0"/>
              <a:t>남기는 사람도 보는 사람도 불편함 </a:t>
            </a:r>
          </a:p>
          <a:p>
            <a:pPr lvl="1"/>
            <a:r>
              <a:rPr lang="ko-KR" altLang="en-US" dirty="0"/>
              <a:t>도구로 해결할 수 없을까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해결방법</a:t>
            </a:r>
            <a:r>
              <a:rPr lang="en-US" altLang="ko-KR" sz="2000" dirty="0"/>
              <a:t>: pre-commit </a:t>
            </a:r>
            <a:r>
              <a:rPr lang="ko-KR" altLang="en-US" sz="2000" dirty="0" err="1"/>
              <a:t>깃훅에서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린트</a:t>
            </a:r>
            <a:r>
              <a:rPr lang="ko-KR" altLang="en-US" sz="2000" dirty="0"/>
              <a:t> 수행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Code </a:t>
            </a:r>
            <a:r>
              <a:rPr lang="en-US" altLang="ko-KR" sz="1800" dirty="0" err="1"/>
              <a:t>linting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정적 코드 분석 및 테스트를 통해 잠재적 에러 및 성능 분석을 하는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사용자 정의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컨벤션</a:t>
            </a:r>
            <a:r>
              <a:rPr lang="ko-KR" altLang="en-US" sz="1600" dirty="0"/>
              <a:t> 검사를 위해 활용할 수 있음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jshint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ESLint</a:t>
            </a:r>
            <a:r>
              <a:rPr lang="en-US" altLang="ko-KR" sz="1600" dirty="0"/>
              <a:t>, Lint in Android studio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참고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https://subicura.com/2016/07/11/coding-convention.html</a:t>
            </a:r>
            <a:endParaRPr lang="en-US" altLang="ko-KR" sz="16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커밋에서</a:t>
            </a:r>
            <a:r>
              <a:rPr lang="ko-KR" altLang="en-US" sz="1800" dirty="0"/>
              <a:t> 변경한 파일 대상 </a:t>
            </a:r>
          </a:p>
          <a:p>
            <a:pPr lvl="1"/>
            <a:r>
              <a:rPr lang="ko-KR" altLang="en-US" sz="1800" dirty="0" err="1"/>
              <a:t>린트</a:t>
            </a:r>
            <a:r>
              <a:rPr lang="ko-KR" altLang="en-US" sz="1800" dirty="0"/>
              <a:t> 실패 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수 없음</a:t>
            </a:r>
            <a:endParaRPr lang="en-US" altLang="ko-KR" sz="1800" dirty="0"/>
          </a:p>
          <a:p>
            <a:r>
              <a:rPr lang="ko-KR" altLang="en-US" sz="2200" dirty="0"/>
              <a:t>효과</a:t>
            </a:r>
            <a:r>
              <a:rPr lang="en-US" altLang="ko-KR" sz="2200" dirty="0"/>
              <a:t>: pre-commit </a:t>
            </a:r>
            <a:r>
              <a:rPr lang="ko-KR" altLang="en-US" sz="2200" dirty="0"/>
              <a:t>훅의 </a:t>
            </a:r>
            <a:r>
              <a:rPr lang="ko-KR" altLang="en-US" sz="2200" dirty="0" err="1"/>
              <a:t>린트는</a:t>
            </a:r>
            <a:r>
              <a:rPr lang="ko-KR" altLang="en-US" sz="2200" dirty="0"/>
              <a:t> 성공적</a:t>
            </a:r>
          </a:p>
          <a:p>
            <a:pPr lvl="1"/>
            <a:r>
              <a:rPr lang="ko-KR" altLang="en-US" sz="1800" dirty="0"/>
              <a:t>코드 스타일에 대한 리뷰가 크게 감소함 </a:t>
            </a:r>
          </a:p>
          <a:p>
            <a:pPr lvl="1"/>
            <a:r>
              <a:rPr lang="ko-KR" altLang="en-US" sz="1800" dirty="0"/>
              <a:t>수정하는 파일만 대상이므로 거부감이 적었음 </a:t>
            </a:r>
          </a:p>
          <a:p>
            <a:pPr lvl="1"/>
            <a:r>
              <a:rPr lang="ko-KR" altLang="en-US" sz="1800" dirty="0"/>
              <a:t>대상 파일의 나머지 코드도 수정해야 함 </a:t>
            </a:r>
          </a:p>
          <a:p>
            <a:pPr lvl="1"/>
            <a:r>
              <a:rPr lang="ko-KR" altLang="en-US" sz="1800" dirty="0"/>
              <a:t>수 개월 후 프로젝트 </a:t>
            </a:r>
            <a:r>
              <a:rPr lang="ko-KR" altLang="en-US" sz="1800" dirty="0" err="1"/>
              <a:t>린트</a:t>
            </a:r>
            <a:r>
              <a:rPr lang="ko-KR" altLang="en-US" sz="1800" dirty="0"/>
              <a:t> 오류 </a:t>
            </a:r>
            <a:r>
              <a:rPr lang="en-US" altLang="ko-KR" sz="1800" dirty="0"/>
              <a:t>0%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96" y="1058863"/>
            <a:ext cx="704200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코드 스타일은 꼭 </a:t>
            </a:r>
            <a:r>
              <a:rPr lang="ko-KR" altLang="en-US" sz="2000" dirty="0" err="1"/>
              <a:t>맞춰야할까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한 사람이 짠 것 같은 코드</a:t>
            </a:r>
            <a:r>
              <a:rPr lang="en-US" altLang="ko-KR" sz="1800" dirty="0"/>
              <a:t>: </a:t>
            </a:r>
            <a:r>
              <a:rPr lang="ko-KR" altLang="en-US" sz="1800" dirty="0"/>
              <a:t>읽고 수정하기 편하고 리뷰 속도도 빨라짐 </a:t>
            </a:r>
          </a:p>
          <a:p>
            <a:pPr lvl="1"/>
            <a:r>
              <a:rPr lang="ko-KR" altLang="en-US" sz="1800" dirty="0"/>
              <a:t>결국 팀의 속도가 빨라짐</a:t>
            </a:r>
          </a:p>
          <a:p>
            <a:r>
              <a:rPr lang="ko-KR" altLang="en-US" sz="2000" dirty="0"/>
              <a:t>코드 스타일에 대한 리뷰는 필요했을까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 스타일 리뷰는 모두의 스트레스였음 </a:t>
            </a:r>
          </a:p>
          <a:p>
            <a:pPr lvl="1"/>
            <a:r>
              <a:rPr lang="ko-KR" altLang="en-US" sz="1800" dirty="0"/>
              <a:t>특히 규칙이 정해져 있지 않았을 때 더했음 </a:t>
            </a:r>
          </a:p>
          <a:p>
            <a:pPr lvl="1"/>
            <a:r>
              <a:rPr lang="ko-KR" altLang="en-US" sz="1800" dirty="0"/>
              <a:t>시간이 아깝다고 느껴지기도 했음</a:t>
            </a:r>
          </a:p>
          <a:p>
            <a:r>
              <a:rPr lang="ko-KR" altLang="en-US" sz="2000" dirty="0"/>
              <a:t>코드 스타일은 도구로 해결하자</a:t>
            </a:r>
          </a:p>
          <a:p>
            <a:pPr lvl="1"/>
            <a:r>
              <a:rPr lang="ko-KR" altLang="en-US" sz="1800" dirty="0"/>
              <a:t>상세한 단위까지 </a:t>
            </a:r>
            <a:r>
              <a:rPr lang="ko-KR" altLang="en-US" sz="1800" dirty="0" err="1"/>
              <a:t>포맷터를</a:t>
            </a:r>
            <a:r>
              <a:rPr lang="ko-KR" altLang="en-US" sz="1800" dirty="0"/>
              <a:t> 적용 </a:t>
            </a:r>
          </a:p>
          <a:p>
            <a:pPr lvl="1"/>
            <a:r>
              <a:rPr lang="ko-KR" altLang="en-US" sz="1800" dirty="0"/>
              <a:t>도구가 준비되지 않았다면 생략해도 좋을 듯</a:t>
            </a:r>
            <a:endParaRPr lang="en-US" altLang="ko-KR" sz="1800" dirty="0"/>
          </a:p>
          <a:p>
            <a:r>
              <a:rPr lang="ko-KR" altLang="en-US" sz="2000" dirty="0"/>
              <a:t>그래도 해야 하는 부분이 있더라</a:t>
            </a:r>
            <a:endParaRPr lang="en-US" altLang="ko-KR" sz="2000" dirty="0"/>
          </a:p>
          <a:p>
            <a:pPr lvl="1"/>
            <a:r>
              <a:rPr lang="ko-KR" altLang="en-US" sz="1800" dirty="0"/>
              <a:t>주석 처리된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쓰이지 않는데 나중을 위해 아껴둔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9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3: </a:t>
            </a:r>
            <a:r>
              <a:rPr lang="ko-KR" altLang="en-US" dirty="0"/>
              <a:t>초기 단계에서 </a:t>
            </a:r>
            <a:r>
              <a:rPr lang="en-US" altLang="ko-KR" dirty="0"/>
              <a:t>PR </a:t>
            </a:r>
            <a:r>
              <a:rPr lang="ko-KR" altLang="en-US" dirty="0"/>
              <a:t>규모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규모가 커서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</a:t>
            </a:r>
          </a:p>
          <a:p>
            <a:pPr lvl="1"/>
            <a:r>
              <a:rPr lang="ko-KR" altLang="en-US" dirty="0"/>
              <a:t>프로젝트 초기</a:t>
            </a:r>
            <a:r>
              <a:rPr lang="en-US" altLang="ko-KR" dirty="0"/>
              <a:t>, </a:t>
            </a:r>
            <a:r>
              <a:rPr lang="ko-KR" altLang="en-US" dirty="0"/>
              <a:t>기초 구조를 잡던 때 </a:t>
            </a:r>
          </a:p>
          <a:p>
            <a:pPr lvl="1"/>
            <a:r>
              <a:rPr lang="ko-KR" altLang="en-US" dirty="0" err="1"/>
              <a:t>코드량이</a:t>
            </a:r>
            <a:r>
              <a:rPr lang="ko-KR" altLang="en-US" dirty="0"/>
              <a:t> 많고 </a:t>
            </a:r>
            <a:r>
              <a:rPr lang="ko-KR" altLang="en-US" dirty="0" err="1"/>
              <a:t>커밋의</a:t>
            </a:r>
            <a:r>
              <a:rPr lang="ko-KR" altLang="en-US" dirty="0"/>
              <a:t> 단위도 커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 </a:t>
            </a:r>
          </a:p>
          <a:p>
            <a:pPr lvl="1"/>
            <a:r>
              <a:rPr lang="ko-KR" altLang="en-US" dirty="0"/>
              <a:t>전체 흐름을 파악하기도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오프라인 리뷰 병행</a:t>
            </a:r>
            <a:r>
              <a:rPr lang="en-US" altLang="ko-KR" dirty="0"/>
              <a:t>, PR/</a:t>
            </a:r>
            <a:r>
              <a:rPr lang="ko-KR" altLang="en-US" dirty="0" err="1"/>
              <a:t>커밋</a:t>
            </a:r>
            <a:r>
              <a:rPr lang="ko-KR" altLang="en-US" dirty="0"/>
              <a:t> 단위 합의</a:t>
            </a:r>
            <a:endParaRPr lang="en-US" altLang="ko-KR" dirty="0"/>
          </a:p>
          <a:p>
            <a:pPr lvl="1"/>
            <a:r>
              <a:rPr lang="ko-KR" altLang="en-US" dirty="0"/>
              <a:t>오프라인 리뷰에서 전반적인 의도를 설명</a:t>
            </a:r>
            <a:r>
              <a:rPr lang="en-US" altLang="ko-KR" dirty="0"/>
              <a:t>, </a:t>
            </a:r>
            <a:r>
              <a:rPr lang="ko-KR" altLang="en-US" dirty="0"/>
              <a:t>회의 종료 후 온라인 리뷰</a:t>
            </a:r>
            <a:endParaRPr lang="en-US" altLang="ko-KR" dirty="0"/>
          </a:p>
          <a:p>
            <a:pPr lvl="1"/>
            <a:r>
              <a:rPr lang="ko-KR" altLang="en-US" dirty="0"/>
              <a:t>개발 정기 미팅 때 단위 합의</a:t>
            </a:r>
            <a:endParaRPr lang="en-US" altLang="ko-KR" dirty="0"/>
          </a:p>
          <a:p>
            <a:pPr lvl="2"/>
            <a:r>
              <a:rPr lang="en-US" altLang="ko-KR" dirty="0"/>
              <a:t>PR</a:t>
            </a:r>
            <a:r>
              <a:rPr lang="ko-KR" altLang="en-US" dirty="0"/>
              <a:t>은 피처 단위로</a:t>
            </a:r>
          </a:p>
          <a:p>
            <a:pPr lvl="2"/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작업 단위로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6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리뷰를 포함한 개발 프로세스</a:t>
            </a:r>
            <a:endParaRPr lang="en-US" altLang="ko-KR" sz="2000" dirty="0"/>
          </a:p>
          <a:p>
            <a:pPr lvl="1"/>
            <a:r>
              <a:rPr lang="ko-KR" altLang="en-US" sz="1800" dirty="0"/>
              <a:t>피처 작업 </a:t>
            </a:r>
            <a:r>
              <a:rPr lang="en-US" altLang="ko-KR" sz="1800" dirty="0"/>
              <a:t>-&gt; </a:t>
            </a:r>
            <a:r>
              <a:rPr lang="ko-KR" altLang="en-US" sz="1800" dirty="0"/>
              <a:t>리뷰 </a:t>
            </a:r>
            <a:r>
              <a:rPr lang="en-US" altLang="ko-KR" sz="1800" dirty="0"/>
              <a:t>-&gt; develop </a:t>
            </a:r>
            <a:r>
              <a:rPr lang="ko-KR" altLang="en-US" sz="1800" dirty="0"/>
              <a:t>머지 </a:t>
            </a:r>
            <a:r>
              <a:rPr lang="en-US" altLang="ko-KR" sz="1800" dirty="0"/>
              <a:t>-&gt; </a:t>
            </a:r>
            <a:r>
              <a:rPr lang="ko-KR" altLang="en-US" sz="1800" dirty="0"/>
              <a:t>알파 배포 </a:t>
            </a:r>
            <a:r>
              <a:rPr lang="en-US" altLang="ko-KR" sz="1800" dirty="0"/>
              <a:t>-&gt; </a:t>
            </a:r>
            <a:r>
              <a:rPr lang="ko-KR" altLang="en-US" sz="1800" dirty="0"/>
              <a:t>테스트 </a:t>
            </a:r>
          </a:p>
          <a:p>
            <a:pPr lvl="1"/>
            <a:r>
              <a:rPr lang="ko-KR" altLang="en-US" sz="1800" dirty="0"/>
              <a:t>알파 </a:t>
            </a:r>
            <a:r>
              <a:rPr lang="ko-KR" altLang="en-US" sz="1800" dirty="0" err="1"/>
              <a:t>빌드</a:t>
            </a:r>
            <a:r>
              <a:rPr lang="en-US" altLang="ko-KR" sz="1800" dirty="0"/>
              <a:t>&amp;</a:t>
            </a:r>
            <a:r>
              <a:rPr lang="ko-KR" altLang="en-US" sz="1800" dirty="0"/>
              <a:t>테스트 서버는 </a:t>
            </a:r>
            <a:r>
              <a:rPr lang="en-US" altLang="ko-KR" sz="1800" dirty="0"/>
              <a:t>develop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리뷰 병목 현상</a:t>
            </a:r>
            <a:endParaRPr lang="en-US" altLang="ko-KR" sz="2000" dirty="0"/>
          </a:p>
          <a:p>
            <a:pPr lvl="1"/>
            <a:r>
              <a:rPr lang="ko-KR" altLang="en-US" sz="1800" dirty="0"/>
              <a:t>바쁠수록 리뷰를 미루게 됨</a:t>
            </a:r>
          </a:p>
          <a:p>
            <a:pPr lvl="2"/>
            <a:r>
              <a:rPr lang="ko-KR" altLang="en-US" sz="1600" dirty="0"/>
              <a:t>피처 작업하기 바쁘니 리뷰를 미루게 됨 </a:t>
            </a:r>
            <a:r>
              <a:rPr lang="en-US" altLang="ko-KR" sz="1600" dirty="0"/>
              <a:t>(&gt; 10 PRs in review queue)</a:t>
            </a:r>
            <a:endParaRPr lang="ko-KR" altLang="en-US" sz="1600" dirty="0"/>
          </a:p>
          <a:p>
            <a:pPr lvl="1"/>
            <a:r>
              <a:rPr lang="ko-KR" altLang="en-US" sz="1800" dirty="0"/>
              <a:t>리뷰시간이 예상보다 오래 걸림</a:t>
            </a:r>
          </a:p>
          <a:p>
            <a:pPr lvl="2"/>
            <a:r>
              <a:rPr lang="ko-KR" altLang="en-US" sz="1600" dirty="0"/>
              <a:t>큰 피처인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시간 이상</a:t>
            </a:r>
            <a:r>
              <a:rPr lang="en-US" altLang="ko-KR" sz="1600" dirty="0"/>
              <a:t>, </a:t>
            </a:r>
            <a:r>
              <a:rPr lang="ko-KR" altLang="en-US" sz="1600" dirty="0"/>
              <a:t>많으면 하루를 다 쓰는 경우도 있음 </a:t>
            </a:r>
          </a:p>
          <a:p>
            <a:pPr lvl="2"/>
            <a:r>
              <a:rPr lang="ko-KR" altLang="en-US" sz="1600" dirty="0"/>
              <a:t>태스크 관리 도구에 ‘개발 리뷰 중’ 단계를 추가</a:t>
            </a:r>
            <a:endParaRPr lang="en-US" altLang="ko-KR" sz="1600" dirty="0"/>
          </a:p>
          <a:p>
            <a:pPr lvl="1"/>
            <a:r>
              <a:rPr lang="ko-KR" altLang="en-US" sz="1800" dirty="0"/>
              <a:t>피처 작업은 완료해도 리뷰 대기 중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리뷰가 되지 않아 </a:t>
            </a:r>
            <a:r>
              <a:rPr lang="en-US" altLang="ko-KR" sz="1800" dirty="0">
                <a:solidFill>
                  <a:srgbClr val="FF0000"/>
                </a:solidFill>
              </a:rPr>
              <a:t>develop </a:t>
            </a:r>
            <a:r>
              <a:rPr lang="ko-KR" altLang="en-US" sz="1800" dirty="0">
                <a:solidFill>
                  <a:srgbClr val="FF0000"/>
                </a:solidFill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</a:rPr>
              <a:t>머지하지</a:t>
            </a:r>
            <a:r>
              <a:rPr lang="ko-KR" altLang="en-US" sz="1800" dirty="0">
                <a:solidFill>
                  <a:srgbClr val="FF0000"/>
                </a:solidFill>
              </a:rPr>
              <a:t> 못함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대상 피처가 알파 서버에 배포되지 못함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 병목으로 피해</a:t>
            </a:r>
            <a:endParaRPr lang="en-US" altLang="ko-KR" sz="2000" dirty="0"/>
          </a:p>
          <a:p>
            <a:pPr lvl="1"/>
            <a:r>
              <a:rPr lang="ko-KR" altLang="en-US" sz="1800" dirty="0"/>
              <a:t>기획</a:t>
            </a:r>
            <a:r>
              <a:rPr lang="en-US" altLang="ko-KR" sz="1800" dirty="0"/>
              <a:t>/</a:t>
            </a:r>
            <a:r>
              <a:rPr lang="ko-KR" altLang="en-US" sz="1800" dirty="0"/>
              <a:t>디자인 </a:t>
            </a:r>
            <a:r>
              <a:rPr lang="ko-KR" altLang="en-US" sz="1800" dirty="0" err="1"/>
              <a:t>직군의</a:t>
            </a:r>
            <a:r>
              <a:rPr lang="ko-KR" altLang="en-US" sz="1800" dirty="0"/>
              <a:t> 불만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알파 서버에서 피처 확인 가능 </a:t>
            </a:r>
          </a:p>
          <a:p>
            <a:pPr lvl="2"/>
            <a:r>
              <a:rPr lang="ko-KR" altLang="en-US" sz="1600" dirty="0"/>
              <a:t>개발은 완료됐다고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리뷰가 안돼서 확인할 수 없다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pPr lvl="1"/>
            <a:r>
              <a:rPr lang="ko-KR" altLang="en-US" sz="1800" dirty="0"/>
              <a:t>결국</a:t>
            </a:r>
            <a:r>
              <a:rPr lang="en-US" altLang="ko-KR" sz="1800" dirty="0"/>
              <a:t>, </a:t>
            </a:r>
            <a:r>
              <a:rPr lang="ko-KR" altLang="en-US" sz="1800" dirty="0"/>
              <a:t>통합 테스트 때 </a:t>
            </a:r>
            <a:r>
              <a:rPr lang="ko-KR" altLang="en-US" sz="1800" dirty="0" err="1"/>
              <a:t>스펙</a:t>
            </a:r>
            <a:r>
              <a:rPr lang="ko-KR" altLang="en-US" sz="1800" dirty="0"/>
              <a:t> 변경이 발생함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구현된 기능을 통합 테스트 때나 보고 피드백</a:t>
            </a:r>
          </a:p>
          <a:p>
            <a:pPr lvl="2"/>
            <a:r>
              <a:rPr lang="ko-KR" altLang="en-US" sz="1600" dirty="0"/>
              <a:t>버그 뿐 아니라 </a:t>
            </a:r>
            <a:r>
              <a:rPr lang="ko-KR" altLang="en-US" sz="1600" dirty="0" err="1"/>
              <a:t>스펙과</a:t>
            </a:r>
            <a:r>
              <a:rPr lang="ko-KR" altLang="en-US" sz="1600" dirty="0"/>
              <a:t> 디자인 변경이 다수 발생</a:t>
            </a:r>
            <a:endParaRPr lang="en-US" altLang="ko-KR" sz="1600" dirty="0"/>
          </a:p>
          <a:p>
            <a:pPr lvl="1"/>
            <a:r>
              <a:rPr lang="ko-KR" altLang="en-US" dirty="0"/>
              <a:t>서로에 대한 불만</a:t>
            </a:r>
          </a:p>
          <a:p>
            <a:pPr lvl="2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내일 모레가 배포인데 </a:t>
            </a:r>
            <a:r>
              <a:rPr lang="ko-KR" altLang="en-US" dirty="0" err="1"/>
              <a:t>스펙</a:t>
            </a:r>
            <a:r>
              <a:rPr lang="ko-KR" altLang="en-US" dirty="0"/>
              <a:t> 변경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디자인</a:t>
            </a:r>
            <a:r>
              <a:rPr lang="en-US" altLang="ko-KR" dirty="0"/>
              <a:t>: </a:t>
            </a:r>
            <a:r>
              <a:rPr lang="ko-KR" altLang="en-US" dirty="0"/>
              <a:t>개발 다 됐다면서 이제 첨 보여줌</a:t>
            </a:r>
            <a:r>
              <a:rPr lang="en-US" altLang="ko-KR" dirty="0"/>
              <a:t>?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 시점이 피로도가 가장 컸음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야근이 많아지고 의욕도 떨어짐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5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해결방안</a:t>
            </a:r>
            <a:r>
              <a:rPr lang="en-US" altLang="ko-KR" sz="2000" dirty="0"/>
              <a:t> 1: </a:t>
            </a:r>
            <a:r>
              <a:rPr lang="ko-KR" altLang="en-US" sz="2000" dirty="0" err="1"/>
              <a:t>미리보기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/>
              <a:t>우선 기획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디자인팀과의</a:t>
            </a:r>
            <a:r>
              <a:rPr lang="ko-KR" altLang="en-US" sz="1800" dirty="0"/>
              <a:t> 협업부터 해결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브랜치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미리보기</a:t>
            </a:r>
            <a:r>
              <a:rPr lang="ko-KR" altLang="en-US" sz="1800" dirty="0"/>
              <a:t> 서버를 구성함</a:t>
            </a:r>
          </a:p>
          <a:p>
            <a:pPr lvl="2"/>
            <a:r>
              <a:rPr lang="ko-KR" altLang="en-US" sz="1600" dirty="0"/>
              <a:t>각 피처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스냅샷을 배포</a:t>
            </a:r>
            <a:endParaRPr lang="en-US" altLang="ko-KR" sz="1600" dirty="0"/>
          </a:p>
          <a:p>
            <a:pPr lvl="1"/>
            <a:r>
              <a:rPr lang="ko-KR" altLang="en-US" sz="1800" dirty="0" err="1"/>
              <a:t>미리보기</a:t>
            </a:r>
            <a:r>
              <a:rPr lang="ko-KR" altLang="en-US" sz="1800" dirty="0"/>
              <a:t> 서버는 매우 성공적</a:t>
            </a:r>
          </a:p>
          <a:p>
            <a:pPr lvl="2"/>
            <a:r>
              <a:rPr lang="en-US" altLang="ko-KR" sz="1600" dirty="0"/>
              <a:t>develop </a:t>
            </a:r>
            <a:r>
              <a:rPr lang="ko-KR" altLang="en-US" sz="1600" dirty="0"/>
              <a:t>머지 전</a:t>
            </a:r>
            <a:r>
              <a:rPr lang="en-US" altLang="ko-KR" sz="1600" dirty="0"/>
              <a:t>(</a:t>
            </a:r>
            <a:r>
              <a:rPr lang="ko-KR" altLang="en-US" sz="1600" dirty="0"/>
              <a:t>리뷰 전</a:t>
            </a:r>
            <a:r>
              <a:rPr lang="en-US" altLang="ko-KR" sz="1600" dirty="0"/>
              <a:t>) </a:t>
            </a:r>
            <a:r>
              <a:rPr lang="ko-KR" altLang="en-US" sz="1600" dirty="0"/>
              <a:t>피처 공유 가능 </a:t>
            </a:r>
          </a:p>
          <a:p>
            <a:pPr lvl="2"/>
            <a:r>
              <a:rPr lang="ko-KR" altLang="en-US" sz="1600" dirty="0"/>
              <a:t>기획</a:t>
            </a:r>
            <a:r>
              <a:rPr lang="en-US" altLang="ko-KR" sz="1600" dirty="0"/>
              <a:t>/</a:t>
            </a:r>
            <a:r>
              <a:rPr lang="ko-KR" altLang="en-US" sz="1600" dirty="0"/>
              <a:t>디자인의 피드백을 미리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통합 테스트 때 </a:t>
            </a:r>
            <a:r>
              <a:rPr lang="ko-KR" altLang="en-US" sz="1600" dirty="0" err="1"/>
              <a:t>스펙</a:t>
            </a:r>
            <a:r>
              <a:rPr lang="ko-KR" altLang="en-US" sz="1600" dirty="0"/>
              <a:t> 변경이 크게 감소 </a:t>
            </a:r>
          </a:p>
          <a:p>
            <a:pPr lvl="2"/>
            <a:r>
              <a:rPr lang="ko-KR" altLang="en-US" sz="1600" dirty="0"/>
              <a:t>아이디어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공유 용도로 활발히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6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2: </a:t>
            </a:r>
            <a:r>
              <a:rPr lang="ko-KR" altLang="en-US" dirty="0" err="1"/>
              <a:t>리뷰팀과</a:t>
            </a:r>
            <a:r>
              <a:rPr lang="ko-KR" altLang="en-US" dirty="0"/>
              <a:t> </a:t>
            </a:r>
            <a:r>
              <a:rPr lang="ko-KR" altLang="en-US" dirty="0" err="1"/>
              <a:t>리뷰데이</a:t>
            </a:r>
            <a:r>
              <a:rPr lang="en-US" altLang="ko-KR" dirty="0"/>
              <a:t>, </a:t>
            </a:r>
            <a:r>
              <a:rPr lang="ko-KR" altLang="en-US" dirty="0"/>
              <a:t>리뷰 마스터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리뷰 자체를 효율적으로 수행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  <a:r>
              <a:rPr lang="en-US" altLang="ko-KR" dirty="0"/>
              <a:t>: </a:t>
            </a:r>
            <a:r>
              <a:rPr lang="ko-KR" altLang="en-US" dirty="0"/>
              <a:t>리뷰 팀을 두 개로</a:t>
            </a:r>
            <a:r>
              <a:rPr lang="en-US" altLang="ko-KR" dirty="0"/>
              <a:t>, </a:t>
            </a:r>
            <a:r>
              <a:rPr lang="ko-KR" altLang="en-US" dirty="0"/>
              <a:t>별도 </a:t>
            </a:r>
            <a:r>
              <a:rPr lang="ko-KR" altLang="en-US" dirty="0" err="1"/>
              <a:t>리뷰어도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팀별로</a:t>
            </a:r>
            <a:r>
              <a:rPr lang="ko-KR" altLang="en-US" dirty="0"/>
              <a:t> 리뷰 분담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해결 안됨</a:t>
            </a:r>
            <a:r>
              <a:rPr lang="en-US" altLang="ko-KR" dirty="0"/>
              <a:t>. </a:t>
            </a:r>
            <a:r>
              <a:rPr lang="ko-KR" altLang="en-US" dirty="0"/>
              <a:t>계속 업무는 바빠짐</a:t>
            </a:r>
            <a:r>
              <a:rPr lang="en-US" altLang="ko-KR" dirty="0"/>
              <a:t>. </a:t>
            </a:r>
            <a:r>
              <a:rPr lang="ko-KR" altLang="en-US" dirty="0"/>
              <a:t>본인 피처 작업을 우선해야 하므로</a:t>
            </a:r>
            <a:r>
              <a:rPr lang="en-US" altLang="ko-KR" dirty="0"/>
              <a:t>, </a:t>
            </a:r>
            <a:r>
              <a:rPr lang="ko-KR" altLang="en-US" dirty="0"/>
              <a:t>통합 테스트 날짜 직전에나 리뷰 수행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ko-KR" altLang="en-US" dirty="0"/>
              <a:t> 도입</a:t>
            </a:r>
            <a:endParaRPr lang="en-US" altLang="ko-KR" dirty="0"/>
          </a:p>
          <a:p>
            <a:pPr lvl="2"/>
            <a:r>
              <a:rPr lang="ko-KR" altLang="en-US" dirty="0"/>
              <a:t>매주 정해진 요일에 최우선 </a:t>
            </a:r>
            <a:r>
              <a:rPr lang="en-US" altLang="ko-KR" dirty="0"/>
              <a:t>PR </a:t>
            </a:r>
            <a:r>
              <a:rPr lang="ko-KR" altLang="en-US" dirty="0"/>
              <a:t>작업 리뷰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여전히 비슷한 문제가 발생</a:t>
            </a:r>
            <a:r>
              <a:rPr lang="en-US" altLang="ko-KR" dirty="0"/>
              <a:t>. </a:t>
            </a:r>
            <a:r>
              <a:rPr lang="ko-KR" altLang="en-US" dirty="0"/>
              <a:t>리뷰는 계속해서 우선순위가 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마스터 도입</a:t>
            </a:r>
            <a:endParaRPr lang="en-US" altLang="ko-KR" dirty="0"/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역할</a:t>
            </a:r>
            <a:r>
              <a:rPr lang="en-US" altLang="ko-KR" dirty="0"/>
              <a:t>, </a:t>
            </a:r>
            <a:r>
              <a:rPr lang="ko-KR" altLang="en-US" dirty="0"/>
              <a:t>개인 판단으로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및 주기적으로 리뷰 독려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개인 책임 하에 수행되어 잘 동작됨</a:t>
            </a:r>
            <a:r>
              <a:rPr lang="en-US" altLang="ko-KR" dirty="0"/>
              <a:t>. </a:t>
            </a:r>
            <a:r>
              <a:rPr lang="ko-KR" altLang="en-US" dirty="0"/>
              <a:t>애매한 경우</a:t>
            </a:r>
            <a:r>
              <a:rPr lang="en-US" altLang="ko-KR" dirty="0"/>
              <a:t>, </a:t>
            </a:r>
            <a:r>
              <a:rPr lang="ko-KR" altLang="en-US" dirty="0"/>
              <a:t>결정권을 행사하여 의사 결정이 빠름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병목에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리뷰가 왜 병목이 됐을까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동료의 리뷰와 동의가 있어야 머지 가능한데</a:t>
            </a:r>
            <a:r>
              <a:rPr lang="en-US" altLang="ko-KR" sz="1800" dirty="0"/>
              <a:t>, </a:t>
            </a:r>
            <a:r>
              <a:rPr lang="ko-KR" altLang="en-US" sz="1800" dirty="0"/>
              <a:t>늦게 함</a:t>
            </a:r>
          </a:p>
          <a:p>
            <a:r>
              <a:rPr lang="ko-KR" altLang="en-US" sz="2000" dirty="0"/>
              <a:t>모든 동료의 동의</a:t>
            </a:r>
            <a:r>
              <a:rPr lang="en-US" altLang="ko-KR" sz="2000" dirty="0"/>
              <a:t>, </a:t>
            </a:r>
            <a:r>
              <a:rPr lang="ko-KR" altLang="en-US" sz="2000" dirty="0"/>
              <a:t>효과 있었을까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서로 어떤 작업을 하는지 알게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어렴풋하지만 대부분의 코드를 알게 됨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효과는 좋음</a:t>
            </a:r>
            <a:r>
              <a:rPr lang="en-US" altLang="ko-KR" sz="1800" dirty="0"/>
              <a:t>. </a:t>
            </a:r>
            <a:r>
              <a:rPr lang="ko-KR" altLang="en-US" sz="1800" dirty="0"/>
              <a:t>인원이 많아지며 병목의 원인이 됨 </a:t>
            </a:r>
          </a:p>
          <a:p>
            <a:r>
              <a:rPr lang="ko-KR" altLang="en-US" sz="2000" dirty="0"/>
              <a:t>몇 명의 팀일 때 리뷰가 가장 잘 될까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피드백 빠르지만 논의 상대 부족 </a:t>
            </a:r>
          </a:p>
          <a:p>
            <a:pPr lvl="1"/>
            <a:r>
              <a:rPr lang="en-US" altLang="ko-KR" sz="1800" dirty="0"/>
              <a:t>3~5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전체 동의 조건으로 효과적이었음 </a:t>
            </a:r>
          </a:p>
          <a:p>
            <a:pPr lvl="1"/>
            <a:r>
              <a:rPr lang="en-US" altLang="ko-KR" sz="1800" dirty="0"/>
              <a:t>6</a:t>
            </a:r>
            <a:r>
              <a:rPr lang="ko-KR" altLang="en-US" sz="1800" dirty="0"/>
              <a:t>명</a:t>
            </a:r>
            <a:r>
              <a:rPr lang="en-US" altLang="ko-KR" sz="1800" dirty="0"/>
              <a:t>~: </a:t>
            </a:r>
            <a:r>
              <a:rPr lang="ko-KR" altLang="en-US" sz="1800" dirty="0"/>
              <a:t>의견</a:t>
            </a:r>
            <a:r>
              <a:rPr lang="en-US" altLang="ko-KR" sz="1800" dirty="0"/>
              <a:t>/</a:t>
            </a:r>
            <a:r>
              <a:rPr lang="ko-KR" altLang="en-US" sz="1800" dirty="0"/>
              <a:t>논의도 많음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대비 비효율적</a:t>
            </a:r>
          </a:p>
          <a:p>
            <a:r>
              <a:rPr lang="ko-KR" altLang="en-US" sz="2000" dirty="0"/>
              <a:t>시간이 갈수록 리뷰속도가 빨라짐</a:t>
            </a:r>
          </a:p>
          <a:p>
            <a:pPr lvl="1"/>
            <a:r>
              <a:rPr lang="ko-KR" altLang="en-US" sz="1600" dirty="0"/>
              <a:t>일관성 있는 코드 스타일이 도움이 됨</a:t>
            </a:r>
          </a:p>
          <a:p>
            <a:pPr lvl="1"/>
            <a:r>
              <a:rPr lang="ko-KR" altLang="en-US" sz="1600" dirty="0"/>
              <a:t>각자 중요하다고 생각하는 포인트 위주로 리뷰 </a:t>
            </a:r>
          </a:p>
          <a:p>
            <a:pPr lvl="1"/>
            <a:r>
              <a:rPr lang="ko-KR" altLang="en-US" sz="1600" dirty="0"/>
              <a:t>배포 주기가 짧아 쉽게 수정 배포 가능한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장기적인 안목에서 도입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28403"/>
            <a:ext cx="8168172" cy="50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0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프로젝트 멤버가 늘어남</a:t>
            </a:r>
          </a:p>
          <a:p>
            <a:pPr lvl="1"/>
            <a:r>
              <a:rPr lang="ko-KR" altLang="en-US" sz="1800" dirty="0"/>
              <a:t>최대 </a:t>
            </a:r>
            <a:r>
              <a:rPr lang="en-US" altLang="ko-KR" sz="1800" dirty="0"/>
              <a:t>8</a:t>
            </a:r>
            <a:r>
              <a:rPr lang="ko-KR" altLang="en-US" sz="1800" dirty="0"/>
              <a:t>명까지 늘어남 </a:t>
            </a:r>
          </a:p>
          <a:p>
            <a:pPr lvl="1"/>
            <a:r>
              <a:rPr lang="ko-KR" altLang="en-US" sz="1800" dirty="0"/>
              <a:t>대부분 리뷰 문화가 거의 없던 팀에서 온 멤버 </a:t>
            </a:r>
          </a:p>
          <a:p>
            <a:r>
              <a:rPr lang="ko-KR" altLang="en-US" sz="2000" dirty="0"/>
              <a:t>해결방안</a:t>
            </a:r>
            <a:r>
              <a:rPr lang="en-US" altLang="ko-KR" sz="2000" dirty="0"/>
              <a:t>: </a:t>
            </a:r>
            <a:r>
              <a:rPr lang="ko-KR" altLang="en-US" sz="2000" dirty="0"/>
              <a:t>문화로 정착시킴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우리 팀은 코드 리뷰를 하는 팀</a:t>
            </a:r>
            <a:r>
              <a:rPr lang="en-US" altLang="ko-KR" sz="2000" dirty="0"/>
              <a:t>!”</a:t>
            </a:r>
            <a:endParaRPr lang="ko-KR" altLang="en-US" sz="2000" dirty="0"/>
          </a:p>
          <a:p>
            <a:pPr lvl="1"/>
            <a:r>
              <a:rPr lang="ko-KR" altLang="en-US" sz="1800" dirty="0"/>
              <a:t>‘리뷰는 당연하다’는 문화는 정착된 상태 </a:t>
            </a:r>
          </a:p>
          <a:p>
            <a:pPr lvl="1"/>
            <a:r>
              <a:rPr lang="ko-KR" altLang="en-US" sz="1800" dirty="0"/>
              <a:t>영입 전부터 코드 리뷰 문화에 대해 강하게 언급 </a:t>
            </a:r>
          </a:p>
          <a:p>
            <a:pPr lvl="1"/>
            <a:r>
              <a:rPr lang="ko-KR" altLang="en-US" sz="1800" dirty="0"/>
              <a:t>첫 </a:t>
            </a:r>
            <a:r>
              <a:rPr lang="en-US" altLang="ko-KR" sz="1800" dirty="0"/>
              <a:t>PR</a:t>
            </a:r>
            <a:r>
              <a:rPr lang="ko-KR" altLang="en-US" sz="1800" dirty="0"/>
              <a:t>부터 폭풍 리뷰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ko-KR" altLang="en-US" sz="2000" dirty="0"/>
              <a:t>새 멤버들의 공통된 리뷰 후기</a:t>
            </a:r>
          </a:p>
          <a:p>
            <a:pPr lvl="1"/>
            <a:r>
              <a:rPr lang="ko-KR" altLang="en-US" sz="1800" dirty="0"/>
              <a:t>초기의 리뷰는 스트레스였다 </a:t>
            </a:r>
            <a:r>
              <a:rPr lang="en-US" altLang="ko-KR" sz="1800" dirty="0"/>
              <a:t>(</a:t>
            </a:r>
            <a:r>
              <a:rPr lang="ko-KR" altLang="en-US" sz="1800" dirty="0"/>
              <a:t>특히 코드 스타일</a:t>
            </a:r>
            <a:r>
              <a:rPr lang="en-US" altLang="ko-KR" sz="1800" dirty="0"/>
              <a:t>) </a:t>
            </a:r>
          </a:p>
          <a:p>
            <a:pPr lvl="1"/>
            <a:r>
              <a:rPr lang="ko-KR" altLang="en-US" sz="1800" dirty="0"/>
              <a:t>코드 학습 효과가 좋았다 </a:t>
            </a:r>
          </a:p>
          <a:p>
            <a:pPr lvl="1"/>
            <a:r>
              <a:rPr lang="ko-KR" altLang="en-US" sz="1800" dirty="0"/>
              <a:t>시간이 지나니 코드 스타일에 익숙해지더라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7881"/>
            <a:ext cx="8353425" cy="43308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9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사람이 담당하는 피처의 리뷰</a:t>
            </a:r>
          </a:p>
          <a:p>
            <a:pPr lvl="1"/>
            <a:r>
              <a:rPr lang="ko-KR" altLang="en-US" dirty="0"/>
              <a:t>한 피처를 여러 명이 함께 작업하는 경우 </a:t>
            </a:r>
          </a:p>
          <a:p>
            <a:pPr lvl="1"/>
            <a:r>
              <a:rPr lang="ko-KR" altLang="en-US" dirty="0"/>
              <a:t>작업 범위가 겹쳐 </a:t>
            </a:r>
            <a:r>
              <a:rPr lang="en-US" altLang="ko-KR" dirty="0"/>
              <a:t>develop</a:t>
            </a:r>
            <a:r>
              <a:rPr lang="ko-KR" altLang="en-US" dirty="0"/>
              <a:t>으로 </a:t>
            </a:r>
            <a:r>
              <a:rPr lang="en-US" altLang="ko-KR" dirty="0"/>
              <a:t>PR </a:t>
            </a:r>
            <a:r>
              <a:rPr lang="ko-KR" altLang="en-US" dirty="0"/>
              <a:t>애매함 </a:t>
            </a:r>
          </a:p>
          <a:p>
            <a:pPr lvl="1"/>
            <a:r>
              <a:rPr lang="ko-KR" altLang="en-US" dirty="0"/>
              <a:t>피처 단위가 커서 한 번에 </a:t>
            </a:r>
            <a:r>
              <a:rPr lang="ko-KR" altLang="en-US" dirty="0" err="1"/>
              <a:t>리뷰하기엔</a:t>
            </a:r>
            <a:r>
              <a:rPr lang="ko-KR" altLang="en-US" dirty="0"/>
              <a:t> 부담스러움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메인 피처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PR</a:t>
            </a:r>
            <a:r>
              <a:rPr lang="ko-KR" altLang="en-US" dirty="0"/>
              <a:t>하도록 함</a:t>
            </a:r>
          </a:p>
          <a:p>
            <a:pPr lvl="1"/>
            <a:r>
              <a:rPr lang="ko-KR" altLang="en-US" dirty="0"/>
              <a:t>피처의 메인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feature/A</a:t>
            </a:r>
            <a:r>
              <a:rPr lang="ko-KR" altLang="en-US" dirty="0"/>
              <a:t>를 따고 </a:t>
            </a:r>
          </a:p>
          <a:p>
            <a:pPr lvl="1"/>
            <a:r>
              <a:rPr lang="ko-KR" altLang="en-US" dirty="0"/>
              <a:t>하위 피처를 </a:t>
            </a:r>
            <a:r>
              <a:rPr lang="en-US" altLang="ko-KR" dirty="0"/>
              <a:t>feature/A-1, feature/A-2</a:t>
            </a:r>
            <a:r>
              <a:rPr lang="ko-KR" altLang="en-US" dirty="0"/>
              <a:t>로 작업 </a:t>
            </a:r>
          </a:p>
          <a:p>
            <a:pPr lvl="1"/>
            <a:r>
              <a:rPr lang="ko-KR" altLang="en-US" dirty="0"/>
              <a:t>작업 후</a:t>
            </a:r>
            <a:r>
              <a:rPr lang="en-US" altLang="ko-KR" dirty="0"/>
              <a:t>, feature/A-1 &gt; feature/A </a:t>
            </a:r>
            <a:r>
              <a:rPr lang="ko-KR" altLang="en-US" dirty="0"/>
              <a:t>로 </a:t>
            </a:r>
            <a:r>
              <a:rPr lang="en-US" altLang="ko-KR" dirty="0"/>
              <a:t>PR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8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걸쳐 </a:t>
            </a:r>
            <a:r>
              <a:rPr lang="ko-KR" altLang="en-US" dirty="0" err="1"/>
              <a:t>리뷰함</a:t>
            </a:r>
            <a:endParaRPr lang="ko-KR" altLang="en-US" dirty="0"/>
          </a:p>
          <a:p>
            <a:pPr lvl="1"/>
            <a:r>
              <a:rPr lang="ko-KR" altLang="en-US" dirty="0"/>
              <a:t>상위 피처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리뷰는 담당자끼리만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리뷰는 큼직한 구조나 </a:t>
            </a:r>
            <a:r>
              <a:rPr lang="ko-KR" altLang="en-US" dirty="0" err="1"/>
              <a:t>로직에</a:t>
            </a:r>
            <a:r>
              <a:rPr lang="ko-KR" altLang="en-US" dirty="0"/>
              <a:t> 대해 </a:t>
            </a:r>
            <a:r>
              <a:rPr lang="ko-KR" altLang="en-US" dirty="0" err="1"/>
              <a:t>러프하게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리뷰는 모두가 참여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 리뷰의 효과</a:t>
            </a:r>
          </a:p>
          <a:p>
            <a:pPr lvl="1"/>
            <a:r>
              <a:rPr lang="ko-KR" altLang="en-US" dirty="0"/>
              <a:t>구조 변경에 대한 피드백이 </a:t>
            </a:r>
            <a:r>
              <a:rPr lang="en-US" altLang="ko-KR" dirty="0"/>
              <a:t>1</a:t>
            </a:r>
            <a:r>
              <a:rPr lang="ko-KR" altLang="en-US" dirty="0"/>
              <a:t>차 리뷰에서 가능 </a:t>
            </a:r>
          </a:p>
          <a:p>
            <a:pPr lvl="1"/>
            <a:r>
              <a:rPr lang="ko-KR" altLang="en-US" dirty="0"/>
              <a:t>테스트 직전에 큰 변경이 적어짐 </a:t>
            </a:r>
          </a:p>
          <a:p>
            <a:pPr lvl="1"/>
            <a:r>
              <a:rPr lang="ko-KR" altLang="en-US" dirty="0"/>
              <a:t>두 번째 리뷰부턴 확실히 속도가 빠름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26" y="1058863"/>
            <a:ext cx="61095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1. </a:t>
            </a:r>
            <a:r>
              <a:rPr lang="ko-KR" altLang="en-US" dirty="0"/>
              <a:t>리뷰는 서로에게 도움이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r>
              <a:rPr lang="ko-KR" altLang="en-US" dirty="0"/>
              <a:t>팀원들 후기</a:t>
            </a:r>
            <a:endParaRPr lang="en-US" altLang="ko-KR" dirty="0"/>
          </a:p>
          <a:p>
            <a:pPr lvl="1"/>
            <a:r>
              <a:rPr lang="ko-KR" altLang="en-US" dirty="0"/>
              <a:t>새로운 스타일 또는 접근 방법을 알게 됨 </a:t>
            </a:r>
          </a:p>
          <a:p>
            <a:pPr lvl="1"/>
            <a:r>
              <a:rPr lang="ko-KR" altLang="en-US" dirty="0"/>
              <a:t>“배울 게 많았다” </a:t>
            </a:r>
            <a:endParaRPr lang="en-US" altLang="ko-KR" dirty="0"/>
          </a:p>
          <a:p>
            <a:pPr lvl="2"/>
            <a:r>
              <a:rPr lang="ko-KR" altLang="en-US" dirty="0"/>
              <a:t>다른 사람의 코드를 읽는 시간이 많아졌다 </a:t>
            </a:r>
          </a:p>
          <a:p>
            <a:pPr lvl="1"/>
            <a:r>
              <a:rPr lang="ko-KR" altLang="en-US" dirty="0"/>
              <a:t>논의 과정에서 서로 성장하는 느낌 </a:t>
            </a:r>
            <a:endParaRPr lang="en-US" altLang="ko-KR" dirty="0"/>
          </a:p>
          <a:p>
            <a:pPr lvl="2"/>
            <a:r>
              <a:rPr lang="ko-KR" altLang="en-US" dirty="0"/>
              <a:t>‘왜 이렇게 했을까’ 생각하고</a:t>
            </a:r>
            <a:r>
              <a:rPr lang="en-US" altLang="ko-KR" dirty="0"/>
              <a:t>, </a:t>
            </a:r>
            <a:r>
              <a:rPr lang="ko-KR" altLang="en-US" dirty="0"/>
              <a:t>‘왜 이렇게 했는지’ 설명하는 시간이 많아짐</a:t>
            </a:r>
          </a:p>
          <a:p>
            <a:pPr lvl="1"/>
            <a:r>
              <a:rPr lang="ko-KR" altLang="en-US" dirty="0"/>
              <a:t>이제는 </a:t>
            </a:r>
            <a:r>
              <a:rPr lang="ko-KR" altLang="en-US" dirty="0" err="1"/>
              <a:t>안하면</a:t>
            </a:r>
            <a:r>
              <a:rPr lang="ko-KR" altLang="en-US" dirty="0"/>
              <a:t> 뭔가 불안함</a:t>
            </a:r>
            <a:endParaRPr lang="en-US" altLang="ko-KR" dirty="0"/>
          </a:p>
          <a:p>
            <a:r>
              <a:rPr lang="ko-KR" altLang="en-US" dirty="0"/>
              <a:t>직접적 효과</a:t>
            </a:r>
            <a:endParaRPr lang="en-US" altLang="ko-KR" dirty="0"/>
          </a:p>
          <a:p>
            <a:pPr lvl="1"/>
            <a:r>
              <a:rPr lang="ko-KR" altLang="en-US" dirty="0"/>
              <a:t>긴급 </a:t>
            </a:r>
            <a:r>
              <a:rPr lang="ko-KR" altLang="en-US" dirty="0" err="1"/>
              <a:t>핫픽스</a:t>
            </a:r>
            <a:r>
              <a:rPr lang="ko-KR" altLang="en-US" dirty="0"/>
              <a:t> 코드에서 버그 발견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코드 파악</a:t>
            </a:r>
            <a:r>
              <a:rPr lang="en-US" altLang="ko-KR" dirty="0"/>
              <a:t>: </a:t>
            </a:r>
            <a:r>
              <a:rPr lang="ko-KR" altLang="en-US" dirty="0"/>
              <a:t>내가 짠 것 같은데 알고 보니 다른 사람이 짰음 </a:t>
            </a:r>
          </a:p>
          <a:p>
            <a:pPr lvl="1"/>
            <a:r>
              <a:rPr lang="ko-KR" altLang="en-US" dirty="0"/>
              <a:t>인수인계 할 게 거의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유익하다고 느꼈던 리뷰</a:t>
            </a:r>
          </a:p>
          <a:p>
            <a:pPr lvl="1"/>
            <a:r>
              <a:rPr lang="ko-KR" altLang="en-US" dirty="0"/>
              <a:t>미리 발견하는 버그 </a:t>
            </a:r>
          </a:p>
          <a:p>
            <a:pPr lvl="1"/>
            <a:r>
              <a:rPr lang="ko-KR" altLang="en-US" dirty="0"/>
              <a:t>경험의 공유 </a:t>
            </a:r>
            <a:r>
              <a:rPr lang="en-US" altLang="ko-KR" dirty="0"/>
              <a:t>(</a:t>
            </a:r>
            <a:r>
              <a:rPr lang="ko-KR" altLang="en-US" dirty="0"/>
              <a:t>삽질 회피</a:t>
            </a:r>
            <a:r>
              <a:rPr lang="en-US" altLang="ko-KR" dirty="0"/>
              <a:t>, </a:t>
            </a:r>
            <a:r>
              <a:rPr lang="ko-KR" altLang="en-US" dirty="0"/>
              <a:t>기존 코드 </a:t>
            </a:r>
            <a:r>
              <a:rPr lang="ko-KR" altLang="en-US" dirty="0" err="1"/>
              <a:t>히스토리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더 나은 제안 </a:t>
            </a:r>
            <a:r>
              <a:rPr lang="en-US" altLang="ko-KR" dirty="0"/>
              <a:t>(</a:t>
            </a:r>
            <a:r>
              <a:rPr lang="ko-KR" altLang="en-US" dirty="0" err="1"/>
              <a:t>로직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조금은 불필요한 논쟁이라고 생각한 리뷰</a:t>
            </a:r>
          </a:p>
          <a:p>
            <a:pPr lvl="1"/>
            <a:r>
              <a:rPr lang="ko-KR" altLang="en-US" dirty="0"/>
              <a:t>취향의 차이 </a:t>
            </a:r>
            <a:r>
              <a:rPr lang="en-US" altLang="ko-KR" dirty="0"/>
              <a:t>(if vs switch) </a:t>
            </a:r>
          </a:p>
          <a:p>
            <a:pPr lvl="1"/>
            <a:r>
              <a:rPr lang="ko-KR" altLang="en-US" dirty="0"/>
              <a:t>애매한 수준의 제안 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미미한 성능 개선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너무 먼 미래에 대한 방어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4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대해 공통적으로 느꼈던 스트레스</a:t>
            </a:r>
          </a:p>
          <a:p>
            <a:pPr lvl="1"/>
            <a:r>
              <a:rPr lang="ko-KR" altLang="en-US" dirty="0"/>
              <a:t>코드 스타일의 사소한 부분까지 강요당했을 때 </a:t>
            </a:r>
          </a:p>
          <a:p>
            <a:pPr lvl="1"/>
            <a:r>
              <a:rPr lang="ko-KR" altLang="en-US" dirty="0"/>
              <a:t>피처도 작업하랴</a:t>
            </a:r>
            <a:r>
              <a:rPr lang="en-US" altLang="ko-KR" dirty="0"/>
              <a:t>, </a:t>
            </a:r>
            <a:r>
              <a:rPr lang="ko-KR" altLang="en-US" dirty="0" err="1"/>
              <a:t>리뷰하랴</a:t>
            </a:r>
            <a:r>
              <a:rPr lang="en-US" altLang="ko-KR" dirty="0"/>
              <a:t>, </a:t>
            </a:r>
            <a:r>
              <a:rPr lang="ko-KR" altLang="en-US" dirty="0" err="1"/>
              <a:t>피드백하랴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내일이 마감인데</a:t>
            </a:r>
            <a:r>
              <a:rPr lang="en-US" altLang="ko-KR" dirty="0"/>
              <a:t>, </a:t>
            </a:r>
            <a:r>
              <a:rPr lang="ko-KR" altLang="en-US" dirty="0"/>
              <a:t>전체 구조를 변경하는 리뷰 </a:t>
            </a:r>
          </a:p>
          <a:p>
            <a:pPr lvl="1"/>
            <a:r>
              <a:rPr lang="ko-KR" altLang="en-US" dirty="0"/>
              <a:t>내일이 테스트인데</a:t>
            </a:r>
            <a:r>
              <a:rPr lang="en-US" altLang="ko-KR" dirty="0"/>
              <a:t>, </a:t>
            </a:r>
            <a:r>
              <a:rPr lang="ko-KR" altLang="en-US" dirty="0"/>
              <a:t>쌓인 리뷰가 수십 개</a:t>
            </a:r>
          </a:p>
          <a:p>
            <a:endParaRPr lang="en-US" altLang="ko-KR" dirty="0"/>
          </a:p>
          <a:p>
            <a:r>
              <a:rPr lang="ko-KR" altLang="en-US" dirty="0"/>
              <a:t>근본적으로 해결하기 어려운 문제들</a:t>
            </a:r>
            <a:endParaRPr lang="en-US" altLang="ko-KR" dirty="0"/>
          </a:p>
          <a:p>
            <a:pPr lvl="1"/>
            <a:r>
              <a:rPr lang="ko-KR" altLang="en-US" dirty="0"/>
              <a:t>여전히 리뷰가 병목이 될 수 있다 </a:t>
            </a:r>
          </a:p>
          <a:p>
            <a:pPr lvl="1"/>
            <a:r>
              <a:rPr lang="ko-KR" altLang="en-US" dirty="0"/>
              <a:t>리뷰 문화 정착까지의 비용이 크다 </a:t>
            </a:r>
          </a:p>
          <a:p>
            <a:pPr lvl="1"/>
            <a:r>
              <a:rPr lang="ko-KR" altLang="en-US" dirty="0"/>
              <a:t>가끔은 리뷰가 생산 의욕을 꺾을 때도 있다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81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리뷰를 유지할 수 있었던 이유</a:t>
            </a:r>
          </a:p>
          <a:p>
            <a:pPr lvl="1"/>
            <a:r>
              <a:rPr lang="ko-KR" altLang="en-US" dirty="0"/>
              <a:t>초기부터 모두의 동의 하에 자율적으로 도입 </a:t>
            </a:r>
          </a:p>
          <a:p>
            <a:pPr lvl="1"/>
            <a:r>
              <a:rPr lang="ko-KR" altLang="en-US" dirty="0"/>
              <a:t>코드 리뷰는 당연하다라는 문화의 정착 </a:t>
            </a:r>
          </a:p>
          <a:p>
            <a:pPr lvl="1"/>
            <a:r>
              <a:rPr lang="ko-KR" altLang="en-US" dirty="0"/>
              <a:t>문제의 인식과 지속적인 개선 노력 </a:t>
            </a:r>
          </a:p>
          <a:p>
            <a:pPr lvl="1"/>
            <a:r>
              <a:rPr lang="ko-KR" altLang="en-US" dirty="0"/>
              <a:t>정기적인 개발 미팅</a:t>
            </a:r>
            <a:r>
              <a:rPr lang="en-US" altLang="ko-KR" dirty="0"/>
              <a:t>: </a:t>
            </a:r>
            <a:r>
              <a:rPr lang="ko-KR" altLang="en-US" dirty="0"/>
              <a:t>특히 좋았음</a:t>
            </a:r>
            <a:endParaRPr lang="en-US" altLang="ko-KR" dirty="0"/>
          </a:p>
          <a:p>
            <a:pPr lvl="2"/>
            <a:r>
              <a:rPr lang="ko-KR" altLang="en-US" dirty="0"/>
              <a:t>매주 정해진 시간에 자유 주제로 논의 </a:t>
            </a:r>
          </a:p>
          <a:p>
            <a:pPr lvl="2"/>
            <a:r>
              <a:rPr lang="ko-KR" altLang="en-US" dirty="0" err="1"/>
              <a:t>이터레이션</a:t>
            </a:r>
            <a:r>
              <a:rPr lang="ko-KR" altLang="en-US" dirty="0"/>
              <a:t> 테스트 종료 후 회고 </a:t>
            </a:r>
          </a:p>
          <a:p>
            <a:pPr lvl="2"/>
            <a:r>
              <a:rPr lang="ko-KR" altLang="en-US" dirty="0"/>
              <a:t>리뷰 정책 </a:t>
            </a:r>
            <a:r>
              <a:rPr lang="en-US" altLang="ko-KR" dirty="0"/>
              <a:t>/ </a:t>
            </a:r>
            <a:r>
              <a:rPr lang="ko-KR" altLang="en-US" dirty="0"/>
              <a:t>개선에 대한 논의할 수 있는 기회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</a:t>
            </a:r>
            <a:r>
              <a:rPr lang="ko-KR" altLang="en-US" dirty="0"/>
              <a:t>엔터프라이즈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모두 같은 언어로 같은 서비스를 담당 </a:t>
            </a:r>
          </a:p>
          <a:p>
            <a:pPr lvl="1"/>
            <a:r>
              <a:rPr lang="ko-KR" altLang="en-US" dirty="0"/>
              <a:t>지속적으로 한 서비스를 담당 </a:t>
            </a:r>
          </a:p>
          <a:p>
            <a:pPr lvl="1"/>
            <a:r>
              <a:rPr lang="ko-KR" altLang="en-US" dirty="0"/>
              <a:t>수평적 문화 </a:t>
            </a:r>
            <a:r>
              <a:rPr lang="en-US" altLang="ko-KR" dirty="0"/>
              <a:t>(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05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예전 좋지 않았던 리뷰 경험</a:t>
            </a:r>
          </a:p>
          <a:p>
            <a:pPr lvl="1"/>
            <a:r>
              <a:rPr lang="ko-KR" altLang="en-US" dirty="0"/>
              <a:t>팀 내에서 코드 리뷰 진행 </a:t>
            </a:r>
          </a:p>
          <a:p>
            <a:pPr lvl="1"/>
            <a:r>
              <a:rPr lang="ko-KR" altLang="en-US" dirty="0"/>
              <a:t>자바스크립트 개발자가 모여있는 기능 조직 </a:t>
            </a:r>
          </a:p>
          <a:p>
            <a:pPr lvl="1"/>
            <a:r>
              <a:rPr lang="ko-KR" altLang="en-US" dirty="0"/>
              <a:t>각자 다른 프로젝트에 투입 </a:t>
            </a:r>
          </a:p>
          <a:p>
            <a:pPr lvl="1"/>
            <a:r>
              <a:rPr lang="ko-KR" altLang="en-US" dirty="0"/>
              <a:t>자율적으로 만들어진 분위기가 아니었음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1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1" y="4142907"/>
            <a:ext cx="6242538" cy="253539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1173993"/>
            <a:ext cx="7746024" cy="30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7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오프라인 코드 리뷰만 수행</a:t>
            </a:r>
          </a:p>
          <a:p>
            <a:pPr lvl="1"/>
            <a:r>
              <a:rPr lang="ko-KR" altLang="en-US" sz="1800" dirty="0"/>
              <a:t>리뷰 미팅에서 </a:t>
            </a:r>
            <a:r>
              <a:rPr lang="ko-KR" altLang="en-US" sz="1800" dirty="0" err="1"/>
              <a:t>프로젝터로</a:t>
            </a:r>
            <a:r>
              <a:rPr lang="ko-KR" altLang="en-US" sz="1800" dirty="0"/>
              <a:t> 공유 </a:t>
            </a:r>
          </a:p>
          <a:p>
            <a:pPr lvl="1"/>
            <a:r>
              <a:rPr lang="ko-KR" altLang="en-US" sz="1800" dirty="0"/>
              <a:t>리뷰 미팅은 분위기 영향을 많이 받음 </a:t>
            </a:r>
          </a:p>
          <a:p>
            <a:pPr lvl="1"/>
            <a:r>
              <a:rPr lang="ko-KR" altLang="en-US" sz="1800" dirty="0"/>
              <a:t>과열된 논쟁이나 </a:t>
            </a:r>
            <a:r>
              <a:rPr lang="ko-KR" altLang="en-US" sz="1800" dirty="0" err="1"/>
              <a:t>귀차니즘의</a:t>
            </a:r>
            <a:r>
              <a:rPr lang="ko-KR" altLang="en-US" sz="1800" dirty="0"/>
              <a:t> 전파</a:t>
            </a:r>
            <a:endParaRPr lang="en-US" altLang="ko-KR" sz="1800" dirty="0"/>
          </a:p>
          <a:p>
            <a:r>
              <a:rPr lang="ko-KR" altLang="en-US" sz="2000" dirty="0"/>
              <a:t>도구의 부실함</a:t>
            </a:r>
          </a:p>
          <a:p>
            <a:pPr lvl="1"/>
            <a:r>
              <a:rPr lang="en-US" altLang="ko-KR" sz="1800" dirty="0"/>
              <a:t>SVN + </a:t>
            </a:r>
            <a:r>
              <a:rPr lang="ko-KR" altLang="en-US" sz="1800" dirty="0"/>
              <a:t>마땅한 리뷰 도구 없었음 </a:t>
            </a:r>
          </a:p>
          <a:p>
            <a:pPr lvl="1"/>
            <a:r>
              <a:rPr lang="ko-KR" altLang="en-US" sz="1800" dirty="0"/>
              <a:t>메모장이나 에디터에 주석으로 달아 전달 </a:t>
            </a:r>
          </a:p>
          <a:p>
            <a:pPr lvl="1"/>
            <a:r>
              <a:rPr lang="ko-KR" altLang="en-US" sz="1800" dirty="0"/>
              <a:t>별도 리뷰 도구를 도입했지만 잘 연동되지 않음</a:t>
            </a:r>
            <a:endParaRPr lang="en-US" altLang="ko-KR" sz="1800" dirty="0"/>
          </a:p>
          <a:p>
            <a:r>
              <a:rPr lang="ko-KR" altLang="en-US" sz="2000" dirty="0"/>
              <a:t>서로 다른 업무</a:t>
            </a:r>
          </a:p>
          <a:p>
            <a:pPr lvl="1"/>
            <a:r>
              <a:rPr lang="ko-KR" altLang="en-US" sz="1800" dirty="0"/>
              <a:t>개발하는 언어는 같았지만 </a:t>
            </a:r>
          </a:p>
          <a:p>
            <a:pPr lvl="1"/>
            <a:r>
              <a:rPr lang="ko-KR" altLang="en-US" sz="1800" dirty="0"/>
              <a:t>담당하는 서비스가 모두 다름 </a:t>
            </a:r>
          </a:p>
          <a:p>
            <a:pPr lvl="1"/>
            <a:r>
              <a:rPr lang="ko-KR" altLang="en-US" sz="1800" dirty="0"/>
              <a:t>리뷰 범위의 한계 </a:t>
            </a:r>
            <a:r>
              <a:rPr lang="en-US" altLang="ko-KR" sz="1800" dirty="0"/>
              <a:t>(</a:t>
            </a:r>
            <a:r>
              <a:rPr lang="ko-KR" altLang="en-US" sz="1800" dirty="0"/>
              <a:t>스타일이나 일반적인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6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주니어</a:t>
            </a:r>
            <a:r>
              <a:rPr lang="en-US" altLang="ko-KR" dirty="0"/>
              <a:t>-</a:t>
            </a:r>
            <a:r>
              <a:rPr lang="ko-KR" altLang="en-US" dirty="0"/>
              <a:t>시니어 간의 코드 리뷰</a:t>
            </a:r>
            <a:endParaRPr lang="en-US" altLang="ko-KR" dirty="0"/>
          </a:p>
          <a:p>
            <a:pPr lvl="1"/>
            <a:r>
              <a:rPr lang="ko-KR" altLang="en-US" dirty="0"/>
              <a:t>시니어가 주니어의 코드를 고쳐주는 </a:t>
            </a:r>
            <a:r>
              <a:rPr lang="ko-KR" altLang="en-US" dirty="0" err="1"/>
              <a:t>일방향</a:t>
            </a:r>
            <a:r>
              <a:rPr lang="ko-KR" altLang="en-US" dirty="0"/>
              <a:t> 리뷰 </a:t>
            </a:r>
          </a:p>
          <a:p>
            <a:pPr lvl="1"/>
            <a:r>
              <a:rPr lang="ko-KR" altLang="en-US" dirty="0"/>
              <a:t>시니어들에겐 큰 도움이 되지 않음</a:t>
            </a:r>
            <a:endParaRPr lang="en-US" altLang="ko-KR" dirty="0"/>
          </a:p>
          <a:p>
            <a:r>
              <a:rPr lang="ko-KR" altLang="en-US" dirty="0"/>
              <a:t>자리잡지 못한 문화</a:t>
            </a:r>
          </a:p>
          <a:p>
            <a:pPr lvl="1"/>
            <a:r>
              <a:rPr lang="ko-KR" altLang="en-US" dirty="0"/>
              <a:t>코드 리뷰가 잘 </a:t>
            </a:r>
            <a:r>
              <a:rPr lang="ko-KR" altLang="en-US" dirty="0" err="1"/>
              <a:t>워킹하지</a:t>
            </a:r>
            <a:r>
              <a:rPr lang="ko-KR" altLang="en-US" dirty="0"/>
              <a:t> 않는 걸 모두 알고 있음 </a:t>
            </a:r>
          </a:p>
          <a:p>
            <a:pPr lvl="1"/>
            <a:r>
              <a:rPr lang="ko-KR" altLang="en-US" dirty="0"/>
              <a:t>‘뭘 코드리뷰를 해</a:t>
            </a:r>
            <a:r>
              <a:rPr lang="en-US" altLang="ko-KR" dirty="0"/>
              <a:t>~’</a:t>
            </a:r>
            <a:r>
              <a:rPr lang="ko-KR" altLang="en-US" dirty="0"/>
              <a:t>라는 분위기 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팀별로</a:t>
            </a:r>
            <a:r>
              <a:rPr lang="ko-KR" altLang="en-US" dirty="0"/>
              <a:t> 코드리뷰를 하라’는 상위 조직의 강제성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 시작하는 조직에 리뷰를 도입한다면</a:t>
            </a:r>
          </a:p>
          <a:p>
            <a:pPr lvl="1"/>
            <a:r>
              <a:rPr lang="ko-KR" altLang="en-US" sz="1600" dirty="0"/>
              <a:t>모든 멤버의 자율적 동의로 시작하고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최대한 강제성을 적용한 규칙으로 시작 </a:t>
            </a:r>
          </a:p>
          <a:p>
            <a:pPr lvl="1"/>
            <a:r>
              <a:rPr lang="ko-KR" altLang="en-US" sz="1600" dirty="0"/>
              <a:t>규칙은 도구를 사용해 제한</a:t>
            </a:r>
            <a:endParaRPr lang="ko-KR" altLang="en-US" sz="2000" dirty="0"/>
          </a:p>
          <a:p>
            <a:r>
              <a:rPr lang="ko-KR" altLang="en-US" sz="2000" dirty="0"/>
              <a:t>시작할 때는 이렇게 해보면 어떨까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 err="1"/>
              <a:t>develop,master</a:t>
            </a:r>
            <a:r>
              <a:rPr lang="en-US" altLang="ko-KR" sz="1600" dirty="0"/>
              <a:t> push </a:t>
            </a:r>
            <a:r>
              <a:rPr lang="ko-KR" altLang="en-US" sz="1600" dirty="0"/>
              <a:t>제한 </a:t>
            </a:r>
            <a:r>
              <a:rPr lang="en-US" altLang="ko-KR" sz="1600" dirty="0"/>
              <a:t>/ </a:t>
            </a:r>
            <a:r>
              <a:rPr lang="ko-KR" altLang="en-US" sz="1600" dirty="0"/>
              <a:t>모두 </a:t>
            </a:r>
            <a:r>
              <a:rPr lang="en-US" altLang="ko-KR" sz="1600" dirty="0"/>
              <a:t>PR</a:t>
            </a:r>
            <a:r>
              <a:rPr lang="ko-KR" altLang="en-US" sz="1600" dirty="0"/>
              <a:t>로 </a:t>
            </a:r>
          </a:p>
          <a:p>
            <a:pPr lvl="1"/>
            <a:r>
              <a:rPr lang="ko-KR" altLang="en-US" sz="1600" dirty="0"/>
              <a:t>모든 멤버의 동의 </a:t>
            </a:r>
          </a:p>
          <a:p>
            <a:pPr lvl="1"/>
            <a:r>
              <a:rPr lang="ko-KR" altLang="en-US" sz="1600" dirty="0"/>
              <a:t>코드 스타일 체크는 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깃훅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r>
              <a:rPr lang="ko-KR" altLang="en-US" sz="2000" dirty="0"/>
              <a:t>기존 조직에 리뷰를 도입한다면</a:t>
            </a:r>
          </a:p>
          <a:p>
            <a:pPr lvl="1"/>
            <a:r>
              <a:rPr lang="ko-KR" altLang="en-US" sz="1600" dirty="0"/>
              <a:t>나와 마음이 맞는 동료를 찾아 소규모로 시작 </a:t>
            </a:r>
          </a:p>
          <a:p>
            <a:pPr lvl="1"/>
            <a:r>
              <a:rPr lang="ko-KR" altLang="en-US" sz="1600" dirty="0"/>
              <a:t>도구를 적극적으로 활용 </a:t>
            </a:r>
          </a:p>
          <a:p>
            <a:pPr lvl="1"/>
            <a:r>
              <a:rPr lang="ko-KR" altLang="en-US" sz="1600" dirty="0"/>
              <a:t>기존에 일하던 방식에 자연스럽게 적용될 수 있게 </a:t>
            </a:r>
          </a:p>
          <a:p>
            <a:pPr lvl="1"/>
            <a:r>
              <a:rPr lang="ko-KR" altLang="en-US" sz="1600" dirty="0"/>
              <a:t>다른 멤버가 거부감을 갖지 않도록 천천히 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1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 좀 해보려고 하면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멤버는 시큰둥하다</a:t>
            </a:r>
            <a:r>
              <a:rPr lang="en-US" altLang="ko-KR" dirty="0"/>
              <a:t>. </a:t>
            </a:r>
            <a:r>
              <a:rPr lang="ko-KR" altLang="en-US" dirty="0"/>
              <a:t>나만 하고 싶나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자꾸 하자고 하려니 귀찮고 미안하다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그냥도 이미 바쁜데 </a:t>
            </a:r>
            <a:r>
              <a:rPr lang="ko-KR" altLang="en-US" dirty="0" err="1"/>
              <a:t>오바</a:t>
            </a:r>
            <a:r>
              <a:rPr lang="ko-KR" altLang="en-US" dirty="0"/>
              <a:t> 아닌가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코드리뷰는 문화</a:t>
            </a:r>
          </a:p>
          <a:p>
            <a:pPr lvl="1"/>
            <a:r>
              <a:rPr lang="ko-KR" altLang="en-US" dirty="0"/>
              <a:t>기존의 습관을 단번에 바꾸기 어려움 </a:t>
            </a:r>
          </a:p>
          <a:p>
            <a:pPr lvl="1"/>
            <a:r>
              <a:rPr lang="ko-KR" altLang="en-US" dirty="0"/>
              <a:t>억지로 바꾸려고 하면 더 어려움 </a:t>
            </a:r>
          </a:p>
          <a:p>
            <a:pPr lvl="1"/>
            <a:r>
              <a:rPr lang="ko-KR" altLang="en-US" dirty="0"/>
              <a:t>여유와 시간을 갖고 천천히 </a:t>
            </a:r>
          </a:p>
          <a:p>
            <a:pPr lvl="1"/>
            <a:r>
              <a:rPr lang="ko-KR" altLang="en-US" dirty="0"/>
              <a:t>정답은 없음</a:t>
            </a:r>
            <a:r>
              <a:rPr lang="en-US" altLang="ko-KR" dirty="0"/>
              <a:t>. </a:t>
            </a:r>
            <a:r>
              <a:rPr lang="ko-KR" altLang="en-US" dirty="0"/>
              <a:t>우리 팀에 맞는 방식으로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경험의 반복으로 익숙해지도록</a:t>
            </a:r>
          </a:p>
          <a:p>
            <a:pPr lvl="1"/>
            <a:r>
              <a:rPr lang="ko-KR" altLang="en-US" dirty="0"/>
              <a:t>내 코드를 먼저 </a:t>
            </a:r>
            <a:r>
              <a:rPr lang="ko-KR" altLang="en-US" dirty="0" err="1"/>
              <a:t>리뷰하도록</a:t>
            </a:r>
            <a:r>
              <a:rPr lang="ko-KR" altLang="en-US" dirty="0"/>
              <a:t> 시도 </a:t>
            </a:r>
          </a:p>
          <a:p>
            <a:pPr lvl="1"/>
            <a:r>
              <a:rPr lang="ko-KR" altLang="en-US" dirty="0"/>
              <a:t>처음엔 </a:t>
            </a:r>
            <a:r>
              <a:rPr lang="ko-KR" altLang="en-US" dirty="0" err="1"/>
              <a:t>리뷰하기</a:t>
            </a:r>
            <a:r>
              <a:rPr lang="ko-KR" altLang="en-US" dirty="0"/>
              <a:t> 쉽도록 </a:t>
            </a:r>
            <a:r>
              <a:rPr lang="en-US" altLang="ko-KR" dirty="0"/>
              <a:t>PR</a:t>
            </a:r>
            <a:r>
              <a:rPr lang="ko-KR" altLang="en-US" dirty="0"/>
              <a:t>은 가능한 작게 </a:t>
            </a:r>
          </a:p>
          <a:p>
            <a:pPr lvl="1"/>
            <a:r>
              <a:rPr lang="en-US" altLang="ko-KR" dirty="0"/>
              <a:t>Pull Request - </a:t>
            </a:r>
            <a:r>
              <a:rPr lang="ko-KR" altLang="en-US" dirty="0"/>
              <a:t>리뷰 </a:t>
            </a:r>
            <a:r>
              <a:rPr lang="en-US" altLang="ko-KR" dirty="0"/>
              <a:t>- </a:t>
            </a:r>
            <a:r>
              <a:rPr lang="ko-KR" altLang="en-US" dirty="0" err="1"/>
              <a:t>머지의</a:t>
            </a:r>
            <a:r>
              <a:rPr lang="ko-KR" altLang="en-US" dirty="0"/>
              <a:t> 경험 반복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리뷰어를</a:t>
            </a:r>
            <a:r>
              <a:rPr lang="ko-KR" altLang="en-US" dirty="0"/>
              <a:t> 지정해서 부탁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리뷰에 어떻게 반응하면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피드백</a:t>
            </a:r>
            <a:r>
              <a:rPr lang="en-US" altLang="ko-KR" dirty="0"/>
              <a:t>! </a:t>
            </a:r>
            <a:r>
              <a:rPr lang="ko-KR" altLang="en-US" dirty="0"/>
              <a:t>피드백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반영 여부는 본인이 결정하는 것이 좋은 듯 </a:t>
            </a:r>
          </a:p>
          <a:p>
            <a:pPr lvl="1"/>
            <a:r>
              <a:rPr lang="ko-KR" altLang="en-US" dirty="0"/>
              <a:t>코드는 내가 아니고</a:t>
            </a:r>
            <a:r>
              <a:rPr lang="en-US" altLang="ko-KR" dirty="0"/>
              <a:t>, </a:t>
            </a:r>
            <a:r>
              <a:rPr lang="ko-KR" altLang="en-US" dirty="0"/>
              <a:t>그저 내가 작성한 코드일 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0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리뷰하면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부드럽고 </a:t>
            </a:r>
            <a:r>
              <a:rPr lang="ko-KR" altLang="en-US" dirty="0" err="1"/>
              <a:t>젠틀하게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궁금한 건 의도를 물어보는 식으로 접근 </a:t>
            </a:r>
          </a:p>
          <a:p>
            <a:pPr lvl="1"/>
            <a:r>
              <a:rPr lang="ko-KR" altLang="en-US" dirty="0"/>
              <a:t>이견이 있다면 구체적인 방법을 제시 </a:t>
            </a:r>
          </a:p>
          <a:p>
            <a:pPr lvl="1"/>
            <a:r>
              <a:rPr lang="ko-KR" altLang="en-US" dirty="0"/>
              <a:t>마음이 불편하더라도 적극적으로 리뷰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 문화를 잘 유지하려면</a:t>
            </a:r>
          </a:p>
          <a:p>
            <a:pPr lvl="1"/>
            <a:r>
              <a:rPr lang="ko-KR" altLang="en-US" dirty="0"/>
              <a:t>적극적으로 리뷰하고 잘 피드백하자 </a:t>
            </a:r>
          </a:p>
          <a:p>
            <a:pPr lvl="1"/>
            <a:r>
              <a:rPr lang="ko-KR" altLang="en-US" dirty="0"/>
              <a:t>코드 스타일 리뷰는 말 대신 도구로 처리하자 </a:t>
            </a:r>
          </a:p>
          <a:p>
            <a:pPr lvl="1"/>
            <a:r>
              <a:rPr lang="ko-KR" altLang="en-US" dirty="0"/>
              <a:t>서비스와 코드</a:t>
            </a:r>
            <a:r>
              <a:rPr lang="en-US" altLang="ko-KR" dirty="0"/>
              <a:t>, </a:t>
            </a:r>
            <a:r>
              <a:rPr lang="ko-KR" altLang="en-US" dirty="0"/>
              <a:t>리뷰에 대해 자주 이야기하고 </a:t>
            </a:r>
          </a:p>
          <a:p>
            <a:pPr lvl="1"/>
            <a:r>
              <a:rPr lang="ko-KR" altLang="en-US" dirty="0"/>
              <a:t>리뷰가 병목이 되지 않게 개선하자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3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7" y="1069383"/>
            <a:ext cx="8626926" cy="3527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80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3: </a:t>
            </a:r>
            <a:r>
              <a:rPr lang="ko-KR" altLang="en-US" sz="4400" dirty="0"/>
              <a:t>도구들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5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상용</a:t>
            </a:r>
            <a:endParaRPr lang="en-US" altLang="ko-KR" dirty="0"/>
          </a:p>
          <a:p>
            <a:pPr lvl="1"/>
            <a:r>
              <a:rPr lang="en-US" altLang="ko-KR" dirty="0"/>
              <a:t>Crucible, Collaborator</a:t>
            </a:r>
          </a:p>
          <a:p>
            <a:pPr lvl="1"/>
            <a:r>
              <a:rPr lang="en-US" altLang="ko-KR" dirty="0"/>
              <a:t>Pre-review, IDE </a:t>
            </a:r>
            <a:r>
              <a:rPr lang="ko-KR" altLang="en-US" dirty="0"/>
              <a:t>연동 등 많은 편의 기능 제공</a:t>
            </a:r>
            <a:endParaRPr lang="en-US" altLang="ko-KR" dirty="0"/>
          </a:p>
          <a:p>
            <a:r>
              <a:rPr lang="ko-KR" altLang="en-US" dirty="0"/>
              <a:t>공개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, Phabricator, Review board</a:t>
            </a:r>
          </a:p>
          <a:p>
            <a:pPr lvl="1"/>
            <a:r>
              <a:rPr lang="ko-KR" altLang="en-US" dirty="0"/>
              <a:t>오픈 소스 도구</a:t>
            </a:r>
            <a:r>
              <a:rPr lang="en-US" altLang="ko-KR" dirty="0"/>
              <a:t>. </a:t>
            </a:r>
            <a:r>
              <a:rPr lang="ko-KR" altLang="en-US" dirty="0"/>
              <a:t>필수적 기능 및 기타 부가 기능도 상당수 제공</a:t>
            </a:r>
            <a:endParaRPr lang="en-US" altLang="ko-KR" dirty="0"/>
          </a:p>
          <a:p>
            <a:r>
              <a:rPr lang="en-US" altLang="ko-KR" dirty="0"/>
              <a:t>GitHub PR </a:t>
            </a:r>
            <a:r>
              <a:rPr lang="ko-KR" altLang="en-US" dirty="0"/>
              <a:t>연동 서비스</a:t>
            </a:r>
            <a:endParaRPr lang="en-US" altLang="ko-KR" dirty="0"/>
          </a:p>
          <a:p>
            <a:pPr lvl="1"/>
            <a:r>
              <a:rPr lang="en-US" altLang="ko-KR" dirty="0"/>
              <a:t>reviewable.io,</a:t>
            </a:r>
            <a:r>
              <a:rPr lang="ko-KR" altLang="en-US" dirty="0"/>
              <a:t> </a:t>
            </a:r>
            <a:r>
              <a:rPr lang="en-US" altLang="ko-KR" dirty="0"/>
              <a:t>Review Ninja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from </a:t>
            </a:r>
            <a:r>
              <a:rPr lang="en-US" altLang="ko-KR" dirty="0" err="1"/>
              <a:t>Naver</a:t>
            </a:r>
            <a:r>
              <a:rPr lang="en-US" altLang="ko-KR" dirty="0"/>
              <a:t> Development team</a:t>
            </a:r>
          </a:p>
          <a:p>
            <a:pPr lvl="1"/>
            <a:r>
              <a:rPr lang="ko-KR" altLang="en-US" dirty="0"/>
              <a:t>개발 전체 단계에서 코드 품질을 높이기 위한 노력</a:t>
            </a:r>
            <a:endParaRPr lang="en-US" altLang="ko-KR" dirty="0"/>
          </a:p>
          <a:p>
            <a:pPr lvl="2"/>
            <a:r>
              <a:rPr lang="ko-KR" altLang="en-US" dirty="0"/>
              <a:t>표준 코드 스타일 제정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코드 리뷰 회의</a:t>
            </a:r>
            <a:endParaRPr lang="en-US" altLang="ko-KR" dirty="0"/>
          </a:p>
          <a:p>
            <a:pPr lvl="2"/>
            <a:r>
              <a:rPr lang="ko-KR" altLang="en-US" dirty="0"/>
              <a:t>자동화된 코드 품질 측정</a:t>
            </a:r>
            <a:r>
              <a:rPr lang="en-US" altLang="ko-KR" dirty="0"/>
              <a:t>: Jenkins CI </a:t>
            </a:r>
            <a:r>
              <a:rPr lang="ko-KR" altLang="en-US" dirty="0"/>
              <a:t>도구의 </a:t>
            </a:r>
            <a:r>
              <a:rPr lang="en-US" altLang="ko-KR" dirty="0"/>
              <a:t>plugin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코드 리뷰 방법</a:t>
            </a:r>
            <a:endParaRPr lang="en-US" altLang="ko-KR" dirty="0"/>
          </a:p>
          <a:p>
            <a:pPr lvl="2"/>
            <a:r>
              <a:rPr lang="ko-KR" altLang="en-US" dirty="0"/>
              <a:t>개발 이후</a:t>
            </a:r>
            <a:r>
              <a:rPr lang="en-US" altLang="ko-KR" dirty="0"/>
              <a:t>, </a:t>
            </a:r>
            <a:r>
              <a:rPr lang="ko-KR" altLang="en-US" dirty="0" err="1"/>
              <a:t>브랜치</a:t>
            </a:r>
            <a:r>
              <a:rPr lang="ko-KR" altLang="en-US" dirty="0"/>
              <a:t> 병합 이후에 정례</a:t>
            </a:r>
            <a:r>
              <a:rPr lang="en-US" altLang="ko-KR" dirty="0"/>
              <a:t>/</a:t>
            </a:r>
            <a:r>
              <a:rPr lang="ko-KR" altLang="en-US" dirty="0" err="1"/>
              <a:t>비정례</a:t>
            </a:r>
            <a:r>
              <a:rPr lang="ko-KR" altLang="en-US" dirty="0"/>
              <a:t> 코드 리뷰 회의</a:t>
            </a:r>
            <a:endParaRPr lang="en-US" altLang="ko-KR" dirty="0"/>
          </a:p>
          <a:p>
            <a:pPr lvl="3"/>
            <a:r>
              <a:rPr lang="ko-KR" altLang="en-US" dirty="0"/>
              <a:t>회의 시간이 길어짐</a:t>
            </a:r>
            <a:r>
              <a:rPr lang="en-US" altLang="ko-KR" dirty="0"/>
              <a:t>: </a:t>
            </a:r>
            <a:r>
              <a:rPr lang="ko-KR" altLang="en-US" dirty="0"/>
              <a:t>작성자의 코드 설명</a:t>
            </a:r>
            <a:endParaRPr lang="en-US" altLang="ko-KR" dirty="0"/>
          </a:p>
          <a:p>
            <a:pPr lvl="3"/>
            <a:r>
              <a:rPr lang="ko-KR" altLang="en-US" dirty="0"/>
              <a:t>배포 이후라</a:t>
            </a:r>
            <a:r>
              <a:rPr lang="en-US" altLang="ko-KR" dirty="0"/>
              <a:t>, </a:t>
            </a:r>
            <a:r>
              <a:rPr lang="ko-KR" altLang="en-US" dirty="0"/>
              <a:t>코드 리뷰를 생략하게 되고</a:t>
            </a:r>
            <a:r>
              <a:rPr lang="en-US" altLang="ko-KR" dirty="0"/>
              <a:t>, </a:t>
            </a:r>
            <a:r>
              <a:rPr lang="ko-KR" altLang="en-US" dirty="0"/>
              <a:t>하더라도 오류를 뒤늦게 발견</a:t>
            </a:r>
            <a:endParaRPr lang="en-US" altLang="ko-KR" dirty="0"/>
          </a:p>
          <a:p>
            <a:pPr lvl="1"/>
            <a:r>
              <a:rPr lang="ko-KR" altLang="en-US" dirty="0"/>
              <a:t>코드 리뷰를 배포 이전에</a:t>
            </a:r>
            <a:r>
              <a:rPr lang="en-US" altLang="ko-KR" dirty="0"/>
              <a:t> </a:t>
            </a:r>
            <a:r>
              <a:rPr lang="ko-KR" altLang="en-US" dirty="0"/>
              <a:t>강제할 필요가 있음</a:t>
            </a:r>
            <a:endParaRPr lang="en-US" altLang="ko-KR" dirty="0"/>
          </a:p>
          <a:p>
            <a:pPr lvl="2"/>
            <a:r>
              <a:rPr lang="en-US" altLang="ko-KR" dirty="0" err="1"/>
              <a:t>Gerrit</a:t>
            </a:r>
            <a:r>
              <a:rPr lang="ko-KR" altLang="en-US" dirty="0"/>
              <a:t>을 코드 리뷰 시스템으로 선정하고</a:t>
            </a:r>
            <a:r>
              <a:rPr lang="en-US" altLang="ko-KR" dirty="0"/>
              <a:t>, </a:t>
            </a:r>
            <a:r>
              <a:rPr lang="ko-KR" altLang="en-US" dirty="0"/>
              <a:t>개발 과정에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14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리뷰 시스템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개발 과정에 쉽게 적용 가능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프로젝트에서 파생</a:t>
            </a:r>
            <a:endParaRPr lang="en-US" altLang="ko-KR" dirty="0"/>
          </a:p>
          <a:p>
            <a:pPr lvl="2"/>
            <a:r>
              <a:rPr lang="en-US" altLang="ko-KR" dirty="0"/>
              <a:t>AOSP (Android Open Source Project) </a:t>
            </a:r>
          </a:p>
          <a:p>
            <a:pPr lvl="2"/>
            <a:r>
              <a:rPr lang="ko-KR" altLang="en-US" dirty="0"/>
              <a:t>자체 서비스를 사용하다가</a:t>
            </a:r>
            <a:r>
              <a:rPr lang="en-US" altLang="ko-KR" dirty="0"/>
              <a:t>, </a:t>
            </a:r>
            <a:r>
              <a:rPr lang="ko-KR" altLang="en-US" dirty="0"/>
              <a:t>오픈 소스 프로젝트로 발전시킴</a:t>
            </a:r>
            <a:endParaRPr lang="en-US" altLang="ko-KR" dirty="0"/>
          </a:p>
          <a:p>
            <a:pPr lvl="2"/>
            <a:r>
              <a:rPr lang="ko-KR" altLang="en-US" dirty="0"/>
              <a:t>네덜란드 개발자가 네덜란드의 디자이너이자 건축가인 </a:t>
            </a:r>
            <a:r>
              <a:rPr lang="en-US" altLang="ko-KR" dirty="0" err="1"/>
              <a:t>Gerrit</a:t>
            </a:r>
            <a:r>
              <a:rPr lang="en-US" altLang="ko-KR" dirty="0"/>
              <a:t> Rietveld</a:t>
            </a:r>
            <a:r>
              <a:rPr lang="ko-KR" altLang="en-US" dirty="0"/>
              <a:t>의 이름을 따서 </a:t>
            </a:r>
            <a:r>
              <a:rPr lang="en-US" altLang="ko-KR" dirty="0"/>
              <a:t>Rietveld </a:t>
            </a:r>
            <a:r>
              <a:rPr lang="ko-KR" altLang="en-US" dirty="0"/>
              <a:t>시스템을 만들었고</a:t>
            </a:r>
            <a:r>
              <a:rPr lang="en-US" altLang="ko-KR" dirty="0"/>
              <a:t>, </a:t>
            </a:r>
            <a:r>
              <a:rPr lang="ko-KR" altLang="en-US" dirty="0"/>
              <a:t>이를 토대로 </a:t>
            </a:r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으로 발전함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JAVA</a:t>
            </a:r>
            <a:r>
              <a:rPr lang="ko-KR" altLang="en-US" dirty="0"/>
              <a:t>로 새롭게 작성됨</a:t>
            </a:r>
            <a:endParaRPr lang="en-US" altLang="ko-KR" dirty="0"/>
          </a:p>
          <a:p>
            <a:pPr lvl="1"/>
            <a:r>
              <a:rPr lang="ko-KR" altLang="en-US" dirty="0"/>
              <a:t>웹을 통해 서비스</a:t>
            </a:r>
            <a:endParaRPr lang="en-US" altLang="ko-KR" dirty="0"/>
          </a:p>
          <a:p>
            <a:pPr lvl="2"/>
            <a:r>
              <a:rPr lang="ko-KR" altLang="en-US" dirty="0"/>
              <a:t>자체 서버를 구축해야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83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https://www.gerritcodereview.com/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0" y="1906292"/>
            <a:ext cx="8807900" cy="3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3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통과 조건 설정</a:t>
            </a:r>
            <a:endParaRPr lang="en-US" altLang="ko-KR" dirty="0"/>
          </a:p>
          <a:p>
            <a:pPr lvl="1"/>
            <a:r>
              <a:rPr lang="ko-KR" altLang="en-US" dirty="0"/>
              <a:t>다른 리뷰어로부터 일정 점수 이상을 얻어야 </a:t>
            </a:r>
            <a:r>
              <a:rPr lang="en-US" altLang="ko-KR" dirty="0"/>
              <a:t>merge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점수와 의견을 통해 코드 품질 향상을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1026" name="Picture 2" descr="그림 5 리뷰 의견과 코드 리뷰 점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30" y="2697049"/>
            <a:ext cx="5362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6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권한 관리</a:t>
            </a:r>
            <a:endParaRPr lang="en-US" altLang="ko-KR" dirty="0"/>
          </a:p>
          <a:p>
            <a:pPr lvl="1"/>
            <a:r>
              <a:rPr lang="ko-KR" altLang="en-US" dirty="0"/>
              <a:t>사용자 별로 접근 권한 관리</a:t>
            </a:r>
            <a:endParaRPr lang="en-US" altLang="ko-KR" dirty="0"/>
          </a:p>
          <a:p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Jenkins</a:t>
            </a:r>
            <a:r>
              <a:rPr lang="ko-KR" altLang="en-US" dirty="0"/>
              <a:t>와 같은 외부 </a:t>
            </a:r>
            <a:r>
              <a:rPr lang="en-US" altLang="ko-KR" dirty="0"/>
              <a:t>CI </a:t>
            </a:r>
            <a:r>
              <a:rPr lang="ko-KR" altLang="en-US" dirty="0"/>
              <a:t>도구와 쉽게 연동 가능</a:t>
            </a:r>
            <a:endParaRPr lang="en-US" altLang="ko-KR" dirty="0"/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와 같은 </a:t>
            </a:r>
            <a:r>
              <a:rPr lang="en-US" altLang="ko-KR" dirty="0"/>
              <a:t>IDE </a:t>
            </a:r>
            <a:r>
              <a:rPr lang="ko-KR" altLang="en-US" dirty="0"/>
              <a:t>와 연동 가능 </a:t>
            </a:r>
            <a:r>
              <a:rPr lang="en-US" altLang="ko-KR" dirty="0"/>
              <a:t>(</a:t>
            </a:r>
            <a:r>
              <a:rPr lang="en-US" altLang="ko-KR" dirty="0" err="1"/>
              <a:t>Mylyn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인증 수단 지원</a:t>
            </a:r>
            <a:endParaRPr lang="en-US" altLang="ko-KR" dirty="0"/>
          </a:p>
          <a:p>
            <a:pPr lvl="1"/>
            <a:r>
              <a:rPr lang="en-US" altLang="ko-KR" dirty="0"/>
              <a:t>HTTP, LDAP, OpenID </a:t>
            </a:r>
            <a:r>
              <a:rPr lang="ko-KR" altLang="en-US" dirty="0"/>
              <a:t>와 같은 외부 인증 수단과 연계하여 사용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8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사용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3074" name="Picture 2" descr="그림 9 개발 환경에서 G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5" y="1728061"/>
            <a:ext cx="7927092" cy="39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8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이용한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4098" name="Picture 2" descr="그림 10 개발 환경에서 Gerr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058863"/>
            <a:ext cx="626804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9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사용한 개발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5122" name="Picture 2" descr="그림 11 Gerrit을 사용할 때의 개발 흐름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1" y="1058863"/>
            <a:ext cx="67672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2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68" y="1058863"/>
            <a:ext cx="726746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6189"/>
            <a:ext cx="8353425" cy="37742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5323</TotalTime>
  <Words>2816</Words>
  <Application>Microsoft Office PowerPoint</Application>
  <PresentationFormat>화면 슬라이드 쇼(4:3)</PresentationFormat>
  <Paragraphs>533</Paragraphs>
  <Slides>76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맑은 고딕</vt:lpstr>
      <vt:lpstr>Arial</vt:lpstr>
      <vt:lpstr>Calibri</vt:lpstr>
      <vt:lpstr>Calibri Light</vt:lpstr>
      <vt:lpstr>Wingdings</vt:lpstr>
      <vt:lpstr>Office 테마</vt:lpstr>
      <vt:lpstr>Code Review</vt:lpstr>
      <vt:lpstr>학습 내용</vt:lpstr>
      <vt:lpstr>코드 리뷰</vt:lpstr>
      <vt:lpstr>코드 리뷰 효과</vt:lpstr>
      <vt:lpstr>코드 리뷰 효과</vt:lpstr>
      <vt:lpstr>코드 리뷰 효과</vt:lpstr>
      <vt:lpstr>코드 리뷰</vt:lpstr>
      <vt:lpstr>코드 리뷰 예</vt:lpstr>
      <vt:lpstr>코드 리뷰 예</vt:lpstr>
      <vt:lpstr>코드 리뷰 예</vt:lpstr>
      <vt:lpstr>코드 리뷰 예</vt:lpstr>
      <vt:lpstr>코드 리뷰 예</vt:lpstr>
      <vt:lpstr>코드 리뷰 예</vt:lpstr>
      <vt:lpstr>코드 리뷰 예</vt:lpstr>
      <vt:lpstr>GitHub Code Review</vt:lpstr>
      <vt:lpstr>GitHub 기반의 코드 리뷰</vt:lpstr>
      <vt:lpstr>Contributor: Fork, 파일 수정 및 커밋</vt:lpstr>
      <vt:lpstr>Contributor: PR 작성</vt:lpstr>
      <vt:lpstr>기존 Repo 에서 PR 확인. 오른쪽 Reviewer 항목</vt:lpstr>
      <vt:lpstr>Maintainer: Suggestion 에서 선택하거나, 리뷰어 선택</vt:lpstr>
      <vt:lpstr>PR Review 요청 메일</vt:lpstr>
      <vt:lpstr>Reviewer: Review 를 파일 별로 작성</vt:lpstr>
      <vt:lpstr>Reviewer: 파일 변경 내용에서 코멘트</vt:lpstr>
      <vt:lpstr>Reviewer: Finish the review</vt:lpstr>
      <vt:lpstr>Reviewer: Finish the review</vt:lpstr>
      <vt:lpstr>Pull request 를 전송한 사람에게 메일 전송됨</vt:lpstr>
      <vt:lpstr>Contributor: 해당 PR 페이지에서 리뷰 내용 확인</vt:lpstr>
      <vt:lpstr>Contributor: 바로 editing</vt:lpstr>
      <vt:lpstr>Contributor: 코드 수정 및 커밋</vt:lpstr>
      <vt:lpstr>Contributor: 리뷰에 따른 수정 완료</vt:lpstr>
      <vt:lpstr>Reviewer: 리뷰에 대한 응답 확인</vt:lpstr>
      <vt:lpstr>Reviewer: 수정 확인 및 Approve (리뷰 완료)</vt:lpstr>
      <vt:lpstr>Maintainer: 리뷰 확인 및 Merge 수행</vt:lpstr>
      <vt:lpstr>개인 과제 #10: GitHub-based Code Review</vt:lpstr>
      <vt:lpstr>학습 내용</vt:lpstr>
      <vt:lpstr>코드 리뷰 2:  코드 리뷰는 문화다</vt:lpstr>
      <vt:lpstr>참고자료: 코드 리뷰 소개 및 경험</vt:lpstr>
      <vt:lpstr>카카오스토리</vt:lpstr>
      <vt:lpstr>경험 1: PR 이용 시 실수 발생</vt:lpstr>
      <vt:lpstr>경험 2: 코드 컨벤션에 대한 리뷰</vt:lpstr>
      <vt:lpstr>경험 2: 코드 컨벤션에 대한 리뷰</vt:lpstr>
      <vt:lpstr>경험 2: 코드 컨벤션에 대한 리뷰</vt:lpstr>
      <vt:lpstr>경험 2: 코드 컨벤션에 대한 회고</vt:lpstr>
      <vt:lpstr>경험 3: 초기 단계에서 PR 규모 문제</vt:lpstr>
      <vt:lpstr>경험 4: 리뷰로 인한 병목 현상</vt:lpstr>
      <vt:lpstr>경험 4: 리뷰로 인한 병목 현상</vt:lpstr>
      <vt:lpstr>경험 4: 리뷰로 인한 병목 현상</vt:lpstr>
      <vt:lpstr>경험 4: 리뷰로 인한 병목 현상</vt:lpstr>
      <vt:lpstr>경험 4: 리뷰로 인한 병목에 대한 회고</vt:lpstr>
      <vt:lpstr>경험 5: 새로운 팀 멤버 영입</vt:lpstr>
      <vt:lpstr>경험 5: 새로운 팀 멤버 영입</vt:lpstr>
      <vt:lpstr>경험 6: 여러 사람이 담당하는 피처의 리뷰</vt:lpstr>
      <vt:lpstr>경험 6: 여러 사람이 담당하는 피처의 리뷰</vt:lpstr>
      <vt:lpstr>정리.</vt:lpstr>
      <vt:lpstr>회고 1. 리뷰는 서로에게 도움이 되었을까?</vt:lpstr>
      <vt:lpstr>회고 2. 리뷰의 유익함, 무익함</vt:lpstr>
      <vt:lpstr>회고 2. 리뷰의 유익함, 무익함</vt:lpstr>
      <vt:lpstr>회고 3. 어떻게 리뷰를 유지할 수 있었을까?</vt:lpstr>
      <vt:lpstr>회고 3. 어떻게 리뷰를 유지할 수 있었을까?</vt:lpstr>
      <vt:lpstr>코드 리뷰가 좋지 않을 수 있는 이유 및 환경</vt:lpstr>
      <vt:lpstr>코드 리뷰가 좋지 않을 수 있는 이유 및 환경</vt:lpstr>
      <vt:lpstr>리뷰 도입을 위한 제언</vt:lpstr>
      <vt:lpstr>리뷰 도입을 위한 제언</vt:lpstr>
      <vt:lpstr>리뷰 도입을 위한 제언</vt:lpstr>
      <vt:lpstr>리뷰 도입을 위한 제언</vt:lpstr>
      <vt:lpstr>(기타)</vt:lpstr>
      <vt:lpstr>코드 리뷰 3: 도구들</vt:lpstr>
      <vt:lpstr>코드 리뷰 도구</vt:lpstr>
      <vt:lpstr>Gerrit 소개</vt:lpstr>
      <vt:lpstr>Gerrit code review system</vt:lpstr>
      <vt:lpstr>Gerrit code review system</vt:lpstr>
      <vt:lpstr>Gerrit 특징</vt:lpstr>
      <vt:lpstr>Gerrit 특징</vt:lpstr>
      <vt:lpstr>기존 Git repository 사용 방식</vt:lpstr>
      <vt:lpstr>Gerrit 을 이용한 방법</vt:lpstr>
      <vt:lpstr>Gerrit 을 사용한 개발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seongju</cp:lastModifiedBy>
  <cp:revision>905</cp:revision>
  <cp:lastPrinted>2017-05-25T16:03:10Z</cp:lastPrinted>
  <dcterms:created xsi:type="dcterms:W3CDTF">2016-08-29T08:45:01Z</dcterms:created>
  <dcterms:modified xsi:type="dcterms:W3CDTF">2019-11-30T08:09:13Z</dcterms:modified>
</cp:coreProperties>
</file>