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sldIdLst>
    <p:sldId id="344" r:id="rId2"/>
    <p:sldId id="273" r:id="rId3"/>
    <p:sldId id="644" r:id="rId4"/>
    <p:sldId id="605" r:id="rId5"/>
    <p:sldId id="645" r:id="rId6"/>
    <p:sldId id="647" r:id="rId7"/>
    <p:sldId id="649" r:id="rId8"/>
    <p:sldId id="650" r:id="rId9"/>
    <p:sldId id="648" r:id="rId10"/>
    <p:sldId id="663" r:id="rId11"/>
    <p:sldId id="653" r:id="rId12"/>
    <p:sldId id="651" r:id="rId13"/>
    <p:sldId id="654" r:id="rId14"/>
    <p:sldId id="655" r:id="rId15"/>
    <p:sldId id="656" r:id="rId16"/>
    <p:sldId id="664" r:id="rId17"/>
    <p:sldId id="658" r:id="rId18"/>
    <p:sldId id="659" r:id="rId19"/>
    <p:sldId id="660" r:id="rId20"/>
    <p:sldId id="661" r:id="rId21"/>
    <p:sldId id="662" r:id="rId22"/>
    <p:sldId id="657" r:id="rId23"/>
    <p:sldId id="665" r:id="rId24"/>
    <p:sldId id="671" r:id="rId25"/>
    <p:sldId id="666" r:id="rId26"/>
    <p:sldId id="667" r:id="rId27"/>
    <p:sldId id="652" r:id="rId28"/>
    <p:sldId id="668" r:id="rId29"/>
    <p:sldId id="669" r:id="rId30"/>
    <p:sldId id="672" r:id="rId31"/>
    <p:sldId id="673" r:id="rId32"/>
    <p:sldId id="674" r:id="rId33"/>
    <p:sldId id="676" r:id="rId34"/>
    <p:sldId id="675" r:id="rId35"/>
    <p:sldId id="646" r:id="rId36"/>
    <p:sldId id="643" r:id="rId37"/>
    <p:sldId id="636" r:id="rId38"/>
    <p:sldId id="637" r:id="rId39"/>
    <p:sldId id="638" r:id="rId40"/>
    <p:sldId id="639" r:id="rId41"/>
    <p:sldId id="640" r:id="rId42"/>
    <p:sldId id="641" r:id="rId43"/>
    <p:sldId id="642" r:id="rId44"/>
    <p:sldId id="599" r:id="rId45"/>
    <p:sldId id="581" r:id="rId46"/>
    <p:sldId id="600" r:id="rId47"/>
    <p:sldId id="601" r:id="rId48"/>
    <p:sldId id="602" r:id="rId49"/>
    <p:sldId id="603" r:id="rId50"/>
    <p:sldId id="604" r:id="rId51"/>
    <p:sldId id="606" r:id="rId52"/>
    <p:sldId id="609" r:id="rId53"/>
    <p:sldId id="610" r:id="rId54"/>
    <p:sldId id="608" r:id="rId55"/>
    <p:sldId id="611" r:id="rId56"/>
    <p:sldId id="613" r:id="rId57"/>
    <p:sldId id="612" r:id="rId58"/>
    <p:sldId id="614" r:id="rId59"/>
    <p:sldId id="615" r:id="rId60"/>
    <p:sldId id="616" r:id="rId61"/>
    <p:sldId id="617" r:id="rId62"/>
    <p:sldId id="618" r:id="rId63"/>
    <p:sldId id="619" r:id="rId64"/>
    <p:sldId id="623" r:id="rId65"/>
    <p:sldId id="620" r:id="rId66"/>
    <p:sldId id="621" r:id="rId67"/>
    <p:sldId id="622" r:id="rId68"/>
    <p:sldId id="624" r:id="rId69"/>
    <p:sldId id="625" r:id="rId70"/>
    <p:sldId id="626" r:id="rId71"/>
    <p:sldId id="627" r:id="rId72"/>
    <p:sldId id="628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8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7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chonbuk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mfalab.github.io/deepscan/2016/08/code-review-1" TargetMode="External"/><Relationship Id="rId2" Type="http://schemas.openxmlformats.org/officeDocument/2006/relationships/hyperlink" Target="https://www.slideshare.net/OhgyunAhn/ss-611891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pioneerhjlee/code-review-devon2013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git-scm.com/book/ko/v1/Git%EB%A7%9E%EC%B6%A4-Git-%ED%9B%85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bicura.com/2016/07/11/coding-conven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/>
              <a:t>코드 리뷰 </a:t>
            </a:r>
            <a:r>
              <a:rPr lang="en-US" altLang="ko-KR" sz="4800" dirty="0" smtClean="0"/>
              <a:t>2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http://oslab.chonbuk.ac.kr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</a:t>
            </a:r>
            <a:r>
              <a:rPr lang="ko-KR" altLang="en-US" dirty="0" smtClean="0"/>
              <a:t>회고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코드 스타일은 꼭 </a:t>
            </a:r>
            <a:r>
              <a:rPr lang="ko-KR" altLang="en-US" sz="2000" dirty="0" err="1"/>
              <a:t>맞춰야할까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 smtClean="0"/>
              <a:t>한 사람이 짠 것 같은 코드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읽고 </a:t>
            </a:r>
            <a:r>
              <a:rPr lang="ko-KR" altLang="en-US" sz="1800" dirty="0"/>
              <a:t>수정하기 </a:t>
            </a:r>
            <a:r>
              <a:rPr lang="ko-KR" altLang="en-US" sz="1800" dirty="0" smtClean="0"/>
              <a:t>편하고 리뷰 </a:t>
            </a:r>
            <a:r>
              <a:rPr lang="ko-KR" altLang="en-US" sz="1800" dirty="0"/>
              <a:t>속도도 빨라짐 </a:t>
            </a:r>
          </a:p>
          <a:p>
            <a:pPr lvl="1"/>
            <a:r>
              <a:rPr lang="ko-KR" altLang="en-US" sz="1800" dirty="0"/>
              <a:t>결국 팀의 속도가 </a:t>
            </a:r>
            <a:r>
              <a:rPr lang="ko-KR" altLang="en-US" sz="1800" dirty="0" smtClean="0"/>
              <a:t>빨라짐</a:t>
            </a:r>
            <a:endParaRPr lang="ko-KR" altLang="en-US" sz="1800" dirty="0"/>
          </a:p>
          <a:p>
            <a:r>
              <a:rPr lang="ko-KR" altLang="en-US" sz="2000" dirty="0"/>
              <a:t>코드 스타일에 대한 리뷰는 필요했을까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코드 스타일 리뷰는 모두의 스트레스였음 </a:t>
            </a:r>
          </a:p>
          <a:p>
            <a:pPr lvl="1"/>
            <a:r>
              <a:rPr lang="ko-KR" altLang="en-US" sz="1800" dirty="0"/>
              <a:t>특히 규칙이 </a:t>
            </a:r>
            <a:r>
              <a:rPr lang="ko-KR" altLang="en-US" sz="1800" dirty="0" smtClean="0"/>
              <a:t>정해져 있지 </a:t>
            </a:r>
            <a:r>
              <a:rPr lang="ko-KR" altLang="en-US" sz="1800" dirty="0"/>
              <a:t>않았을 때 더했음 </a:t>
            </a:r>
          </a:p>
          <a:p>
            <a:pPr lvl="1"/>
            <a:r>
              <a:rPr lang="ko-KR" altLang="en-US" sz="1800" dirty="0"/>
              <a:t>시간이 아깝다고 느껴지기도 했음</a:t>
            </a:r>
          </a:p>
          <a:p>
            <a:r>
              <a:rPr lang="ko-KR" altLang="en-US" sz="2000" dirty="0" smtClean="0"/>
              <a:t>코드 </a:t>
            </a:r>
            <a:r>
              <a:rPr lang="ko-KR" altLang="en-US" sz="2000" dirty="0"/>
              <a:t>스타일은 도구로 </a:t>
            </a:r>
            <a:r>
              <a:rPr lang="ko-KR" altLang="en-US" sz="2000" dirty="0" smtClean="0"/>
              <a:t>해결하자</a:t>
            </a:r>
          </a:p>
          <a:p>
            <a:pPr lvl="1"/>
            <a:r>
              <a:rPr lang="ko-KR" altLang="en-US" sz="1800" dirty="0" smtClean="0"/>
              <a:t>상세한 단위까지 </a:t>
            </a:r>
            <a:r>
              <a:rPr lang="ko-KR" altLang="en-US" sz="1800" dirty="0" err="1" smtClean="0"/>
              <a:t>포맷터를</a:t>
            </a:r>
            <a:r>
              <a:rPr lang="ko-KR" altLang="en-US" sz="1800" dirty="0" smtClean="0"/>
              <a:t> 적용 </a:t>
            </a:r>
          </a:p>
          <a:p>
            <a:pPr lvl="1"/>
            <a:r>
              <a:rPr lang="ko-KR" altLang="en-US" sz="1800" dirty="0" smtClean="0"/>
              <a:t>도구가 </a:t>
            </a:r>
            <a:r>
              <a:rPr lang="ko-KR" altLang="en-US" sz="1800" dirty="0"/>
              <a:t>준비되지 않았다면 생략해도 좋을 </a:t>
            </a:r>
            <a:r>
              <a:rPr lang="ko-KR" altLang="en-US" sz="1800" dirty="0" smtClean="0"/>
              <a:t>듯</a:t>
            </a:r>
            <a:endParaRPr lang="en-US" altLang="ko-KR" sz="1800" dirty="0" smtClean="0"/>
          </a:p>
          <a:p>
            <a:r>
              <a:rPr lang="ko-KR" altLang="en-US" sz="2000" dirty="0" smtClean="0"/>
              <a:t>그래도 해야 하는 부분이 있더라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주석 </a:t>
            </a:r>
            <a:r>
              <a:rPr lang="ko-KR" altLang="en-US" sz="1800" dirty="0"/>
              <a:t>처리된 </a:t>
            </a:r>
            <a:r>
              <a:rPr lang="ko-KR" altLang="en-US" sz="1800" dirty="0" smtClean="0"/>
              <a:t>코드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쓰이지 </a:t>
            </a:r>
            <a:r>
              <a:rPr lang="ko-KR" altLang="en-US" sz="1800" dirty="0"/>
              <a:t>않는데 나중을 위해 아껴둔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초기 단계에서 </a:t>
            </a:r>
            <a:r>
              <a:rPr lang="en-US" altLang="ko-KR" dirty="0" smtClean="0"/>
              <a:t>PR </a:t>
            </a:r>
            <a:r>
              <a:rPr lang="ko-KR" altLang="en-US" dirty="0" smtClean="0"/>
              <a:t>규모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 </a:t>
            </a:r>
            <a:r>
              <a:rPr lang="ko-KR" altLang="en-US" dirty="0"/>
              <a:t>규모가 커서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</a:t>
            </a:r>
          </a:p>
          <a:p>
            <a:pPr lvl="1"/>
            <a:r>
              <a:rPr lang="ko-KR" altLang="en-US" dirty="0" smtClean="0"/>
              <a:t>프로젝트 </a:t>
            </a:r>
            <a:r>
              <a:rPr lang="ko-KR" altLang="en-US" dirty="0"/>
              <a:t>초기</a:t>
            </a:r>
            <a:r>
              <a:rPr lang="en-US" altLang="ko-KR" dirty="0"/>
              <a:t>, </a:t>
            </a:r>
            <a:r>
              <a:rPr lang="ko-KR" altLang="en-US" dirty="0"/>
              <a:t>기초 구조를 잡던 때 </a:t>
            </a:r>
          </a:p>
          <a:p>
            <a:pPr lvl="1"/>
            <a:r>
              <a:rPr lang="ko-KR" altLang="en-US" dirty="0" err="1" smtClean="0"/>
              <a:t>코드량이</a:t>
            </a:r>
            <a:r>
              <a:rPr lang="ko-KR" altLang="en-US" dirty="0" smtClean="0"/>
              <a:t> </a:t>
            </a:r>
            <a:r>
              <a:rPr lang="ko-KR" altLang="en-US" dirty="0"/>
              <a:t>많고 </a:t>
            </a:r>
            <a:r>
              <a:rPr lang="ko-KR" altLang="en-US" dirty="0" err="1"/>
              <a:t>커밋의</a:t>
            </a:r>
            <a:r>
              <a:rPr lang="ko-KR" altLang="en-US" dirty="0"/>
              <a:t> 단위도 커 </a:t>
            </a:r>
            <a:r>
              <a:rPr lang="ko-KR" altLang="en-US" dirty="0" err="1"/>
              <a:t>리뷰하기</a:t>
            </a:r>
            <a:r>
              <a:rPr lang="ko-KR" altLang="en-US" dirty="0"/>
              <a:t> 어려움 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흐름을 파악하기도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해결방법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온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오프라인 리뷰 병행</a:t>
            </a:r>
            <a:r>
              <a:rPr lang="en-US" altLang="ko-KR" dirty="0" smtClean="0"/>
              <a:t>, PR/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단위 합의</a:t>
            </a:r>
            <a:endParaRPr lang="en-US" altLang="ko-KR" dirty="0" smtClean="0"/>
          </a:p>
          <a:p>
            <a:pPr lvl="1"/>
            <a:r>
              <a:rPr lang="ko-KR" altLang="en-US" dirty="0"/>
              <a:t>오프라인 리뷰에서 전반적인 의도를 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, </a:t>
            </a:r>
            <a:r>
              <a:rPr lang="ko-KR" altLang="en-US" dirty="0"/>
              <a:t>회의 종료 후 온라인 </a:t>
            </a:r>
            <a:r>
              <a:rPr lang="ko-KR" altLang="en-US" dirty="0" smtClean="0"/>
              <a:t>리뷰</a:t>
            </a:r>
            <a:endParaRPr lang="en-US" altLang="ko-KR" dirty="0" smtClean="0"/>
          </a:p>
          <a:p>
            <a:pPr lvl="1"/>
            <a:r>
              <a:rPr lang="ko-KR" altLang="en-US" dirty="0"/>
              <a:t>개발 정기 미팅 때 </a:t>
            </a:r>
            <a:r>
              <a:rPr lang="ko-KR" altLang="en-US" dirty="0" smtClean="0"/>
              <a:t>단위 합의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</a:t>
            </a:r>
            <a:r>
              <a:rPr lang="ko-KR" altLang="en-US" dirty="0"/>
              <a:t>은 피처 </a:t>
            </a:r>
            <a:r>
              <a:rPr lang="ko-KR" altLang="en-US" dirty="0" smtClean="0"/>
              <a:t>단위로</a:t>
            </a:r>
            <a:endParaRPr lang="ko-KR" altLang="en-US" dirty="0"/>
          </a:p>
          <a:p>
            <a:pPr lvl="2"/>
            <a:r>
              <a:rPr lang="ko-KR" altLang="en-US" dirty="0" err="1" smtClean="0"/>
              <a:t>커밋은</a:t>
            </a:r>
            <a:r>
              <a:rPr lang="ko-KR" altLang="en-US" dirty="0" smtClean="0"/>
              <a:t> </a:t>
            </a:r>
            <a:r>
              <a:rPr lang="ko-KR" altLang="en-US" dirty="0" err="1"/>
              <a:t>의미있는</a:t>
            </a:r>
            <a:r>
              <a:rPr lang="ko-KR" altLang="en-US" dirty="0"/>
              <a:t> 작업 </a:t>
            </a:r>
            <a:r>
              <a:rPr lang="ko-KR" altLang="en-US" dirty="0" smtClean="0"/>
              <a:t>단위로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8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리뷰로 인한 병목 현상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리뷰를 포함한 개발 프로세스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피처 작업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리뷰 </a:t>
            </a:r>
            <a:r>
              <a:rPr lang="en-US" altLang="ko-KR" sz="1800" dirty="0" smtClean="0"/>
              <a:t>-&gt; develop </a:t>
            </a:r>
            <a:r>
              <a:rPr lang="ko-KR" altLang="en-US" sz="1800" dirty="0"/>
              <a:t>머지 </a:t>
            </a:r>
            <a:r>
              <a:rPr lang="en-US" altLang="ko-KR" sz="1800" dirty="0" smtClean="0"/>
              <a:t>-&gt; </a:t>
            </a:r>
            <a:r>
              <a:rPr lang="ko-KR" altLang="en-US" sz="1800" dirty="0"/>
              <a:t>알파 배포 </a:t>
            </a:r>
            <a:r>
              <a:rPr lang="en-US" altLang="ko-KR" sz="1800" dirty="0" smtClean="0"/>
              <a:t>-&gt; </a:t>
            </a:r>
            <a:r>
              <a:rPr lang="ko-KR" altLang="en-US" sz="1800" dirty="0"/>
              <a:t>테스트 </a:t>
            </a:r>
          </a:p>
          <a:p>
            <a:pPr lvl="1"/>
            <a:r>
              <a:rPr lang="ko-KR" altLang="en-US" sz="1800" dirty="0"/>
              <a:t>알파 </a:t>
            </a:r>
            <a:r>
              <a:rPr lang="ko-KR" altLang="en-US" sz="1800" dirty="0" err="1" smtClean="0"/>
              <a:t>빌드</a:t>
            </a:r>
            <a:r>
              <a:rPr lang="en-US" altLang="ko-KR" sz="1800" dirty="0" smtClean="0"/>
              <a:t>&amp;</a:t>
            </a:r>
            <a:r>
              <a:rPr lang="ko-KR" altLang="en-US" sz="1800" dirty="0" smtClean="0"/>
              <a:t>테스트 서버는 </a:t>
            </a:r>
            <a:r>
              <a:rPr lang="en-US" altLang="ko-KR" sz="1800" dirty="0"/>
              <a:t>develop </a:t>
            </a:r>
            <a:r>
              <a:rPr lang="ko-KR" altLang="en-US" sz="1800" dirty="0" err="1"/>
              <a:t>브랜치를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리뷰 병목 현상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바쁠수록 리뷰를 미루게 됨</a:t>
            </a:r>
          </a:p>
          <a:p>
            <a:pPr lvl="2"/>
            <a:r>
              <a:rPr lang="ko-KR" altLang="en-US" sz="1600" dirty="0"/>
              <a:t>피처 작업하기 바쁘니 리뷰를 미루게 됨 </a:t>
            </a:r>
            <a:r>
              <a:rPr lang="en-US" altLang="ko-KR" sz="1600" dirty="0" smtClean="0"/>
              <a:t>(&gt; 10 PRs in review queue)</a:t>
            </a:r>
            <a:endParaRPr lang="ko-KR" altLang="en-US" sz="1600" dirty="0"/>
          </a:p>
          <a:p>
            <a:pPr lvl="1"/>
            <a:r>
              <a:rPr lang="ko-KR" altLang="en-US" sz="1800" dirty="0" smtClean="0"/>
              <a:t>리뷰시간이 </a:t>
            </a:r>
            <a:r>
              <a:rPr lang="ko-KR" altLang="en-US" sz="1800" dirty="0"/>
              <a:t>예상보다 오래 걸림</a:t>
            </a:r>
          </a:p>
          <a:p>
            <a:pPr lvl="2"/>
            <a:r>
              <a:rPr lang="ko-KR" altLang="en-US" sz="1600" dirty="0"/>
              <a:t>큰 피처인 경우 </a:t>
            </a:r>
            <a:r>
              <a:rPr lang="en-US" altLang="ko-KR" sz="1600" dirty="0"/>
              <a:t>1</a:t>
            </a:r>
            <a:r>
              <a:rPr lang="ko-KR" altLang="en-US" sz="1600" dirty="0"/>
              <a:t>시간 </a:t>
            </a:r>
            <a:r>
              <a:rPr lang="ko-KR" altLang="en-US" sz="1600" dirty="0" smtClean="0"/>
              <a:t>이상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많으면 </a:t>
            </a:r>
            <a:r>
              <a:rPr lang="ko-KR" altLang="en-US" sz="1600" dirty="0"/>
              <a:t>하루를 다 쓰는 경우도 있음 </a:t>
            </a:r>
          </a:p>
          <a:p>
            <a:pPr lvl="2"/>
            <a:r>
              <a:rPr lang="ko-KR" altLang="en-US" sz="1600" dirty="0"/>
              <a:t>태스크 관리 도구에 ‘개발 리뷰 중’ 단계를 추가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피처 </a:t>
            </a:r>
            <a:r>
              <a:rPr lang="ko-KR" altLang="en-US" sz="1800" dirty="0"/>
              <a:t>작업은 완료해도 리뷰 대기 중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리뷰가 되지 않아 </a:t>
            </a:r>
            <a:r>
              <a:rPr lang="en-US" altLang="ko-KR" sz="1800" dirty="0">
                <a:solidFill>
                  <a:srgbClr val="FF0000"/>
                </a:solidFill>
              </a:rPr>
              <a:t>develop </a:t>
            </a:r>
            <a:r>
              <a:rPr lang="ko-KR" altLang="en-US" sz="1800" dirty="0">
                <a:solidFill>
                  <a:srgbClr val="FF0000"/>
                </a:solidFill>
              </a:rPr>
              <a:t>으로 </a:t>
            </a:r>
            <a:r>
              <a:rPr lang="ko-KR" altLang="en-US" sz="1800" dirty="0" err="1">
                <a:solidFill>
                  <a:srgbClr val="FF0000"/>
                </a:solidFill>
              </a:rPr>
              <a:t>머지하지</a:t>
            </a:r>
            <a:r>
              <a:rPr lang="ko-KR" altLang="en-US" sz="1800" dirty="0">
                <a:solidFill>
                  <a:srgbClr val="FF0000"/>
                </a:solidFill>
              </a:rPr>
              <a:t> 못함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대상 피처가 알파 서버에 배포되지 못함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리뷰 병목으로 피해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기획</a:t>
            </a:r>
            <a:r>
              <a:rPr lang="en-US" altLang="ko-KR" sz="1800" dirty="0"/>
              <a:t>/</a:t>
            </a:r>
            <a:r>
              <a:rPr lang="ko-KR" altLang="en-US" sz="1800" dirty="0"/>
              <a:t>디자인 </a:t>
            </a:r>
            <a:r>
              <a:rPr lang="ko-KR" altLang="en-US" sz="1800" dirty="0" err="1"/>
              <a:t>직군의</a:t>
            </a:r>
            <a:r>
              <a:rPr lang="ko-KR" altLang="en-US" sz="1800" dirty="0"/>
              <a:t> 불만</a:t>
            </a:r>
          </a:p>
          <a:p>
            <a:pPr lvl="2"/>
            <a:r>
              <a:rPr lang="ko-KR" altLang="en-US" sz="1600" dirty="0" err="1"/>
              <a:t>타직군은</a:t>
            </a:r>
            <a:r>
              <a:rPr lang="ko-KR" altLang="en-US" sz="1600" dirty="0"/>
              <a:t> 알파 서버에서 피처 확인 가능 </a:t>
            </a:r>
          </a:p>
          <a:p>
            <a:pPr lvl="2"/>
            <a:r>
              <a:rPr lang="ko-KR" altLang="en-US" sz="1600" dirty="0" smtClean="0"/>
              <a:t>개발은 </a:t>
            </a:r>
            <a:r>
              <a:rPr lang="ko-KR" altLang="en-US" sz="1600" dirty="0"/>
              <a:t>완료됐다고 하는데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리뷰가 </a:t>
            </a:r>
            <a:r>
              <a:rPr lang="ko-KR" altLang="en-US" sz="1600" dirty="0"/>
              <a:t>안돼서 확인할 수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!</a:t>
            </a:r>
            <a:endParaRPr lang="ko-KR" altLang="en-US" sz="1600" dirty="0"/>
          </a:p>
          <a:p>
            <a:pPr lvl="1"/>
            <a:r>
              <a:rPr lang="ko-KR" altLang="en-US" sz="1800" dirty="0" smtClean="0"/>
              <a:t>결국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통합 </a:t>
            </a:r>
            <a:r>
              <a:rPr lang="ko-KR" altLang="en-US" sz="1800" dirty="0"/>
              <a:t>테스트 때 </a:t>
            </a:r>
            <a:r>
              <a:rPr lang="ko-KR" altLang="en-US" sz="1800" dirty="0" err="1"/>
              <a:t>스펙</a:t>
            </a:r>
            <a:r>
              <a:rPr lang="ko-KR" altLang="en-US" sz="1800" dirty="0"/>
              <a:t> 변경이 발생함</a:t>
            </a:r>
          </a:p>
          <a:p>
            <a:pPr lvl="2"/>
            <a:r>
              <a:rPr lang="ko-KR" altLang="en-US" sz="1600" dirty="0" err="1" smtClean="0"/>
              <a:t>타직군은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구현된 기능을 </a:t>
            </a:r>
            <a:r>
              <a:rPr lang="ko-KR" altLang="en-US" sz="1600" dirty="0" smtClean="0"/>
              <a:t>통합 테스트 때나 보고 피드백</a:t>
            </a:r>
            <a:endParaRPr lang="ko-KR" altLang="en-US" sz="1600" dirty="0"/>
          </a:p>
          <a:p>
            <a:pPr lvl="2"/>
            <a:r>
              <a:rPr lang="ko-KR" altLang="en-US" sz="1600" dirty="0"/>
              <a:t>버그 뿐 아니라 </a:t>
            </a:r>
            <a:r>
              <a:rPr lang="ko-KR" altLang="en-US" sz="1600" dirty="0" err="1"/>
              <a:t>스펙과</a:t>
            </a:r>
            <a:r>
              <a:rPr lang="ko-KR" altLang="en-US" sz="1600" dirty="0"/>
              <a:t> 디자인 변경이 다수 </a:t>
            </a:r>
            <a:r>
              <a:rPr lang="ko-KR" altLang="en-US" sz="1600" dirty="0" smtClean="0"/>
              <a:t>발생</a:t>
            </a:r>
            <a:endParaRPr lang="en-US" altLang="ko-KR" sz="1600" dirty="0" smtClean="0"/>
          </a:p>
          <a:p>
            <a:pPr lvl="1"/>
            <a:r>
              <a:rPr lang="ko-KR" altLang="en-US" dirty="0"/>
              <a:t>서로에 대한 불만</a:t>
            </a:r>
          </a:p>
          <a:p>
            <a:pPr lvl="2"/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ko-KR" altLang="en-US" dirty="0"/>
              <a:t>내일 모레가 배포인데 </a:t>
            </a:r>
            <a:r>
              <a:rPr lang="ko-KR" altLang="en-US" dirty="0" err="1"/>
              <a:t>스펙</a:t>
            </a:r>
            <a:r>
              <a:rPr lang="ko-KR" altLang="en-US" dirty="0"/>
              <a:t> 변경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기획</a:t>
            </a:r>
            <a:r>
              <a:rPr lang="en-US" altLang="ko-KR" dirty="0"/>
              <a:t>/</a:t>
            </a:r>
            <a:r>
              <a:rPr lang="ko-KR" altLang="en-US" dirty="0"/>
              <a:t>디자인</a:t>
            </a:r>
            <a:r>
              <a:rPr lang="en-US" altLang="ko-KR" dirty="0"/>
              <a:t>: </a:t>
            </a:r>
            <a:r>
              <a:rPr lang="ko-KR" altLang="en-US" dirty="0" smtClean="0"/>
              <a:t>개발 </a:t>
            </a:r>
            <a:r>
              <a:rPr lang="ko-KR" altLang="en-US" dirty="0"/>
              <a:t>다 됐다면서 이제 첨 보여줌</a:t>
            </a:r>
            <a:r>
              <a:rPr lang="en-US" altLang="ko-KR" dirty="0" smtClean="0"/>
              <a:t>?</a:t>
            </a:r>
          </a:p>
          <a:p>
            <a:pPr lvl="2"/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이 시점이 피로도가 가장 컸음 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야근이 많아지고 의욕도 떨어짐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7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해결방안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1: </a:t>
            </a:r>
            <a:r>
              <a:rPr lang="ko-KR" altLang="en-US" sz="2000" dirty="0" err="1" smtClean="0"/>
              <a:t>미리보기</a:t>
            </a:r>
            <a:r>
              <a:rPr lang="ko-KR" altLang="en-US" sz="2000" dirty="0" smtClean="0"/>
              <a:t> 서버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우선 기획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디자인팀과의</a:t>
            </a:r>
            <a:r>
              <a:rPr lang="ko-KR" altLang="en-US" sz="1800" dirty="0" smtClean="0"/>
              <a:t> 협업부터 해결</a:t>
            </a:r>
            <a:endParaRPr lang="en-US" altLang="ko-KR" sz="1800" dirty="0" smtClean="0"/>
          </a:p>
          <a:p>
            <a:pPr lvl="1"/>
            <a:r>
              <a:rPr lang="ko-KR" altLang="en-US" sz="1800" dirty="0" err="1"/>
              <a:t>브랜치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미리보기</a:t>
            </a:r>
            <a:r>
              <a:rPr lang="ko-KR" altLang="en-US" sz="1800" dirty="0"/>
              <a:t> 서버를 구성함</a:t>
            </a:r>
          </a:p>
          <a:p>
            <a:pPr lvl="2"/>
            <a:r>
              <a:rPr lang="ko-KR" altLang="en-US" sz="1600" dirty="0" smtClean="0"/>
              <a:t>각 </a:t>
            </a:r>
            <a:r>
              <a:rPr lang="ko-KR" altLang="en-US" sz="1600" dirty="0"/>
              <a:t>피처 </a:t>
            </a:r>
            <a:r>
              <a:rPr lang="ko-KR" altLang="en-US" sz="1600" dirty="0" err="1"/>
              <a:t>브랜치의</a:t>
            </a:r>
            <a:r>
              <a:rPr lang="ko-KR" altLang="en-US" sz="1600" dirty="0"/>
              <a:t> 스냅샷을 </a:t>
            </a:r>
            <a:r>
              <a:rPr lang="ko-KR" altLang="en-US" sz="1600" dirty="0" smtClean="0"/>
              <a:t>배포</a:t>
            </a:r>
            <a:endParaRPr lang="en-US" altLang="ko-KR" sz="1600" dirty="0" smtClean="0"/>
          </a:p>
          <a:p>
            <a:pPr lvl="1"/>
            <a:r>
              <a:rPr lang="ko-KR" altLang="en-US" sz="1800" dirty="0" err="1" smtClean="0"/>
              <a:t>미리보기</a:t>
            </a:r>
            <a:r>
              <a:rPr lang="ko-KR" altLang="en-US" sz="1800" dirty="0" smtClean="0"/>
              <a:t> 서버는 매우 성공적</a:t>
            </a:r>
          </a:p>
          <a:p>
            <a:pPr lvl="2"/>
            <a:r>
              <a:rPr lang="en-US" altLang="ko-KR" sz="1600" dirty="0" smtClean="0"/>
              <a:t>develop </a:t>
            </a:r>
            <a:r>
              <a:rPr lang="ko-KR" altLang="en-US" sz="1600" dirty="0"/>
              <a:t>머지 전</a:t>
            </a:r>
            <a:r>
              <a:rPr lang="en-US" altLang="ko-KR" sz="1600" dirty="0"/>
              <a:t>(</a:t>
            </a:r>
            <a:r>
              <a:rPr lang="ko-KR" altLang="en-US" sz="1600" dirty="0"/>
              <a:t>리뷰 전</a:t>
            </a:r>
            <a:r>
              <a:rPr lang="en-US" altLang="ko-KR" sz="1600" dirty="0"/>
              <a:t>) </a:t>
            </a:r>
            <a:r>
              <a:rPr lang="ko-KR" altLang="en-US" sz="1600" dirty="0"/>
              <a:t>피처 공유 가능 </a:t>
            </a:r>
          </a:p>
          <a:p>
            <a:pPr lvl="2"/>
            <a:r>
              <a:rPr lang="ko-KR" altLang="en-US" sz="1600" dirty="0" smtClean="0"/>
              <a:t>기획</a:t>
            </a:r>
            <a:r>
              <a:rPr lang="en-US" altLang="ko-KR" sz="1600" dirty="0"/>
              <a:t>/</a:t>
            </a:r>
            <a:r>
              <a:rPr lang="ko-KR" altLang="en-US" sz="1600" dirty="0"/>
              <a:t>디자인의 피드백을 </a:t>
            </a:r>
            <a:r>
              <a:rPr lang="ko-KR" altLang="en-US" sz="1600" dirty="0" smtClean="0"/>
              <a:t>미리 받고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통합 </a:t>
            </a:r>
            <a:r>
              <a:rPr lang="ko-KR" altLang="en-US" sz="1600" dirty="0"/>
              <a:t>테스트 때 </a:t>
            </a:r>
            <a:r>
              <a:rPr lang="ko-KR" altLang="en-US" sz="1600" dirty="0" err="1"/>
              <a:t>스펙</a:t>
            </a:r>
            <a:r>
              <a:rPr lang="ko-KR" altLang="en-US" sz="1600" dirty="0"/>
              <a:t> 변경이 크게 감소 </a:t>
            </a:r>
          </a:p>
          <a:p>
            <a:pPr lvl="2"/>
            <a:r>
              <a:rPr lang="ko-KR" altLang="en-US" sz="1600" dirty="0" smtClean="0"/>
              <a:t>아이디어 </a:t>
            </a:r>
            <a:r>
              <a:rPr lang="ko-KR" altLang="en-US" sz="1600" dirty="0" err="1"/>
              <a:t>프로토타입</a:t>
            </a:r>
            <a:r>
              <a:rPr lang="ko-KR" altLang="en-US" sz="1600" dirty="0"/>
              <a:t> 공유 용도로 활발히 </a:t>
            </a:r>
            <a:r>
              <a:rPr lang="ko-KR" altLang="en-US" sz="1600" dirty="0" smtClean="0"/>
              <a:t>사용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5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병목 현상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해결방안 </a:t>
            </a:r>
            <a:r>
              <a:rPr lang="en-US" altLang="ko-KR" dirty="0" smtClean="0"/>
              <a:t>2: </a:t>
            </a:r>
            <a:r>
              <a:rPr lang="ko-KR" altLang="en-US" dirty="0" err="1" smtClean="0"/>
              <a:t>리뷰팀과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리뷰데이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마스터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 smtClean="0"/>
              <a:t> </a:t>
            </a:r>
            <a:r>
              <a:rPr lang="ko-KR" altLang="en-US" dirty="0" smtClean="0"/>
              <a:t>리뷰 자체를 효율적으로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</a:t>
            </a:r>
            <a:r>
              <a:rPr lang="en-US" altLang="ko-KR" dirty="0"/>
              <a:t> 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리뷰 팀을 두 개로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별도 </a:t>
            </a:r>
            <a:r>
              <a:rPr lang="ko-KR" altLang="en-US" dirty="0" err="1" smtClean="0"/>
              <a:t>리뷰어도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 err="1" smtClean="0"/>
              <a:t>팀별로</a:t>
            </a:r>
            <a:r>
              <a:rPr lang="ko-KR" altLang="en-US" dirty="0" smtClean="0"/>
              <a:t> 리뷰 분담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해결 안됨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업무는 바빠짐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본인 피처 작업을 우선해야 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통합 테스트 날짜 직전에나 리뷰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차 시도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리뷰 </a:t>
            </a:r>
            <a:r>
              <a:rPr lang="ko-KR" altLang="en-US" dirty="0" err="1" smtClean="0"/>
              <a:t>데이</a:t>
            </a:r>
            <a:r>
              <a:rPr lang="ko-KR" altLang="en-US" dirty="0" smtClean="0"/>
              <a:t> 도입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매주 정해진 요일에 최우선 </a:t>
            </a:r>
            <a:r>
              <a:rPr lang="en-US" altLang="ko-KR" dirty="0" smtClean="0"/>
              <a:t>PR </a:t>
            </a:r>
            <a:r>
              <a:rPr lang="ko-KR" altLang="en-US" dirty="0" smtClean="0"/>
              <a:t>작업 리뷰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여전히 비슷한 문제가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리뷰는 계속해서 우선순위가 떨어짐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차 시도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리뷰 마스터 도입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Merge </a:t>
            </a:r>
            <a:r>
              <a:rPr lang="ko-KR" altLang="en-US" dirty="0" smtClean="0"/>
              <a:t>담당 역할</a:t>
            </a:r>
            <a:r>
              <a:rPr lang="en-US" altLang="ko-KR" dirty="0" smtClean="0"/>
              <a:t>, </a:t>
            </a:r>
            <a:r>
              <a:rPr lang="ko-KR" altLang="en-US" dirty="0"/>
              <a:t>개인 판단으로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수행</a:t>
            </a:r>
            <a:r>
              <a:rPr lang="en-US" altLang="ko-KR" dirty="0"/>
              <a:t> </a:t>
            </a:r>
            <a:r>
              <a:rPr lang="ko-KR" altLang="en-US" dirty="0" smtClean="0"/>
              <a:t>및 주기적으로 리뷰 독려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결과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개인 책임 하에 수행되어 잘 동작됨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애매한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결정권을 행사하여 의사 결정이 빠름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4: </a:t>
            </a:r>
            <a:r>
              <a:rPr lang="ko-KR" altLang="en-US" dirty="0"/>
              <a:t>리뷰로 인한 </a:t>
            </a:r>
            <a:r>
              <a:rPr lang="ko-KR" altLang="en-US" dirty="0" smtClean="0"/>
              <a:t>병목에 대한 회고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리뷰가 왜 병목이 됐을까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동료의 리뷰와 동의가 있어야 머지 </a:t>
            </a:r>
            <a:r>
              <a:rPr lang="ko-KR" altLang="en-US" sz="1800" dirty="0" smtClean="0"/>
              <a:t>가능한데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늦게 함</a:t>
            </a:r>
            <a:endParaRPr lang="ko-KR" altLang="en-US" sz="1800" dirty="0"/>
          </a:p>
          <a:p>
            <a:r>
              <a:rPr lang="ko-KR" altLang="en-US" sz="2000" dirty="0" smtClean="0"/>
              <a:t>모든 </a:t>
            </a:r>
            <a:r>
              <a:rPr lang="ko-KR" altLang="en-US" sz="2000" dirty="0"/>
              <a:t>동료의 동의</a:t>
            </a:r>
            <a:r>
              <a:rPr lang="en-US" altLang="ko-KR" sz="2000" dirty="0"/>
              <a:t>, </a:t>
            </a:r>
            <a:r>
              <a:rPr lang="ko-KR" altLang="en-US" sz="2000" dirty="0"/>
              <a:t>효과 있었을까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서로 어떤 작업을 하는지 알게 </a:t>
            </a:r>
            <a:r>
              <a:rPr lang="ko-KR" altLang="en-US" sz="1800" dirty="0" smtClean="0"/>
              <a:t>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어렴풋하지만 대부분의 코드를 알게 됨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ko-KR" altLang="en-US" sz="1800" dirty="0" smtClean="0"/>
              <a:t>효과는 좋음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인원이 많아지며 병목의 원인이 됨 </a:t>
            </a:r>
          </a:p>
          <a:p>
            <a:r>
              <a:rPr lang="ko-KR" altLang="en-US" sz="2000" dirty="0" smtClean="0"/>
              <a:t>몇 </a:t>
            </a:r>
            <a:r>
              <a:rPr lang="ko-KR" altLang="en-US" sz="2000" dirty="0"/>
              <a:t>명의 팀일 때 리뷰가 가장 잘 될까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피드백 빠르지만 논의 상대 부족 </a:t>
            </a:r>
          </a:p>
          <a:p>
            <a:pPr lvl="1"/>
            <a:r>
              <a:rPr lang="en-US" altLang="ko-KR" sz="1800" dirty="0"/>
              <a:t>3~5</a:t>
            </a:r>
            <a:r>
              <a:rPr lang="ko-KR" altLang="en-US" sz="1800" dirty="0"/>
              <a:t>명</a:t>
            </a:r>
            <a:r>
              <a:rPr lang="en-US" altLang="ko-KR" sz="1800" dirty="0"/>
              <a:t>: </a:t>
            </a:r>
            <a:r>
              <a:rPr lang="ko-KR" altLang="en-US" sz="1800" dirty="0"/>
              <a:t>전체 동의 조건으로 효과적이었음 </a:t>
            </a:r>
          </a:p>
          <a:p>
            <a:pPr lvl="1"/>
            <a:r>
              <a:rPr lang="en-US" altLang="ko-KR" sz="1800" dirty="0"/>
              <a:t>6</a:t>
            </a:r>
            <a:r>
              <a:rPr lang="ko-KR" altLang="en-US" sz="1800" dirty="0"/>
              <a:t>명</a:t>
            </a:r>
            <a:r>
              <a:rPr lang="en-US" altLang="ko-KR" sz="1800" dirty="0"/>
              <a:t>~: </a:t>
            </a:r>
            <a:r>
              <a:rPr lang="ko-KR" altLang="en-US" sz="1800" dirty="0"/>
              <a:t>의견</a:t>
            </a:r>
            <a:r>
              <a:rPr lang="en-US" altLang="ko-KR" sz="1800" dirty="0"/>
              <a:t>/</a:t>
            </a:r>
            <a:r>
              <a:rPr lang="ko-KR" altLang="en-US" sz="1800" dirty="0"/>
              <a:t>논의도 많음</a:t>
            </a:r>
            <a:r>
              <a:rPr lang="en-US" altLang="ko-KR" sz="1800" dirty="0"/>
              <a:t>. </a:t>
            </a:r>
            <a:r>
              <a:rPr lang="ko-KR" altLang="en-US" sz="1800" dirty="0"/>
              <a:t>결과 대비 </a:t>
            </a:r>
            <a:r>
              <a:rPr lang="ko-KR" altLang="en-US" sz="1800" dirty="0" smtClean="0"/>
              <a:t>비효율적</a:t>
            </a:r>
            <a:endParaRPr lang="ko-KR" altLang="en-US" sz="1800" dirty="0"/>
          </a:p>
          <a:p>
            <a:r>
              <a:rPr lang="ko-KR" altLang="en-US" sz="2000" dirty="0"/>
              <a:t>시간이 갈수록 리뷰속도가 빨라짐</a:t>
            </a:r>
          </a:p>
          <a:p>
            <a:pPr lvl="1"/>
            <a:r>
              <a:rPr lang="ko-KR" altLang="en-US" sz="1600" dirty="0"/>
              <a:t>일관성 있는 코드 </a:t>
            </a:r>
            <a:r>
              <a:rPr lang="ko-KR" altLang="en-US" sz="1600" dirty="0" smtClean="0"/>
              <a:t>스타일이 도움이 됨</a:t>
            </a:r>
            <a:endParaRPr lang="ko-KR" altLang="en-US" sz="1600" dirty="0"/>
          </a:p>
          <a:p>
            <a:pPr lvl="1"/>
            <a:r>
              <a:rPr lang="ko-KR" altLang="en-US" sz="1600" dirty="0"/>
              <a:t>각자 중요하다고 생각하는 포인트 위주로 리뷰 </a:t>
            </a:r>
          </a:p>
          <a:p>
            <a:pPr lvl="1"/>
            <a:r>
              <a:rPr lang="ko-KR" altLang="en-US" sz="1600" dirty="0"/>
              <a:t>배포 주기가 짧아 쉽게 수정 배포 가능한 </a:t>
            </a:r>
            <a:r>
              <a:rPr lang="ko-KR" altLang="en-US" sz="1600" dirty="0" smtClean="0"/>
              <a:t>환경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 smtClean="0"/>
              <a:t>5: </a:t>
            </a:r>
            <a:r>
              <a:rPr lang="ko-KR" altLang="en-US" dirty="0" smtClean="0"/>
              <a:t>새로운 팀 멤버 영입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프로젝트 멤버가 늘어남</a:t>
            </a:r>
          </a:p>
          <a:p>
            <a:pPr lvl="1"/>
            <a:r>
              <a:rPr lang="ko-KR" altLang="en-US" sz="1800" dirty="0"/>
              <a:t>최대 </a:t>
            </a:r>
            <a:r>
              <a:rPr lang="en-US" altLang="ko-KR" sz="1800" dirty="0"/>
              <a:t>8</a:t>
            </a:r>
            <a:r>
              <a:rPr lang="ko-KR" altLang="en-US" sz="1800" dirty="0"/>
              <a:t>명까지 늘어남 </a:t>
            </a:r>
          </a:p>
          <a:p>
            <a:pPr lvl="1"/>
            <a:r>
              <a:rPr lang="ko-KR" altLang="en-US" sz="1800" dirty="0"/>
              <a:t>대부분 리뷰 문화가 거의 없던 팀에서 온 멤버 </a:t>
            </a:r>
          </a:p>
          <a:p>
            <a:r>
              <a:rPr lang="ko-KR" altLang="en-US" sz="2000" dirty="0" smtClean="0"/>
              <a:t>해결방안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문화로 정착시킴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우리 </a:t>
            </a:r>
            <a:r>
              <a:rPr lang="ko-KR" altLang="en-US" sz="2000" dirty="0"/>
              <a:t>팀은 코드 리뷰를 하는 </a:t>
            </a:r>
            <a:r>
              <a:rPr lang="ko-KR" altLang="en-US" sz="2000" dirty="0" smtClean="0"/>
              <a:t>팀</a:t>
            </a:r>
            <a:r>
              <a:rPr lang="en-US" altLang="ko-KR" sz="2000" dirty="0" smtClean="0"/>
              <a:t>!”</a:t>
            </a:r>
            <a:endParaRPr lang="ko-KR" altLang="en-US" sz="2000" dirty="0"/>
          </a:p>
          <a:p>
            <a:pPr lvl="1"/>
            <a:r>
              <a:rPr lang="ko-KR" altLang="en-US" sz="1800" dirty="0"/>
              <a:t>‘리뷰는 당연하다’는 문화는 정착된 상태 </a:t>
            </a:r>
          </a:p>
          <a:p>
            <a:pPr lvl="1"/>
            <a:r>
              <a:rPr lang="ko-KR" altLang="en-US" sz="1800" dirty="0"/>
              <a:t>영입 전부터 코드 리뷰 문화에 대해 강하게 언급 </a:t>
            </a:r>
          </a:p>
          <a:p>
            <a:pPr lvl="1"/>
            <a:r>
              <a:rPr lang="ko-KR" altLang="en-US" sz="1800" dirty="0"/>
              <a:t>첫 </a:t>
            </a:r>
            <a:r>
              <a:rPr lang="en-US" altLang="ko-KR" sz="1800" dirty="0"/>
              <a:t>PR</a:t>
            </a:r>
            <a:r>
              <a:rPr lang="ko-KR" altLang="en-US" sz="1800" dirty="0"/>
              <a:t>부터 폭풍 </a:t>
            </a:r>
            <a:r>
              <a:rPr lang="ko-KR" altLang="en-US" sz="1800" dirty="0" smtClean="0"/>
              <a:t>리뷰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  <a:p>
            <a:r>
              <a:rPr lang="ko-KR" altLang="en-US" sz="2000" dirty="0" smtClean="0"/>
              <a:t>새 </a:t>
            </a:r>
            <a:r>
              <a:rPr lang="ko-KR" altLang="en-US" sz="2000" dirty="0"/>
              <a:t>멤버들의 공통된 리뷰 후기</a:t>
            </a:r>
          </a:p>
          <a:p>
            <a:pPr lvl="1"/>
            <a:r>
              <a:rPr lang="ko-KR" altLang="en-US" sz="1800" dirty="0"/>
              <a:t>초기의 리뷰는 스트레스였다 </a:t>
            </a:r>
            <a:r>
              <a:rPr lang="en-US" altLang="ko-KR" sz="1800" dirty="0"/>
              <a:t>(</a:t>
            </a:r>
            <a:r>
              <a:rPr lang="ko-KR" altLang="en-US" sz="1800" dirty="0"/>
              <a:t>특히 코드 스타일</a:t>
            </a:r>
            <a:r>
              <a:rPr lang="en-US" altLang="ko-KR" sz="1800" dirty="0"/>
              <a:t>) </a:t>
            </a:r>
          </a:p>
          <a:p>
            <a:pPr lvl="1"/>
            <a:r>
              <a:rPr lang="ko-KR" altLang="en-US" sz="1800" dirty="0"/>
              <a:t>코드 학습 효과가 좋았다 </a:t>
            </a:r>
          </a:p>
          <a:p>
            <a:pPr lvl="1"/>
            <a:r>
              <a:rPr lang="ko-KR" altLang="en-US" sz="1800" dirty="0"/>
              <a:t>시간이 지나니 코드 스타일에 </a:t>
            </a:r>
            <a:r>
              <a:rPr lang="ko-KR" altLang="en-US" sz="1800" dirty="0" smtClean="0"/>
              <a:t>익숙해지더라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1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5: </a:t>
            </a:r>
            <a:r>
              <a:rPr lang="ko-KR" altLang="en-US" dirty="0"/>
              <a:t>새로운 팀 멤버 영입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27881"/>
            <a:ext cx="8353425" cy="433087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0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경험 </a:t>
            </a:r>
            <a:r>
              <a:rPr lang="en-US" altLang="ko-KR" dirty="0" smtClean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사람이 담당하는 피처의 리뷰</a:t>
            </a:r>
          </a:p>
          <a:p>
            <a:pPr lvl="1"/>
            <a:r>
              <a:rPr lang="ko-KR" altLang="en-US" dirty="0"/>
              <a:t>한 피처를 여러 명이 함께 작업하는 경우 </a:t>
            </a:r>
          </a:p>
          <a:p>
            <a:pPr lvl="1"/>
            <a:r>
              <a:rPr lang="ko-KR" altLang="en-US" dirty="0"/>
              <a:t>작업 범위가 겹쳐 </a:t>
            </a:r>
            <a:r>
              <a:rPr lang="en-US" altLang="ko-KR" dirty="0"/>
              <a:t>develop</a:t>
            </a:r>
            <a:r>
              <a:rPr lang="ko-KR" altLang="en-US" dirty="0"/>
              <a:t>으로 </a:t>
            </a:r>
            <a:r>
              <a:rPr lang="en-US" altLang="ko-KR" dirty="0"/>
              <a:t>PR </a:t>
            </a:r>
            <a:r>
              <a:rPr lang="ko-KR" altLang="en-US" dirty="0"/>
              <a:t>애매함 </a:t>
            </a:r>
          </a:p>
          <a:p>
            <a:pPr lvl="1"/>
            <a:r>
              <a:rPr lang="ko-KR" altLang="en-US" dirty="0"/>
              <a:t>피처 단위가 커서 한 번에 </a:t>
            </a:r>
            <a:r>
              <a:rPr lang="ko-KR" altLang="en-US" dirty="0" err="1"/>
              <a:t>리뷰하기엔</a:t>
            </a:r>
            <a:r>
              <a:rPr lang="ko-KR" altLang="en-US" dirty="0"/>
              <a:t> </a:t>
            </a:r>
            <a:r>
              <a:rPr lang="ko-KR" altLang="en-US" dirty="0" smtClean="0"/>
              <a:t>부담스러움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해결방법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</a:t>
            </a:r>
            <a:r>
              <a:rPr lang="ko-KR" altLang="en-US" dirty="0"/>
              <a:t>피처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PR</a:t>
            </a:r>
            <a:r>
              <a:rPr lang="ko-KR" altLang="en-US" dirty="0"/>
              <a:t>하도록 함</a:t>
            </a:r>
          </a:p>
          <a:p>
            <a:pPr lvl="1"/>
            <a:r>
              <a:rPr lang="ko-KR" altLang="en-US" dirty="0"/>
              <a:t>피처의 메인 </a:t>
            </a:r>
            <a:r>
              <a:rPr lang="ko-KR" altLang="en-US" dirty="0" err="1"/>
              <a:t>브랜치인</a:t>
            </a:r>
            <a:r>
              <a:rPr lang="ko-KR" altLang="en-US" dirty="0"/>
              <a:t> </a:t>
            </a:r>
            <a:r>
              <a:rPr lang="en-US" altLang="ko-KR" dirty="0"/>
              <a:t>feature/A</a:t>
            </a:r>
            <a:r>
              <a:rPr lang="ko-KR" altLang="en-US" dirty="0"/>
              <a:t>를 따고 </a:t>
            </a:r>
          </a:p>
          <a:p>
            <a:pPr lvl="1"/>
            <a:r>
              <a:rPr lang="ko-KR" altLang="en-US" dirty="0"/>
              <a:t>하위 피처를 </a:t>
            </a:r>
            <a:r>
              <a:rPr lang="en-US" altLang="ko-KR" dirty="0"/>
              <a:t>feature/A-1, feature/A-2</a:t>
            </a:r>
            <a:r>
              <a:rPr lang="ko-KR" altLang="en-US" dirty="0"/>
              <a:t>로 작업 </a:t>
            </a:r>
          </a:p>
          <a:p>
            <a:pPr lvl="1"/>
            <a:r>
              <a:rPr lang="ko-KR" altLang="en-US" dirty="0"/>
              <a:t>작업 후</a:t>
            </a:r>
            <a:r>
              <a:rPr lang="en-US" altLang="ko-KR" dirty="0"/>
              <a:t>, feature/A-1 &gt; feature/A </a:t>
            </a:r>
            <a:r>
              <a:rPr lang="ko-KR" altLang="en-US" dirty="0"/>
              <a:t>로 </a:t>
            </a:r>
            <a:r>
              <a:rPr lang="en-US" altLang="ko-KR" dirty="0"/>
              <a:t>PR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코드 리뷰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카카오스토리의 코드 리뷰 경험</a:t>
            </a:r>
            <a:endParaRPr lang="en-US" altLang="ko-KR" dirty="0" smtClean="0"/>
          </a:p>
          <a:p>
            <a:r>
              <a:rPr lang="ko-KR" altLang="en-US" dirty="0"/>
              <a:t>코드 리뷰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도구들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Gerrit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lvl="1"/>
            <a:r>
              <a:rPr lang="en-US" altLang="ko-KR" dirty="0"/>
              <a:t>Crucible (+ Fisheye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설치 및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써보자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경험 </a:t>
            </a:r>
            <a:r>
              <a:rPr lang="en-US" altLang="ko-KR" dirty="0"/>
              <a:t>6: </a:t>
            </a:r>
            <a:r>
              <a:rPr lang="ko-KR" altLang="en-US" dirty="0"/>
              <a:t>여러 사람이 담당하는 피처의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번에 걸쳐 </a:t>
            </a:r>
            <a:r>
              <a:rPr lang="ko-KR" altLang="en-US" dirty="0" err="1"/>
              <a:t>리뷰함</a:t>
            </a:r>
            <a:endParaRPr lang="ko-KR" altLang="en-US" dirty="0"/>
          </a:p>
          <a:p>
            <a:pPr lvl="1"/>
            <a:r>
              <a:rPr lang="ko-KR" altLang="en-US" dirty="0"/>
              <a:t>상위 피처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리뷰는 담당자끼리만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 리뷰는 큼직한 구조나 </a:t>
            </a:r>
            <a:r>
              <a:rPr lang="ko-KR" altLang="en-US" dirty="0" err="1"/>
              <a:t>로직에</a:t>
            </a:r>
            <a:r>
              <a:rPr lang="ko-KR" altLang="en-US" dirty="0"/>
              <a:t> 대해 </a:t>
            </a:r>
            <a:r>
              <a:rPr lang="ko-KR" altLang="en-US" dirty="0" err="1"/>
              <a:t>러프하게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develop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리뷰는 모두가 </a:t>
            </a:r>
            <a:r>
              <a:rPr lang="ko-KR" altLang="en-US" dirty="0" smtClean="0"/>
              <a:t>참여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/>
              <a:t>2</a:t>
            </a:r>
            <a:r>
              <a:rPr lang="ko-KR" altLang="en-US" dirty="0"/>
              <a:t>차 리뷰의 효과</a:t>
            </a:r>
          </a:p>
          <a:p>
            <a:pPr lvl="1"/>
            <a:r>
              <a:rPr lang="ko-KR" altLang="en-US" dirty="0"/>
              <a:t>구조 변경에 대한 피드백이 </a:t>
            </a:r>
            <a:r>
              <a:rPr lang="en-US" altLang="ko-KR" dirty="0"/>
              <a:t>1</a:t>
            </a:r>
            <a:r>
              <a:rPr lang="ko-KR" altLang="en-US" dirty="0"/>
              <a:t>차 리뷰에서 가능 </a:t>
            </a:r>
          </a:p>
          <a:p>
            <a:pPr lvl="1"/>
            <a:r>
              <a:rPr lang="ko-KR" altLang="en-US" dirty="0"/>
              <a:t>테스트 직전에 큰 변경이 적어짐 </a:t>
            </a:r>
          </a:p>
          <a:p>
            <a:pPr lvl="1"/>
            <a:r>
              <a:rPr lang="ko-KR" altLang="en-US" dirty="0"/>
              <a:t>두 번째 리뷰부턴 확실히 속도가 빠름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226" y="1058863"/>
            <a:ext cx="610954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회고 </a:t>
            </a:r>
            <a:r>
              <a:rPr lang="en-US" altLang="ko-KR" dirty="0" smtClean="0"/>
              <a:t>1. </a:t>
            </a:r>
            <a:r>
              <a:rPr lang="ko-KR" altLang="en-US" dirty="0"/>
              <a:t>리뷰는 서로에게 도움이 되었을까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5" y="1058566"/>
            <a:ext cx="8632227" cy="5269953"/>
          </a:xfrm>
        </p:spPr>
        <p:txBody>
          <a:bodyPr/>
          <a:lstStyle/>
          <a:p>
            <a:r>
              <a:rPr lang="ko-KR" altLang="en-US" dirty="0" smtClean="0"/>
              <a:t>팀원들 후기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/>
              <a:t>스타일 또는 접근 방법을 알게 됨 </a:t>
            </a:r>
          </a:p>
          <a:p>
            <a:pPr lvl="1"/>
            <a:r>
              <a:rPr lang="ko-KR" altLang="en-US" dirty="0"/>
              <a:t>“배울 게 많았다”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사람의 코드를 읽는 시간이 많아졌다 </a:t>
            </a:r>
          </a:p>
          <a:p>
            <a:pPr lvl="1"/>
            <a:r>
              <a:rPr lang="ko-KR" altLang="en-US" dirty="0" smtClean="0"/>
              <a:t>논의 </a:t>
            </a:r>
            <a:r>
              <a:rPr lang="ko-KR" altLang="en-US" dirty="0"/>
              <a:t>과정에서 서로 성장하는 느낌 </a:t>
            </a:r>
            <a:endParaRPr lang="en-US" altLang="ko-KR" dirty="0" smtClean="0"/>
          </a:p>
          <a:p>
            <a:pPr lvl="2"/>
            <a:r>
              <a:rPr lang="ko-KR" altLang="en-US" dirty="0"/>
              <a:t>‘왜 이렇게 했을까’ 생각하고</a:t>
            </a:r>
            <a:r>
              <a:rPr lang="en-US" altLang="ko-KR" dirty="0"/>
              <a:t>, </a:t>
            </a:r>
            <a:r>
              <a:rPr lang="ko-KR" altLang="en-US" dirty="0"/>
              <a:t>‘왜 이렇게 했는지’ 설명하는 시간이 </a:t>
            </a:r>
            <a:r>
              <a:rPr lang="ko-KR" altLang="en-US" dirty="0" smtClean="0"/>
              <a:t>많아짐</a:t>
            </a:r>
            <a:endParaRPr lang="ko-KR" altLang="en-US" dirty="0"/>
          </a:p>
          <a:p>
            <a:pPr lvl="1"/>
            <a:r>
              <a:rPr lang="ko-KR" altLang="en-US" dirty="0"/>
              <a:t>이제는 </a:t>
            </a:r>
            <a:r>
              <a:rPr lang="ko-KR" altLang="en-US" dirty="0" err="1"/>
              <a:t>안하면</a:t>
            </a:r>
            <a:r>
              <a:rPr lang="ko-KR" altLang="en-US" dirty="0"/>
              <a:t> 뭔가 </a:t>
            </a:r>
            <a:r>
              <a:rPr lang="ko-KR" altLang="en-US" dirty="0" smtClean="0"/>
              <a:t>불안함</a:t>
            </a:r>
            <a:endParaRPr lang="en-US" altLang="ko-KR" dirty="0" smtClean="0"/>
          </a:p>
          <a:p>
            <a:r>
              <a:rPr lang="ko-KR" altLang="en-US" dirty="0" smtClean="0"/>
              <a:t>직접적 효과</a:t>
            </a:r>
            <a:endParaRPr lang="en-US" altLang="ko-KR" dirty="0"/>
          </a:p>
          <a:p>
            <a:pPr lvl="1"/>
            <a:r>
              <a:rPr lang="ko-KR" altLang="en-US" dirty="0"/>
              <a:t>긴급 </a:t>
            </a:r>
            <a:r>
              <a:rPr lang="ko-KR" altLang="en-US" dirty="0" err="1"/>
              <a:t>핫픽스</a:t>
            </a:r>
            <a:r>
              <a:rPr lang="ko-KR" altLang="en-US" dirty="0"/>
              <a:t> 코드에서 버그 발견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 smtClean="0"/>
              <a:t>코드 파악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내가 </a:t>
            </a:r>
            <a:r>
              <a:rPr lang="ko-KR" altLang="en-US" dirty="0"/>
              <a:t>짠 것 같은데 알고 보니 다른 사람이 짰음 </a:t>
            </a:r>
          </a:p>
          <a:p>
            <a:pPr lvl="1"/>
            <a:r>
              <a:rPr lang="ko-KR" altLang="en-US" dirty="0"/>
              <a:t>인수인계 할 게 거의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87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회고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리뷰의 유익함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무익함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유익하다고 느꼈던 리뷰</a:t>
            </a:r>
          </a:p>
          <a:p>
            <a:pPr lvl="1"/>
            <a:r>
              <a:rPr lang="ko-KR" altLang="en-US" dirty="0"/>
              <a:t>미리 발견하는 버그 </a:t>
            </a:r>
          </a:p>
          <a:p>
            <a:pPr lvl="1"/>
            <a:r>
              <a:rPr lang="ko-KR" altLang="en-US" dirty="0"/>
              <a:t>경험의 공유 </a:t>
            </a:r>
            <a:r>
              <a:rPr lang="en-US" altLang="ko-KR" dirty="0"/>
              <a:t>(</a:t>
            </a:r>
            <a:r>
              <a:rPr lang="ko-KR" altLang="en-US" dirty="0"/>
              <a:t>삽질 회피</a:t>
            </a:r>
            <a:r>
              <a:rPr lang="en-US" altLang="ko-KR" dirty="0"/>
              <a:t>, </a:t>
            </a:r>
            <a:r>
              <a:rPr lang="ko-KR" altLang="en-US" dirty="0"/>
              <a:t>기존 코드 </a:t>
            </a:r>
            <a:r>
              <a:rPr lang="ko-KR" altLang="en-US" dirty="0" err="1"/>
              <a:t>히스토리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smtClean="0"/>
              <a:t>더 나은 제안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조금은 불필요한 논쟁이라고 생각한 리뷰</a:t>
            </a:r>
          </a:p>
          <a:p>
            <a:pPr lvl="1"/>
            <a:r>
              <a:rPr lang="ko-KR" altLang="en-US" dirty="0" smtClean="0"/>
              <a:t>취향의 </a:t>
            </a:r>
            <a:r>
              <a:rPr lang="ko-KR" altLang="en-US" dirty="0"/>
              <a:t>차이 </a:t>
            </a:r>
            <a:r>
              <a:rPr lang="en-US" altLang="ko-KR" dirty="0"/>
              <a:t>(if vs switch) </a:t>
            </a:r>
          </a:p>
          <a:p>
            <a:pPr lvl="1"/>
            <a:r>
              <a:rPr lang="ko-KR" altLang="en-US" dirty="0"/>
              <a:t>애매한 수준의 제안 </a:t>
            </a:r>
            <a:r>
              <a:rPr lang="en-US" altLang="ko-KR" dirty="0"/>
              <a:t>(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미미한 성능 개선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smtClean="0"/>
              <a:t>너무 </a:t>
            </a:r>
            <a:r>
              <a:rPr lang="ko-KR" altLang="en-US" dirty="0"/>
              <a:t>먼 미래에 대한 방어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2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회고 </a:t>
            </a:r>
            <a:r>
              <a:rPr lang="en-US" altLang="ko-KR" dirty="0"/>
              <a:t>2. </a:t>
            </a:r>
            <a:r>
              <a:rPr lang="ko-KR" altLang="en-US" dirty="0"/>
              <a:t>리뷰의 유익함</a:t>
            </a:r>
            <a:r>
              <a:rPr lang="en-US" altLang="ko-KR" dirty="0"/>
              <a:t>, </a:t>
            </a:r>
            <a:r>
              <a:rPr lang="ko-KR" altLang="en-US" dirty="0"/>
              <a:t>무익함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리뷰에 대해 공통적으로 느꼈던 스트레스</a:t>
            </a:r>
          </a:p>
          <a:p>
            <a:pPr lvl="1"/>
            <a:r>
              <a:rPr lang="ko-KR" altLang="en-US" dirty="0"/>
              <a:t>코드 스타일의 사소한 부분까지 강요당했을 때 </a:t>
            </a:r>
          </a:p>
          <a:p>
            <a:pPr lvl="1"/>
            <a:r>
              <a:rPr lang="ko-KR" altLang="en-US" dirty="0"/>
              <a:t>피처도 작업하랴</a:t>
            </a:r>
            <a:r>
              <a:rPr lang="en-US" altLang="ko-KR" dirty="0"/>
              <a:t>, </a:t>
            </a:r>
            <a:r>
              <a:rPr lang="ko-KR" altLang="en-US" dirty="0" err="1"/>
              <a:t>리뷰하랴</a:t>
            </a:r>
            <a:r>
              <a:rPr lang="en-US" altLang="ko-KR" dirty="0"/>
              <a:t>, </a:t>
            </a:r>
            <a:r>
              <a:rPr lang="ko-KR" altLang="en-US" dirty="0" err="1"/>
              <a:t>피드백하랴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내일이 마감인데</a:t>
            </a:r>
            <a:r>
              <a:rPr lang="en-US" altLang="ko-KR" dirty="0"/>
              <a:t>, </a:t>
            </a:r>
            <a:r>
              <a:rPr lang="ko-KR" altLang="en-US" dirty="0"/>
              <a:t>전체 구조를 변경하는 리뷰 </a:t>
            </a:r>
          </a:p>
          <a:p>
            <a:pPr lvl="1"/>
            <a:r>
              <a:rPr lang="ko-KR" altLang="en-US" dirty="0"/>
              <a:t>내일이 테스트인데</a:t>
            </a:r>
            <a:r>
              <a:rPr lang="en-US" altLang="ko-KR" dirty="0"/>
              <a:t>, </a:t>
            </a:r>
            <a:r>
              <a:rPr lang="ko-KR" altLang="en-US" dirty="0"/>
              <a:t>쌓인 리뷰가 수십 개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근본적으로 해결하기 어려운 문제들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여전히 </a:t>
            </a:r>
            <a:r>
              <a:rPr lang="ko-KR" altLang="en-US" dirty="0"/>
              <a:t>리뷰가 병목이 될 수 있다 </a:t>
            </a:r>
          </a:p>
          <a:p>
            <a:pPr lvl="1"/>
            <a:r>
              <a:rPr lang="ko-KR" altLang="en-US" dirty="0"/>
              <a:t>리뷰 문화 정착까지의 비용이 크다 </a:t>
            </a:r>
          </a:p>
          <a:p>
            <a:pPr lvl="1"/>
            <a:r>
              <a:rPr lang="ko-KR" altLang="en-US" dirty="0"/>
              <a:t>가끔은 리뷰가 생산 의욕을 꺾을 때도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81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회고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어떻게 리뷰를 유지할 수 있었을까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리뷰를 유지할 수 있었던 이유</a:t>
            </a:r>
          </a:p>
          <a:p>
            <a:pPr lvl="1"/>
            <a:r>
              <a:rPr lang="ko-KR" altLang="en-US" dirty="0"/>
              <a:t>초기부터 모두의 동의 하에 자율적으로 도입 </a:t>
            </a:r>
          </a:p>
          <a:p>
            <a:pPr lvl="1"/>
            <a:r>
              <a:rPr lang="ko-KR" altLang="en-US" dirty="0"/>
              <a:t>코드 리뷰는 당연하다라는 문화의 정착 </a:t>
            </a:r>
          </a:p>
          <a:p>
            <a:pPr lvl="1"/>
            <a:r>
              <a:rPr lang="ko-KR" altLang="en-US" dirty="0"/>
              <a:t>문제의 인식과 지속적인 개선 노력 </a:t>
            </a:r>
          </a:p>
          <a:p>
            <a:pPr lvl="1"/>
            <a:r>
              <a:rPr lang="ko-KR" altLang="en-US" dirty="0"/>
              <a:t>정기적인 개발 </a:t>
            </a:r>
            <a:r>
              <a:rPr lang="ko-KR" altLang="en-US" dirty="0" smtClean="0"/>
              <a:t>미팅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특히 좋았음</a:t>
            </a:r>
            <a:endParaRPr lang="en-US" altLang="ko-KR" dirty="0" smtClean="0"/>
          </a:p>
          <a:p>
            <a:pPr lvl="2"/>
            <a:r>
              <a:rPr lang="ko-KR" altLang="en-US" dirty="0"/>
              <a:t>매주 정해진 시간에 자유 주제로 논의 </a:t>
            </a:r>
          </a:p>
          <a:p>
            <a:pPr lvl="2"/>
            <a:r>
              <a:rPr lang="ko-KR" altLang="en-US" dirty="0" err="1"/>
              <a:t>이터레이션</a:t>
            </a:r>
            <a:r>
              <a:rPr lang="ko-KR" altLang="en-US" dirty="0"/>
              <a:t> </a:t>
            </a:r>
            <a:r>
              <a:rPr lang="ko-KR" altLang="en-US" dirty="0" smtClean="0"/>
              <a:t>테스트 종료 </a:t>
            </a:r>
            <a:r>
              <a:rPr lang="ko-KR" altLang="en-US" dirty="0"/>
              <a:t>후 회고 </a:t>
            </a:r>
          </a:p>
          <a:p>
            <a:pPr lvl="2"/>
            <a:r>
              <a:rPr lang="ko-KR" altLang="en-US" dirty="0"/>
              <a:t>리뷰 정책 </a:t>
            </a:r>
            <a:r>
              <a:rPr lang="en-US" altLang="ko-KR" dirty="0"/>
              <a:t>/ </a:t>
            </a:r>
            <a:r>
              <a:rPr lang="ko-KR" altLang="en-US" dirty="0"/>
              <a:t>개선에 대한 논의할 수 있는 </a:t>
            </a:r>
            <a:r>
              <a:rPr lang="ko-KR" altLang="en-US" dirty="0" smtClean="0"/>
              <a:t>기회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엔터프라이즈 </a:t>
            </a:r>
            <a:r>
              <a:rPr lang="ko-KR" altLang="en-US" dirty="0" err="1"/>
              <a:t>깃헙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모두 같은 언어로 같은 서비스를 담당 </a:t>
            </a:r>
          </a:p>
          <a:p>
            <a:pPr lvl="1"/>
            <a:r>
              <a:rPr lang="ko-KR" altLang="en-US" dirty="0"/>
              <a:t>지속적으로 한 서비스를 담당 </a:t>
            </a:r>
          </a:p>
          <a:p>
            <a:pPr lvl="1"/>
            <a:r>
              <a:rPr lang="ko-KR" altLang="en-US" dirty="0"/>
              <a:t>수평적 문화 </a:t>
            </a:r>
            <a:r>
              <a:rPr lang="en-US" altLang="ko-KR" dirty="0"/>
              <a:t>(</a:t>
            </a:r>
            <a:r>
              <a:rPr lang="ko-KR" altLang="en-US" dirty="0"/>
              <a:t>영어 이름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0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회고 </a:t>
            </a:r>
            <a:r>
              <a:rPr lang="en-US" altLang="ko-KR" dirty="0"/>
              <a:t>3. </a:t>
            </a:r>
            <a:r>
              <a:rPr lang="ko-KR" altLang="en-US" dirty="0"/>
              <a:t>어떻게 리뷰를 유지할 수 있었을까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예전 좋지 않았던 리뷰 경험</a:t>
            </a:r>
          </a:p>
          <a:p>
            <a:pPr lvl="1"/>
            <a:r>
              <a:rPr lang="ko-KR" altLang="en-US" dirty="0"/>
              <a:t>팀 내에서 코드 리뷰 진행 </a:t>
            </a:r>
          </a:p>
          <a:p>
            <a:pPr lvl="1"/>
            <a:r>
              <a:rPr lang="ko-KR" altLang="en-US" dirty="0"/>
              <a:t>자바스크립트 개발자가 모여있는 기능 조직 </a:t>
            </a:r>
          </a:p>
          <a:p>
            <a:pPr lvl="1"/>
            <a:r>
              <a:rPr lang="ko-KR" altLang="en-US" dirty="0"/>
              <a:t>각자 다른 프로젝트에 투입 </a:t>
            </a:r>
          </a:p>
          <a:p>
            <a:pPr lvl="1"/>
            <a:r>
              <a:rPr lang="ko-KR" altLang="en-US" dirty="0"/>
              <a:t>자율적으로 만들어진 분위기가 아니었음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1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코드 리뷰가 좋지 않을 수 있는 이유 및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오프라인 </a:t>
            </a:r>
            <a:r>
              <a:rPr lang="ko-KR" altLang="en-US" sz="2000" dirty="0"/>
              <a:t>코드 </a:t>
            </a:r>
            <a:r>
              <a:rPr lang="ko-KR" altLang="en-US" sz="2000" dirty="0" smtClean="0"/>
              <a:t>리뷰만 수행</a:t>
            </a:r>
            <a:endParaRPr lang="ko-KR" altLang="en-US" sz="2000" dirty="0"/>
          </a:p>
          <a:p>
            <a:pPr lvl="1"/>
            <a:r>
              <a:rPr lang="ko-KR" altLang="en-US" sz="1800" dirty="0"/>
              <a:t>리뷰 미팅에서 </a:t>
            </a:r>
            <a:r>
              <a:rPr lang="ko-KR" altLang="en-US" sz="1800" dirty="0" err="1"/>
              <a:t>프로젝터로</a:t>
            </a:r>
            <a:r>
              <a:rPr lang="ko-KR" altLang="en-US" sz="1800" dirty="0"/>
              <a:t> 공유 </a:t>
            </a:r>
          </a:p>
          <a:p>
            <a:pPr lvl="1"/>
            <a:r>
              <a:rPr lang="ko-KR" altLang="en-US" sz="1800" dirty="0"/>
              <a:t>리뷰 미팅은 분위기 영향을 많이 받음 </a:t>
            </a:r>
          </a:p>
          <a:p>
            <a:pPr lvl="1"/>
            <a:r>
              <a:rPr lang="ko-KR" altLang="en-US" sz="1800" dirty="0"/>
              <a:t>과열된 논쟁이나 </a:t>
            </a:r>
            <a:r>
              <a:rPr lang="ko-KR" altLang="en-US" sz="1800" dirty="0" err="1"/>
              <a:t>귀차니즘의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전파</a:t>
            </a:r>
            <a:endParaRPr lang="en-US" altLang="ko-KR" sz="1800" dirty="0" smtClean="0"/>
          </a:p>
          <a:p>
            <a:r>
              <a:rPr lang="ko-KR" altLang="en-US" sz="2000" dirty="0"/>
              <a:t>도구의 부실함</a:t>
            </a:r>
          </a:p>
          <a:p>
            <a:pPr lvl="1"/>
            <a:r>
              <a:rPr lang="en-US" altLang="ko-KR" sz="1800" dirty="0"/>
              <a:t>SVN + </a:t>
            </a:r>
            <a:r>
              <a:rPr lang="ko-KR" altLang="en-US" sz="1800" dirty="0"/>
              <a:t>마땅한 리뷰 도구 없었음 </a:t>
            </a:r>
          </a:p>
          <a:p>
            <a:pPr lvl="1"/>
            <a:r>
              <a:rPr lang="ko-KR" altLang="en-US" sz="1800" dirty="0"/>
              <a:t>메모장이나 에디터에 주석으로 달아 전달 </a:t>
            </a:r>
          </a:p>
          <a:p>
            <a:pPr lvl="1"/>
            <a:r>
              <a:rPr lang="ko-KR" altLang="en-US" sz="1800" dirty="0"/>
              <a:t>별도 리뷰 도구를 도입했지만 잘 연동되지 </a:t>
            </a:r>
            <a:r>
              <a:rPr lang="ko-KR" altLang="en-US" sz="1800" dirty="0" smtClean="0"/>
              <a:t>않음</a:t>
            </a:r>
            <a:endParaRPr lang="en-US" altLang="ko-KR" sz="1800" dirty="0" smtClean="0"/>
          </a:p>
          <a:p>
            <a:r>
              <a:rPr lang="ko-KR" altLang="en-US" sz="2000" dirty="0"/>
              <a:t>서로 다른 업무</a:t>
            </a:r>
          </a:p>
          <a:p>
            <a:pPr lvl="1"/>
            <a:r>
              <a:rPr lang="ko-KR" altLang="en-US" sz="1800" dirty="0"/>
              <a:t>개발하는 언어는 같았지만 </a:t>
            </a:r>
          </a:p>
          <a:p>
            <a:pPr lvl="1"/>
            <a:r>
              <a:rPr lang="ko-KR" altLang="en-US" sz="1800" dirty="0"/>
              <a:t>담당하는 서비스가 모두 다름 </a:t>
            </a:r>
          </a:p>
          <a:p>
            <a:pPr lvl="1"/>
            <a:r>
              <a:rPr lang="ko-KR" altLang="en-US" sz="1800" dirty="0"/>
              <a:t>리뷰 범위의 한계 </a:t>
            </a:r>
            <a:r>
              <a:rPr lang="en-US" altLang="ko-KR" sz="1800" dirty="0"/>
              <a:t>(</a:t>
            </a:r>
            <a:r>
              <a:rPr lang="ko-KR" altLang="en-US" sz="1800" dirty="0"/>
              <a:t>스타일이나 일반적인 </a:t>
            </a:r>
            <a:r>
              <a:rPr lang="ko-KR" altLang="en-US" sz="1800" dirty="0" err="1"/>
              <a:t>로직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16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코드 리뷰가 좋지 않을 수 있는 이유 및 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주니어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시니어 간의 코드 리뷰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시니어가 </a:t>
            </a:r>
            <a:r>
              <a:rPr lang="ko-KR" altLang="en-US" dirty="0"/>
              <a:t>주니어의 코드를 고쳐주는 </a:t>
            </a:r>
            <a:r>
              <a:rPr lang="ko-KR" altLang="en-US" dirty="0" err="1"/>
              <a:t>일방향</a:t>
            </a:r>
            <a:r>
              <a:rPr lang="ko-KR" altLang="en-US" dirty="0"/>
              <a:t> 리뷰 </a:t>
            </a:r>
          </a:p>
          <a:p>
            <a:pPr lvl="1"/>
            <a:r>
              <a:rPr lang="ko-KR" altLang="en-US" dirty="0"/>
              <a:t>시니어들에겐 큰 도움이 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ko-KR" altLang="en-US" dirty="0"/>
              <a:t>자리잡지 못한 문화</a:t>
            </a:r>
          </a:p>
          <a:p>
            <a:pPr lvl="1"/>
            <a:r>
              <a:rPr lang="ko-KR" altLang="en-US" dirty="0"/>
              <a:t>코드 리뷰가 잘 </a:t>
            </a:r>
            <a:r>
              <a:rPr lang="ko-KR" altLang="en-US" dirty="0" err="1"/>
              <a:t>워킹하지</a:t>
            </a:r>
            <a:r>
              <a:rPr lang="ko-KR" altLang="en-US" dirty="0"/>
              <a:t> 않는 걸 모두 알고 있음 </a:t>
            </a:r>
          </a:p>
          <a:p>
            <a:pPr lvl="1"/>
            <a:r>
              <a:rPr lang="ko-KR" altLang="en-US" dirty="0"/>
              <a:t>‘뭘 코드리뷰를 해</a:t>
            </a:r>
            <a:r>
              <a:rPr lang="en-US" altLang="ko-KR" dirty="0"/>
              <a:t>~’</a:t>
            </a:r>
            <a:r>
              <a:rPr lang="ko-KR" altLang="en-US" dirty="0"/>
              <a:t>라는 분위기 </a:t>
            </a:r>
          </a:p>
          <a:p>
            <a:pPr lvl="1"/>
            <a:r>
              <a:rPr lang="ko-KR" altLang="en-US" dirty="0"/>
              <a:t>‘</a:t>
            </a:r>
            <a:r>
              <a:rPr lang="ko-KR" altLang="en-US" dirty="0" err="1"/>
              <a:t>팀별로</a:t>
            </a:r>
            <a:r>
              <a:rPr lang="ko-KR" altLang="en-US" dirty="0"/>
              <a:t> 코드리뷰를 하라’는 상위 조직의 </a:t>
            </a:r>
            <a:r>
              <a:rPr lang="ko-KR" altLang="en-US" dirty="0" smtClean="0"/>
              <a:t>강제성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7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 도입을 위한 제언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새로 시작하는 조직에 리뷰를 도입한다면</a:t>
            </a:r>
          </a:p>
          <a:p>
            <a:pPr lvl="1"/>
            <a:r>
              <a:rPr lang="ko-KR" altLang="en-US" sz="1600" dirty="0"/>
              <a:t>모든 멤버의 자율적 동의로 시작하고</a:t>
            </a:r>
            <a:r>
              <a:rPr lang="en-US" altLang="ko-KR" sz="1600" dirty="0"/>
              <a:t>, </a:t>
            </a:r>
          </a:p>
          <a:p>
            <a:pPr lvl="1"/>
            <a:r>
              <a:rPr lang="ko-KR" altLang="en-US" sz="1600" dirty="0"/>
              <a:t>최대한 강제성을 적용한 규칙으로 시작 </a:t>
            </a:r>
          </a:p>
          <a:p>
            <a:pPr lvl="1"/>
            <a:r>
              <a:rPr lang="ko-KR" altLang="en-US" sz="1600" dirty="0"/>
              <a:t>규칙은 도구를 사용해 </a:t>
            </a:r>
            <a:r>
              <a:rPr lang="ko-KR" altLang="en-US" sz="1600" dirty="0" smtClean="0"/>
              <a:t>제한</a:t>
            </a:r>
            <a:endParaRPr lang="ko-KR" altLang="en-US" sz="2000" dirty="0"/>
          </a:p>
          <a:p>
            <a:r>
              <a:rPr lang="ko-KR" altLang="en-US" sz="2000" dirty="0"/>
              <a:t>시작할 때는 이렇게 해보면 어떨까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600" dirty="0" err="1"/>
              <a:t>develop,master</a:t>
            </a:r>
            <a:r>
              <a:rPr lang="en-US" altLang="ko-KR" sz="1600" dirty="0"/>
              <a:t> push </a:t>
            </a:r>
            <a:r>
              <a:rPr lang="ko-KR" altLang="en-US" sz="1600" dirty="0"/>
              <a:t>제한 </a:t>
            </a:r>
            <a:r>
              <a:rPr lang="en-US" altLang="ko-KR" sz="1600" dirty="0"/>
              <a:t>/ </a:t>
            </a:r>
            <a:r>
              <a:rPr lang="ko-KR" altLang="en-US" sz="1600" dirty="0"/>
              <a:t>모두 </a:t>
            </a:r>
            <a:r>
              <a:rPr lang="en-US" altLang="ko-KR" sz="1600" dirty="0"/>
              <a:t>PR</a:t>
            </a:r>
            <a:r>
              <a:rPr lang="ko-KR" altLang="en-US" sz="1600" dirty="0"/>
              <a:t>로 </a:t>
            </a:r>
          </a:p>
          <a:p>
            <a:pPr lvl="1"/>
            <a:r>
              <a:rPr lang="ko-KR" altLang="en-US" sz="1600" dirty="0"/>
              <a:t>모든 멤버의 동의 </a:t>
            </a:r>
          </a:p>
          <a:p>
            <a:pPr lvl="1"/>
            <a:r>
              <a:rPr lang="ko-KR" altLang="en-US" sz="1600" dirty="0"/>
              <a:t>코드 스타일 체크는 자동화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깃훅</a:t>
            </a:r>
            <a:r>
              <a:rPr lang="ko-KR" altLang="en-US" sz="1600" dirty="0"/>
              <a:t> 등</a:t>
            </a:r>
            <a:r>
              <a:rPr lang="en-US" altLang="ko-KR" sz="1600" dirty="0" smtClean="0"/>
              <a:t>)</a:t>
            </a:r>
            <a:endParaRPr lang="en-US" altLang="ko-KR" sz="2000" dirty="0"/>
          </a:p>
          <a:p>
            <a:r>
              <a:rPr lang="ko-KR" altLang="en-US" sz="2000" dirty="0"/>
              <a:t>기존 조직에 리뷰를 도입한다면</a:t>
            </a:r>
          </a:p>
          <a:p>
            <a:pPr lvl="1"/>
            <a:r>
              <a:rPr lang="ko-KR" altLang="en-US" sz="1600" dirty="0"/>
              <a:t>나와 마음이 맞는 동료를 찾아 소규모로 시작 </a:t>
            </a:r>
          </a:p>
          <a:p>
            <a:pPr lvl="1"/>
            <a:r>
              <a:rPr lang="ko-KR" altLang="en-US" sz="1600" dirty="0"/>
              <a:t>도구를 적극적으로 활용 </a:t>
            </a:r>
          </a:p>
          <a:p>
            <a:pPr lvl="1"/>
            <a:r>
              <a:rPr lang="ko-KR" altLang="en-US" sz="1600" dirty="0"/>
              <a:t>기존에 일하던 방식에 자연스럽게 적용될 수 있게 </a:t>
            </a:r>
          </a:p>
          <a:p>
            <a:pPr lvl="1"/>
            <a:r>
              <a:rPr lang="ko-KR" altLang="en-US" sz="1600" dirty="0"/>
              <a:t>다른 멤버가 거부감을 갖지 않도록 천천히 도입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7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코드 리뷰 </a:t>
            </a:r>
            <a:r>
              <a:rPr lang="en-US" altLang="ko-KR" sz="4400" dirty="0"/>
              <a:t>2: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코드 리뷰는 문화다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카카오스토리에서의 코드 리뷰 경험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14" y="1316832"/>
            <a:ext cx="3600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3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근데 좀 해보려고 하면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다른 멤버는 시큰둥하다</a:t>
            </a:r>
            <a:r>
              <a:rPr lang="en-US" altLang="ko-KR" dirty="0"/>
              <a:t>. </a:t>
            </a:r>
            <a:r>
              <a:rPr lang="ko-KR" altLang="en-US" dirty="0"/>
              <a:t>나만 하고 싶나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자꾸 하자고 하려니 귀찮고 미안하다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/>
              <a:t>그냥도 이미 바쁜데 </a:t>
            </a:r>
            <a:r>
              <a:rPr lang="ko-KR" altLang="en-US" dirty="0" err="1"/>
              <a:t>오바</a:t>
            </a:r>
            <a:r>
              <a:rPr lang="ko-KR" altLang="en-US" dirty="0"/>
              <a:t> 아닌가</a:t>
            </a:r>
            <a:r>
              <a:rPr lang="en-US" altLang="ko-KR" dirty="0" smtClean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코드리뷰는 문화</a:t>
            </a:r>
          </a:p>
          <a:p>
            <a:pPr lvl="1"/>
            <a:r>
              <a:rPr lang="ko-KR" altLang="en-US" dirty="0"/>
              <a:t>기존의 습관을 단번에 바꾸기 어려움 </a:t>
            </a:r>
          </a:p>
          <a:p>
            <a:pPr lvl="1"/>
            <a:r>
              <a:rPr lang="ko-KR" altLang="en-US" dirty="0"/>
              <a:t>억지로 바꾸려고 하면 더 어려움 </a:t>
            </a:r>
          </a:p>
          <a:p>
            <a:pPr lvl="1"/>
            <a:r>
              <a:rPr lang="ko-KR" altLang="en-US" dirty="0"/>
              <a:t>여유와 시간을 갖고 천천히 </a:t>
            </a:r>
          </a:p>
          <a:p>
            <a:pPr lvl="1"/>
            <a:r>
              <a:rPr lang="ko-KR" altLang="en-US" dirty="0"/>
              <a:t>정답은 없음</a:t>
            </a:r>
            <a:r>
              <a:rPr lang="en-US" altLang="ko-KR" dirty="0"/>
              <a:t>. </a:t>
            </a:r>
            <a:r>
              <a:rPr lang="ko-KR" altLang="en-US" dirty="0"/>
              <a:t>우리 팀에 맞는 방식으로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2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작은 경험의 반복으로 익숙해지도록</a:t>
            </a:r>
          </a:p>
          <a:p>
            <a:pPr lvl="1"/>
            <a:r>
              <a:rPr lang="ko-KR" altLang="en-US" dirty="0"/>
              <a:t>내 코드를 먼저 </a:t>
            </a:r>
            <a:r>
              <a:rPr lang="ko-KR" altLang="en-US" dirty="0" err="1"/>
              <a:t>리뷰하도록</a:t>
            </a:r>
            <a:r>
              <a:rPr lang="ko-KR" altLang="en-US" dirty="0"/>
              <a:t> 시도 </a:t>
            </a:r>
          </a:p>
          <a:p>
            <a:pPr lvl="1"/>
            <a:r>
              <a:rPr lang="ko-KR" altLang="en-US" dirty="0"/>
              <a:t>처음엔 </a:t>
            </a:r>
            <a:r>
              <a:rPr lang="ko-KR" altLang="en-US" dirty="0" err="1"/>
              <a:t>리뷰하기</a:t>
            </a:r>
            <a:r>
              <a:rPr lang="ko-KR" altLang="en-US" dirty="0"/>
              <a:t> 쉽도록 </a:t>
            </a:r>
            <a:r>
              <a:rPr lang="en-US" altLang="ko-KR" dirty="0"/>
              <a:t>PR</a:t>
            </a:r>
            <a:r>
              <a:rPr lang="ko-KR" altLang="en-US" dirty="0"/>
              <a:t>은 가능한 작게 </a:t>
            </a:r>
          </a:p>
          <a:p>
            <a:pPr lvl="1"/>
            <a:r>
              <a:rPr lang="en-US" altLang="ko-KR" dirty="0"/>
              <a:t>Pull Request - </a:t>
            </a:r>
            <a:r>
              <a:rPr lang="ko-KR" altLang="en-US" dirty="0"/>
              <a:t>리뷰 </a:t>
            </a:r>
            <a:r>
              <a:rPr lang="en-US" altLang="ko-KR" dirty="0"/>
              <a:t>- </a:t>
            </a:r>
            <a:r>
              <a:rPr lang="ko-KR" altLang="en-US" dirty="0" err="1"/>
              <a:t>머지의</a:t>
            </a:r>
            <a:r>
              <a:rPr lang="ko-KR" altLang="en-US" dirty="0"/>
              <a:t> 경험 반복 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 err="1"/>
              <a:t>리뷰어를</a:t>
            </a:r>
            <a:r>
              <a:rPr lang="ko-KR" altLang="en-US" dirty="0"/>
              <a:t> 지정해서 부탁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리뷰에 어떻게 반응하면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피드백</a:t>
            </a:r>
            <a:r>
              <a:rPr lang="en-US" altLang="ko-KR" dirty="0"/>
              <a:t>! </a:t>
            </a:r>
            <a:r>
              <a:rPr lang="ko-KR" altLang="en-US" dirty="0"/>
              <a:t>피드백</a:t>
            </a:r>
            <a:r>
              <a:rPr lang="en-US" altLang="ko-KR" dirty="0"/>
              <a:t>! </a:t>
            </a:r>
          </a:p>
          <a:p>
            <a:pPr lvl="1"/>
            <a:r>
              <a:rPr lang="ko-KR" altLang="en-US" dirty="0"/>
              <a:t>반영 여부는 본인이 결정하는 것이 좋은 듯 </a:t>
            </a:r>
          </a:p>
          <a:p>
            <a:pPr lvl="1"/>
            <a:r>
              <a:rPr lang="ko-KR" altLang="en-US" dirty="0"/>
              <a:t>코드는 내가 아니고</a:t>
            </a:r>
            <a:r>
              <a:rPr lang="en-US" altLang="ko-KR" dirty="0"/>
              <a:t>, </a:t>
            </a:r>
            <a:r>
              <a:rPr lang="ko-KR" altLang="en-US" dirty="0"/>
              <a:t>그저 내가 작성한 코드일 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00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도입을 위한 제언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리뷰하면</a:t>
            </a:r>
            <a:r>
              <a:rPr lang="ko-KR" altLang="en-US" dirty="0"/>
              <a:t> 좋을까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부드럽고 </a:t>
            </a:r>
            <a:r>
              <a:rPr lang="ko-KR" altLang="en-US" dirty="0" err="1"/>
              <a:t>젠틀하게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궁금한 건 의도를 물어보는 식으로 접근 </a:t>
            </a:r>
          </a:p>
          <a:p>
            <a:pPr lvl="1"/>
            <a:r>
              <a:rPr lang="ko-KR" altLang="en-US" dirty="0"/>
              <a:t>이견이 있다면 구체적인 방법을 제시 </a:t>
            </a:r>
          </a:p>
          <a:p>
            <a:pPr lvl="1"/>
            <a:r>
              <a:rPr lang="ko-KR" altLang="en-US" dirty="0"/>
              <a:t>마음이 불편하더라도 적극적으로 리뷰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리뷰 문화를 잘 유지하려면</a:t>
            </a:r>
          </a:p>
          <a:p>
            <a:pPr lvl="1"/>
            <a:r>
              <a:rPr lang="ko-KR" altLang="en-US" dirty="0"/>
              <a:t>적극적으로 리뷰하고 잘 피드백하자 </a:t>
            </a:r>
          </a:p>
          <a:p>
            <a:pPr lvl="1"/>
            <a:r>
              <a:rPr lang="ko-KR" altLang="en-US" dirty="0"/>
              <a:t>코드 스타일 리뷰는 말 대신 도구로 처리하자 </a:t>
            </a:r>
          </a:p>
          <a:p>
            <a:pPr lvl="1"/>
            <a:r>
              <a:rPr lang="ko-KR" altLang="en-US" dirty="0"/>
              <a:t>서비스와 코드</a:t>
            </a:r>
            <a:r>
              <a:rPr lang="en-US" altLang="ko-KR" dirty="0"/>
              <a:t>, </a:t>
            </a:r>
            <a:r>
              <a:rPr lang="ko-KR" altLang="en-US" dirty="0"/>
              <a:t>리뷰에 대해 자주 이야기하고 </a:t>
            </a:r>
          </a:p>
          <a:p>
            <a:pPr lvl="1"/>
            <a:r>
              <a:rPr lang="ko-KR" altLang="en-US" dirty="0"/>
              <a:t>리뷰가 병목이 되지 않게 개선하자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63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기타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37" y="1069383"/>
            <a:ext cx="8626926" cy="352756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68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/>
              <a:t>코드 리뷰 </a:t>
            </a:r>
            <a:r>
              <a:rPr lang="en-US" altLang="ko-KR" sz="4400" dirty="0" smtClean="0"/>
              <a:t>3: </a:t>
            </a:r>
            <a:r>
              <a:rPr lang="ko-KR" altLang="en-US" sz="4400" dirty="0" smtClean="0"/>
              <a:t>도구들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55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리뷰 도구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Crucible, Collaborator</a:t>
            </a:r>
          </a:p>
          <a:p>
            <a:pPr lvl="1"/>
            <a:r>
              <a:rPr lang="en-US" altLang="ko-KR" dirty="0" smtClean="0"/>
              <a:t>Pre-review, IDE </a:t>
            </a:r>
            <a:r>
              <a:rPr lang="ko-KR" altLang="en-US" dirty="0" smtClean="0"/>
              <a:t>연동 등 많은 편의 기능 제공</a:t>
            </a:r>
            <a:endParaRPr lang="en-US" altLang="ko-KR" dirty="0"/>
          </a:p>
          <a:p>
            <a:r>
              <a:rPr lang="ko-KR" altLang="en-US" dirty="0" smtClean="0"/>
              <a:t>공개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Gerrit</a:t>
            </a:r>
            <a:r>
              <a:rPr lang="en-US" altLang="ko-KR" dirty="0" smtClean="0"/>
              <a:t>, Phabricator, Review board</a:t>
            </a:r>
          </a:p>
          <a:p>
            <a:pPr lvl="1"/>
            <a:r>
              <a:rPr lang="ko-KR" altLang="en-US" dirty="0" smtClean="0"/>
              <a:t>오픈 소스 도구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필수적 기능 및 기타 부가 기능도 상당수 제공</a:t>
            </a:r>
            <a:endParaRPr lang="en-US" altLang="ko-KR" dirty="0"/>
          </a:p>
          <a:p>
            <a:r>
              <a:rPr lang="en-US" altLang="ko-KR" dirty="0" smtClean="0"/>
              <a:t>GitHub PR </a:t>
            </a:r>
            <a:r>
              <a:rPr lang="ko-KR" altLang="en-US" dirty="0" smtClean="0"/>
              <a:t>연동 서비스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reviewable.io,</a:t>
            </a:r>
            <a:r>
              <a:rPr lang="ko-KR" altLang="en-US" dirty="0" smtClean="0"/>
              <a:t> </a:t>
            </a:r>
            <a:r>
              <a:rPr lang="en-US" altLang="ko-KR" dirty="0" smtClean="0"/>
              <a:t>Review Ninja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96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Gerrit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27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기반의 코드 리뷰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코드 개발 과정에 쉽게 적용 가능</a:t>
            </a:r>
            <a:endParaRPr lang="en-US" altLang="ko-KR" dirty="0"/>
          </a:p>
          <a:p>
            <a:pPr lvl="1"/>
            <a:r>
              <a:rPr lang="ko-KR" altLang="en-US" dirty="0" err="1"/>
              <a:t>구글</a:t>
            </a:r>
            <a:r>
              <a:rPr lang="ko-KR" altLang="en-US" dirty="0"/>
              <a:t> 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프로젝트에서 </a:t>
            </a:r>
            <a:r>
              <a:rPr lang="ko-KR" altLang="en-US" dirty="0" smtClean="0"/>
              <a:t>파생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AOSP (</a:t>
            </a:r>
            <a:r>
              <a:rPr lang="en-US" altLang="ko-KR" dirty="0"/>
              <a:t>Android Open Source Project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자체 서비스를 사용하다가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오픈 소스 프로젝트로 발전시킴</a:t>
            </a:r>
            <a:endParaRPr lang="en-US" altLang="ko-KR" dirty="0"/>
          </a:p>
          <a:p>
            <a:pPr lvl="2"/>
            <a:r>
              <a:rPr lang="ko-KR" altLang="en-US" dirty="0" smtClean="0"/>
              <a:t>네덜란드 개발자가 네덜란드의 </a:t>
            </a:r>
            <a:r>
              <a:rPr lang="ko-KR" altLang="en-US" dirty="0"/>
              <a:t>디자이너이자 건축가인 </a:t>
            </a:r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en-US" altLang="ko-KR" dirty="0" smtClean="0"/>
              <a:t>Rietveld</a:t>
            </a:r>
            <a:r>
              <a:rPr lang="ko-KR" altLang="en-US" dirty="0" smtClean="0"/>
              <a:t>의 이름을 따서 </a:t>
            </a:r>
            <a:r>
              <a:rPr lang="en-US" altLang="ko-KR" dirty="0" smtClean="0"/>
              <a:t>Rietveld </a:t>
            </a:r>
            <a:r>
              <a:rPr lang="ko-KR" altLang="en-US" dirty="0" smtClean="0"/>
              <a:t>시스템을 만들었고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토대로 </a:t>
            </a:r>
            <a:r>
              <a:rPr lang="en-US" altLang="ko-KR" dirty="0" err="1" smtClean="0"/>
              <a:t>Gerrit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발전함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이후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로 새롭게 작성됨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웹을 통해 서비스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자체 서버를 구축해야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83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Gerrit</a:t>
            </a:r>
            <a:r>
              <a:rPr lang="en-US" altLang="ko-KR" dirty="0" smtClean="0"/>
              <a:t> code review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https://www.gerritcodereview.com/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0" y="1906292"/>
            <a:ext cx="8807900" cy="30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1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Gerrit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리뷰 통과 조건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리뷰어로부터 일정 점수 이상을 얻어야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점수와 의견을 통해 코드 품질 향상을 도움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1026" name="Picture 2" descr="그림 5 리뷰 의견과 코드 리뷰 점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630" y="2697049"/>
            <a:ext cx="53625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 리뷰 소개 및 경험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카카오스토리 </a:t>
            </a:r>
            <a:r>
              <a:rPr lang="ko-KR" altLang="en-US" sz="2000" dirty="0" err="1"/>
              <a:t>웹팀의</a:t>
            </a:r>
            <a:r>
              <a:rPr lang="ko-KR" altLang="en-US" sz="2000" dirty="0"/>
              <a:t> 코드리뷰 경험</a:t>
            </a:r>
            <a:r>
              <a:rPr lang="en-US" altLang="ko-KR" sz="2000" dirty="0"/>
              <a:t>, </a:t>
            </a:r>
            <a:r>
              <a:rPr lang="ko-KR" altLang="en-US" sz="2000" dirty="0"/>
              <a:t>안오균 </a:t>
            </a:r>
            <a:r>
              <a:rPr lang="en-US" altLang="ko-KR" sz="2000" dirty="0"/>
              <a:t>(2016)</a:t>
            </a:r>
          </a:p>
          <a:p>
            <a:pPr lvl="1"/>
            <a:r>
              <a:rPr lang="en-US" altLang="ko-KR" sz="1800" dirty="0">
                <a:hlinkClick r:id="rId2"/>
              </a:rPr>
              <a:t>https://www.slideshare.net/OhgyunAhn/ss-61189141</a:t>
            </a:r>
            <a:endParaRPr lang="en-US" altLang="ko-KR" sz="1800" dirty="0"/>
          </a:p>
          <a:p>
            <a:r>
              <a:rPr lang="en-US" altLang="ko-KR" sz="2000" dirty="0"/>
              <a:t>JavaScript </a:t>
            </a:r>
            <a:r>
              <a:rPr lang="ko-KR" altLang="en-US" sz="2000" dirty="0"/>
              <a:t>코드 리뷰 </a:t>
            </a:r>
            <a:r>
              <a:rPr lang="en-US" altLang="ko-KR" sz="2000" dirty="0"/>
              <a:t>- </a:t>
            </a:r>
            <a:r>
              <a:rPr lang="ko-KR" altLang="en-US" sz="2000" dirty="0"/>
              <a:t>코드 리뷰 문화 </a:t>
            </a:r>
            <a:r>
              <a:rPr lang="en-US" altLang="ko-KR" sz="2000" dirty="0"/>
              <a:t>(2016) </a:t>
            </a:r>
          </a:p>
          <a:p>
            <a:pPr lvl="1"/>
            <a:r>
              <a:rPr lang="en-US" altLang="ko-KR" sz="1800" dirty="0">
                <a:hlinkClick r:id="rId3"/>
              </a:rPr>
              <a:t>https://cimfalab.github.io/deepscan/2016/08/code-review-1</a:t>
            </a:r>
            <a:endParaRPr lang="en-US" altLang="ko-KR" sz="1800" dirty="0"/>
          </a:p>
          <a:p>
            <a:r>
              <a:rPr lang="ko-KR" altLang="en-US" sz="2000" dirty="0"/>
              <a:t>코드 리뷰</a:t>
            </a:r>
            <a:r>
              <a:rPr lang="en-US" altLang="ko-KR" sz="2000" dirty="0"/>
              <a:t>: </a:t>
            </a:r>
            <a:r>
              <a:rPr lang="ko-KR" altLang="en-US" sz="2000" dirty="0"/>
              <a:t>다음커뮤니케이션 </a:t>
            </a:r>
            <a:r>
              <a:rPr lang="en-US" altLang="ko-KR" sz="2000" dirty="0"/>
              <a:t>(2013 </a:t>
            </a:r>
            <a:r>
              <a:rPr lang="en-US" altLang="ko-KR" sz="2000" dirty="0" err="1"/>
              <a:t>DevOn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>
                <a:hlinkClick r:id="rId4"/>
              </a:rPr>
              <a:t>https://www.slideshare.net/pioneerhjlee/code-review-devon2013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3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Gerrit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권한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별로 접근 권한 관리</a:t>
            </a:r>
            <a:endParaRPr lang="en-US" altLang="ko-KR" dirty="0"/>
          </a:p>
          <a:p>
            <a:r>
              <a:rPr lang="ko-KR" altLang="en-US" dirty="0" smtClean="0"/>
              <a:t>연동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Jenkins</a:t>
            </a:r>
            <a:r>
              <a:rPr lang="ko-KR" altLang="en-US" dirty="0" smtClean="0"/>
              <a:t>와 같은 외부 </a:t>
            </a:r>
            <a:r>
              <a:rPr lang="en-US" altLang="ko-KR" dirty="0" smtClean="0"/>
              <a:t>CI </a:t>
            </a:r>
            <a:r>
              <a:rPr lang="ko-KR" altLang="en-US" dirty="0" smtClean="0"/>
              <a:t>도구와 쉽게 연동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와 연동 가능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Mylyn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플러그인 사용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다양한 인증 수단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HTTP, LDAP, OpenID </a:t>
            </a:r>
            <a:r>
              <a:rPr lang="ko-KR" altLang="en-US" dirty="0" smtClean="0"/>
              <a:t>와 같은 외부 인증 수단과 연계하여 사용 가능함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48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사용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074" name="Picture 2" descr="그림 9 개발 환경에서 G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5" y="1728061"/>
            <a:ext cx="7927092" cy="393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1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Gerrit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이용한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4098" name="Picture 2" descr="그림 10 개발 환경에서 Gerrit과 중앙 저장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80" y="1058863"/>
            <a:ext cx="6268041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39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Gerrit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사용한 개발 흐름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122" name="Picture 2" descr="그림 11 Gerrit을 사용할 때의 개발 흐름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1" y="1058863"/>
            <a:ext cx="6767258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26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Crucible (+ Fisheye)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92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Crucible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Atlassian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코드 리뷰 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JIRA</a:t>
            </a:r>
            <a:r>
              <a:rPr lang="ko-KR" altLang="en-US" dirty="0"/>
              <a:t> </a:t>
            </a:r>
            <a:r>
              <a:rPr lang="ko-KR" altLang="en-US" dirty="0" err="1" smtClean="0"/>
              <a:t>워크플로우와</a:t>
            </a:r>
            <a:r>
              <a:rPr lang="ko-KR" altLang="en-US" dirty="0" smtClean="0"/>
              <a:t> 연동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Bitbucket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편의성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방식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16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Crucible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1145381"/>
            <a:ext cx="7486650" cy="50958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8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Login with google</a:t>
            </a:r>
          </a:p>
          <a:p>
            <a:pPr lvl="1"/>
            <a:r>
              <a:rPr lang="ko-KR" altLang="en-US" sz="1800" dirty="0" smtClean="0"/>
              <a:t>새로운 </a:t>
            </a:r>
            <a:r>
              <a:rPr lang="en-US" altLang="ko-KR" sz="1800" dirty="0" err="1" smtClean="0"/>
              <a:t>Atlassian</a:t>
            </a:r>
            <a:r>
              <a:rPr lang="en-US" altLang="ko-KR" sz="1800" dirty="0" smtClean="0"/>
              <a:t> ID</a:t>
            </a:r>
            <a:r>
              <a:rPr lang="ko-KR" altLang="en-US" sz="1800" dirty="0" smtClean="0"/>
              <a:t>로 구성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두 번째 </a:t>
            </a:r>
            <a:r>
              <a:rPr lang="en-US" altLang="ko-KR" sz="1800" dirty="0" smtClean="0"/>
              <a:t>Jira Cloud </a:t>
            </a:r>
            <a:r>
              <a:rPr lang="ko-KR" altLang="en-US" sz="1800" dirty="0" smtClean="0"/>
              <a:t>와 맞춰서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처음 </a:t>
            </a:r>
            <a:r>
              <a:rPr lang="en-US" altLang="ko-KR" sz="1800" dirty="0" smtClean="0"/>
              <a:t>Jira Cloud </a:t>
            </a:r>
            <a:r>
              <a:rPr lang="ko-KR" altLang="en-US" sz="1800" dirty="0" smtClean="0"/>
              <a:t>사용했던 계정으로도 가능함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0" y="2333326"/>
            <a:ext cx="5238426" cy="43533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40" y="2766447"/>
            <a:ext cx="4171508" cy="17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2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1154906"/>
            <a:ext cx="7448550" cy="50768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16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376" y="1058863"/>
            <a:ext cx="510924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4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카카오스토리 웹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프론트엔드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웹서버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JavaScript 95%,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, Bash</a:t>
            </a:r>
          </a:p>
          <a:p>
            <a:pPr lvl="1"/>
            <a:r>
              <a:rPr lang="en-US" altLang="ko-KR" dirty="0" smtClean="0"/>
              <a:t>Backbone </a:t>
            </a:r>
            <a:r>
              <a:rPr lang="ko-KR" altLang="en-US" dirty="0" smtClean="0"/>
              <a:t>기반 자체 프레임워크</a:t>
            </a:r>
            <a:endParaRPr lang="en-US" altLang="ko-KR" dirty="0"/>
          </a:p>
          <a:p>
            <a:r>
              <a:rPr lang="ko-KR" altLang="en-US" dirty="0" smtClean="0"/>
              <a:t>코드 리뷰 도입부터 안정화까지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도입</a:t>
            </a:r>
            <a:r>
              <a:rPr lang="en-US" altLang="ko-KR" dirty="0" smtClean="0"/>
              <a:t>: 3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GitHub PR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코드 리뷰 </a:t>
            </a:r>
            <a:r>
              <a:rPr lang="en-US" altLang="ko-KR" dirty="0" smtClean="0"/>
              <a:t>(2013.10~)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년간 사용하며 꾸준히 개선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강제 리뷰 후 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리뷰 규칙 구체화</a:t>
            </a:r>
            <a:r>
              <a:rPr lang="en-US" altLang="ko-KR" dirty="0" smtClean="0"/>
              <a:t>: 2</a:t>
            </a:r>
            <a:r>
              <a:rPr lang="ko-KR" altLang="en-US" dirty="0" smtClean="0"/>
              <a:t>단계 리뷰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</a:t>
            </a:r>
            <a:r>
              <a:rPr lang="ko-KR" altLang="en-US" dirty="0" err="1" smtClean="0"/>
              <a:t>데이</a:t>
            </a:r>
            <a:r>
              <a:rPr lang="en-US" altLang="ko-KR" dirty="0" smtClean="0"/>
              <a:t>, PR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오프라인</a:t>
            </a:r>
            <a:r>
              <a:rPr lang="en-US" altLang="ko-KR" dirty="0" smtClean="0"/>
              <a:t>+</a:t>
            </a:r>
            <a:r>
              <a:rPr lang="ko-KR" altLang="en-US" dirty="0" smtClean="0"/>
              <a:t>온라인 병행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미리보기</a:t>
            </a:r>
            <a:r>
              <a:rPr lang="ko-KR" altLang="en-US" dirty="0" smtClean="0"/>
              <a:t> 서버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 리뷰 팀 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마스터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692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126331"/>
            <a:ext cx="7391400" cy="51339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89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써보자</a:t>
            </a:r>
            <a:r>
              <a:rPr lang="en-US" altLang="ko-KR" dirty="0" smtClean="0"/>
              <a:t>! : Repo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11589"/>
            <a:ext cx="5177999" cy="15373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85" y="2548908"/>
            <a:ext cx="6523979" cy="27739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485" y="5322819"/>
            <a:ext cx="6523979" cy="5186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830" y="3986216"/>
            <a:ext cx="2924175" cy="127635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3525864" y="3456122"/>
            <a:ext cx="4029560" cy="325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87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878806"/>
            <a:ext cx="7639050" cy="36290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986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50749"/>
            <a:ext cx="8353425" cy="468514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8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69492"/>
            <a:ext cx="8353425" cy="42476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57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63" y="1212056"/>
            <a:ext cx="7229475" cy="496252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890075" y="3037668"/>
            <a:ext cx="4029560" cy="325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28" y="4234032"/>
            <a:ext cx="3817507" cy="221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38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여기까지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Crucible </a:t>
            </a:r>
            <a:r>
              <a:rPr lang="ko-KR" altLang="en-US" dirty="0" smtClean="0"/>
              <a:t>설치 완료</a:t>
            </a:r>
            <a:endParaRPr lang="en-US" altLang="ko-KR" dirty="0" smtClean="0"/>
          </a:p>
          <a:p>
            <a:r>
              <a:rPr lang="en-US" altLang="ko-KR" dirty="0" smtClean="0"/>
              <a:t>Repository </a:t>
            </a:r>
            <a:r>
              <a:rPr lang="ko-KR" altLang="en-US" dirty="0" smtClean="0"/>
              <a:t>연결 완료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Default project</a:t>
            </a:r>
            <a:r>
              <a:rPr lang="ko-KR" altLang="en-US" dirty="0" smtClean="0"/>
              <a:t>에 자동 연결됨</a:t>
            </a:r>
            <a:endParaRPr lang="en-US" altLang="ko-KR" dirty="0" smtClean="0"/>
          </a:p>
          <a:p>
            <a:r>
              <a:rPr lang="en-US" altLang="ko-KR" dirty="0" smtClean="0"/>
              <a:t>User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2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리뷰를 해보자</a:t>
            </a:r>
            <a:r>
              <a:rPr lang="en-US" altLang="ko-KR" dirty="0" smtClean="0"/>
              <a:t>: GitHub</a:t>
            </a:r>
            <a:r>
              <a:rPr lang="ko-KR" altLang="en-US" dirty="0" smtClean="0"/>
              <a:t>에 코드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43" y="1168749"/>
            <a:ext cx="6057900" cy="292417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860156" y="3664981"/>
            <a:ext cx="4029560" cy="325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89" y="4178850"/>
            <a:ext cx="7843251" cy="204371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229532" y="5429203"/>
            <a:ext cx="6922575" cy="8792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14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19" y="1058863"/>
            <a:ext cx="7654162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87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43" y="1058566"/>
            <a:ext cx="4133850" cy="22860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69383" y="2199405"/>
            <a:ext cx="4029560" cy="325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 rotWithShape="1">
          <a:blip r:embed="rId3"/>
          <a:srcRect b="60091"/>
          <a:stretch/>
        </p:blipFill>
        <p:spPr>
          <a:xfrm>
            <a:off x="395536" y="3465072"/>
            <a:ext cx="8448670" cy="23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경험 </a:t>
            </a:r>
            <a:r>
              <a:rPr lang="en-US" altLang="ko-KR" dirty="0" smtClean="0"/>
              <a:t>1: PR </a:t>
            </a:r>
            <a:r>
              <a:rPr lang="ko-KR" altLang="en-US" dirty="0" smtClean="0"/>
              <a:t>이용 시 실수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예외 상황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Develop </a:t>
            </a:r>
            <a:r>
              <a:rPr lang="ko-KR" altLang="en-US" sz="1800" dirty="0" err="1" smtClean="0"/>
              <a:t>브랜치에</a:t>
            </a:r>
            <a:r>
              <a:rPr lang="ko-KR" altLang="en-US" sz="1800" dirty="0" smtClean="0"/>
              <a:t> 바로 </a:t>
            </a:r>
            <a:r>
              <a:rPr lang="ko-KR" altLang="en-US" sz="1800" dirty="0" err="1" smtClean="0"/>
              <a:t>푸시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실수로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혹은 간단해서</a:t>
            </a:r>
            <a:endParaRPr lang="en-US" altLang="ko-KR" sz="1600" dirty="0" smtClean="0"/>
          </a:p>
          <a:p>
            <a:r>
              <a:rPr lang="ko-KR" altLang="en-US" sz="2000" dirty="0" smtClean="0"/>
              <a:t>해결 방법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Pre-push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Hook </a:t>
            </a:r>
            <a:r>
              <a:rPr lang="ko-KR" altLang="en-US" sz="1800" dirty="0" smtClean="0"/>
              <a:t>활용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Push </a:t>
            </a:r>
            <a:r>
              <a:rPr lang="ko-KR" altLang="en-US" sz="1600" dirty="0" smtClean="0"/>
              <a:t>이벤트에 대해 자동 스크립트를 추가해 바로 </a:t>
            </a:r>
            <a:r>
              <a:rPr lang="ko-KR" altLang="en-US" sz="1600" dirty="0" err="1" smtClean="0"/>
              <a:t>머지가</a:t>
            </a:r>
            <a:r>
              <a:rPr lang="ko-KR" altLang="en-US" sz="1600" dirty="0" smtClean="0"/>
              <a:t> 되지 않도록</a:t>
            </a:r>
            <a:endParaRPr lang="en-US" altLang="ko-KR" sz="1600" dirty="0" smtClean="0"/>
          </a:p>
          <a:p>
            <a:pPr lvl="2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://git-scm.com/book/ko/v1/Git%EB%A7%9E%EC%B6%A4-Git-%</a:t>
            </a:r>
            <a:r>
              <a:rPr lang="en-US" altLang="ko-KR" sz="1600" dirty="0" smtClean="0">
                <a:hlinkClick r:id="rId2"/>
              </a:rPr>
              <a:t>ED%9B%85</a:t>
            </a:r>
            <a:endParaRPr lang="en-US" altLang="ko-KR" sz="1600" dirty="0" smtClean="0"/>
          </a:p>
          <a:p>
            <a:r>
              <a:rPr lang="en-US" altLang="ko-KR" sz="2000" dirty="0"/>
              <a:t>Pre-push </a:t>
            </a:r>
            <a:r>
              <a:rPr lang="ko-KR" altLang="en-US" sz="2000" dirty="0" err="1"/>
              <a:t>깃훅의</a:t>
            </a:r>
            <a:r>
              <a:rPr lang="ko-KR" altLang="en-US" sz="2000" dirty="0"/>
              <a:t> 효과</a:t>
            </a:r>
            <a:endParaRPr lang="en-US" altLang="ko-KR" sz="2000" dirty="0"/>
          </a:p>
          <a:p>
            <a:pPr lvl="1"/>
            <a:r>
              <a:rPr lang="ko-KR" altLang="en-US" sz="1800" dirty="0"/>
              <a:t>모든 피처가 </a:t>
            </a:r>
            <a:r>
              <a:rPr lang="en-US" altLang="ko-KR" sz="1800" dirty="0"/>
              <a:t>Pull Request</a:t>
            </a:r>
            <a:r>
              <a:rPr lang="ko-KR" altLang="en-US" sz="1800" dirty="0"/>
              <a:t>를 통해서 </a:t>
            </a:r>
            <a:r>
              <a:rPr lang="ko-KR" altLang="en-US" sz="1800" dirty="0" err="1"/>
              <a:t>머지됨</a:t>
            </a:r>
            <a:r>
              <a:rPr lang="ko-KR" altLang="en-US" sz="1800" dirty="0"/>
              <a:t> </a:t>
            </a:r>
          </a:p>
          <a:p>
            <a:pPr lvl="1"/>
            <a:r>
              <a:rPr lang="ko-KR" altLang="en-US" sz="1800" dirty="0"/>
              <a:t>초기 리뷰 문화 정착에 도움 </a:t>
            </a:r>
          </a:p>
          <a:p>
            <a:pPr lvl="1"/>
            <a:r>
              <a:rPr lang="ko-KR" altLang="en-US" sz="1800" dirty="0">
                <a:solidFill>
                  <a:srgbClr val="FF0000"/>
                </a:solidFill>
              </a:rPr>
              <a:t>이 단계부터 ‘리뷰는 필수’라는 인식이 </a:t>
            </a:r>
            <a:r>
              <a:rPr lang="ko-KR" altLang="en-US" sz="1800" dirty="0" smtClean="0">
                <a:solidFill>
                  <a:srgbClr val="FF0000"/>
                </a:solidFill>
              </a:rPr>
              <a:t>자리잡음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4584"/>
          <a:stretch/>
        </p:blipFill>
        <p:spPr>
          <a:xfrm>
            <a:off x="4881966" y="1058566"/>
            <a:ext cx="4021811" cy="18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44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091"/>
          <a:stretch/>
        </p:blipFill>
        <p:spPr>
          <a:xfrm>
            <a:off x="736216" y="1058863"/>
            <a:ext cx="7671568" cy="210279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321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Review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003" y="1058863"/>
            <a:ext cx="7553995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86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97609"/>
            <a:ext cx="5762202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31" y="1735890"/>
            <a:ext cx="4791075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9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 </a:t>
            </a:r>
            <a:r>
              <a:rPr lang="en-US" altLang="ko-KR" dirty="0" smtClean="0"/>
              <a:t>CR-##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95" y="1325105"/>
            <a:ext cx="9018812" cy="473642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792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35" y="1058863"/>
            <a:ext cx="7801531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277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36" y="1462773"/>
            <a:ext cx="3971925" cy="18573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084" y="1230986"/>
            <a:ext cx="4125464" cy="29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10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Reviewer2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09" y="1058863"/>
            <a:ext cx="7520583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074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68" y="951348"/>
            <a:ext cx="4257675" cy="2476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8" y="3489431"/>
            <a:ext cx="4962525" cy="122872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394488" y="4357592"/>
            <a:ext cx="1449092" cy="2221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59" y="4671477"/>
            <a:ext cx="3600450" cy="16097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784" y="1236573"/>
            <a:ext cx="3267616" cy="43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75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1269031"/>
            <a:ext cx="8353425" cy="146994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62" y="3545271"/>
            <a:ext cx="8780438" cy="187913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952068" y="2851688"/>
            <a:ext cx="619683" cy="5579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168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150144"/>
            <a:ext cx="7048500" cy="50863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6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경험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코드 </a:t>
            </a:r>
            <a:r>
              <a:rPr lang="ko-KR" altLang="en-US" dirty="0" err="1" smtClean="0"/>
              <a:t>컨벤션에</a:t>
            </a:r>
            <a:r>
              <a:rPr lang="ko-KR" altLang="en-US" dirty="0" smtClean="0"/>
              <a:t> 대한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스타일에 대한 리뷰가 대부분</a:t>
            </a:r>
            <a:endParaRPr lang="ko-KR" altLang="en-US" dirty="0"/>
          </a:p>
          <a:p>
            <a:pPr lvl="1"/>
            <a:r>
              <a:rPr lang="ko-KR" altLang="en-US" dirty="0" smtClean="0"/>
              <a:t>탭</a:t>
            </a:r>
            <a:r>
              <a:rPr lang="en-US" altLang="ko-KR" dirty="0"/>
              <a:t>, </a:t>
            </a:r>
            <a:r>
              <a:rPr lang="ko-KR" altLang="en-US" dirty="0"/>
              <a:t>공백</a:t>
            </a:r>
            <a:r>
              <a:rPr lang="en-US" altLang="ko-KR" dirty="0"/>
              <a:t>, </a:t>
            </a:r>
            <a:r>
              <a:rPr lang="ko-KR" altLang="en-US" dirty="0"/>
              <a:t>들여쓰기</a:t>
            </a:r>
            <a:r>
              <a:rPr lang="en-US" altLang="ko-KR" dirty="0"/>
              <a:t>, </a:t>
            </a:r>
            <a:r>
              <a:rPr lang="ko-KR" altLang="en-US" dirty="0" err="1"/>
              <a:t>캐멀케이스</a:t>
            </a:r>
            <a:r>
              <a:rPr lang="en-US" altLang="ko-KR" dirty="0"/>
              <a:t>, </a:t>
            </a:r>
            <a:r>
              <a:rPr lang="ko-KR" altLang="en-US" dirty="0" err="1"/>
              <a:t>언더스코어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 smtClean="0"/>
              <a:t>스타일 </a:t>
            </a:r>
            <a:r>
              <a:rPr lang="ko-KR" altLang="en-US" dirty="0"/>
              <a:t>가이드 </a:t>
            </a:r>
            <a:r>
              <a:rPr lang="en-US" altLang="ko-KR" dirty="0"/>
              <a:t>+ </a:t>
            </a:r>
            <a:r>
              <a:rPr lang="ko-KR" altLang="en-US" dirty="0"/>
              <a:t>에디터 </a:t>
            </a:r>
            <a:r>
              <a:rPr lang="ko-KR" altLang="en-US" dirty="0" err="1"/>
              <a:t>포맷터는</a:t>
            </a:r>
            <a:r>
              <a:rPr lang="ko-KR" altLang="en-US" dirty="0"/>
              <a:t> 존재 </a:t>
            </a:r>
          </a:p>
          <a:p>
            <a:pPr lvl="1"/>
            <a:r>
              <a:rPr lang="ko-KR" altLang="en-US" dirty="0" smtClean="0"/>
              <a:t>하지만 </a:t>
            </a:r>
            <a:r>
              <a:rPr lang="ko-KR" altLang="en-US" dirty="0"/>
              <a:t>잘 지켜지지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사실 코드 </a:t>
            </a:r>
            <a:r>
              <a:rPr lang="ko-KR" altLang="en-US" dirty="0"/>
              <a:t>스타일 리뷰는 피곤함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/>
              <a:t>스타일을 통일하면 참 좋겠지만 </a:t>
            </a:r>
          </a:p>
          <a:p>
            <a:pPr lvl="1"/>
            <a:r>
              <a:rPr lang="ko-KR" altLang="en-US" dirty="0" smtClean="0"/>
              <a:t>남기는 </a:t>
            </a:r>
            <a:r>
              <a:rPr lang="ko-KR" altLang="en-US" dirty="0"/>
              <a:t>사람도 보는 사람도 불편함 </a:t>
            </a:r>
          </a:p>
          <a:p>
            <a:pPr lvl="1"/>
            <a:r>
              <a:rPr lang="ko-KR" altLang="en-US" dirty="0" smtClean="0"/>
              <a:t>도구로 </a:t>
            </a:r>
            <a:r>
              <a:rPr lang="ko-KR" altLang="en-US" dirty="0"/>
              <a:t>해결할 수 없을까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31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163" y="1058863"/>
            <a:ext cx="6129674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22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673" y="1058863"/>
            <a:ext cx="4574655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63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15" y="1058863"/>
            <a:ext cx="7886371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4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해결방법</a:t>
            </a:r>
            <a:r>
              <a:rPr lang="en-US" altLang="ko-KR" sz="2000" dirty="0"/>
              <a:t>: pre-commit </a:t>
            </a:r>
            <a:r>
              <a:rPr lang="ko-KR" altLang="en-US" sz="2000" dirty="0" err="1"/>
              <a:t>깃훅에서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린트</a:t>
            </a:r>
            <a:r>
              <a:rPr lang="ko-KR" altLang="en-US" sz="2000" dirty="0"/>
              <a:t> 수행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Code </a:t>
            </a:r>
            <a:r>
              <a:rPr lang="en-US" altLang="ko-KR" sz="1800" dirty="0" err="1" smtClean="0"/>
              <a:t>linting</a:t>
            </a:r>
            <a:endParaRPr lang="en-US" altLang="ko-KR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정적 코드 분석 및 테스트를 통해 </a:t>
            </a:r>
            <a:r>
              <a:rPr lang="ko-KR" altLang="en-US" sz="1600" dirty="0"/>
              <a:t>잠재적 </a:t>
            </a:r>
            <a:r>
              <a:rPr lang="ko-KR" altLang="en-US" sz="1600" dirty="0" smtClean="0"/>
              <a:t>에러 및 성능 분석을 하는 것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사용자 정의 방식으로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코드 </a:t>
            </a:r>
            <a:r>
              <a:rPr lang="ko-KR" altLang="en-US" sz="1600" dirty="0" err="1" smtClean="0"/>
              <a:t>컨벤션</a:t>
            </a:r>
            <a:r>
              <a:rPr lang="ko-KR" altLang="en-US" sz="1600" dirty="0" smtClean="0"/>
              <a:t> 검사를 위해 활용할 수 있음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도구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jshint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ESLint</a:t>
            </a:r>
            <a:r>
              <a:rPr lang="en-US" altLang="ko-KR" sz="1600" dirty="0" smtClean="0"/>
              <a:t>, Lint in Android studio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참고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subicura.com/2016/07/11/coding-convention.html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해당 </a:t>
            </a:r>
            <a:r>
              <a:rPr lang="ko-KR" altLang="en-US" sz="1800" dirty="0" err="1"/>
              <a:t>커밋에서</a:t>
            </a:r>
            <a:r>
              <a:rPr lang="ko-KR" altLang="en-US" sz="1800" dirty="0"/>
              <a:t> 변경한 파일 대상 </a:t>
            </a:r>
          </a:p>
          <a:p>
            <a:pPr lvl="1"/>
            <a:r>
              <a:rPr lang="ko-KR" altLang="en-US" sz="1800" dirty="0" err="1" smtClean="0"/>
              <a:t>린트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실패 시 </a:t>
            </a:r>
            <a:r>
              <a:rPr lang="ko-KR" altLang="en-US" sz="1800" dirty="0" err="1"/>
              <a:t>커밋할</a:t>
            </a:r>
            <a:r>
              <a:rPr lang="ko-KR" altLang="en-US" sz="1800" dirty="0"/>
              <a:t> 수 </a:t>
            </a: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r>
              <a:rPr lang="ko-KR" altLang="en-US" sz="2200" dirty="0" smtClean="0"/>
              <a:t>효과</a:t>
            </a:r>
            <a:r>
              <a:rPr lang="en-US" altLang="ko-KR" sz="2200" dirty="0" smtClean="0"/>
              <a:t>: pre-commit </a:t>
            </a:r>
            <a:r>
              <a:rPr lang="ko-KR" altLang="en-US" sz="2200" dirty="0"/>
              <a:t>훅의 </a:t>
            </a:r>
            <a:r>
              <a:rPr lang="ko-KR" altLang="en-US" sz="2200" dirty="0" err="1"/>
              <a:t>린트는</a:t>
            </a:r>
            <a:r>
              <a:rPr lang="ko-KR" altLang="en-US" sz="2200" dirty="0"/>
              <a:t> 성공적</a:t>
            </a:r>
          </a:p>
          <a:p>
            <a:pPr lvl="1"/>
            <a:r>
              <a:rPr lang="ko-KR" altLang="en-US" sz="1800" dirty="0" smtClean="0"/>
              <a:t>코드 </a:t>
            </a:r>
            <a:r>
              <a:rPr lang="ko-KR" altLang="en-US" sz="1800" dirty="0"/>
              <a:t>스타일에 대한 리뷰가 크게 감소함 </a:t>
            </a:r>
          </a:p>
          <a:p>
            <a:pPr lvl="1"/>
            <a:r>
              <a:rPr lang="ko-KR" altLang="en-US" sz="1800" dirty="0" smtClean="0"/>
              <a:t>수정하는 </a:t>
            </a:r>
            <a:r>
              <a:rPr lang="ko-KR" altLang="en-US" sz="1800" dirty="0"/>
              <a:t>파일만 대상이므로 거부감이 적었음 </a:t>
            </a:r>
          </a:p>
          <a:p>
            <a:pPr lvl="1"/>
            <a:r>
              <a:rPr lang="ko-KR" altLang="en-US" sz="1800" dirty="0" smtClean="0"/>
              <a:t>대상 </a:t>
            </a:r>
            <a:r>
              <a:rPr lang="ko-KR" altLang="en-US" sz="1800" dirty="0"/>
              <a:t>파일의 나머지 코드도 수정해야 함 </a:t>
            </a:r>
          </a:p>
          <a:p>
            <a:pPr lvl="1"/>
            <a:r>
              <a:rPr lang="ko-KR" altLang="en-US" sz="1800" dirty="0" smtClean="0"/>
              <a:t>수 </a:t>
            </a:r>
            <a:r>
              <a:rPr lang="ko-KR" altLang="en-US" sz="1800" dirty="0"/>
              <a:t>개월 후 프로젝트 </a:t>
            </a:r>
            <a:r>
              <a:rPr lang="ko-KR" altLang="en-US" sz="1800" dirty="0" err="1"/>
              <a:t>린트</a:t>
            </a:r>
            <a:r>
              <a:rPr lang="ko-KR" altLang="en-US" sz="1800" dirty="0"/>
              <a:t> 오류 </a:t>
            </a:r>
            <a:r>
              <a:rPr lang="en-US" altLang="ko-KR" sz="1800" dirty="0"/>
              <a:t>0%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9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 </a:t>
            </a:r>
            <a:r>
              <a:rPr lang="en-US" altLang="ko-KR" dirty="0"/>
              <a:t>2: </a:t>
            </a:r>
            <a:r>
              <a:rPr lang="ko-KR" altLang="en-US" dirty="0"/>
              <a:t>코드 </a:t>
            </a:r>
            <a:r>
              <a:rPr lang="ko-KR" altLang="en-US" dirty="0" err="1"/>
              <a:t>컨벤션에</a:t>
            </a:r>
            <a:r>
              <a:rPr lang="ko-KR" altLang="en-US" dirty="0"/>
              <a:t> 대한 리뷰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996" y="1058863"/>
            <a:ext cx="7042008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1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5220</TotalTime>
  <Words>2250</Words>
  <Application>Microsoft Office PowerPoint</Application>
  <PresentationFormat>화면 슬라이드 쇼(4:3)</PresentationFormat>
  <Paragraphs>455</Paragraphs>
  <Slides>72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8" baseType="lpstr">
      <vt:lpstr>맑은 고딕</vt:lpstr>
      <vt:lpstr>Arial</vt:lpstr>
      <vt:lpstr>Calibri</vt:lpstr>
      <vt:lpstr>Calibri Light</vt:lpstr>
      <vt:lpstr>Wingdings</vt:lpstr>
      <vt:lpstr>Office 테마</vt:lpstr>
      <vt:lpstr>코드 리뷰 2</vt:lpstr>
      <vt:lpstr>학습 내용</vt:lpstr>
      <vt:lpstr>코드 리뷰 2:  코드 리뷰는 문화다</vt:lpstr>
      <vt:lpstr>참고자료: 코드 리뷰 소개 및 경험</vt:lpstr>
      <vt:lpstr>카카오스토리</vt:lpstr>
      <vt:lpstr>경험 1: PR 이용 시 실수 발생</vt:lpstr>
      <vt:lpstr>경험 2: 코드 컨벤션에 대한 리뷰</vt:lpstr>
      <vt:lpstr>경험 2: 코드 컨벤션에 대한 리뷰</vt:lpstr>
      <vt:lpstr>경험 2: 코드 컨벤션에 대한 리뷰</vt:lpstr>
      <vt:lpstr>경험 2: 코드 컨벤션에 대한 회고</vt:lpstr>
      <vt:lpstr>경험 3: 초기 단계에서 PR 규모 문제</vt:lpstr>
      <vt:lpstr>경험 4: 리뷰로 인한 병목 현상</vt:lpstr>
      <vt:lpstr>경험 4: 리뷰로 인한 병목 현상</vt:lpstr>
      <vt:lpstr>경험 4: 리뷰로 인한 병목 현상</vt:lpstr>
      <vt:lpstr>경험 4: 리뷰로 인한 병목 현상</vt:lpstr>
      <vt:lpstr>경험 4: 리뷰로 인한 병목에 대한 회고</vt:lpstr>
      <vt:lpstr>경험 5: 새로운 팀 멤버 영입</vt:lpstr>
      <vt:lpstr>경험 5: 새로운 팀 멤버 영입</vt:lpstr>
      <vt:lpstr>경험 6: 여러 사람이 담당하는 피처의 리뷰</vt:lpstr>
      <vt:lpstr>경험 6: 여러 사람이 담당하는 피처의 리뷰</vt:lpstr>
      <vt:lpstr>정리.</vt:lpstr>
      <vt:lpstr>회고 1. 리뷰는 서로에게 도움이 되었을까?</vt:lpstr>
      <vt:lpstr>회고 2. 리뷰의 유익함, 무익함</vt:lpstr>
      <vt:lpstr>회고 2. 리뷰의 유익함, 무익함</vt:lpstr>
      <vt:lpstr>회고 3. 어떻게 리뷰를 유지할 수 있었을까?</vt:lpstr>
      <vt:lpstr>회고 3. 어떻게 리뷰를 유지할 수 있었을까?</vt:lpstr>
      <vt:lpstr>코드 리뷰가 좋지 않을 수 있는 이유 및 환경</vt:lpstr>
      <vt:lpstr>코드 리뷰가 좋지 않을 수 있는 이유 및 환경</vt:lpstr>
      <vt:lpstr>리뷰 도입을 위한 제언</vt:lpstr>
      <vt:lpstr>리뷰 도입을 위한 제언</vt:lpstr>
      <vt:lpstr>리뷰 도입을 위한 제언</vt:lpstr>
      <vt:lpstr>리뷰 도입을 위한 제언</vt:lpstr>
      <vt:lpstr>(기타)</vt:lpstr>
      <vt:lpstr>코드 리뷰 3: 도구들</vt:lpstr>
      <vt:lpstr>코드 리뷰 도구</vt:lpstr>
      <vt:lpstr>Gerrit 소개</vt:lpstr>
      <vt:lpstr>Gerrit code review system</vt:lpstr>
      <vt:lpstr>Gerrit code review system</vt:lpstr>
      <vt:lpstr>Gerrit 특징</vt:lpstr>
      <vt:lpstr>Gerrit 특징</vt:lpstr>
      <vt:lpstr>기존 Git repository 사용 방식</vt:lpstr>
      <vt:lpstr>Gerrit 을 이용한 방법</vt:lpstr>
      <vt:lpstr>Gerrit 을 사용한 개발 흐름</vt:lpstr>
      <vt:lpstr>Crucible (+ Fisheye)</vt:lpstr>
      <vt:lpstr>Crucible</vt:lpstr>
      <vt:lpstr>Crucible 구성</vt:lpstr>
      <vt:lpstr>PowerPoint 프레젠테이션</vt:lpstr>
      <vt:lpstr>PowerPoint 프레젠테이션</vt:lpstr>
      <vt:lpstr>PowerPoint 프레젠테이션</vt:lpstr>
      <vt:lpstr>PowerPoint 프레젠테이션</vt:lpstr>
      <vt:lpstr>써보자! : Repo 등록</vt:lpstr>
      <vt:lpstr>PowerPoint 프레젠테이션</vt:lpstr>
      <vt:lpstr>PowerPoint 프레젠테이션</vt:lpstr>
      <vt:lpstr>PowerPoint 프레젠테이션</vt:lpstr>
      <vt:lpstr>PowerPoint 프레젠테이션</vt:lpstr>
      <vt:lpstr>여기까지</vt:lpstr>
      <vt:lpstr>코드 리뷰를 해보자: GitHub에 코드 수정</vt:lpstr>
      <vt:lpstr>PowerPoint 프레젠테이션</vt:lpstr>
      <vt:lpstr>PowerPoint 프레젠테이션</vt:lpstr>
      <vt:lpstr>PowerPoint 프레젠테이션</vt:lpstr>
      <vt:lpstr>Create Review</vt:lpstr>
      <vt:lpstr>PowerPoint 프레젠테이션</vt:lpstr>
      <vt:lpstr>리뷰 CR-## 생성</vt:lpstr>
      <vt:lpstr>PowerPoint 프레젠테이션</vt:lpstr>
      <vt:lpstr>PowerPoint 프레젠테이션</vt:lpstr>
      <vt:lpstr>Reviewer2 로 로그인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906</cp:revision>
  <cp:lastPrinted>2017-05-11T13:39:00Z</cp:lastPrinted>
  <dcterms:created xsi:type="dcterms:W3CDTF">2016-08-29T08:45:01Z</dcterms:created>
  <dcterms:modified xsi:type="dcterms:W3CDTF">2017-05-30T06:51:23Z</dcterms:modified>
</cp:coreProperties>
</file>