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99" r:id="rId2"/>
    <p:sldId id="387" r:id="rId3"/>
    <p:sldId id="390" r:id="rId4"/>
    <p:sldId id="398" r:id="rId5"/>
    <p:sldId id="388" r:id="rId6"/>
    <p:sldId id="389" r:id="rId7"/>
    <p:sldId id="386" r:id="rId8"/>
    <p:sldId id="394" r:id="rId9"/>
    <p:sldId id="395" r:id="rId10"/>
    <p:sldId id="393" r:id="rId11"/>
    <p:sldId id="397" r:id="rId12"/>
    <p:sldId id="396" r:id="rId13"/>
    <p:sldId id="371" r:id="rId14"/>
    <p:sldId id="383" r:id="rId15"/>
    <p:sldId id="384" r:id="rId16"/>
    <p:sldId id="385" r:id="rId17"/>
    <p:sldId id="261" r:id="rId18"/>
    <p:sldId id="372" r:id="rId19"/>
    <p:sldId id="339" r:id="rId20"/>
    <p:sldId id="318" r:id="rId21"/>
    <p:sldId id="25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yunchan.park@chonbuk.ac.kr" TargetMode="External"/><Relationship Id="rId2" Type="http://schemas.openxmlformats.org/officeDocument/2006/relationships/hyperlink" Target="https://ieilms.jbn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hyunchan.park@jbnu.ac.k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randfeatures/venture-capital/article?id=1060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thecrypto.com/open-source-technology-in-cryptocurrenc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Open Source Software</a:t>
            </a:r>
            <a:r>
              <a:rPr lang="ko-KR" altLang="en-US" sz="4400" dirty="0"/>
              <a:t> </a:t>
            </a:r>
            <a:r>
              <a:rPr lang="en-US" altLang="ko-KR" sz="4400" dirty="0"/>
              <a:t>Development</a:t>
            </a:r>
            <a:br>
              <a:rPr lang="en-US" altLang="ko-KR" sz="4400" dirty="0"/>
            </a:br>
            <a:r>
              <a:rPr lang="en-US" altLang="ko-KR" sz="3200" dirty="0"/>
              <a:t>2</a:t>
            </a:r>
            <a:r>
              <a:rPr lang="en-US" altLang="ko-KR" sz="3200" baseline="30000" dirty="0"/>
              <a:t>nd</a:t>
            </a:r>
            <a:r>
              <a:rPr lang="en-US" altLang="ko-KR" sz="3200" dirty="0"/>
              <a:t> semester, 2019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11382-A8BC-48CD-BFD0-A3168C8A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0"/>
            <a:ext cx="8782050" cy="68507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E437D-59F0-4B10-B78B-299E4227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5" y="5514736"/>
            <a:ext cx="4219575" cy="7082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리눅스 재단의 일자리 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3A08-5BC7-45FD-8B0F-84274DC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CAE68-8D39-46ED-BE17-1836D7ACCD43}"/>
              </a:ext>
            </a:extLst>
          </p:cNvPr>
          <p:cNvSpPr/>
          <p:nvPr/>
        </p:nvSpPr>
        <p:spPr>
          <a:xfrm>
            <a:off x="180975" y="1790701"/>
            <a:ext cx="8782050" cy="1562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ê³ ëì ëí ì´ë¯¸ì§ ê²ìê²°ê³¼">
            <a:extLst>
              <a:ext uri="{FF2B5EF4-FFF2-40B4-BE49-F238E27FC236}">
                <a16:creationId xmlns:a16="http://schemas.microsoft.com/office/drawing/2014/main" id="{A487000C-9280-4D80-878B-82D2AC9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2" y="2902622"/>
            <a:ext cx="3584076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4800" dirty="0"/>
              <a:t>정말 그렇게 어려울까</a:t>
            </a:r>
            <a:r>
              <a:rPr lang="en-US" altLang="ko-KR" sz="4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17A1-4ADF-447A-9D8F-8B51415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2759-94C7-4D31-AB29-571A1D4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source SW(OSS)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최근 많은 </a:t>
            </a:r>
            <a:r>
              <a:rPr lang="en-US" altLang="ko-KR" dirty="0"/>
              <a:t>SW </a:t>
            </a:r>
            <a:r>
              <a:rPr lang="ko-KR" altLang="en-US" dirty="0"/>
              <a:t>프로젝트들이 </a:t>
            </a:r>
            <a:r>
              <a:rPr lang="en-US" altLang="ko-KR" dirty="0"/>
              <a:t>OSS </a:t>
            </a:r>
            <a:r>
              <a:rPr lang="ko-KR" altLang="en-US" dirty="0"/>
              <a:t>개발 방법을 채택하고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TensorFlow, Git, Dropbox, VS code, Angular, Linux, OpenStack, </a:t>
            </a:r>
            <a:r>
              <a:rPr lang="en-US" altLang="ko-KR" dirty="0" err="1"/>
              <a:t>HyperLedger</a:t>
            </a:r>
            <a:r>
              <a:rPr lang="en-US" altLang="ko-KR" dirty="0"/>
              <a:t>, Servo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개발론이 가지는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OSS </a:t>
            </a:r>
            <a:r>
              <a:rPr lang="ko-KR" altLang="en-US" dirty="0"/>
              <a:t>생태계의 가치를</a:t>
            </a:r>
            <a:r>
              <a:rPr lang="en-US" altLang="ko-KR" dirty="0"/>
              <a:t> </a:t>
            </a:r>
            <a:r>
              <a:rPr lang="ko-KR" altLang="en-US" dirty="0"/>
              <a:t> 이해하고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 방법을 습득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Large scale SW project</a:t>
            </a:r>
            <a:r>
              <a:rPr lang="ko-KR" altLang="en-US" dirty="0"/>
              <a:t>에 대해 개발을 수행하는 경험</a:t>
            </a:r>
            <a:endParaRPr lang="en-US" altLang="ko-KR" dirty="0"/>
          </a:p>
          <a:p>
            <a:pPr lvl="1"/>
            <a:r>
              <a:rPr lang="ko-KR" altLang="en-US" dirty="0"/>
              <a:t>다른 많은 사람들이 함께 개발해둔 코드를 빠르게 파악하고</a:t>
            </a:r>
            <a:endParaRPr lang="en-US" altLang="ko-KR" dirty="0"/>
          </a:p>
          <a:p>
            <a:pPr lvl="1"/>
            <a:r>
              <a:rPr lang="ko-KR" altLang="en-US" dirty="0"/>
              <a:t>필요한 수정을 빠르게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454F4-1618-4310-ABCE-D71AAFE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CBBE-97D5-4BF2-8D5B-51AE1D6D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3753-F3F7-4876-A0FE-601B22B6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ko-KR" dirty="0"/>
              <a:t>및 </a:t>
            </a:r>
            <a:r>
              <a:rPr lang="en-US" altLang="ko-KR" dirty="0" err="1"/>
              <a:t>Github</a:t>
            </a:r>
            <a:r>
              <a:rPr lang="ko-KR" altLang="ko-KR" dirty="0"/>
              <a:t>의 사용방법 습득</a:t>
            </a:r>
            <a:endParaRPr lang="en-US" altLang="ko-KR" dirty="0"/>
          </a:p>
          <a:p>
            <a:pPr lvl="1"/>
            <a:r>
              <a:rPr lang="en-US" altLang="ko-KR" dirty="0"/>
              <a:t>Pull and merging</a:t>
            </a:r>
            <a:r>
              <a:rPr lang="ko-KR" altLang="ko-KR" dirty="0"/>
              <a:t>을 통한 협업과정 습득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Large scale SW source code </a:t>
            </a:r>
            <a:r>
              <a:rPr lang="ko-KR" altLang="en-US" dirty="0"/>
              <a:t>에 대한 분석 및 개발</a:t>
            </a:r>
            <a:r>
              <a:rPr lang="ko-KR" altLang="ko-KR" dirty="0"/>
              <a:t> 능력 함양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OSS</a:t>
            </a:r>
            <a:r>
              <a:rPr lang="ko-KR" altLang="en-US" dirty="0"/>
              <a:t> 프로젝트 참여</a:t>
            </a:r>
            <a:endParaRPr lang="en-US" altLang="ko-KR" dirty="0"/>
          </a:p>
          <a:p>
            <a:pPr lvl="1"/>
            <a:r>
              <a:rPr lang="ko-KR" altLang="ko-KR" dirty="0"/>
              <a:t>실제 </a:t>
            </a:r>
            <a:r>
              <a:rPr lang="en-US" altLang="ko-KR" dirty="0"/>
              <a:t>OSS community</a:t>
            </a:r>
            <a:r>
              <a:rPr lang="ko-KR" altLang="ko-KR" dirty="0"/>
              <a:t>에 참여하고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code contribution</a:t>
            </a:r>
            <a:r>
              <a:rPr lang="ko-KR" altLang="ko-KR" dirty="0"/>
              <a:t>을 경험하여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ko-KR" dirty="0"/>
              <a:t>심리적 진입 장벽을 낮춤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7A073-6E39-4EB5-886E-8838D22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6482-B723-4616-A6D3-F2BDB3B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강의 내용 및 방법 </a:t>
            </a:r>
            <a:r>
              <a:rPr lang="en-US" altLang="ko-KR" dirty="0"/>
              <a:t>(</a:t>
            </a:r>
            <a:r>
              <a:rPr lang="ko-KR" altLang="en-US" dirty="0"/>
              <a:t>초반 </a:t>
            </a:r>
            <a:r>
              <a:rPr lang="en-US" altLang="ko-KR" dirty="0"/>
              <a:t>2-3</a:t>
            </a:r>
            <a:r>
              <a:rPr lang="ko-KR" altLang="en-US" dirty="0"/>
              <a:t>주 이론</a:t>
            </a:r>
            <a:r>
              <a:rPr lang="en-US" altLang="ko-KR" dirty="0"/>
              <a:t>, </a:t>
            </a:r>
            <a:r>
              <a:rPr lang="ko-KR" altLang="en-US" dirty="0"/>
              <a:t>이후 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58A1-DC3C-463B-A61E-87139FFC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57964" cy="5269953"/>
          </a:xfrm>
        </p:spPr>
        <p:txBody>
          <a:bodyPr>
            <a:normAutofit/>
          </a:bodyPr>
          <a:lstStyle/>
          <a:p>
            <a:r>
              <a:rPr lang="en-US" altLang="ko-KR" dirty="0"/>
              <a:t>OSS </a:t>
            </a:r>
            <a:r>
              <a:rPr lang="ko-KR" altLang="ko-KR" dirty="0"/>
              <a:t>소개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OSS </a:t>
            </a:r>
            <a:r>
              <a:rPr lang="ko-KR" altLang="ko-KR" dirty="0"/>
              <a:t>프로젝트 및 생태계 소개</a:t>
            </a:r>
            <a:r>
              <a:rPr lang="en-US" altLang="ko-KR" dirty="0"/>
              <a:t>, OSS </a:t>
            </a:r>
            <a:r>
              <a:rPr lang="ko-KR" altLang="ko-KR" dirty="0"/>
              <a:t>라이선스 이해</a:t>
            </a:r>
            <a:r>
              <a:rPr lang="en-US" altLang="ko-KR" dirty="0"/>
              <a:t>, OSS </a:t>
            </a:r>
            <a:r>
              <a:rPr lang="ko-KR" altLang="ko-KR" dirty="0"/>
              <a:t>개발 방법 소개</a:t>
            </a:r>
          </a:p>
          <a:p>
            <a:r>
              <a:rPr lang="en-US" altLang="ko-KR" dirty="0"/>
              <a:t>Git: </a:t>
            </a:r>
            <a:r>
              <a:rPr lang="ko-KR" altLang="ko-KR" dirty="0"/>
              <a:t>소개 및 실습을 통한 사용방법 습득 </a:t>
            </a:r>
            <a:endParaRPr lang="en-US" altLang="ko-KR" dirty="0"/>
          </a:p>
          <a:p>
            <a:pPr lvl="1"/>
            <a:r>
              <a:rPr lang="ko-KR" altLang="en-US" dirty="0"/>
              <a:t>개인 </a:t>
            </a:r>
            <a:r>
              <a:rPr lang="en-US" altLang="ko-KR" dirty="0"/>
              <a:t>Test </a:t>
            </a:r>
            <a:r>
              <a:rPr lang="en-US" altLang="ko-KR" dirty="0" err="1"/>
              <a:t>projec</a:t>
            </a:r>
            <a:r>
              <a:rPr lang="ko-KR" altLang="ko-KR" dirty="0"/>
              <a:t>에서</a:t>
            </a:r>
            <a:r>
              <a:rPr lang="en-US" altLang="ko-KR" dirty="0"/>
              <a:t> Clone, Pull, Merge </a:t>
            </a:r>
            <a:r>
              <a:rPr lang="ko-KR" altLang="ko-KR" dirty="0"/>
              <a:t>수행</a:t>
            </a:r>
          </a:p>
          <a:p>
            <a:r>
              <a:rPr lang="en-US" altLang="ko-KR" dirty="0"/>
              <a:t>Source code </a:t>
            </a:r>
            <a:r>
              <a:rPr lang="ko-KR" altLang="ko-KR" dirty="0"/>
              <a:t>분석 도구 소개 및 실습</a:t>
            </a:r>
            <a:endParaRPr lang="en-US" altLang="ko-KR" dirty="0"/>
          </a:p>
          <a:p>
            <a:pPr lvl="1"/>
            <a:r>
              <a:rPr lang="en-US" altLang="ko-KR" dirty="0"/>
              <a:t>Visual studio, source insight </a:t>
            </a:r>
            <a:r>
              <a:rPr lang="ko-KR" altLang="ko-KR" dirty="0"/>
              <a:t>등을 이용해 대규모 소스 코드를 분석하는 방법을 실습을 통해 습득</a:t>
            </a:r>
          </a:p>
          <a:p>
            <a:r>
              <a:rPr lang="en-US" altLang="ko-KR" dirty="0"/>
              <a:t>Documentation </a:t>
            </a:r>
            <a:r>
              <a:rPr lang="ko-KR" altLang="ko-KR" dirty="0"/>
              <a:t>도구 소개 및 실습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ko-KR" dirty="0"/>
              <a:t>분야에서 많이 활용되는 </a:t>
            </a:r>
            <a:r>
              <a:rPr lang="en-US" altLang="ko-KR" dirty="0"/>
              <a:t>Markup language</a:t>
            </a:r>
            <a:r>
              <a:rPr lang="ko-KR" altLang="ko-KR" dirty="0"/>
              <a:t>를 통해 </a:t>
            </a:r>
            <a:r>
              <a:rPr lang="en-US" altLang="ko-KR" dirty="0"/>
              <a:t>documentation </a:t>
            </a:r>
            <a:r>
              <a:rPr lang="ko-KR" altLang="ko-KR" dirty="0"/>
              <a:t>하는 능력을 습득</a:t>
            </a:r>
          </a:p>
          <a:p>
            <a:r>
              <a:rPr lang="ko-KR" altLang="en-US" dirty="0"/>
              <a:t>개인 </a:t>
            </a:r>
            <a:r>
              <a:rPr lang="ko-KR" altLang="ko-KR" dirty="0"/>
              <a:t>프로젝트 수행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52A88-5513-4E0F-9122-4E665C4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목표</a:t>
            </a:r>
            <a:r>
              <a:rPr lang="en-US" altLang="ko-KR" dirty="0"/>
              <a:t>: </a:t>
            </a:r>
            <a:r>
              <a:rPr lang="ko-KR" altLang="ko-KR" dirty="0"/>
              <a:t>실제 </a:t>
            </a:r>
            <a:r>
              <a:rPr lang="en-US" altLang="ko-KR" dirty="0"/>
              <a:t>OSS </a:t>
            </a:r>
            <a:r>
              <a:rPr lang="ko-KR" altLang="ko-KR" dirty="0"/>
              <a:t>프로젝트에 일정 규모의 </a:t>
            </a:r>
            <a:r>
              <a:rPr lang="en-US" altLang="ko-KR" dirty="0"/>
              <a:t>code contribute</a:t>
            </a:r>
          </a:p>
          <a:p>
            <a:r>
              <a:rPr lang="ko-KR" altLang="en-US" dirty="0"/>
              <a:t>내용 및 절차</a:t>
            </a:r>
            <a:endParaRPr lang="ko-KR" altLang="ko-KR" dirty="0"/>
          </a:p>
          <a:p>
            <a:pPr lvl="1"/>
            <a:r>
              <a:rPr lang="ko-KR" altLang="ko-KR" dirty="0"/>
              <a:t>관심분야에서 자주 활용하는</a:t>
            </a:r>
            <a:r>
              <a:rPr lang="en-US" altLang="ko-KR" dirty="0"/>
              <a:t> OSS </a:t>
            </a:r>
            <a:r>
              <a:rPr lang="ko-KR" altLang="ko-KR" dirty="0"/>
              <a:t>프로젝트 검색</a:t>
            </a:r>
          </a:p>
          <a:p>
            <a:pPr lvl="1"/>
            <a:r>
              <a:rPr lang="ko-KR" altLang="ko-KR" dirty="0"/>
              <a:t>주제 설정 및</a:t>
            </a:r>
            <a:r>
              <a:rPr lang="en-US" altLang="ko-KR" dirty="0"/>
              <a:t> SW Community </a:t>
            </a:r>
            <a:r>
              <a:rPr lang="ko-KR" altLang="ko-KR" dirty="0"/>
              <a:t>진입</a:t>
            </a:r>
          </a:p>
          <a:p>
            <a:pPr lvl="1"/>
            <a:r>
              <a:rPr lang="ko-KR" altLang="ko-KR" dirty="0"/>
              <a:t>소스 코드 분석</a:t>
            </a:r>
          </a:p>
          <a:p>
            <a:pPr lvl="1"/>
            <a:r>
              <a:rPr lang="ko-KR" altLang="ko-KR" dirty="0"/>
              <a:t>기여할 소스 코드 작성 및</a:t>
            </a:r>
            <a:r>
              <a:rPr lang="en-US" altLang="ko-KR" dirty="0"/>
              <a:t> Documentation</a:t>
            </a:r>
            <a:endParaRPr lang="ko-KR" altLang="ko-KR" dirty="0"/>
          </a:p>
          <a:p>
            <a:pPr lvl="1"/>
            <a:r>
              <a:rPr lang="en-US" altLang="ko-KR" dirty="0"/>
              <a:t>Pull! (</a:t>
            </a:r>
            <a:r>
              <a:rPr lang="ko-KR" altLang="ko-KR" dirty="0"/>
              <a:t>실제 </a:t>
            </a:r>
            <a:r>
              <a:rPr lang="en-US" altLang="ko-KR" dirty="0"/>
              <a:t>code contribute)</a:t>
            </a:r>
          </a:p>
          <a:p>
            <a:pPr lvl="2"/>
            <a:r>
              <a:rPr lang="ko-KR" altLang="en-US" dirty="0"/>
              <a:t>실제로 코드가 반영되기까지는 시간적 여유가 부족할 것</a:t>
            </a:r>
            <a:endParaRPr lang="en-US" altLang="ko-KR" dirty="0"/>
          </a:p>
          <a:p>
            <a:pPr lvl="2"/>
            <a:r>
              <a:rPr lang="ko-KR" altLang="en-US" dirty="0"/>
              <a:t>그러나 된다면</a:t>
            </a:r>
            <a:r>
              <a:rPr lang="en-US" altLang="ko-KR" dirty="0"/>
              <a:t>, </a:t>
            </a:r>
            <a:r>
              <a:rPr lang="ko-KR" altLang="en-US" dirty="0"/>
              <a:t>성적에 크게 반영될 것</a:t>
            </a:r>
            <a:endParaRPr lang="en-US" altLang="ko-KR" dirty="0"/>
          </a:p>
          <a:p>
            <a:pPr lvl="2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14368"/>
              </p:ext>
            </p:extLst>
          </p:nvPr>
        </p:nvGraphicFramePr>
        <p:xfrm>
          <a:off x="395288" y="1058863"/>
          <a:ext cx="8353176" cy="380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66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개인별 실습 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ko-KR" altLang="en-US" sz="3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rgbClr val="FF0000"/>
                          </a:solidFill>
                        </a:rPr>
                        <a:t>40%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  <a:tr h="784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출석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참여율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10%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89859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공지 및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강의 공지</a:t>
            </a:r>
            <a:r>
              <a:rPr lang="en-US" altLang="ko-KR" sz="2400" dirty="0"/>
              <a:t>: </a:t>
            </a:r>
            <a:r>
              <a:rPr lang="ko-KR" altLang="en-US" dirty="0"/>
              <a:t>강의 자료</a:t>
            </a:r>
            <a:r>
              <a:rPr lang="en-US" altLang="ko-KR" dirty="0"/>
              <a:t>, </a:t>
            </a:r>
            <a:r>
              <a:rPr lang="ko-KR" altLang="en-US" sz="2400" dirty="0"/>
              <a:t>시험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 </a:t>
            </a:r>
            <a:r>
              <a:rPr lang="ko-KR" altLang="en-US" sz="2400" dirty="0"/>
              <a:t>점수 공개 및 휴강 등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https://ieilms.jbnu.ac.kr</a:t>
            </a:r>
            <a:endParaRPr lang="en-US" altLang="ko-KR" sz="2000" dirty="0"/>
          </a:p>
          <a:p>
            <a:pPr lvl="1"/>
            <a:r>
              <a:rPr lang="ko-KR" altLang="en-US" sz="2000" dirty="0"/>
              <a:t>수시로 확인할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2400" dirty="0"/>
              <a:t>수업 질의 응답</a:t>
            </a:r>
            <a:endParaRPr lang="en-US" altLang="ko-KR" sz="2400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의 질문 게시판 이용할 것</a:t>
            </a:r>
            <a:endParaRPr lang="en-US" altLang="ko-KR" dirty="0"/>
          </a:p>
          <a:p>
            <a:pPr lvl="1"/>
            <a:r>
              <a:rPr lang="ko-KR" altLang="en-US" sz="2000" dirty="0"/>
              <a:t>너무 부끄러운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이용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hyunchan.park@jbnu.ac.kr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97088-E7DF-45BD-B8FA-370E3CB8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551" y="2515229"/>
            <a:ext cx="5662613" cy="9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B4EB-CE57-46F3-87DE-CF202D0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OSS? Why? : </a:t>
            </a:r>
            <a:r>
              <a:rPr lang="ko-KR" altLang="en-US" dirty="0"/>
              <a:t>현재 우리 인식은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C6E7-79CB-46E3-BB81-731D9C0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3078BFB7-387D-4F2A-8453-D79B722C2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507"/>
            <a:ext cx="8353425" cy="4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61334A-4EB4-40C1-AE18-170E80B7BE9A}"/>
              </a:ext>
            </a:extLst>
          </p:cNvPr>
          <p:cNvSpPr/>
          <p:nvPr/>
        </p:nvSpPr>
        <p:spPr>
          <a:xfrm>
            <a:off x="581025" y="109667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Open Source SW: </a:t>
            </a:r>
            <a:r>
              <a:rPr lang="ko-KR" altLang="en-US" dirty="0"/>
              <a:t>소스 코드를 공개해 누구나 특별한 제한 없이 그 코드를 보고 사용할 수 있는 오픈 소스 라이선스를 만족하는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7920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286B-0A12-4922-B822-D3DE30F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및 공지</a:t>
            </a:r>
            <a:r>
              <a:rPr lang="en-US" altLang="ko-KR" dirty="0"/>
              <a:t>: </a:t>
            </a:r>
            <a:r>
              <a:rPr lang="en-US" altLang="ko-KR" strike="sngStrike" dirty="0"/>
              <a:t>KEDILMS</a:t>
            </a:r>
            <a:r>
              <a:rPr lang="en-US" altLang="ko-KR" dirty="0"/>
              <a:t> IEILMS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E7A5DA-B90A-40DD-8B71-6257B3BB2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" y="1257301"/>
            <a:ext cx="9080502" cy="4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Hyunchan Park, assistant professor</a:t>
            </a:r>
          </a:p>
          <a:p>
            <a:r>
              <a:rPr lang="en-US" altLang="ko-KR" dirty="0"/>
              <a:t>Office: 7</a:t>
            </a:r>
            <a:r>
              <a:rPr lang="ko-KR" altLang="en-US" dirty="0"/>
              <a:t>호관 </a:t>
            </a:r>
            <a:r>
              <a:rPr lang="en-US" altLang="ko-KR" dirty="0"/>
              <a:t>626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hyunchan.park@jbnu.ac.kr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don't keep calm and have fu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10C06"/>
              </a:clrFrom>
              <a:clrTo>
                <a:srgbClr val="C10C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180-403C-43E7-859B-BDE44AEA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부정적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F4708D-6A56-47DC-AC04-0C2C5207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36194"/>
            <a:ext cx="7696200" cy="5114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284A-BD8E-4DC8-9CD9-AAE480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0BDD5-7DF7-4E84-88EF-08EB06CDD447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90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E5CB-5489-4E6A-9F35-9D2B4E7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OSS: </a:t>
            </a:r>
            <a:r>
              <a:rPr lang="ko-KR" altLang="en-US" dirty="0"/>
              <a:t>개발 방식의 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2EF02-14CD-4D31-80B9-8E850972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510339" cy="5269953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실제로 해보니까 아니더라</a:t>
            </a:r>
            <a:endParaRPr lang="en-US" altLang="ko-KR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SW</a:t>
            </a:r>
            <a:r>
              <a:rPr lang="ko-KR" altLang="en-US" dirty="0"/>
              <a:t>에 개발자들이 달려들어서 코드를 메꾸더라</a:t>
            </a:r>
            <a:endParaRPr lang="en-US" altLang="ko-KR" dirty="0"/>
          </a:p>
          <a:p>
            <a:pPr lvl="1"/>
            <a:r>
              <a:rPr lang="ko-KR" altLang="en-US" dirty="0"/>
              <a:t>수많은 사람들이 보안 취약점을 빠르게 발견하고</a:t>
            </a:r>
            <a:r>
              <a:rPr lang="en-US" altLang="ko-KR" dirty="0"/>
              <a:t>, </a:t>
            </a:r>
            <a:r>
              <a:rPr lang="ko-KR" altLang="en-US" dirty="0"/>
              <a:t>빠르게 고치더라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 구글과 같은 오픈소스 선구자들이 세상을 바꿔 버림</a:t>
            </a:r>
            <a:endParaRPr lang="en-US" altLang="ko-KR" dirty="0"/>
          </a:p>
          <a:p>
            <a:pPr lvl="1"/>
            <a:r>
              <a:rPr lang="ko-KR" altLang="en-US" dirty="0"/>
              <a:t>거대 기업이 코드를 오픈할 때마다</a:t>
            </a:r>
            <a:r>
              <a:rPr lang="en-US" altLang="ko-KR" dirty="0"/>
              <a:t>, </a:t>
            </a:r>
            <a:r>
              <a:rPr lang="ko-KR" altLang="en-US" dirty="0"/>
              <a:t>그 동네를 점령해 버리고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그 패거리에 끼지 못하면</a:t>
            </a:r>
            <a:r>
              <a:rPr lang="en-US" altLang="ko-KR" dirty="0"/>
              <a:t> </a:t>
            </a:r>
            <a:r>
              <a:rPr lang="ko-KR" altLang="en-US" dirty="0"/>
              <a:t>도태되어 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Android, Kubernetes, TensorFlow, etc.</a:t>
            </a:r>
          </a:p>
          <a:p>
            <a:r>
              <a:rPr lang="ko-KR" altLang="en-US" dirty="0"/>
              <a:t>폐쇄된 </a:t>
            </a:r>
            <a:r>
              <a:rPr lang="en-US" altLang="ko-KR" dirty="0"/>
              <a:t>SW</a:t>
            </a:r>
            <a:r>
              <a:rPr lang="ko-KR" altLang="en-US" dirty="0"/>
              <a:t>로 독점하는 것은 구시대 방식 </a:t>
            </a:r>
            <a:r>
              <a:rPr lang="en-US" altLang="ko-KR" sz="1200" dirty="0"/>
              <a:t>(</a:t>
            </a:r>
            <a:r>
              <a:rPr lang="ko-KR" altLang="en-US" sz="1200" dirty="0"/>
              <a:t>그래도 작은 시장에서는 아직 통함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Open SW</a:t>
            </a:r>
            <a:r>
              <a:rPr lang="ko-KR" altLang="en-US" dirty="0">
                <a:solidFill>
                  <a:srgbClr val="FF0000"/>
                </a:solidFill>
              </a:rPr>
              <a:t>로 내 친구들을 늘리고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함께 시장을 점령한다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A7C01-BCD2-45FF-B4AB-E794E2F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F696-40D6-4E76-80A0-13220A9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현재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EB10C-1E68-4E60-882C-E8EEB7E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8000458D-8B20-464D-AB32-E748E0A5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3" y="1085851"/>
            <a:ext cx="6638474" cy="52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3CDAEA-5046-48A7-A58D-3AB525FC329A}"/>
              </a:ext>
            </a:extLst>
          </p:cNvPr>
          <p:cNvSpPr/>
          <p:nvPr/>
        </p:nvSpPr>
        <p:spPr>
          <a:xfrm>
            <a:off x="5362575" y="5777567"/>
            <a:ext cx="3781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https://www.reuters.com/brandfeatures/venture-capital/article?id=106074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0F7-A63A-4B30-A69C-C993F1B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발전 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AC520C-F123-47AF-B5F8-DAAE9C38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605963"/>
            <a:ext cx="8352928" cy="50700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00700-D9A6-4C30-BA44-953FEE9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CBAC-6E57-445B-90C4-B09DAA072DFA}"/>
              </a:ext>
            </a:extLst>
          </p:cNvPr>
          <p:cNvSpPr/>
          <p:nvPr/>
        </p:nvSpPr>
        <p:spPr>
          <a:xfrm>
            <a:off x="485775" y="1605963"/>
            <a:ext cx="752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pple SD Gothic Neo"/>
              </a:rPr>
              <a:t>* Compound Annual Growth Rate: </a:t>
            </a:r>
            <a:r>
              <a:rPr lang="ko-KR" altLang="en-US" sz="1600" dirty="0">
                <a:solidFill>
                  <a:srgbClr val="222222"/>
                </a:solidFill>
                <a:latin typeface="Apple SD Gothic Neo"/>
              </a:rPr>
              <a:t>연평균 성장률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0D46-57E1-4BA4-8DFF-22AD2FC52DE9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DDEED-EBC9-4ACD-89DD-BAE783038BC0}"/>
              </a:ext>
            </a:extLst>
          </p:cNvPr>
          <p:cNvSpPr/>
          <p:nvPr/>
        </p:nvSpPr>
        <p:spPr>
          <a:xfrm>
            <a:off x="236373" y="1145076"/>
            <a:ext cx="867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2016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년 전세계 오픈소스 소프트웨어 시장규모는 약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600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억달러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한화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조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천억원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EE7-53E9-43BC-8A6C-F11130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OSS</a:t>
            </a:r>
            <a:r>
              <a:rPr lang="ko-KR" altLang="en-US" dirty="0"/>
              <a:t>가 이렇게 성공한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3F88-9FC7-4F9F-8FC2-495D02F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7B97E52E-CE9D-4F17-A366-3E27B900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" y="1058863"/>
            <a:ext cx="7001266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B96DB-2CF1-4FFC-ABB1-C6AD825CE006}"/>
              </a:ext>
            </a:extLst>
          </p:cNvPr>
          <p:cNvSpPr/>
          <p:nvPr/>
        </p:nvSpPr>
        <p:spPr>
          <a:xfrm>
            <a:off x="5734050" y="5987360"/>
            <a:ext cx="328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https://masterthecrypto.com/open-source-technology-in-cryptocurrency/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0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ì¤í°ë¸ ë°ë¨¸ì ëí ì´ë¯¸ì§ ê²ìê²°ê³¼">
            <a:extLst>
              <a:ext uri="{FF2B5EF4-FFF2-40B4-BE49-F238E27FC236}">
                <a16:creationId xmlns:a16="http://schemas.microsoft.com/office/drawing/2014/main" id="{FEC46A52-DA5B-4824-9B2D-EE6FD4D9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 bwMode="auto">
          <a:xfrm>
            <a:off x="6266322" y="1533525"/>
            <a:ext cx="2782428" cy="19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tya Nadellaì ëí ì´ë¯¸ì§ ê²ìê²°ê³¼">
            <a:extLst>
              <a:ext uri="{FF2B5EF4-FFF2-40B4-BE49-F238E27FC236}">
                <a16:creationId xmlns:a16="http://schemas.microsoft.com/office/drawing/2014/main" id="{ADDE1282-4554-474B-A795-739443EC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2573" y="3864030"/>
            <a:ext cx="1446177" cy="19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4B1DC1-4D7F-458E-B668-3B938F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(+1) </a:t>
            </a:r>
            <a:r>
              <a:rPr lang="ko-KR" altLang="en-US" dirty="0"/>
              <a:t>생태계를 만들고</a:t>
            </a:r>
            <a:r>
              <a:rPr lang="en-US" altLang="ko-KR" dirty="0"/>
              <a:t>, </a:t>
            </a:r>
            <a:r>
              <a:rPr lang="ko-KR" altLang="en-US" dirty="0"/>
              <a:t>리드한다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324D-F68B-4B98-BB12-EFBFF42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오픈소스는 지식재산권에 붙은 암적인 존재다</a:t>
            </a:r>
            <a:r>
              <a:rPr lang="en-US" altLang="ko-KR" dirty="0">
                <a:solidFill>
                  <a:srgbClr val="FF0000"/>
                </a:solidFill>
              </a:rPr>
              <a:t>."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초반 스티브 </a:t>
            </a:r>
            <a:r>
              <a:rPr lang="ko-KR" altLang="en-US" dirty="0" err="1"/>
              <a:t>발머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r>
              <a:rPr lang="en-US" altLang="ko-KR" dirty="0"/>
              <a:t>How about Google?</a:t>
            </a:r>
          </a:p>
          <a:p>
            <a:pPr lvl="1"/>
            <a:r>
              <a:rPr lang="en-US" altLang="ko-KR" dirty="0"/>
              <a:t>Lead the world by Open Sources</a:t>
            </a:r>
          </a:p>
          <a:p>
            <a:pPr lvl="1"/>
            <a:r>
              <a:rPr lang="en-US" altLang="ko-KR" dirty="0"/>
              <a:t>From Android To TensorFlow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생태계를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개발자를 끌어들이고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제품이 종속되게 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마이크로소프트는 리눅스를 사랑한다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사티아</a:t>
            </a:r>
            <a:r>
              <a:rPr lang="ko-KR" altLang="en-US" dirty="0"/>
              <a:t> </a:t>
            </a:r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pPr lvl="1"/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CEO</a:t>
            </a:r>
            <a:r>
              <a:rPr lang="ko-KR" altLang="en-US" dirty="0"/>
              <a:t>의 취임 이후</a:t>
            </a:r>
            <a:r>
              <a:rPr lang="en-US" altLang="ko-KR" dirty="0"/>
              <a:t>, MS</a:t>
            </a:r>
            <a:r>
              <a:rPr lang="ko-KR" altLang="en-US" dirty="0"/>
              <a:t>는 적극적으로 </a:t>
            </a:r>
            <a:r>
              <a:rPr lang="en-US" altLang="ko-KR" dirty="0"/>
              <a:t>OSS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참여함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리눅스 재단 합류</a:t>
            </a:r>
            <a:r>
              <a:rPr lang="en-US" altLang="ko-KR" dirty="0"/>
              <a:t>, 2018 GitHub </a:t>
            </a:r>
            <a:r>
              <a:rPr lang="ko-KR" altLang="en-US" dirty="0"/>
              <a:t>인수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8934-E23F-4B4B-A10E-67F10007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EEE6-2E77-45D6-9D86-D8C0BF09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2BF9-6060-4CB5-8846-9B8609E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1DBCD7-5C60-4A9D-9143-8948B14E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9"/>
          <a:stretch/>
        </p:blipFill>
        <p:spPr>
          <a:xfrm>
            <a:off x="395288" y="2211495"/>
            <a:ext cx="8353425" cy="29636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5C9018-AC06-461D-B80F-6B403365F77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더 많은 사람이 함께 만들수록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좋은 기술이 만들어진다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892</Words>
  <Application>Microsoft Office PowerPoint</Application>
  <PresentationFormat>화면 슬라이드 쇼(4:3)</PresentationFormat>
  <Paragraphs>193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맑은 고딕</vt:lpstr>
      <vt:lpstr>Arial</vt:lpstr>
      <vt:lpstr>Calibri</vt:lpstr>
      <vt:lpstr>Calibri Light</vt:lpstr>
      <vt:lpstr>tahoma</vt:lpstr>
      <vt:lpstr>Office 테마</vt:lpstr>
      <vt:lpstr>Open Source Software Development 2nd semester, 2019</vt:lpstr>
      <vt:lpstr>OSS? Why? : 현재 우리 인식은? </vt:lpstr>
      <vt:lpstr>OSS 부정적 인식</vt:lpstr>
      <vt:lpstr>OSS: 개발 방식의 혁명</vt:lpstr>
      <vt:lpstr>OSS 현재</vt:lpstr>
      <vt:lpstr>OSS 발전 동향</vt:lpstr>
      <vt:lpstr>OSS가 이렇게 성공한 이유는?</vt:lpstr>
      <vt:lpstr>(+1) 생태계를 만들고, 리드한다.</vt:lpstr>
      <vt:lpstr>PowerPoint 프레젠테이션</vt:lpstr>
      <vt:lpstr>리눅스 재단의 일자리 보고서</vt:lpstr>
      <vt:lpstr>그래서? 우리 (컴공 3학년) 는 무엇을 해야 하는가?</vt:lpstr>
      <vt:lpstr>그래서? 우리 (컴공 3학년) 는 무엇을 해야 하는가?</vt:lpstr>
      <vt:lpstr>학습 내용</vt:lpstr>
      <vt:lpstr>기대 효과</vt:lpstr>
      <vt:lpstr>강의 내용 및 방법 (초반 2-3주 이론, 이후 실습)</vt:lpstr>
      <vt:lpstr>개인 프로젝트</vt:lpstr>
      <vt:lpstr>평가 방법</vt:lpstr>
      <vt:lpstr>강의 일정</vt:lpstr>
      <vt:lpstr>강의 공지 및 자료</vt:lpstr>
      <vt:lpstr>강의 자료 및 공지: KEDILMS IEILMS</vt:lpstr>
      <vt:lpstr>Contact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337</cp:revision>
  <dcterms:created xsi:type="dcterms:W3CDTF">2016-08-29T08:45:01Z</dcterms:created>
  <dcterms:modified xsi:type="dcterms:W3CDTF">2019-09-05T04:01:04Z</dcterms:modified>
</cp:coreProperties>
</file>