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1"/>
  </p:notesMasterIdLst>
  <p:sldIdLst>
    <p:sldId id="370" r:id="rId2"/>
    <p:sldId id="372" r:id="rId3"/>
    <p:sldId id="388" r:id="rId4"/>
    <p:sldId id="448" r:id="rId5"/>
    <p:sldId id="449" r:id="rId6"/>
    <p:sldId id="450" r:id="rId7"/>
    <p:sldId id="451" r:id="rId8"/>
    <p:sldId id="452" r:id="rId9"/>
    <p:sldId id="487" r:id="rId10"/>
    <p:sldId id="493" r:id="rId11"/>
    <p:sldId id="494" r:id="rId12"/>
    <p:sldId id="503" r:id="rId13"/>
    <p:sldId id="459" r:id="rId14"/>
    <p:sldId id="456" r:id="rId15"/>
    <p:sldId id="393" r:id="rId16"/>
    <p:sldId id="458" r:id="rId17"/>
    <p:sldId id="461" r:id="rId18"/>
    <p:sldId id="464" r:id="rId19"/>
    <p:sldId id="472" r:id="rId20"/>
    <p:sldId id="473" r:id="rId21"/>
    <p:sldId id="474" r:id="rId22"/>
    <p:sldId id="484" r:id="rId23"/>
    <p:sldId id="486" r:id="rId24"/>
    <p:sldId id="476" r:id="rId25"/>
    <p:sldId id="462" r:id="rId26"/>
    <p:sldId id="468" r:id="rId27"/>
    <p:sldId id="466" r:id="rId28"/>
    <p:sldId id="467" r:id="rId29"/>
    <p:sldId id="475" r:id="rId30"/>
    <p:sldId id="477" r:id="rId31"/>
    <p:sldId id="478" r:id="rId32"/>
    <p:sldId id="480" r:id="rId33"/>
    <p:sldId id="479" r:id="rId34"/>
    <p:sldId id="483" r:id="rId35"/>
    <p:sldId id="481" r:id="rId36"/>
    <p:sldId id="482" r:id="rId37"/>
    <p:sldId id="489" r:id="rId38"/>
    <p:sldId id="490" r:id="rId39"/>
    <p:sldId id="491" r:id="rId40"/>
    <p:sldId id="488" r:id="rId41"/>
    <p:sldId id="485" r:id="rId42"/>
    <p:sldId id="495" r:id="rId43"/>
    <p:sldId id="496" r:id="rId44"/>
    <p:sldId id="497" r:id="rId45"/>
    <p:sldId id="498" r:id="rId46"/>
    <p:sldId id="499" r:id="rId47"/>
    <p:sldId id="501" r:id="rId48"/>
    <p:sldId id="502" r:id="rId49"/>
    <p:sldId id="500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A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91" autoAdjust="0"/>
    <p:restoredTop sz="88999" autoAdjust="0"/>
  </p:normalViewPr>
  <p:slideViewPr>
    <p:cSldViewPr snapToGrid="0">
      <p:cViewPr varScale="1">
        <p:scale>
          <a:sx n="108" d="100"/>
          <a:sy n="108" d="100"/>
        </p:scale>
        <p:origin x="18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1E6CB-1B67-49CD-819C-CBD1F8F15839}" type="datetimeFigureOut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9FAC9-6A11-4E72-A306-EB6BEA6CA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567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798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00FA3D-E6C9-4ACC-A71E-4E5DE30D4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522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5993-49E6-4096-BF26-930E741DA796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560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63F8-22A8-407F-82B0-EFC1D1C22895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848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739B-8E74-4F06-BBD0-F6D670C1F7A1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671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80F27-E9B9-4A8E-9A59-01CCB3F43850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95536" y="3520609"/>
            <a:ext cx="8352928" cy="7078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9492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39E4-F1C0-46F5-93CB-857C8C3AEB8D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000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271D-E6C7-4286-B2FD-D9AA53F1E428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369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3C26B-F624-420D-BF9D-391E2E695B27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091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83CE-7AD5-4A20-9998-54C7F9F05545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738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22EA-EB96-4ADF-ABA9-A693E5F7BB1E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713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D961-86A8-440A-8C4E-52B6CA6FECED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921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1CC0-1347-483B-8708-01772054FA68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427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536" y="161935"/>
            <a:ext cx="8352928" cy="708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1058566"/>
            <a:ext cx="8352928" cy="5269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49025"/>
            <a:ext cx="20574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798F3-F6A9-4876-8D5A-30BE2843F4A2}" type="datetime1">
              <a:rPr lang="ko-KR" altLang="en-US" smtClean="0"/>
              <a:t>2019-09-16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49025"/>
            <a:ext cx="30861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449025"/>
            <a:ext cx="20574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rcRect r="50000" b="10563"/>
          <a:stretch/>
        </p:blipFill>
        <p:spPr>
          <a:xfrm>
            <a:off x="8329848" y="4126395"/>
            <a:ext cx="814152" cy="221246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57600" y="6449025"/>
            <a:ext cx="1828800" cy="349622"/>
          </a:xfrm>
          <a:prstGeom prst="rect">
            <a:avLst/>
          </a:prstGeom>
        </p:spPr>
      </p:pic>
      <p:sp>
        <p:nvSpPr>
          <p:cNvPr id="9" name="직사각형 8"/>
          <p:cNvSpPr/>
          <p:nvPr userDrawn="1"/>
        </p:nvSpPr>
        <p:spPr>
          <a:xfrm>
            <a:off x="395536" y="928972"/>
            <a:ext cx="8352928" cy="7078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248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yunchan-park/osscours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signary.com/opensource_scanning_EN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opensource.org/licenses/MIT" TargetMode="External"/><Relationship Id="rId3" Type="http://schemas.openxmlformats.org/officeDocument/2006/relationships/hyperlink" Target="https://opensource.org/licenses/Apache-2.0" TargetMode="External"/><Relationship Id="rId7" Type="http://schemas.openxmlformats.org/officeDocument/2006/relationships/hyperlink" Target="https://opensource.org/licenses/lgpl-license" TargetMode="External"/><Relationship Id="rId2" Type="http://schemas.openxmlformats.org/officeDocument/2006/relationships/hyperlink" Target="https://opensource.org/licenses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opensource.org/licenses/gpl-license" TargetMode="External"/><Relationship Id="rId11" Type="http://schemas.openxmlformats.org/officeDocument/2006/relationships/hyperlink" Target="https://opensource.org/licenses/EPL-2.0" TargetMode="External"/><Relationship Id="rId5" Type="http://schemas.openxmlformats.org/officeDocument/2006/relationships/hyperlink" Target="https://opensource.org/licenses/BSD-2-Clause" TargetMode="External"/><Relationship Id="rId10" Type="http://schemas.openxmlformats.org/officeDocument/2006/relationships/hyperlink" Target="https://opensource.org/licenses/CDDL-1.0" TargetMode="External"/><Relationship Id="rId4" Type="http://schemas.openxmlformats.org/officeDocument/2006/relationships/hyperlink" Target="https://opensource.org/licenses/BSD-3-Clause" TargetMode="External"/><Relationship Id="rId9" Type="http://schemas.openxmlformats.org/officeDocument/2006/relationships/hyperlink" Target="https://opensource.org/licenses/MPL-2.0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ss.kr/oss_guide/show/7eba9fa1-af46-4b72-b7b0-3f5e8ab78e26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choosealicense.com/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lis.or.kr/" TargetMode="External"/><Relationship Id="rId7" Type="http://schemas.openxmlformats.org/officeDocument/2006/relationships/hyperlink" Target="http://kossa.kr/materials/KSH/2017%20KOSSA/3.%28170801%29%EA%B8%B0%EC%97%85%EC%9D%B4%20%EC%95%8C%EC%95%84%EC%95%BC%20%ED%95%98%EB%8A%94%20%EA%B3%B5%EA%B0%9CSW%20%EB%9D%BC%EC%9D%B4%EC%84%A0%EC%8A%A4%20%EB%B0%8F%20%EA%B1%B0%EB%B2%84%EB%84%8C%EC%8A%A4%EC%9D%98%20%EC%9D%B4%ED%95%B4_%EB%B0%95%EC%A4%80%EC%84%9D.pdf" TargetMode="External"/><Relationship Id="rId2" Type="http://schemas.openxmlformats.org/officeDocument/2006/relationships/hyperlink" Target="https://www.oss.kr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n.wikipedia.org/wiki/Comparison_of_free_and_open-source_software_licenses" TargetMode="External"/><Relationship Id="rId5" Type="http://schemas.openxmlformats.org/officeDocument/2006/relationships/hyperlink" Target="https://www.oss.kr/oss_guide/show/7eba9fa1-af46-4b72-b7b0-3f5e8ab78e26" TargetMode="External"/><Relationship Id="rId4" Type="http://schemas.openxmlformats.org/officeDocument/2006/relationships/hyperlink" Target="https://www.oss.kr/oss_information6/show/a6e34a1d-294b-4575-ae46-4b316688dc51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lis.or.kr/license/Detailselect.do?lId=1006&amp;mapCode=010006" TargetMode="External"/><Relationship Id="rId2" Type="http://schemas.openxmlformats.org/officeDocument/2006/relationships/hyperlink" Target="https://opensource.org/licenses/MIT" TargetMode="Externa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lis.or.kr/license/Detailselect.do?lId=1002&amp;mapCode=010002" TargetMode="External"/><Relationship Id="rId2" Type="http://schemas.openxmlformats.org/officeDocument/2006/relationships/hyperlink" Target="http://www.apache.org/licenses/LICENSE-2.0" TargetMode="Externa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lis.or.kr/license/Detailselect.do?lId=1072" TargetMode="External"/><Relationship Id="rId2" Type="http://schemas.openxmlformats.org/officeDocument/2006/relationships/hyperlink" Target="http://www.opensource.org/licenses/lgpl-3.0.html" TargetMode="Externa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76225" y="2033326"/>
            <a:ext cx="8591550" cy="137574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/>
              <a:t>3. OSS</a:t>
            </a:r>
            <a:r>
              <a:rPr lang="ko-KR" altLang="en-US" sz="4400" dirty="0"/>
              <a:t> </a:t>
            </a:r>
            <a:r>
              <a:rPr lang="en-US" altLang="ko-KR" sz="4400" dirty="0"/>
              <a:t>License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884837"/>
            <a:ext cx="6858000" cy="2468830"/>
          </a:xfrm>
        </p:spPr>
        <p:txBody>
          <a:bodyPr/>
          <a:lstStyle/>
          <a:p>
            <a:pPr lvl="0"/>
            <a:r>
              <a:rPr lang="en-US" altLang="ko-KR" dirty="0">
                <a:solidFill>
                  <a:prstClr val="black"/>
                </a:solidFill>
              </a:rPr>
              <a:t>Hyunchan, Park</a:t>
            </a:r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sz="2000" dirty="0">
                <a:hlinkClick r:id="rId3"/>
              </a:rPr>
              <a:t>https://github.com/hyunchan-park/osscourse</a:t>
            </a:r>
            <a:endParaRPr lang="en-US" altLang="ko-KR" sz="2000" dirty="0"/>
          </a:p>
          <a:p>
            <a:pPr lvl="0"/>
            <a:endParaRPr lang="en-US" altLang="ko-KR" sz="2000" dirty="0"/>
          </a:p>
          <a:p>
            <a:pPr lvl="0"/>
            <a:r>
              <a:rPr lang="en-US" altLang="ko-KR" sz="2000" dirty="0">
                <a:solidFill>
                  <a:prstClr val="black"/>
                </a:solidFill>
              </a:rPr>
              <a:t>Division of Computer Science and Engineering</a:t>
            </a:r>
          </a:p>
          <a:p>
            <a:pPr lvl="0"/>
            <a:r>
              <a:rPr lang="en-US" altLang="ko-KR" sz="2000" dirty="0" err="1">
                <a:solidFill>
                  <a:prstClr val="black"/>
                </a:solidFill>
              </a:rPr>
              <a:t>Chonbuk</a:t>
            </a:r>
            <a:r>
              <a:rPr lang="en-US" altLang="ko-KR" sz="2000" dirty="0">
                <a:solidFill>
                  <a:prstClr val="black"/>
                </a:solidFill>
              </a:rPr>
              <a:t> National University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A00F39C-DC22-4E5D-8177-BBDCF42AEA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4780" y="6353666"/>
            <a:ext cx="1849220" cy="50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339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F1EAF7-86C6-445D-B34E-EEBF6C37C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라이선스 위반 감시 단체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D5073820-653E-4B78-8DAA-7551F640EA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21" y="1219200"/>
            <a:ext cx="9036960" cy="5157788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273FBC-1069-46E0-9AA7-EDCF69012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28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21F6C6-CEFC-4A8A-9687-2E9E2F7CC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B4CDD36-950B-4F02-AF3A-E9CA3A18DE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" y="516048"/>
            <a:ext cx="9143998" cy="551546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F6D9BC-7D22-46C3-938E-59107770D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423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F5456-B4DC-4309-9926-E431BAA84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Question. </a:t>
            </a:r>
            <a:r>
              <a:rPr lang="ko-KR" altLang="en-US" dirty="0"/>
              <a:t>어떻게 감시할까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259C72-37A0-4961-85D8-744B7EDBC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SW</a:t>
            </a:r>
            <a:r>
              <a:rPr lang="ko-KR" altLang="en-US" sz="2000" dirty="0"/>
              <a:t>는 저작권</a:t>
            </a:r>
            <a:r>
              <a:rPr lang="en-US" altLang="ko-KR" sz="2000" dirty="0"/>
              <a:t>, </a:t>
            </a:r>
            <a:r>
              <a:rPr lang="ko-KR" altLang="en-US" sz="2000" dirty="0"/>
              <a:t>특허권 등이 침해당했음을 입증하기가 어려움</a:t>
            </a:r>
            <a:endParaRPr lang="en-US" altLang="ko-KR" sz="2000" dirty="0"/>
          </a:p>
          <a:p>
            <a:pPr lvl="1"/>
            <a:r>
              <a:rPr lang="ko-KR" altLang="en-US" sz="1800" dirty="0"/>
              <a:t>눈에 보이는 디자인</a:t>
            </a:r>
            <a:r>
              <a:rPr lang="en-US" altLang="ko-KR" sz="1800" dirty="0"/>
              <a:t>, UI </a:t>
            </a:r>
            <a:r>
              <a:rPr lang="ko-KR" altLang="en-US" sz="1800" dirty="0"/>
              <a:t>등은 쉽게 확인이 가능함</a:t>
            </a:r>
            <a:endParaRPr lang="en-US" altLang="ko-KR" sz="1800" dirty="0"/>
          </a:p>
          <a:p>
            <a:pPr lvl="1"/>
            <a:r>
              <a:rPr lang="ko-KR" altLang="en-US" sz="1800" dirty="0"/>
              <a:t>그러나 </a:t>
            </a:r>
            <a:r>
              <a:rPr lang="en-US" altLang="ko-KR" sz="1800" dirty="0"/>
              <a:t>SW</a:t>
            </a:r>
            <a:r>
              <a:rPr lang="ko-KR" altLang="en-US" sz="1800" dirty="0"/>
              <a:t>의 알고리즘</a:t>
            </a:r>
            <a:r>
              <a:rPr lang="en-US" altLang="ko-KR" sz="1800" dirty="0"/>
              <a:t>, </a:t>
            </a:r>
            <a:r>
              <a:rPr lang="ko-KR" altLang="en-US" sz="1800" dirty="0"/>
              <a:t>자료구조</a:t>
            </a:r>
            <a:r>
              <a:rPr lang="en-US" altLang="ko-KR" sz="1800" dirty="0"/>
              <a:t> </a:t>
            </a:r>
            <a:r>
              <a:rPr lang="ko-KR" altLang="en-US" sz="1800" dirty="0"/>
              <a:t>등은 코드가 공개되어 있지 않은 한</a:t>
            </a:r>
            <a:r>
              <a:rPr lang="en-US" altLang="ko-KR" sz="1800" dirty="0"/>
              <a:t>, </a:t>
            </a:r>
            <a:br>
              <a:rPr lang="en-US" altLang="ko-KR" sz="1800" dirty="0"/>
            </a:br>
            <a:r>
              <a:rPr lang="ko-KR" altLang="en-US" sz="1800" dirty="0"/>
              <a:t>확인이 매우 어려움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r>
              <a:rPr lang="ko-KR" altLang="en-US" sz="2200" dirty="0"/>
              <a:t>그렇다면 상용 </a:t>
            </a:r>
            <a:r>
              <a:rPr lang="en-US" altLang="ko-KR" sz="2200" dirty="0"/>
              <a:t>SW</a:t>
            </a:r>
            <a:r>
              <a:rPr lang="ko-KR" altLang="en-US" sz="2200" dirty="0"/>
              <a:t>에 </a:t>
            </a:r>
            <a:r>
              <a:rPr lang="en-US" altLang="ko-KR" sz="2200" dirty="0"/>
              <a:t>OSS</a:t>
            </a:r>
            <a:r>
              <a:rPr lang="ko-KR" altLang="en-US" sz="2200" dirty="0"/>
              <a:t>가 사용되었음을 어떻게 알 수 있을까</a:t>
            </a:r>
            <a:r>
              <a:rPr lang="en-US" altLang="ko-KR" sz="2200" dirty="0"/>
              <a:t>?</a:t>
            </a:r>
          </a:p>
          <a:p>
            <a:pPr lvl="1"/>
            <a:r>
              <a:rPr lang="ko-KR" altLang="en-US" sz="1800" dirty="0"/>
              <a:t>바이너리만 공개된 경우</a:t>
            </a:r>
            <a:r>
              <a:rPr lang="en-US" altLang="ko-KR" sz="1800" dirty="0"/>
              <a:t>, OSS </a:t>
            </a:r>
            <a:r>
              <a:rPr lang="ko-KR" altLang="en-US" sz="1800" dirty="0"/>
              <a:t>에서 생성된 바이너리와의 유사도를 검사함</a:t>
            </a:r>
            <a:endParaRPr lang="en-US" altLang="ko-KR" sz="1800" dirty="0"/>
          </a:p>
          <a:p>
            <a:pPr lvl="1"/>
            <a:r>
              <a:rPr lang="ko-KR" altLang="en-US" sz="1800" dirty="0"/>
              <a:t>문제점</a:t>
            </a:r>
            <a:r>
              <a:rPr lang="en-US" altLang="ko-KR" sz="1800" dirty="0"/>
              <a:t>: </a:t>
            </a:r>
            <a:r>
              <a:rPr lang="ko-KR" altLang="en-US" sz="1800" dirty="0"/>
              <a:t>컴파일러가 달라 생성된 바이너리가 다른 경우</a:t>
            </a:r>
            <a:r>
              <a:rPr lang="en-US" altLang="ko-KR" sz="1800" dirty="0"/>
              <a:t>, </a:t>
            </a:r>
            <a:r>
              <a:rPr lang="ko-KR" altLang="en-US" sz="1800" dirty="0"/>
              <a:t>의도적으로 차이를 만들었을 경우 등</a:t>
            </a:r>
            <a:endParaRPr lang="en-US" altLang="ko-KR" sz="1800" dirty="0"/>
          </a:p>
          <a:p>
            <a:pPr lvl="1"/>
            <a:r>
              <a:rPr lang="ko-KR" altLang="en-US" sz="1800" dirty="0"/>
              <a:t>다양한 바이너리 분석 기법이 논문 등으로 </a:t>
            </a:r>
            <a:r>
              <a:rPr lang="ko-KR" altLang="en-US" sz="1800" dirty="0" err="1"/>
              <a:t>제안되어있고</a:t>
            </a:r>
            <a:r>
              <a:rPr lang="en-US" altLang="ko-KR" sz="1800" dirty="0"/>
              <a:t>, </a:t>
            </a:r>
          </a:p>
          <a:p>
            <a:pPr lvl="1"/>
            <a:r>
              <a:rPr lang="ko-KR" altLang="en-US" sz="1800" dirty="0"/>
              <a:t>전문적으로 수행하는 업체들도 있음</a:t>
            </a:r>
            <a:endParaRPr lang="en-US" altLang="ko-KR" sz="1800" dirty="0"/>
          </a:p>
          <a:p>
            <a:pPr lvl="2"/>
            <a:r>
              <a:rPr lang="en-US" altLang="ko-KR" sz="1600" dirty="0"/>
              <a:t>E.g.</a:t>
            </a:r>
            <a:r>
              <a:rPr lang="ko-KR" altLang="en-US" sz="1600" dirty="0"/>
              <a:t> </a:t>
            </a:r>
            <a:r>
              <a:rPr lang="en-US" altLang="ko-KR" sz="1600" dirty="0">
                <a:hlinkClick r:id="rId2"/>
              </a:rPr>
              <a:t>https://www.insignary.com/opensource_scanning_EN</a:t>
            </a:r>
            <a:endParaRPr lang="en-US" altLang="ko-KR" sz="1600" dirty="0"/>
          </a:p>
          <a:p>
            <a:endParaRPr lang="en-US" altLang="ko-KR" sz="2200" dirty="0"/>
          </a:p>
          <a:p>
            <a:endParaRPr lang="en-US" altLang="ko-KR" sz="2200" dirty="0"/>
          </a:p>
          <a:p>
            <a:pPr lvl="1"/>
            <a:endParaRPr lang="en-US" altLang="ko-KR" sz="1800" dirty="0"/>
          </a:p>
          <a:p>
            <a:pPr lvl="1"/>
            <a:endParaRPr lang="ko-KR" altLang="en-US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3A663C-C885-4C53-8DA4-946891368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905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8D33DF-A431-4122-9ABB-D003453AF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라이선스 범주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006F8C6-C05D-4F4D-A7EE-64173725DA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020" y="1464816"/>
            <a:ext cx="8923960" cy="4457006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ED855D-EECF-46B7-A26E-667C4FEB8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2A3FB6A-B481-4523-AE1A-F29E93076761}"/>
              </a:ext>
            </a:extLst>
          </p:cNvPr>
          <p:cNvSpPr/>
          <p:nvPr/>
        </p:nvSpPr>
        <p:spPr>
          <a:xfrm>
            <a:off x="110020" y="5921822"/>
            <a:ext cx="78012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* </a:t>
            </a:r>
            <a:r>
              <a:rPr lang="ko-KR" altLang="en-US" sz="1600" dirty="0"/>
              <a:t>완전히 일치하는 것은 아님</a:t>
            </a:r>
            <a:r>
              <a:rPr lang="en-US" altLang="ko-KR" sz="1600" dirty="0"/>
              <a:t>. </a:t>
            </a:r>
            <a:r>
              <a:rPr lang="ko-KR" altLang="en-US" sz="1600" dirty="0"/>
              <a:t>예</a:t>
            </a:r>
            <a:r>
              <a:rPr lang="en-US" altLang="ko-KR" sz="1600" dirty="0"/>
              <a:t>) original BSD, Netscape Public, OpenSSL (FSF yes, OSI no)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18094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FBCA1-1BA4-4272-A0D4-CD0BA940A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OSI-certified</a:t>
            </a:r>
            <a:r>
              <a:rPr lang="ko-KR" altLang="en-US" dirty="0"/>
              <a:t> </a:t>
            </a:r>
            <a:r>
              <a:rPr lang="en-US" altLang="ko-KR" dirty="0"/>
              <a:t>Licenses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92CEF9-3A5B-47A4-B586-7AB6A4B32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>
                <a:hlinkClick r:id="rId2"/>
              </a:rPr>
              <a:t>https://opensource.org/licenses</a:t>
            </a:r>
            <a:endParaRPr lang="en-US" altLang="ko-KR" sz="2000" dirty="0"/>
          </a:p>
          <a:p>
            <a:r>
              <a:rPr lang="en-US" altLang="ko-KR" sz="2000" dirty="0"/>
              <a:t>Popular</a:t>
            </a:r>
          </a:p>
          <a:p>
            <a:pPr lvl="1"/>
            <a:r>
              <a:rPr lang="en-US" altLang="ko-KR" sz="1800" dirty="0">
                <a:hlinkClick r:id="rId3"/>
              </a:rPr>
              <a:t>Apache License 2.0</a:t>
            </a:r>
            <a:endParaRPr lang="en-US" altLang="ko-KR" sz="1800" dirty="0"/>
          </a:p>
          <a:p>
            <a:pPr lvl="1"/>
            <a:r>
              <a:rPr lang="en-US" altLang="ko-KR" sz="1800" dirty="0">
                <a:hlinkClick r:id="rId4"/>
              </a:rPr>
              <a:t>BSD 3-Clause "New" or "Revised" license</a:t>
            </a:r>
            <a:endParaRPr lang="en-US" altLang="ko-KR" sz="1800" dirty="0"/>
          </a:p>
          <a:p>
            <a:pPr lvl="1"/>
            <a:r>
              <a:rPr lang="en-US" altLang="ko-KR" sz="1800" dirty="0">
                <a:hlinkClick r:id="rId5"/>
              </a:rPr>
              <a:t>BSD 2-Clause "Simplified" or "FreeBSD" license</a:t>
            </a:r>
            <a:endParaRPr lang="en-US" altLang="ko-KR" sz="1800" dirty="0"/>
          </a:p>
          <a:p>
            <a:pPr lvl="1"/>
            <a:r>
              <a:rPr lang="en-US" altLang="ko-KR" sz="1800" dirty="0">
                <a:hlinkClick r:id="rId6"/>
              </a:rPr>
              <a:t>GNU General Public License (GPL)</a:t>
            </a:r>
            <a:endParaRPr lang="en-US" altLang="ko-KR" sz="1800" dirty="0"/>
          </a:p>
          <a:p>
            <a:pPr lvl="1"/>
            <a:r>
              <a:rPr lang="en-US" altLang="ko-KR" sz="1800" dirty="0">
                <a:hlinkClick r:id="rId7"/>
              </a:rPr>
              <a:t>GNU Library or "Lesser" General Public License (LGPL)</a:t>
            </a:r>
            <a:endParaRPr lang="en-US" altLang="ko-KR" sz="1800" dirty="0"/>
          </a:p>
          <a:p>
            <a:pPr lvl="1"/>
            <a:r>
              <a:rPr lang="en-US" altLang="ko-KR" sz="1800" dirty="0">
                <a:hlinkClick r:id="rId8"/>
              </a:rPr>
              <a:t>MIT license</a:t>
            </a:r>
            <a:endParaRPr lang="en-US" altLang="ko-KR" sz="1800" dirty="0"/>
          </a:p>
          <a:p>
            <a:pPr lvl="1"/>
            <a:r>
              <a:rPr lang="en-US" altLang="ko-KR" sz="1800" dirty="0">
                <a:hlinkClick r:id="rId9"/>
              </a:rPr>
              <a:t>Mozilla Public License 2.0</a:t>
            </a:r>
            <a:endParaRPr lang="en-US" altLang="ko-KR" sz="1800" dirty="0"/>
          </a:p>
          <a:p>
            <a:pPr lvl="1"/>
            <a:r>
              <a:rPr lang="en-US" altLang="ko-KR" sz="1800" dirty="0">
                <a:hlinkClick r:id="rId10"/>
              </a:rPr>
              <a:t>Common Development and Distribution License</a:t>
            </a:r>
            <a:endParaRPr lang="en-US" altLang="ko-KR" sz="1800" dirty="0"/>
          </a:p>
          <a:p>
            <a:pPr lvl="1"/>
            <a:r>
              <a:rPr lang="en-US" altLang="ko-KR" sz="1800" dirty="0">
                <a:hlinkClick r:id="rId11"/>
              </a:rPr>
              <a:t>Eclipse Public License version 2.0</a:t>
            </a:r>
            <a:endParaRPr lang="en-US" altLang="ko-KR" sz="1800" dirty="0"/>
          </a:p>
          <a:p>
            <a:pPr lvl="1"/>
            <a:endParaRPr lang="ko-KR" altLang="en-US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087424-094B-4D4D-A033-111C6CF6D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368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93905F-DD6A-4A08-95D0-3DE200DFD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OSI </a:t>
            </a:r>
            <a:r>
              <a:rPr lang="ko-KR" altLang="en-US" dirty="0"/>
              <a:t>인증 예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FD44F7-4F42-4F5D-9AEF-71CF93B66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C74771CC-6E02-4BF6-B815-4675C10382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2056310"/>
            <a:ext cx="8353425" cy="3274018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289B7C9-5E8A-4A35-BC87-BBDD9885AAA3}"/>
              </a:ext>
            </a:extLst>
          </p:cNvPr>
          <p:cNvSpPr/>
          <p:nvPr/>
        </p:nvSpPr>
        <p:spPr>
          <a:xfrm>
            <a:off x="395288" y="2892287"/>
            <a:ext cx="8353176" cy="78519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842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8EA394-0997-412E-83B2-C475AFC65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1028" name="Picture 4" descr="open source license popularityì ëí ì´ë¯¸ì§ ê²ìê²°ê³¼">
            <a:extLst>
              <a:ext uri="{FF2B5EF4-FFF2-40B4-BE49-F238E27FC236}">
                <a16:creationId xmlns:a16="http://schemas.microsoft.com/office/drawing/2014/main" id="{DA2243F3-EC9F-4368-88C3-C0682138040D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3" r="18253"/>
          <a:stretch/>
        </p:blipFill>
        <p:spPr bwMode="auto">
          <a:xfrm>
            <a:off x="803274" y="90420"/>
            <a:ext cx="7537452" cy="6677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4775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258223-5D3B-44DD-8F7D-7C2F77848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Top 6</a:t>
            </a:r>
            <a:r>
              <a:rPr lang="ko-KR" altLang="en-US" dirty="0"/>
              <a:t> </a:t>
            </a:r>
            <a:r>
              <a:rPr lang="en-US" altLang="ko-KR" dirty="0"/>
              <a:t>Licenses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1A87C8-EA2C-4A30-9AF2-A09B934F4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MIT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GPL v3</a:t>
            </a:r>
          </a:p>
          <a:p>
            <a:r>
              <a:rPr lang="en-US" altLang="ko-KR" dirty="0"/>
              <a:t>GPL v2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Apache 2.0</a:t>
            </a:r>
          </a:p>
          <a:p>
            <a:r>
              <a:rPr lang="en-US" altLang="ko-KR" dirty="0"/>
              <a:t>BSD 3</a:t>
            </a:r>
          </a:p>
          <a:p>
            <a:r>
              <a:rPr lang="en-US" altLang="ko-KR" dirty="0"/>
              <a:t>LGPL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이 정도는 기억해두자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C9BA4E-A7C9-48D5-B0B5-FC1981BBF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813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8520D-B13D-40D4-92E7-2F563765F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OSS</a:t>
            </a:r>
            <a:r>
              <a:rPr lang="ko-KR" altLang="en-US" dirty="0"/>
              <a:t> 라이선스의 분류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FE33E2-E55F-41E3-BB14-404044263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복잡성으로 인해 다양한 분류가 존재함</a:t>
            </a:r>
            <a:endParaRPr lang="en-US" altLang="ko-KR" dirty="0"/>
          </a:p>
          <a:p>
            <a:r>
              <a:rPr lang="ko-KR" altLang="en-US" dirty="0"/>
              <a:t>가장 명확한 분류는 아래 문서를 참고할 것</a:t>
            </a:r>
            <a:endParaRPr lang="en-US" altLang="ko-KR" dirty="0"/>
          </a:p>
          <a:p>
            <a:pPr lvl="1"/>
            <a:r>
              <a:rPr lang="ko-KR" altLang="en-US" dirty="0"/>
              <a:t> </a:t>
            </a:r>
            <a:r>
              <a:rPr lang="en-US" altLang="ko-KR" dirty="0">
                <a:hlinkClick r:id="rId2"/>
              </a:rPr>
              <a:t>2017 06 </a:t>
            </a:r>
            <a:r>
              <a:rPr lang="ko-KR" altLang="en-US" dirty="0">
                <a:hlinkClick r:id="rId2"/>
              </a:rPr>
              <a:t>오픈소스 라이선스 해설 </a:t>
            </a:r>
            <a:r>
              <a:rPr lang="en-US" altLang="ko-KR" dirty="0">
                <a:hlinkClick r:id="rId2"/>
              </a:rPr>
              <a:t>1.0.0 </a:t>
            </a:r>
            <a:r>
              <a:rPr lang="ko-KR" altLang="en-US" dirty="0">
                <a:hlinkClick r:id="rId2"/>
              </a:rPr>
              <a:t>한글번역본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15F2BE-AE18-4E06-BD13-75756F804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171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DDE9B6-51AC-46B9-ADFA-50E18CF75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OSS</a:t>
            </a:r>
            <a:r>
              <a:rPr lang="ko-KR" altLang="en-US" dirty="0"/>
              <a:t> 라이선스의 분류의 예시</a:t>
            </a:r>
            <a:r>
              <a:rPr lang="en-US" altLang="ko-KR" dirty="0"/>
              <a:t> 1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698509-EC34-421B-A594-DC8C626C3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C6FF740C-3AD5-465B-979C-6A0DA0B578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864" t="28066" r="7670" b="8550"/>
          <a:stretch/>
        </p:blipFill>
        <p:spPr>
          <a:xfrm>
            <a:off x="56299" y="1371799"/>
            <a:ext cx="9031402" cy="507722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5D7A193-87C9-4173-9ABC-C126F79FE0FE}"/>
              </a:ext>
            </a:extLst>
          </p:cNvPr>
          <p:cNvSpPr/>
          <p:nvPr/>
        </p:nvSpPr>
        <p:spPr>
          <a:xfrm>
            <a:off x="3342442" y="1053244"/>
            <a:ext cx="24591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  <a:latin typeface="+mj-ea"/>
                <a:ea typeface="+mj-ea"/>
              </a:rPr>
              <a:t>* </a:t>
            </a:r>
            <a:r>
              <a:rPr lang="ko-KR" altLang="en-US" sz="1600" b="1" dirty="0">
                <a:solidFill>
                  <a:srgbClr val="FF0000"/>
                </a:solidFill>
                <a:latin typeface="+mj-ea"/>
                <a:ea typeface="+mj-ea"/>
              </a:rPr>
              <a:t>공통 의무 사항 </a:t>
            </a:r>
            <a:r>
              <a:rPr lang="en-US" altLang="ko-KR" sz="1600" b="1" dirty="0">
                <a:solidFill>
                  <a:srgbClr val="FF0000"/>
                </a:solidFill>
                <a:latin typeface="+mj-ea"/>
                <a:ea typeface="+mj-ea"/>
              </a:rPr>
              <a:t>5</a:t>
            </a:r>
            <a:r>
              <a:rPr lang="ko-KR" altLang="en-US" sz="1600" b="1" dirty="0">
                <a:solidFill>
                  <a:srgbClr val="FF0000"/>
                </a:solidFill>
                <a:latin typeface="+mj-ea"/>
                <a:ea typeface="+mj-ea"/>
              </a:rPr>
              <a:t>가지</a:t>
            </a:r>
          </a:p>
        </p:txBody>
      </p:sp>
    </p:spTree>
    <p:extLst>
      <p:ext uri="{BB962C8B-B14F-4D97-AF65-F5344CB8AC3E}">
        <p14:creationId xmlns:p14="http://schemas.microsoft.com/office/powerpoint/2010/main" val="2088497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일정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1592575"/>
              </p:ext>
            </p:extLst>
          </p:nvPr>
        </p:nvGraphicFramePr>
        <p:xfrm>
          <a:off x="387405" y="1078658"/>
          <a:ext cx="8353426" cy="5155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948">
                  <a:extLst>
                    <a:ext uri="{9D8B030D-6E8A-4147-A177-3AD203B41FA5}">
                      <a16:colId xmlns:a16="http://schemas.microsoft.com/office/drawing/2014/main" val="4079619587"/>
                    </a:ext>
                  </a:extLst>
                </a:gridCol>
                <a:gridCol w="3607739">
                  <a:extLst>
                    <a:ext uri="{9D8B030D-6E8A-4147-A177-3AD203B41FA5}">
                      <a16:colId xmlns:a16="http://schemas.microsoft.com/office/drawing/2014/main" val="2625429840"/>
                    </a:ext>
                  </a:extLst>
                </a:gridCol>
                <a:gridCol w="3607739">
                  <a:extLst>
                    <a:ext uri="{9D8B030D-6E8A-4147-A177-3AD203B41FA5}">
                      <a16:colId xmlns:a16="http://schemas.microsoft.com/office/drawing/2014/main" val="1599299322"/>
                    </a:ext>
                  </a:extLst>
                </a:gridCol>
              </a:tblGrid>
              <a:tr h="3617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월 </a:t>
                      </a:r>
                      <a:r>
                        <a:rPr lang="en-US" altLang="ko-KR" sz="1400" dirty="0"/>
                        <a:t>(100</a:t>
                      </a:r>
                      <a:r>
                        <a:rPr lang="ko-KR" altLang="en-US" sz="1400" dirty="0"/>
                        <a:t>분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 </a:t>
                      </a:r>
                      <a:r>
                        <a:rPr lang="en-US" altLang="ko-KR" sz="1400" dirty="0"/>
                        <a:t>(50</a:t>
                      </a:r>
                      <a:r>
                        <a:rPr lang="ko-KR" altLang="en-US" sz="1400" dirty="0"/>
                        <a:t>분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385721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(9/1)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Introduction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OSS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역사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75938863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OSS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역사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 / OSS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개요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추석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00577287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OSS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개요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/ OSS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라이선스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OSS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라이선스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62224445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OSS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활용 방법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버전 관리 도구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Git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버전 관리 도구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Git 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48419094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 (9/30)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버전 관리 도구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Git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버전 관리 도구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Git 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14556900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GitHub 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한글날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08590043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GitHub 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 프로젝트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1: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선정 및 계획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617544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 (10/21)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중간고사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중간고사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7078907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 분석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코드 분석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18025886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 (11/4)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 분석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코드 리뷰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89463766"/>
                  </a:ext>
                </a:extLst>
              </a:tr>
              <a:tr h="36860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개인 프로젝트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2: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대상 프로젝트 코드 분석 결과 발표 및 기능 구현 방향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커뮤니티 참여 방안 발표 및 피드백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8666071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클라우드 기반 개발 환경 구성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클라우드 기반 개발 환경 구성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93302293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 (11/25)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CI/CD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도구 및 활용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문서화 도구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28419577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개별 프로젝트 진행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6618592"/>
                  </a:ext>
                </a:extLst>
              </a:tr>
              <a:tr h="316051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 (12/9)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개인 프로젝트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3: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최종 프로젝트 발표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기능 구현 소개 및 시연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OSS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커뮤니티 활동 소개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1442803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5310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1B801190-16AD-48E0-9CCD-97FBB1C058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1113" b="14211"/>
          <a:stretch/>
        </p:blipFill>
        <p:spPr>
          <a:xfrm>
            <a:off x="39367" y="1713391"/>
            <a:ext cx="9065266" cy="404863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EDDE9B6-51AC-46B9-ADFA-50E18CF75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OSS</a:t>
            </a:r>
            <a:r>
              <a:rPr lang="ko-KR" altLang="en-US" dirty="0"/>
              <a:t> 라이선스의 분류의 예시</a:t>
            </a:r>
            <a:r>
              <a:rPr lang="en-US" altLang="ko-KR" dirty="0"/>
              <a:t> 2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698509-EC34-421B-A594-DC8C626C3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E82109-0EAA-4E62-8B35-25E9171DFC9D}"/>
              </a:ext>
            </a:extLst>
          </p:cNvPr>
          <p:cNvSpPr/>
          <p:nvPr/>
        </p:nvSpPr>
        <p:spPr>
          <a:xfrm>
            <a:off x="0" y="3245351"/>
            <a:ext cx="214839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* </a:t>
            </a:r>
            <a:r>
              <a:rPr lang="ko-KR" altLang="en-US" sz="1400" dirty="0">
                <a:latin typeface="+mj-ea"/>
                <a:ea typeface="+mj-ea"/>
              </a:rPr>
              <a:t>특허 보복조항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ko-KR" altLang="en-US" sz="1400" dirty="0" err="1">
                <a:latin typeface="+mj-ea"/>
                <a:ea typeface="+mj-ea"/>
              </a:rPr>
              <a:t>라이선시가</a:t>
            </a:r>
            <a:r>
              <a:rPr lang="ko-KR" altLang="en-US" sz="1400" dirty="0">
                <a:latin typeface="+mj-ea"/>
                <a:ea typeface="+mj-ea"/>
              </a:rPr>
              <a:t> 특허소송 제기 시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라이선스 종료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56BE238-6E31-45E2-99C4-121251B99473}"/>
              </a:ext>
            </a:extLst>
          </p:cNvPr>
          <p:cNvSpPr/>
          <p:nvPr/>
        </p:nvSpPr>
        <p:spPr>
          <a:xfrm>
            <a:off x="5122415" y="6172026"/>
            <a:ext cx="40215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* 2016 </a:t>
            </a:r>
            <a:r>
              <a:rPr lang="ko-KR" altLang="en-US" sz="1200" dirty="0"/>
              <a:t>오픈소스의 이해</a:t>
            </a:r>
            <a:r>
              <a:rPr lang="en-US" altLang="ko-KR" sz="1200" dirty="0"/>
              <a:t>, </a:t>
            </a:r>
            <a:r>
              <a:rPr lang="ko-KR" altLang="en-US" sz="1200" dirty="0"/>
              <a:t>정명훈 대표 </a:t>
            </a:r>
            <a:r>
              <a:rPr lang="en-US" altLang="ko-KR" sz="1200" dirty="0"/>
              <a:t>(</a:t>
            </a:r>
            <a:r>
              <a:rPr lang="ko-KR" altLang="en-US" sz="1200" dirty="0" err="1"/>
              <a:t>오픈소스컨설팅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86D33BEE-B15C-4701-9CA0-C2D995AF0A3A}"/>
              </a:ext>
            </a:extLst>
          </p:cNvPr>
          <p:cNvSpPr/>
          <p:nvPr/>
        </p:nvSpPr>
        <p:spPr>
          <a:xfrm rot="10800000">
            <a:off x="1810767" y="5685142"/>
            <a:ext cx="400050" cy="52498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3469D74E-8396-42CF-9DA8-28308ABBF3A7}"/>
              </a:ext>
            </a:extLst>
          </p:cNvPr>
          <p:cNvSpPr/>
          <p:nvPr/>
        </p:nvSpPr>
        <p:spPr>
          <a:xfrm rot="10800000">
            <a:off x="4655690" y="5237039"/>
            <a:ext cx="400050" cy="52498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033E0111-5C0F-42B7-837D-F3AC4E20B41A}"/>
              </a:ext>
            </a:extLst>
          </p:cNvPr>
          <p:cNvSpPr/>
          <p:nvPr/>
        </p:nvSpPr>
        <p:spPr>
          <a:xfrm rot="10800000">
            <a:off x="5754117" y="5237039"/>
            <a:ext cx="400050" cy="52498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2493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DDE9B6-51AC-46B9-ADFA-50E18CF75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OSS</a:t>
            </a:r>
            <a:r>
              <a:rPr lang="ko-KR" altLang="en-US" dirty="0"/>
              <a:t> 라이선스의 분류의 예시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698509-EC34-421B-A594-DC8C626C3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789E2A9-19CA-4FC9-A419-419AFB07AF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361463"/>
            <a:ext cx="8353425" cy="466371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E3F1D3B-1983-47A8-8577-BB23AB29468D}"/>
              </a:ext>
            </a:extLst>
          </p:cNvPr>
          <p:cNvSpPr/>
          <p:nvPr/>
        </p:nvSpPr>
        <p:spPr>
          <a:xfrm>
            <a:off x="4163627" y="6172026"/>
            <a:ext cx="53798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* </a:t>
            </a:r>
            <a:r>
              <a:rPr lang="ko-KR" altLang="en-US" sz="1200" dirty="0"/>
              <a:t>2017 기업이 알아야 하는 </a:t>
            </a:r>
            <a:r>
              <a:rPr lang="ko-KR" altLang="en-US" sz="1200" dirty="0" err="1"/>
              <a:t>공개SW</a:t>
            </a:r>
            <a:r>
              <a:rPr lang="ko-KR" altLang="en-US" sz="1200" dirty="0"/>
              <a:t> 라이선스 및 거버넌스의 이해</a:t>
            </a:r>
            <a:r>
              <a:rPr lang="en-US" altLang="ko-KR" sz="1200" dirty="0"/>
              <a:t>, </a:t>
            </a:r>
            <a:r>
              <a:rPr lang="ko-KR" altLang="en-US" sz="1200" dirty="0"/>
              <a:t>박준석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C6844CD-8A37-4795-B30B-CB05956109FF}"/>
              </a:ext>
            </a:extLst>
          </p:cNvPr>
          <p:cNvSpPr/>
          <p:nvPr/>
        </p:nvSpPr>
        <p:spPr>
          <a:xfrm>
            <a:off x="2400300" y="1295400"/>
            <a:ext cx="790575" cy="47583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BD23BB1-1707-4D1D-A982-07066D22FFEA}"/>
              </a:ext>
            </a:extLst>
          </p:cNvPr>
          <p:cNvSpPr/>
          <p:nvPr/>
        </p:nvSpPr>
        <p:spPr>
          <a:xfrm>
            <a:off x="3730239" y="1314144"/>
            <a:ext cx="790575" cy="47583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C17E056-03F0-4EE2-B450-792DF1C4C0CD}"/>
              </a:ext>
            </a:extLst>
          </p:cNvPr>
          <p:cNvSpPr/>
          <p:nvPr/>
        </p:nvSpPr>
        <p:spPr>
          <a:xfrm>
            <a:off x="5008949" y="1295400"/>
            <a:ext cx="591752" cy="47583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45898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FD10FC-130F-4AE3-9BE5-852E037BE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라이선스 선택 지원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7F6C0A-3750-4286-912F-31A8082DD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>
                <a:hlinkClick r:id="rId2"/>
              </a:rPr>
              <a:t>https://choosealicense.com/</a:t>
            </a:r>
            <a:endParaRPr lang="en-US" altLang="ko-KR" sz="2000" dirty="0"/>
          </a:p>
          <a:p>
            <a:r>
              <a:rPr lang="en-US" altLang="ko-KR" sz="2000" dirty="0"/>
              <a:t>GitHub</a:t>
            </a:r>
            <a:r>
              <a:rPr lang="ko-KR" altLang="en-US" sz="2000" dirty="0"/>
              <a:t>에서 만든 문답형 라이선스 선택 지원 사이트</a:t>
            </a:r>
            <a:endParaRPr lang="en-US" altLang="ko-KR" sz="2000" dirty="0"/>
          </a:p>
          <a:p>
            <a:pPr lvl="1"/>
            <a:r>
              <a:rPr lang="ko-KR" altLang="en-US" sz="1800" dirty="0"/>
              <a:t>몇몇 문항들에 프로젝트 요구에 따라 답변하면 적합한 라이선스를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9B9471-6F12-4F3A-B0F6-EE331AB41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FCA8249-2822-4932-B497-E28125D81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9" y="2480164"/>
            <a:ext cx="5184562" cy="437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0007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8248F94F-4B57-4336-A58C-DB09EB702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Analysis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ADFC5AB-B121-4A18-8DC4-847183F688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F4C2FC-F092-4A99-980B-9CDDE5D63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2373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7A3316-2F53-42C7-9DD1-BB522C005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라이선스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33F338-806D-4469-A598-235DB1DA5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속성</a:t>
            </a:r>
            <a:endParaRPr lang="en-US" altLang="ko-KR" dirty="0"/>
          </a:p>
          <a:p>
            <a:r>
              <a:rPr lang="ko-KR" altLang="en-US" dirty="0"/>
              <a:t>공개 대상</a:t>
            </a:r>
            <a:endParaRPr lang="en-US" altLang="ko-KR" dirty="0"/>
          </a:p>
          <a:p>
            <a:r>
              <a:rPr lang="ko-KR" altLang="en-US" dirty="0"/>
              <a:t>공개 및 적용 범위</a:t>
            </a:r>
            <a:endParaRPr lang="en-US" altLang="ko-KR" dirty="0"/>
          </a:p>
          <a:p>
            <a:r>
              <a:rPr lang="ko-KR" altLang="en-US" dirty="0"/>
              <a:t>충돌 </a:t>
            </a:r>
            <a:r>
              <a:rPr lang="en-US" altLang="ko-KR" dirty="0"/>
              <a:t>(</a:t>
            </a:r>
            <a:r>
              <a:rPr lang="ko-KR" altLang="en-US" dirty="0"/>
              <a:t>호환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고지 의무</a:t>
            </a:r>
            <a:endParaRPr lang="en-US" altLang="ko-KR" dirty="0"/>
          </a:p>
          <a:p>
            <a:r>
              <a:rPr lang="ko-KR" altLang="en-US" dirty="0"/>
              <a:t>실제 라이선스의 예</a:t>
            </a:r>
            <a:r>
              <a:rPr lang="en-US" altLang="ko-KR" dirty="0"/>
              <a:t>. MIT, GPL v3, Apache 2.0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14AA6E-72C2-46A0-B170-D94498B2C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9024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78A2B-15C6-41BE-97CF-84742A692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OSS </a:t>
            </a:r>
            <a:r>
              <a:rPr lang="ko-KR" altLang="en-US" dirty="0"/>
              <a:t>라이선스 속성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D4DC67-847E-41BA-BB60-3967EB7A0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Copyleft: </a:t>
            </a:r>
            <a:r>
              <a:rPr lang="ko-KR" altLang="en-US" sz="2000" dirty="0"/>
              <a:t>기존 라이선스를 그대로 따라야 함</a:t>
            </a:r>
            <a:endParaRPr lang="en-US" altLang="ko-KR" sz="2000" dirty="0"/>
          </a:p>
          <a:p>
            <a:pPr lvl="1"/>
            <a:r>
              <a:rPr lang="ko-KR" altLang="en-US" sz="1800" dirty="0"/>
              <a:t>독점적인 의미의 저작권</a:t>
            </a:r>
            <a:r>
              <a:rPr lang="en-US" altLang="ko-KR" sz="1800" dirty="0"/>
              <a:t>(</a:t>
            </a:r>
            <a:r>
              <a:rPr lang="ko-KR" altLang="en-US" sz="1800" dirty="0"/>
              <a:t>카피라이트</a:t>
            </a:r>
            <a:r>
              <a:rPr lang="en-US" altLang="ko-KR" sz="1800" dirty="0"/>
              <a:t>, copyright)</a:t>
            </a:r>
            <a:r>
              <a:rPr lang="ko-KR" altLang="en-US" sz="1800" dirty="0"/>
              <a:t>에 반대되는 개념</a:t>
            </a:r>
            <a:endParaRPr lang="en-US" altLang="ko-KR" sz="1800" dirty="0"/>
          </a:p>
          <a:p>
            <a:pPr lvl="1"/>
            <a:r>
              <a:rPr lang="ko-KR" altLang="en-US" sz="1800" dirty="0"/>
              <a:t>저작권에 기반을 둔 사용 일부 제한이 아니라 </a:t>
            </a:r>
            <a:br>
              <a:rPr lang="en-US" altLang="ko-KR" sz="1800" dirty="0"/>
            </a:br>
            <a:r>
              <a:rPr lang="ko-KR" altLang="en-US" sz="1800" dirty="0"/>
              <a:t>저작권을 기반으로 한 정보의 공유를 위한 조치</a:t>
            </a:r>
            <a:endParaRPr lang="en-US" altLang="ko-KR" sz="1800" dirty="0"/>
          </a:p>
          <a:p>
            <a:pPr lvl="1"/>
            <a:r>
              <a:rPr lang="en-US" altLang="ko-KR" sz="1800" dirty="0"/>
              <a:t>Strong: </a:t>
            </a:r>
            <a:r>
              <a:rPr lang="ko-KR" altLang="en-US" sz="1800" dirty="0"/>
              <a:t>기존 소스코드를 이용해 만들어진 모든 파생물이 영향을 받음</a:t>
            </a:r>
            <a:endParaRPr lang="en-US" altLang="ko-KR" sz="1800" dirty="0"/>
          </a:p>
          <a:p>
            <a:pPr lvl="1"/>
            <a:r>
              <a:rPr lang="en-US" altLang="ko-KR" sz="1800" dirty="0"/>
              <a:t>Weak: </a:t>
            </a:r>
            <a:r>
              <a:rPr lang="ko-KR" altLang="en-US" sz="1800" dirty="0"/>
              <a:t>링크된 </a:t>
            </a:r>
            <a:r>
              <a:rPr lang="en-US" altLang="ko-KR" sz="1800" dirty="0"/>
              <a:t>SW</a:t>
            </a:r>
            <a:r>
              <a:rPr lang="ko-KR" altLang="en-US" sz="1800" dirty="0"/>
              <a:t>의 경우</a:t>
            </a:r>
            <a:r>
              <a:rPr lang="en-US" altLang="ko-KR" sz="1800" dirty="0"/>
              <a:t>, </a:t>
            </a:r>
            <a:r>
              <a:rPr lang="ko-KR" altLang="en-US" sz="1800" dirty="0"/>
              <a:t>해당되지 않음</a:t>
            </a:r>
            <a:endParaRPr lang="en-US" altLang="ko-KR" sz="1800" dirty="0"/>
          </a:p>
          <a:p>
            <a:r>
              <a:rPr lang="en-US" altLang="ko-KR" sz="2000" dirty="0"/>
              <a:t>Permissive: </a:t>
            </a:r>
            <a:r>
              <a:rPr lang="ko-KR" altLang="en-US" sz="2000" dirty="0"/>
              <a:t>소스코드를 공개하지 않아도 됨</a:t>
            </a:r>
            <a:endParaRPr lang="en-US" altLang="ko-KR" sz="2000" dirty="0"/>
          </a:p>
          <a:p>
            <a:r>
              <a:rPr lang="en-US" altLang="ko-KR" sz="2000" dirty="0"/>
              <a:t>Reciprocal: </a:t>
            </a:r>
            <a:r>
              <a:rPr lang="ko-KR" altLang="en-US" sz="2000" dirty="0"/>
              <a:t>상호 간 소스코드를 공유해야 함</a:t>
            </a:r>
            <a:endParaRPr lang="en-US" altLang="ko-KR" sz="2000" dirty="0"/>
          </a:p>
          <a:p>
            <a:pPr lvl="1"/>
            <a:r>
              <a:rPr lang="en-US" altLang="ko-KR" sz="1800" dirty="0"/>
              <a:t>Strong:</a:t>
            </a:r>
            <a:r>
              <a:rPr lang="ko-KR" altLang="en-US" sz="1800" dirty="0"/>
              <a:t> 전체 소스코드</a:t>
            </a:r>
            <a:endParaRPr lang="en-US" altLang="ko-KR" sz="1800" dirty="0"/>
          </a:p>
          <a:p>
            <a:pPr lvl="1"/>
            <a:r>
              <a:rPr lang="en-US" altLang="ko-KR" sz="1800" dirty="0"/>
              <a:t>Weak: </a:t>
            </a:r>
            <a:r>
              <a:rPr lang="ko-KR" altLang="en-US" sz="1800" dirty="0"/>
              <a:t>파일 혹은 모듈 단위로 적용 가능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575BFF-23AA-4589-8010-086E81B83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938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B365AE-4A59-41CC-97F9-28CBA835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Copyright vs. Copyleft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F691FD-EE04-4A14-AAA0-F1CFD182E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B69212-4730-4192-90CB-BD1A5F214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DD0520-5ECD-476A-A611-2FC6EC47F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296" y="3496912"/>
            <a:ext cx="4530571" cy="283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FAE118B5-B919-4485-9139-F5D8CEED0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656" y="1135787"/>
            <a:ext cx="2095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all rights reservedì ëí ì´ë¯¸ì§ ê²ìê²°ê³¼">
            <a:extLst>
              <a:ext uri="{FF2B5EF4-FFF2-40B4-BE49-F238E27FC236}">
                <a16:creationId xmlns:a16="http://schemas.microsoft.com/office/drawing/2014/main" id="{4B688685-904F-4BD7-926A-CBD685A86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84" y="2293212"/>
            <a:ext cx="4091865" cy="3068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6109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CCE559-11E3-4B1A-A9EA-47DDB1FB4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971233-A5BF-4E7D-9F40-EF9B0460F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4DFE14-5C2C-4E80-A27C-738978899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6A4C470-93A2-4749-A601-49F430C14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13"/>
            <a:ext cx="9144000" cy="684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2191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BE0059-FD3B-44EC-BC70-5024F37EF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ED861F-0159-423A-8983-5929C1647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45D32A-DA1F-4596-AC4E-ED76B3A1A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613A5D-5698-4A18-9799-646E1FB54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13"/>
            <a:ext cx="9144000" cy="684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4999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12501B-5C4B-430B-B0EE-4EE56FAF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라이선스 간의 충돌 </a:t>
            </a:r>
            <a:r>
              <a:rPr lang="en-US" altLang="ko-KR" sz="2400" dirty="0"/>
              <a:t>(</a:t>
            </a:r>
            <a:r>
              <a:rPr lang="ko-KR" altLang="en-US" sz="2400" dirty="0"/>
              <a:t>호환성</a:t>
            </a:r>
            <a:r>
              <a:rPr lang="en-US" altLang="ko-KR" sz="2400" dirty="0"/>
              <a:t>, Compatibility)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90B4BA-428D-4DE7-820E-B24D03A18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라이선스 간 의무조항의 모순으로 인해 함께 사용하지 못함</a:t>
            </a:r>
            <a:endParaRPr lang="en-US" altLang="ko-KR" sz="2000" dirty="0"/>
          </a:p>
          <a:p>
            <a:r>
              <a:rPr lang="ko-KR" altLang="en-US" sz="2000" dirty="0"/>
              <a:t>프로젝트 내 라이선스 충돌</a:t>
            </a:r>
            <a:endParaRPr lang="en-US" altLang="ko-KR" sz="2000" dirty="0"/>
          </a:p>
          <a:p>
            <a:pPr lvl="1"/>
            <a:r>
              <a:rPr lang="ko-KR" altLang="en-US" sz="1600" dirty="0"/>
              <a:t>프로젝트 전체에 적용된 라이선스와</a:t>
            </a:r>
            <a:endParaRPr lang="en-US" altLang="ko-KR" sz="1600" dirty="0"/>
          </a:p>
          <a:p>
            <a:pPr lvl="1"/>
            <a:r>
              <a:rPr lang="ko-KR" altLang="en-US" sz="1600" dirty="0"/>
              <a:t>구성 컴포넌트에 적용된 라이선스가 충돌하는 경우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7C5277-B4B6-4E2C-8DA6-F7AF4027D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29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723BF63-E371-47BA-B15D-F4B6117B498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5267" y="2778547"/>
            <a:ext cx="7313466" cy="354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542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6EB526-298F-4E13-B138-2592BEEEE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Agenda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6EA859-E2C6-42B3-809A-80C24FCBD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</a:p>
          <a:p>
            <a:r>
              <a:rPr lang="en-US" altLang="ko-KR" dirty="0"/>
              <a:t>Analysis</a:t>
            </a:r>
          </a:p>
          <a:p>
            <a:r>
              <a:rPr lang="en-US" altLang="ko-KR" dirty="0"/>
              <a:t>Examples: MIT, Apache v2, GPL v3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728C70-4ADA-41EC-B72B-08C5FE9C7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9112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07A14C-B9D2-4243-AF2A-DBE03D491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prstClr val="black"/>
                </a:solidFill>
              </a:rPr>
              <a:t>라이선스 간의 충돌 </a:t>
            </a:r>
            <a:r>
              <a:rPr lang="en-US" altLang="ko-KR" sz="2400" dirty="0">
                <a:solidFill>
                  <a:prstClr val="black"/>
                </a:solidFill>
              </a:rPr>
              <a:t>(</a:t>
            </a:r>
            <a:r>
              <a:rPr lang="ko-KR" altLang="en-US" sz="2400" dirty="0">
                <a:solidFill>
                  <a:prstClr val="black"/>
                </a:solidFill>
              </a:rPr>
              <a:t>호환성</a:t>
            </a:r>
            <a:r>
              <a:rPr lang="en-US" altLang="ko-KR" sz="2400" dirty="0">
                <a:solidFill>
                  <a:prstClr val="black"/>
                </a:solidFill>
              </a:rPr>
              <a:t>, Compatibility)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0708ADE-C0CF-431C-A529-3996D1921A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164010"/>
            <a:ext cx="8353425" cy="5058617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BBDFF-CC40-4F46-981A-CB3E3DB7F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162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88AD07-DC3A-43B3-9D47-1940217D3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라이선스의 고지 의무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12F98A-EE0A-4D51-A6F1-0465559A5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저작권 및 라이선스 고지</a:t>
            </a:r>
            <a:endParaRPr lang="en-US" altLang="ko-KR" dirty="0"/>
          </a:p>
          <a:p>
            <a:pPr lvl="1"/>
            <a:r>
              <a:rPr lang="en-US" altLang="ko-KR" dirty="0"/>
              <a:t>SPDX Identifier</a:t>
            </a:r>
          </a:p>
          <a:p>
            <a:pPr lvl="1"/>
            <a:r>
              <a:rPr lang="en-US" altLang="ko-KR" dirty="0"/>
              <a:t>GitHub License </a:t>
            </a:r>
            <a:r>
              <a:rPr lang="ko-KR" altLang="en-US" dirty="0"/>
              <a:t>관리</a:t>
            </a:r>
            <a:endParaRPr lang="en-US" altLang="ko-KR" dirty="0"/>
          </a:p>
          <a:p>
            <a:r>
              <a:rPr lang="ko-KR" altLang="en-US" dirty="0"/>
              <a:t>수정 사실 고지</a:t>
            </a:r>
            <a:endParaRPr lang="en-US" altLang="ko-KR" dirty="0"/>
          </a:p>
          <a:p>
            <a:r>
              <a:rPr lang="ko-KR" altLang="en-US" dirty="0"/>
              <a:t>라이선스 사본 유지 및 첨부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4107A0-D5BC-4E34-BC7F-FCC1C9CD0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265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04CFDA-313F-426A-8309-5660491F9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저작권 및 라이선스 고지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4D1890-043D-456A-A60A-C92CDAAB3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199BC5E8-467A-425A-9658-CEC3F13D79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5872" y="1058863"/>
            <a:ext cx="7312257" cy="526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5918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81A2CB-3FEF-43D1-A7F1-BAFD53979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저작권 및 라이선스 고지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C44D37-EDD5-4C35-A322-315B1C10C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SPDX Identifier</a:t>
            </a:r>
          </a:p>
          <a:p>
            <a:pPr lvl="1"/>
            <a:r>
              <a:rPr lang="en-US" altLang="ko-KR" dirty="0"/>
              <a:t>SPDX: SW</a:t>
            </a:r>
            <a:r>
              <a:rPr lang="ko-KR" altLang="en-US" dirty="0"/>
              <a:t> 명세정보를 표시하는 규약</a:t>
            </a:r>
            <a:r>
              <a:rPr lang="en-US" altLang="ko-KR" dirty="0"/>
              <a:t>. Linux foundation</a:t>
            </a:r>
            <a:r>
              <a:rPr lang="ko-KR" altLang="en-US" dirty="0"/>
              <a:t> 의 </a:t>
            </a:r>
            <a:r>
              <a:rPr lang="en-US" altLang="ko-KR" dirty="0"/>
              <a:t>sub project</a:t>
            </a:r>
          </a:p>
          <a:p>
            <a:pPr lvl="1"/>
            <a:r>
              <a:rPr lang="ko-KR" altLang="en-US" dirty="0"/>
              <a:t>간략하게 </a:t>
            </a:r>
            <a:r>
              <a:rPr lang="en-US" altLang="ko-KR" dirty="0"/>
              <a:t>License</a:t>
            </a:r>
            <a:r>
              <a:rPr lang="ko-KR" altLang="en-US" dirty="0"/>
              <a:t>를 표기하는 방법을 제공함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A9DE0F-DF92-4323-AEE6-A05113C58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CD0528-0608-4EA9-B166-94561E9EB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36583"/>
            <a:ext cx="9144000" cy="4012442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EC55EC3-15A8-434D-9DDD-8B989EC32B27}"/>
              </a:ext>
            </a:extLst>
          </p:cNvPr>
          <p:cNvSpPr/>
          <p:nvPr/>
        </p:nvSpPr>
        <p:spPr>
          <a:xfrm>
            <a:off x="297634" y="5060272"/>
            <a:ext cx="2667508" cy="30714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324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03543-7E7D-4DFD-8928-50E0937B2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저작권 및 라이선스 고지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DE203B-568F-4B0E-8B6C-5C9BF8151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라이선스 관리</a:t>
            </a:r>
            <a:endParaRPr lang="en-US" altLang="ko-KR" dirty="0"/>
          </a:p>
          <a:p>
            <a:pPr lvl="1"/>
            <a:r>
              <a:rPr lang="en-US" altLang="ko-KR" dirty="0"/>
              <a:t>Repository </a:t>
            </a:r>
            <a:r>
              <a:rPr lang="ko-KR" altLang="en-US" dirty="0"/>
              <a:t>작성 시</a:t>
            </a:r>
            <a:r>
              <a:rPr lang="en-US" altLang="ko-KR" dirty="0"/>
              <a:t>, </a:t>
            </a:r>
            <a:r>
              <a:rPr lang="ko-KR" altLang="en-US" dirty="0"/>
              <a:t>라이선스를 선택하면 자동으로 </a:t>
            </a:r>
            <a:r>
              <a:rPr lang="en-US" altLang="ko-KR" dirty="0"/>
              <a:t>License </a:t>
            </a:r>
            <a:r>
              <a:rPr lang="ko-KR" altLang="en-US" dirty="0"/>
              <a:t>사본을 작성하고 </a:t>
            </a:r>
            <a:r>
              <a:rPr lang="ko-KR" altLang="en-US" dirty="0" err="1"/>
              <a:t>포함시켜줌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04AAD4-E302-4A07-9804-82E06C211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34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FC83F92-A8B3-4E06-9633-214B51387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98" y="2745420"/>
            <a:ext cx="8824404" cy="330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9292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BB1351-EC0A-4716-B314-1C44876DF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수정 사실 고지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A8746C8-D493-4910-A3B3-7DF7FD62A3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860" y="1058863"/>
            <a:ext cx="8136281" cy="526891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FAE38F-322A-4694-AFF2-9202D8212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1212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5CEE09-E838-49A0-B135-CBDD9610D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라이선스 사본 유지 및 첨부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52ABF07-6E8A-4138-B7BE-A2747F2AAF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803251"/>
            <a:ext cx="8353425" cy="3780135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C133A9-32A7-44AA-9B26-F320F5858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399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FF747C-1F0A-425A-8F13-F83C012E8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1D71CE9-B925-40EA-B867-24B4BBDF8C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2" y="0"/>
            <a:ext cx="9141538" cy="6376988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4B164A-6026-4242-B3D0-300FFDE19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5570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DD8777-8F45-4969-9F02-C27913BEE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Dual License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D0E84CAF-9E23-44C0-A980-42041546AD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528" y="1600200"/>
            <a:ext cx="8932946" cy="4186238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A3F03C-B2D1-4C18-B3F3-3613DF7E4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4157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FC51A1-610E-4F7E-B4F0-0BBF03121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Hybrid License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B6783A6-75FC-40F7-AFC9-2CEFE5AACC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327" y="2418903"/>
            <a:ext cx="7753348" cy="254883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0EC552-29B4-4D33-B58C-C799096C2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102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748637-DB59-4BEA-AB01-B4F67DAB4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참고문헌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6F6456-6827-48C5-A383-4792C5E99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/>
              <a:t>라이선스 관련은 문헌이 많고 컨설팅 서비스가 존재함</a:t>
            </a:r>
            <a:endParaRPr lang="en-US" altLang="ko-KR" sz="1800" dirty="0"/>
          </a:p>
          <a:p>
            <a:pPr lvl="1"/>
            <a:r>
              <a:rPr lang="en-US" altLang="ko-KR" sz="1600" dirty="0">
                <a:hlinkClick r:id="rId2"/>
              </a:rPr>
              <a:t>Open Source Software </a:t>
            </a:r>
            <a:r>
              <a:rPr lang="en-US" altLang="ko-KR" sz="1600" dirty="0"/>
              <a:t>by NIPA</a:t>
            </a:r>
          </a:p>
          <a:p>
            <a:pPr lvl="2"/>
            <a:r>
              <a:rPr lang="ko-KR" altLang="en-US" sz="1400" dirty="0"/>
              <a:t>공개</a:t>
            </a:r>
            <a:r>
              <a:rPr lang="en-US" altLang="ko-KR" sz="1400" dirty="0"/>
              <a:t>SW</a:t>
            </a:r>
            <a:r>
              <a:rPr lang="ko-KR" altLang="en-US" sz="1400" dirty="0"/>
              <a:t> 라이선스 검증</a:t>
            </a:r>
            <a:r>
              <a:rPr lang="en-US" altLang="ko-KR" sz="1400" dirty="0"/>
              <a:t>, </a:t>
            </a:r>
            <a:r>
              <a:rPr lang="ko-KR" altLang="en-US" sz="1400" dirty="0"/>
              <a:t>공개</a:t>
            </a:r>
            <a:r>
              <a:rPr lang="en-US" altLang="ko-KR" sz="1400" dirty="0"/>
              <a:t>SW </a:t>
            </a:r>
            <a:r>
              <a:rPr lang="ko-KR" altLang="en-US" sz="1400" dirty="0"/>
              <a:t>컨설팅</a:t>
            </a:r>
            <a:r>
              <a:rPr lang="en-US" altLang="ko-KR" sz="1400" dirty="0"/>
              <a:t>, </a:t>
            </a:r>
            <a:r>
              <a:rPr lang="ko-KR" altLang="en-US" sz="1400" dirty="0"/>
              <a:t>공개</a:t>
            </a:r>
            <a:r>
              <a:rPr lang="en-US" altLang="ko-KR" sz="1400" dirty="0"/>
              <a:t>SW </a:t>
            </a:r>
            <a:r>
              <a:rPr lang="ko-KR" altLang="en-US" sz="1400" dirty="0"/>
              <a:t>개발지원사업</a:t>
            </a:r>
            <a:r>
              <a:rPr lang="en-US" altLang="ko-KR" sz="1400" dirty="0"/>
              <a:t> </a:t>
            </a:r>
            <a:r>
              <a:rPr lang="ko-KR" altLang="en-US" sz="1400" dirty="0"/>
              <a:t>등</a:t>
            </a:r>
            <a:endParaRPr lang="en-US" altLang="ko-KR" sz="1400" dirty="0"/>
          </a:p>
          <a:p>
            <a:pPr lvl="1"/>
            <a:r>
              <a:rPr lang="ko-KR" altLang="en-US" sz="1600" dirty="0">
                <a:hlinkClick r:id="rId3"/>
              </a:rPr>
              <a:t>오픈소스</a:t>
            </a:r>
            <a:r>
              <a:rPr lang="en-US" altLang="ko-KR" sz="1600" dirty="0">
                <a:hlinkClick r:id="rId3"/>
              </a:rPr>
              <a:t>SW </a:t>
            </a:r>
            <a:r>
              <a:rPr lang="ko-KR" altLang="en-US" sz="1600" dirty="0">
                <a:hlinkClick r:id="rId3"/>
              </a:rPr>
              <a:t>라이선스 종합정보시스템 </a:t>
            </a:r>
            <a:r>
              <a:rPr lang="en-US" altLang="ko-KR" sz="1600" dirty="0"/>
              <a:t>by </a:t>
            </a:r>
            <a:r>
              <a:rPr lang="ko-KR" altLang="en-US" sz="1600" dirty="0"/>
              <a:t>한국 저작권 위원회</a:t>
            </a:r>
            <a:endParaRPr lang="en-US" altLang="ko-KR" sz="1600" dirty="0">
              <a:hlinkClick r:id="rId3"/>
            </a:endParaRPr>
          </a:p>
          <a:p>
            <a:pPr lvl="2"/>
            <a:r>
              <a:rPr lang="ko-KR" altLang="en-US" sz="1400" dirty="0"/>
              <a:t>라이선스 가이드</a:t>
            </a:r>
            <a:r>
              <a:rPr lang="en-US" altLang="ko-KR" sz="1400" dirty="0"/>
              <a:t>, </a:t>
            </a:r>
            <a:r>
              <a:rPr lang="ko-KR" altLang="en-US" sz="1400" dirty="0"/>
              <a:t>한글 및 영문 전문</a:t>
            </a:r>
            <a:r>
              <a:rPr lang="en-US" altLang="ko-KR" sz="1400" dirty="0"/>
              <a:t>, </a:t>
            </a:r>
            <a:r>
              <a:rPr lang="ko-KR" altLang="en-US" sz="1400" dirty="0"/>
              <a:t>컨설팅</a:t>
            </a:r>
            <a:r>
              <a:rPr lang="en-US" altLang="ko-KR" sz="1400" dirty="0"/>
              <a:t>, </a:t>
            </a:r>
            <a:r>
              <a:rPr lang="ko-KR" altLang="en-US" sz="1400" dirty="0"/>
              <a:t>공개</a:t>
            </a:r>
            <a:r>
              <a:rPr lang="en-US" altLang="ko-KR" sz="1400" dirty="0"/>
              <a:t>SW </a:t>
            </a:r>
            <a:r>
              <a:rPr lang="ko-KR" altLang="en-US" sz="1400" dirty="0"/>
              <a:t>관련 뉴스</a:t>
            </a:r>
            <a:r>
              <a:rPr lang="en-US" altLang="ko-KR" sz="1400" dirty="0"/>
              <a:t> </a:t>
            </a:r>
            <a:r>
              <a:rPr lang="ko-KR" altLang="en-US" sz="1400" dirty="0"/>
              <a:t>등</a:t>
            </a:r>
            <a:endParaRPr lang="en-US" altLang="ko-KR" sz="1400" dirty="0"/>
          </a:p>
          <a:p>
            <a:r>
              <a:rPr lang="ko-KR" altLang="en-US" sz="1800" dirty="0"/>
              <a:t>참고 문헌</a:t>
            </a:r>
            <a:endParaRPr lang="en-US" altLang="ko-KR" sz="1800" dirty="0"/>
          </a:p>
          <a:p>
            <a:pPr lvl="1"/>
            <a:r>
              <a:rPr lang="en-US" altLang="ko-KR" sz="1600" dirty="0">
                <a:hlinkClick r:id="rId4"/>
              </a:rPr>
              <a:t>2018 </a:t>
            </a:r>
            <a:r>
              <a:rPr lang="ko-KR" altLang="en-US" sz="1600" dirty="0">
                <a:hlinkClick r:id="rId4"/>
              </a:rPr>
              <a:t>공개</a:t>
            </a:r>
            <a:r>
              <a:rPr lang="en-US" altLang="ko-KR" sz="1600" dirty="0">
                <a:hlinkClick r:id="rId4"/>
              </a:rPr>
              <a:t>SW </a:t>
            </a:r>
            <a:r>
              <a:rPr lang="ko-KR" altLang="en-US" sz="1600" dirty="0">
                <a:hlinkClick r:id="rId4"/>
              </a:rPr>
              <a:t>라이선스 이해와 컴플라이언스 </a:t>
            </a:r>
            <a:r>
              <a:rPr lang="en-US" altLang="ko-KR" sz="1200" dirty="0">
                <a:hlinkClick r:id="rId4"/>
              </a:rPr>
              <a:t>(</a:t>
            </a:r>
            <a:r>
              <a:rPr lang="ko-KR" altLang="en-US" sz="1200" dirty="0">
                <a:hlinkClick r:id="rId4"/>
              </a:rPr>
              <a:t>연지영 책임</a:t>
            </a:r>
            <a:r>
              <a:rPr lang="en-US" altLang="ko-KR" sz="1200" dirty="0">
                <a:hlinkClick r:id="rId4"/>
              </a:rPr>
              <a:t>, </a:t>
            </a:r>
            <a:r>
              <a:rPr lang="ko-KR" altLang="en-US" sz="1200" dirty="0">
                <a:hlinkClick r:id="rId4"/>
              </a:rPr>
              <a:t>공개</a:t>
            </a:r>
            <a:r>
              <a:rPr lang="en-US" altLang="ko-KR" sz="1200" dirty="0">
                <a:hlinkClick r:id="rId4"/>
              </a:rPr>
              <a:t>SW</a:t>
            </a:r>
            <a:r>
              <a:rPr lang="ko-KR" altLang="en-US" sz="1200" dirty="0">
                <a:hlinkClick r:id="rId4"/>
              </a:rPr>
              <a:t>역량프라자</a:t>
            </a:r>
            <a:r>
              <a:rPr lang="en-US" altLang="ko-KR" sz="1200" dirty="0">
                <a:hlinkClick r:id="rId4"/>
              </a:rPr>
              <a:t>)</a:t>
            </a:r>
            <a:endParaRPr lang="en-US" altLang="ko-KR" sz="1200" dirty="0"/>
          </a:p>
          <a:p>
            <a:pPr lvl="2"/>
            <a:r>
              <a:rPr lang="ko-KR" altLang="en-US" sz="1400" dirty="0"/>
              <a:t>중요한 내용이 잘 정리되어 있음 </a:t>
            </a:r>
            <a:r>
              <a:rPr lang="en-US" altLang="ko-KR" sz="1400" dirty="0"/>
              <a:t>(</a:t>
            </a:r>
            <a:r>
              <a:rPr lang="ko-KR" altLang="en-US" sz="1400" dirty="0"/>
              <a:t>수업에서 활용</a:t>
            </a:r>
            <a:r>
              <a:rPr lang="en-US" altLang="ko-KR" sz="1400" dirty="0"/>
              <a:t>)</a:t>
            </a:r>
            <a:endParaRPr lang="en-US" altLang="ko-KR" sz="1400" dirty="0">
              <a:hlinkClick r:id="rId5"/>
            </a:endParaRPr>
          </a:p>
          <a:p>
            <a:pPr lvl="1"/>
            <a:r>
              <a:rPr lang="en-US" altLang="ko-KR" sz="1600" dirty="0">
                <a:hlinkClick r:id="rId5"/>
              </a:rPr>
              <a:t>2017 06 </a:t>
            </a:r>
            <a:r>
              <a:rPr lang="ko-KR" altLang="en-US" sz="1600" dirty="0">
                <a:hlinkClick r:id="rId5"/>
              </a:rPr>
              <a:t>오픈소스 라이선스 해설 </a:t>
            </a:r>
            <a:r>
              <a:rPr lang="en-US" altLang="ko-KR" sz="1600" dirty="0">
                <a:hlinkClick r:id="rId5"/>
              </a:rPr>
              <a:t>1.0.0 </a:t>
            </a:r>
            <a:r>
              <a:rPr lang="ko-KR" altLang="en-US" sz="1600" dirty="0">
                <a:hlinkClick r:id="rId5"/>
              </a:rPr>
              <a:t>한글번역본</a:t>
            </a:r>
            <a:endParaRPr lang="en-US" altLang="ko-KR" sz="1600" dirty="0"/>
          </a:p>
          <a:p>
            <a:pPr lvl="2"/>
            <a:r>
              <a:rPr lang="en-US" altLang="ko-KR" sz="1400" dirty="0"/>
              <a:t>340</a:t>
            </a:r>
            <a:r>
              <a:rPr lang="ko-KR" altLang="en-US" sz="1400" dirty="0"/>
              <a:t>쪽 분량의 자세한 내용</a:t>
            </a:r>
            <a:endParaRPr lang="en-US" altLang="ko-KR" sz="1400" dirty="0"/>
          </a:p>
          <a:p>
            <a:pPr lvl="1"/>
            <a:r>
              <a:rPr lang="en-US" altLang="ko-KR" sz="1600" dirty="0">
                <a:hlinkClick r:id="rId6"/>
              </a:rPr>
              <a:t>Comparison of free and open-source software licenses</a:t>
            </a:r>
            <a:endParaRPr lang="en-US" altLang="ko-KR" sz="1600" dirty="0"/>
          </a:p>
          <a:p>
            <a:pPr lvl="2"/>
            <a:r>
              <a:rPr lang="en-US" altLang="ko-KR" sz="1400" dirty="0"/>
              <a:t>Wikipedia</a:t>
            </a:r>
            <a:r>
              <a:rPr lang="ko-KR" altLang="en-US" sz="1400" dirty="0"/>
              <a:t>의 내용을 </a:t>
            </a:r>
            <a:r>
              <a:rPr lang="en-US" altLang="ko-KR" sz="1400" dirty="0"/>
              <a:t>100% </a:t>
            </a:r>
            <a:r>
              <a:rPr lang="ko-KR" altLang="en-US" sz="1400" dirty="0"/>
              <a:t>신뢰하면 안됨</a:t>
            </a:r>
            <a:r>
              <a:rPr lang="en-US" altLang="ko-KR" sz="1400" dirty="0"/>
              <a:t>. </a:t>
            </a:r>
            <a:br>
              <a:rPr lang="en-US" altLang="ko-KR" sz="1400" dirty="0"/>
            </a:br>
            <a:r>
              <a:rPr lang="ko-KR" altLang="en-US" sz="1400" dirty="0"/>
              <a:t>개략적으로 파악하고</a:t>
            </a:r>
            <a:r>
              <a:rPr lang="en-US" altLang="ko-KR" sz="1400" dirty="0"/>
              <a:t>, </a:t>
            </a:r>
            <a:r>
              <a:rPr lang="ko-KR" altLang="en-US" sz="1400" dirty="0"/>
              <a:t>세부 사항은 다시 확인할 것</a:t>
            </a:r>
            <a:endParaRPr lang="en-US" altLang="ko-KR" sz="1400" dirty="0"/>
          </a:p>
          <a:p>
            <a:pPr lvl="1"/>
            <a:r>
              <a:rPr lang="en-US" altLang="ko-KR" sz="1600" dirty="0">
                <a:hlinkClick r:id="rId7"/>
              </a:rPr>
              <a:t>2017 </a:t>
            </a:r>
            <a:r>
              <a:rPr lang="ko-KR" altLang="en-US" sz="1600" dirty="0">
                <a:hlinkClick r:id="rId7"/>
              </a:rPr>
              <a:t>기업이 알아야 하는 공개</a:t>
            </a:r>
            <a:r>
              <a:rPr lang="en-US" altLang="ko-KR" sz="1600" dirty="0">
                <a:hlinkClick r:id="rId7"/>
              </a:rPr>
              <a:t>SW </a:t>
            </a:r>
            <a:r>
              <a:rPr lang="ko-KR" altLang="en-US" sz="1600" dirty="0">
                <a:hlinkClick r:id="rId7"/>
              </a:rPr>
              <a:t>라이선스 및 거버넌스의 이해</a:t>
            </a:r>
            <a:r>
              <a:rPr lang="en-US" altLang="ko-KR" sz="1600" dirty="0">
                <a:hlinkClick r:id="rId7"/>
              </a:rPr>
              <a:t>(</a:t>
            </a:r>
            <a:r>
              <a:rPr lang="ko-KR" altLang="en-US" sz="1600" dirty="0">
                <a:hlinkClick r:id="rId7"/>
              </a:rPr>
              <a:t>박준석</a:t>
            </a:r>
            <a:r>
              <a:rPr lang="en-US" altLang="ko-KR" sz="1600" dirty="0">
                <a:hlinkClick r:id="rId7"/>
              </a:rPr>
              <a:t>)</a:t>
            </a:r>
            <a:endParaRPr lang="en-US" altLang="ko-KR" sz="1600" dirty="0"/>
          </a:p>
          <a:p>
            <a:pPr lvl="2"/>
            <a:r>
              <a:rPr lang="ko-KR" altLang="en-US" sz="1400" dirty="0"/>
              <a:t>실제 예시와 라이선스 적용에 관한 상세한 내용</a:t>
            </a:r>
            <a:endParaRPr lang="en-US" altLang="ko-KR" sz="1400" dirty="0"/>
          </a:p>
          <a:p>
            <a:pPr lvl="2"/>
            <a:endParaRPr lang="en-US" altLang="ko-KR" sz="1600" dirty="0"/>
          </a:p>
          <a:p>
            <a:pPr lvl="2"/>
            <a:endParaRPr lang="ko-KR" altLang="en-US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7E9D69-1A0A-441E-ABD2-187B31278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7777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8248F94F-4B57-4336-A58C-DB09EB702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Examples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ADFC5AB-B121-4A18-8DC4-847183F688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F4C2FC-F092-4A99-980B-9CDDE5D63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7717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47D562-AD35-42DA-920C-C44F6162E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F3C247-C755-4512-AA4E-CBEDF5C0B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MIT</a:t>
            </a:r>
            <a:r>
              <a:rPr lang="ko-KR" altLang="en-US" sz="2000" dirty="0"/>
              <a:t>의 소프트웨어 공학도들을 돕기 위해 개발한 라이선스</a:t>
            </a:r>
            <a:endParaRPr lang="en-US" altLang="ko-KR" sz="2000" dirty="0"/>
          </a:p>
          <a:p>
            <a:r>
              <a:rPr lang="ko-KR" altLang="en-US" sz="2000" dirty="0"/>
              <a:t>특징</a:t>
            </a:r>
            <a:endParaRPr lang="en-US" altLang="ko-KR" sz="2000" dirty="0"/>
          </a:p>
          <a:p>
            <a:pPr lvl="1"/>
            <a:r>
              <a:rPr lang="ko-KR" altLang="en-US" sz="1800" dirty="0"/>
              <a:t>개조한 제품을 반드시 오픈 소스로 배포해야 한다는 규정이 없어</a:t>
            </a:r>
            <a:r>
              <a:rPr lang="en-US" altLang="ko-KR" sz="1800" dirty="0"/>
              <a:t>,</a:t>
            </a:r>
          </a:p>
          <a:p>
            <a:pPr lvl="1"/>
            <a:r>
              <a:rPr lang="en-US" altLang="ko-KR" sz="1800" dirty="0"/>
              <a:t>GNU GPL</a:t>
            </a:r>
            <a:r>
              <a:rPr lang="ko-KR" altLang="en-US" sz="1800" dirty="0"/>
              <a:t>의 엄격함을 피하려는 사용자들에게 인기</a:t>
            </a:r>
            <a:endParaRPr lang="en-US" altLang="ko-KR" sz="1800" dirty="0"/>
          </a:p>
          <a:p>
            <a:r>
              <a:rPr lang="ko-KR" altLang="en-US" sz="2000" dirty="0" err="1"/>
              <a:t>배포시</a:t>
            </a:r>
            <a:r>
              <a:rPr lang="ko-KR" altLang="en-US" sz="2000" dirty="0"/>
              <a:t> 의무사항</a:t>
            </a:r>
            <a:endParaRPr lang="en-US" altLang="ko-KR" sz="2000" dirty="0"/>
          </a:p>
          <a:p>
            <a:pPr lvl="1"/>
            <a:r>
              <a:rPr lang="ko-KR" altLang="en-US" sz="1800" dirty="0"/>
              <a:t>저작권 안내문구</a:t>
            </a:r>
            <a:r>
              <a:rPr lang="en-US" altLang="ko-KR" sz="1800" dirty="0"/>
              <a:t>, MIT </a:t>
            </a:r>
            <a:r>
              <a:rPr lang="ko-KR" altLang="en-US" sz="1800" dirty="0"/>
              <a:t>라이선스 문구가 모든 복제본에 포함</a:t>
            </a:r>
            <a:endParaRPr lang="en-US" altLang="ko-KR" sz="1800" dirty="0"/>
          </a:p>
          <a:p>
            <a:r>
              <a:rPr lang="ko-KR" altLang="en-US" sz="2000" dirty="0"/>
              <a:t>관리기관 </a:t>
            </a:r>
            <a:r>
              <a:rPr lang="en-US" altLang="ko-KR" sz="2000" dirty="0"/>
              <a:t>: Massachusetts Institute of Technology</a:t>
            </a:r>
          </a:p>
          <a:p>
            <a:r>
              <a:rPr lang="ko-KR" altLang="en-US" sz="2000" dirty="0"/>
              <a:t>라이선스 계열 </a:t>
            </a:r>
            <a:r>
              <a:rPr lang="en-US" altLang="ko-KR" sz="2000" dirty="0"/>
              <a:t>: BSD</a:t>
            </a:r>
          </a:p>
          <a:p>
            <a:r>
              <a:rPr lang="ko-KR" altLang="en-US" sz="2000" dirty="0"/>
              <a:t>웹사이트 바로가기 </a:t>
            </a:r>
            <a:r>
              <a:rPr lang="en-US" altLang="ko-KR" sz="2000" dirty="0"/>
              <a:t>: </a:t>
            </a:r>
            <a:r>
              <a:rPr lang="en-US" altLang="ko-KR" sz="2000" dirty="0">
                <a:hlinkClick r:id="rId2" tooltip="새창"/>
              </a:rPr>
              <a:t>https://opensource.org/licenses/MIT</a:t>
            </a:r>
            <a:endParaRPr lang="en-US" altLang="ko-KR" sz="2000" dirty="0"/>
          </a:p>
          <a:p>
            <a:pPr lvl="1"/>
            <a:endParaRPr lang="ko-KR" altLang="en-US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D4287F-9927-4487-9546-44E264932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4497207-C235-42C6-99A0-214576DC339F}"/>
              </a:ext>
            </a:extLst>
          </p:cNvPr>
          <p:cNvSpPr/>
          <p:nvPr/>
        </p:nvSpPr>
        <p:spPr>
          <a:xfrm>
            <a:off x="3481636" y="562384"/>
            <a:ext cx="625742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hlinkClick r:id="rId3"/>
              </a:rPr>
              <a:t>https://www.olis.or.kr/license/Detailselect.do?lId=1006&amp;mapCode=010006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364559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D530E-FE5D-42B0-AE66-16EB54D2D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MIT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0EBD6E7-F547-457A-A605-C687688A1D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925" y="1095375"/>
            <a:ext cx="9151852" cy="5195888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6E4269-631F-4487-A414-82CC802F0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CE4835A-B8D7-48A4-B9C9-E5C4D95B4FDD}"/>
              </a:ext>
            </a:extLst>
          </p:cNvPr>
          <p:cNvSpPr/>
          <p:nvPr/>
        </p:nvSpPr>
        <p:spPr>
          <a:xfrm>
            <a:off x="0" y="2543175"/>
            <a:ext cx="9144000" cy="27908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9423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EC0D8E-9598-40A6-8DF4-65803E165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43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F343FD-EA6D-46CA-97D5-DEA235387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642" y="0"/>
            <a:ext cx="63687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7348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E804F15F-B0BB-4126-9C45-0718FDE1C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Apache v2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1183CB0-836C-4DBF-AAB3-DC4A1F3C4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058566"/>
            <a:ext cx="8748464" cy="5269953"/>
          </a:xfrm>
        </p:spPr>
        <p:txBody>
          <a:bodyPr/>
          <a:lstStyle/>
          <a:p>
            <a:r>
              <a:rPr lang="ko-KR" altLang="en-US" sz="2000" dirty="0"/>
              <a:t>아파치 웹서버의 배포를 위해 만들어진 라이선스</a:t>
            </a:r>
            <a:endParaRPr lang="en-US" altLang="ko-KR" sz="2000" dirty="0"/>
          </a:p>
          <a:p>
            <a:pPr lvl="1"/>
            <a:r>
              <a:rPr lang="ko-KR" altLang="en-US" sz="1600" dirty="0"/>
              <a:t>아파치 재단이나 재단의 프로젝트에 의해서 만들어진 모든 소프트웨어는 현재 </a:t>
            </a:r>
            <a:r>
              <a:rPr lang="en-US" altLang="ko-KR" sz="1600" dirty="0"/>
              <a:t>Apache License 2.0</a:t>
            </a:r>
            <a:r>
              <a:rPr lang="ko-KR" altLang="en-US" sz="1600" dirty="0"/>
              <a:t>에 의해 배포</a:t>
            </a:r>
            <a:endParaRPr lang="en-US" altLang="ko-KR" sz="1600" dirty="0"/>
          </a:p>
          <a:p>
            <a:r>
              <a:rPr lang="ko-KR" altLang="en-US" sz="2000" dirty="0"/>
              <a:t>주요 특징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라이센서에게</a:t>
            </a:r>
            <a:r>
              <a:rPr lang="ko-KR" altLang="en-US" sz="2000" dirty="0"/>
              <a:t> </a:t>
            </a:r>
            <a:r>
              <a:rPr lang="en-US" altLang="ko-KR" sz="2000" dirty="0"/>
              <a:t>Contribution </a:t>
            </a:r>
            <a:r>
              <a:rPr lang="ko-KR" altLang="en-US" sz="2000" dirty="0"/>
              <a:t>하는 경우 </a:t>
            </a:r>
            <a:r>
              <a:rPr lang="en-US" altLang="ko-KR" sz="2000" dirty="0"/>
              <a:t>Apache </a:t>
            </a:r>
            <a:r>
              <a:rPr lang="ko-KR" altLang="en-US" sz="2000" dirty="0"/>
              <a:t>라이선스를 따름</a:t>
            </a:r>
            <a:endParaRPr lang="en-US" altLang="ko-KR" sz="2000" dirty="0"/>
          </a:p>
          <a:p>
            <a:r>
              <a:rPr lang="ko-KR" altLang="en-US" sz="2000" dirty="0" err="1"/>
              <a:t>배포시</a:t>
            </a:r>
            <a:r>
              <a:rPr lang="ko-KR" altLang="en-US" sz="2000" dirty="0"/>
              <a:t> 의무사항</a:t>
            </a:r>
            <a:r>
              <a:rPr lang="en-US" altLang="ko-KR" sz="2000" dirty="0"/>
              <a:t>:</a:t>
            </a:r>
            <a:br>
              <a:rPr lang="ko-KR" altLang="en-US" sz="2000" dirty="0"/>
            </a:br>
            <a:r>
              <a:rPr lang="ko-KR" altLang="en-US" sz="2000" dirty="0"/>
              <a:t>수취인에게 라이선스 사본 제공</a:t>
            </a:r>
            <a:br>
              <a:rPr lang="ko-KR" altLang="en-US" sz="2000" dirty="0"/>
            </a:br>
            <a:r>
              <a:rPr lang="ko-KR" altLang="en-US" sz="2000" dirty="0"/>
              <a:t>수정된 파일에 대해 수정사항을 표시한 안내문구 첨부</a:t>
            </a:r>
            <a:br>
              <a:rPr lang="ko-KR" altLang="en-US" sz="2000" dirty="0"/>
            </a:br>
            <a:r>
              <a:rPr lang="ko-KR" altLang="en-US" sz="2000" dirty="0"/>
              <a:t>저작권</a:t>
            </a:r>
            <a:r>
              <a:rPr lang="en-US" altLang="ko-KR" sz="2000" dirty="0"/>
              <a:t>, </a:t>
            </a:r>
            <a:r>
              <a:rPr lang="ko-KR" altLang="en-US" sz="2000" dirty="0"/>
              <a:t>특허</a:t>
            </a:r>
            <a:r>
              <a:rPr lang="en-US" altLang="ko-KR" sz="2000" dirty="0"/>
              <a:t>, </a:t>
            </a:r>
            <a:r>
              <a:rPr lang="ko-KR" altLang="en-US" sz="2000" dirty="0"/>
              <a:t>상표</a:t>
            </a:r>
            <a:r>
              <a:rPr lang="en-US" altLang="ko-KR" sz="2000" dirty="0"/>
              <a:t>, attribution</a:t>
            </a:r>
            <a:r>
              <a:rPr lang="ko-KR" altLang="en-US" sz="2000" dirty="0"/>
              <a:t>에 대한 고지사항을 소스코드 또는 </a:t>
            </a:r>
            <a:r>
              <a:rPr lang="en-US" altLang="ko-KR" sz="2000" dirty="0"/>
              <a:t>"NOTICE" </a:t>
            </a:r>
            <a:r>
              <a:rPr lang="ko-KR" altLang="en-US" sz="2000" dirty="0"/>
              <a:t>파일 등에 포함</a:t>
            </a:r>
            <a:br>
              <a:rPr lang="ko-KR" altLang="en-US" sz="2000" dirty="0"/>
            </a:br>
            <a:r>
              <a:rPr lang="ko-KR" altLang="en-US" sz="2000" dirty="0"/>
              <a:t>최초개발자 등을 위해 보증을 면제하고</a:t>
            </a:r>
            <a:r>
              <a:rPr lang="en-US" altLang="ko-KR" sz="2000" dirty="0"/>
              <a:t>, </a:t>
            </a:r>
            <a:r>
              <a:rPr lang="ko-KR" altLang="en-US" sz="2000" dirty="0"/>
              <a:t>책임을 제한</a:t>
            </a:r>
            <a:endParaRPr lang="en-US" altLang="ko-KR" sz="2000" dirty="0"/>
          </a:p>
          <a:p>
            <a:r>
              <a:rPr lang="ko-KR" altLang="en-US" sz="2000" dirty="0"/>
              <a:t>관리기관 </a:t>
            </a:r>
            <a:r>
              <a:rPr lang="en-US" altLang="ko-KR" sz="2000" dirty="0"/>
              <a:t>: </a:t>
            </a:r>
            <a:r>
              <a:rPr lang="ko-KR" altLang="en-US" sz="2000" dirty="0"/>
              <a:t>아파치 소프트웨어 재단</a:t>
            </a:r>
            <a:endParaRPr lang="en-US" altLang="ko-KR" sz="2000" dirty="0"/>
          </a:p>
          <a:p>
            <a:r>
              <a:rPr lang="ko-KR" altLang="en-US" sz="2000" dirty="0"/>
              <a:t>라이선스 계열 </a:t>
            </a:r>
            <a:r>
              <a:rPr lang="en-US" altLang="ko-KR" sz="2000" dirty="0"/>
              <a:t>: BSD</a:t>
            </a:r>
          </a:p>
          <a:p>
            <a:r>
              <a:rPr lang="ko-KR" altLang="en-US" sz="2000" dirty="0"/>
              <a:t>웹사이트 바로가기 </a:t>
            </a:r>
            <a:r>
              <a:rPr lang="en-US" altLang="ko-KR" sz="2000" dirty="0"/>
              <a:t>: </a:t>
            </a:r>
            <a:r>
              <a:rPr lang="en-US" altLang="ko-KR" sz="2000" dirty="0">
                <a:hlinkClick r:id="rId2" tooltip="새창"/>
              </a:rPr>
              <a:t>http://www.apache.org/licenses/LICENSE-2.0</a:t>
            </a:r>
            <a:endParaRPr lang="ko-KR" altLang="en-US" sz="2000" dirty="0"/>
          </a:p>
          <a:p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A67EB9-5333-46BC-A308-4817A756A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44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BBCEE74-EBDF-4704-AD02-558AD62AC3AC}"/>
              </a:ext>
            </a:extLst>
          </p:cNvPr>
          <p:cNvSpPr/>
          <p:nvPr/>
        </p:nvSpPr>
        <p:spPr>
          <a:xfrm>
            <a:off x="3464843" y="559689"/>
            <a:ext cx="58220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hlinkClick r:id="rId3"/>
              </a:rPr>
              <a:t>https://www.olis.or.kr/license/Detailselect.do?lId=1002&amp;mapCode=010002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399415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E804F15F-B0BB-4126-9C45-0718FDE1C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Apache v2</a:t>
            </a:r>
            <a:endParaRPr lang="ko-KR" altLang="en-US" dirty="0"/>
          </a:p>
        </p:txBody>
      </p:sp>
      <p:pic>
        <p:nvPicPr>
          <p:cNvPr id="2" name="내용 개체 틀 1">
            <a:extLst>
              <a:ext uri="{FF2B5EF4-FFF2-40B4-BE49-F238E27FC236}">
                <a16:creationId xmlns:a16="http://schemas.microsoft.com/office/drawing/2014/main" id="{53BF2E11-0C3C-470F-B515-3C4DCFE6FC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12731"/>
            <a:ext cx="9144000" cy="5161176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A67EB9-5333-46BC-A308-4817A756A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208DF0A-4019-46CD-890F-FCE8BD4CB22A}"/>
              </a:ext>
            </a:extLst>
          </p:cNvPr>
          <p:cNvSpPr/>
          <p:nvPr/>
        </p:nvSpPr>
        <p:spPr>
          <a:xfrm>
            <a:off x="0" y="2543175"/>
            <a:ext cx="9144000" cy="27908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3838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5A5AA-C4DA-4014-9FBC-A3179F9F0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GPL v3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C96D14-00FA-4293-AA62-B092C47A1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GNU </a:t>
            </a:r>
            <a:r>
              <a:rPr lang="ko-KR" altLang="en-US" sz="2000" dirty="0"/>
              <a:t>소프트웨어에 적용되는 대표적인 </a:t>
            </a:r>
            <a:r>
              <a:rPr lang="en-US" altLang="ko-KR" sz="2000" dirty="0"/>
              <a:t>OSS</a:t>
            </a:r>
            <a:r>
              <a:rPr lang="ko-KR" altLang="en-US" sz="2000" dirty="0"/>
              <a:t> 라이선스 체계</a:t>
            </a:r>
            <a:endParaRPr lang="en-US" altLang="ko-KR" sz="2000" dirty="0"/>
          </a:p>
          <a:p>
            <a:r>
              <a:rPr lang="en-US" altLang="ko-KR" sz="2000" dirty="0"/>
              <a:t>1990</a:t>
            </a:r>
            <a:r>
              <a:rPr lang="ko-KR" altLang="en-US" sz="2000" dirty="0"/>
              <a:t>년대에 </a:t>
            </a:r>
            <a:r>
              <a:rPr lang="en-US" altLang="ko-KR" sz="2000" dirty="0"/>
              <a:t>GPL v2</a:t>
            </a:r>
            <a:r>
              <a:rPr lang="ko-KR" altLang="en-US" sz="2000" dirty="0"/>
              <a:t>가 발표되고</a:t>
            </a:r>
            <a:r>
              <a:rPr lang="en-US" altLang="ko-KR" sz="2000" dirty="0"/>
              <a:t>, 2007</a:t>
            </a:r>
            <a:r>
              <a:rPr lang="ko-KR" altLang="en-US" sz="2000" dirty="0"/>
              <a:t>년에 </a:t>
            </a:r>
            <a:r>
              <a:rPr lang="en-US" altLang="ko-KR" sz="2000" dirty="0"/>
              <a:t>v3</a:t>
            </a:r>
            <a:r>
              <a:rPr lang="ko-KR" altLang="en-US" sz="2000" dirty="0"/>
              <a:t>가 발표됨</a:t>
            </a:r>
            <a:endParaRPr lang="en-US" altLang="ko-KR" sz="2000" dirty="0"/>
          </a:p>
          <a:p>
            <a:r>
              <a:rPr lang="en-US" altLang="ko-KR" sz="2000" dirty="0"/>
              <a:t>GPL v2 </a:t>
            </a:r>
            <a:r>
              <a:rPr lang="ko-KR" altLang="en-US" sz="2000" dirty="0"/>
              <a:t>와의 대표적 차이점</a:t>
            </a:r>
            <a:endParaRPr lang="en-US" altLang="ko-KR" sz="2000" dirty="0"/>
          </a:p>
          <a:p>
            <a:pPr lvl="1"/>
            <a:r>
              <a:rPr lang="ko-KR" altLang="en-US" sz="1800" dirty="0"/>
              <a:t>소프트웨어 특허에 대처하는 것</a:t>
            </a:r>
            <a:endParaRPr lang="en-US" altLang="ko-KR" sz="1800" dirty="0"/>
          </a:p>
          <a:p>
            <a:pPr lvl="1"/>
            <a:r>
              <a:rPr lang="ko-KR" altLang="en-US" sz="1800" dirty="0"/>
              <a:t>다른 라이선스와의 호환성</a:t>
            </a:r>
            <a:endParaRPr lang="en-US" altLang="ko-KR" sz="1800" dirty="0"/>
          </a:p>
          <a:p>
            <a:pPr lvl="1"/>
            <a:r>
              <a:rPr lang="en-US" altLang="ko-KR" sz="1800" dirty="0"/>
              <a:t>GPL</a:t>
            </a:r>
            <a:r>
              <a:rPr lang="ko-KR" altLang="en-US" sz="1800" dirty="0"/>
              <a:t>로 보호받는 원시 코드의 범위를 명시함</a:t>
            </a:r>
            <a:endParaRPr lang="en-US" altLang="ko-KR" sz="1800" dirty="0"/>
          </a:p>
          <a:p>
            <a:pPr lvl="1"/>
            <a:r>
              <a:rPr lang="ko-KR" altLang="en-US" sz="1800" dirty="0"/>
              <a:t>디지털 제한 관리</a:t>
            </a:r>
            <a:r>
              <a:rPr lang="en-US" altLang="ko-KR" sz="1800" dirty="0"/>
              <a:t>(Digital Restrictions Management)</a:t>
            </a:r>
          </a:p>
          <a:p>
            <a:r>
              <a:rPr lang="ko-KR" altLang="en-US" sz="2000" dirty="0"/>
              <a:t>라이선스 계열 </a:t>
            </a:r>
            <a:r>
              <a:rPr lang="en-US" altLang="ko-KR" sz="2000" dirty="0"/>
              <a:t>: GPL</a:t>
            </a:r>
          </a:p>
          <a:p>
            <a:r>
              <a:rPr lang="ko-KR" altLang="en-US" sz="2000" dirty="0"/>
              <a:t>웹사이트 바로가기 </a:t>
            </a:r>
            <a:r>
              <a:rPr lang="en-US" altLang="ko-KR" sz="2000" dirty="0"/>
              <a:t>: </a:t>
            </a:r>
            <a:r>
              <a:rPr lang="en-US" altLang="ko-KR" sz="2000" dirty="0">
                <a:hlinkClick r:id="rId2" tooltip="새창"/>
              </a:rPr>
              <a:t>http://www.opensource.org/licenses/lgpl-3.0.html</a:t>
            </a:r>
            <a:endParaRPr lang="ko-KR" altLang="en-US" sz="2000" dirty="0"/>
          </a:p>
          <a:p>
            <a:pPr lvl="1"/>
            <a:endParaRPr lang="ko-KR" altLang="en-US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69324E-4A6A-4B2F-9DC1-35390C082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46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B445877-7725-4544-8AE3-EC43B1D23399}"/>
              </a:ext>
            </a:extLst>
          </p:cNvPr>
          <p:cNvSpPr/>
          <p:nvPr/>
        </p:nvSpPr>
        <p:spPr>
          <a:xfrm>
            <a:off x="4648200" y="562384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hlinkClick r:id="rId3"/>
              </a:rPr>
              <a:t>https://www.olis.or.kr/license/Detailselect.do?lId=1072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063616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BE33F-1034-4044-989F-280646F6C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GPL v3: </a:t>
            </a:r>
            <a:r>
              <a:rPr lang="ko-KR" altLang="en-US" dirty="0"/>
              <a:t>주요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7CC692-0C30-49DE-8ED0-A32854F9B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/>
              <a:t>‘배포</a:t>
            </a:r>
            <a:r>
              <a:rPr lang="en-US" altLang="ko-KR" sz="1800" dirty="0"/>
              <a:t>(distribution)’</a:t>
            </a:r>
            <a:r>
              <a:rPr lang="ko-KR" altLang="en-US" sz="1800" dirty="0"/>
              <a:t>를 ‘</a:t>
            </a:r>
            <a:r>
              <a:rPr lang="ko-KR" altLang="en-US" sz="1800" dirty="0" err="1"/>
              <a:t>컨베이</a:t>
            </a:r>
            <a:r>
              <a:rPr lang="en-US" altLang="ko-KR" sz="1800" dirty="0"/>
              <a:t>(convey)’</a:t>
            </a:r>
            <a:r>
              <a:rPr lang="ko-KR" altLang="en-US" sz="1800" dirty="0"/>
              <a:t>라는 용어로 대체</a:t>
            </a:r>
          </a:p>
          <a:p>
            <a:r>
              <a:rPr lang="ko-KR" altLang="en-US" sz="1800" dirty="0"/>
              <a:t>복제</a:t>
            </a:r>
            <a:r>
              <a:rPr lang="en-US" altLang="ko-KR" sz="1800" dirty="0"/>
              <a:t>, </a:t>
            </a:r>
            <a:r>
              <a:rPr lang="ko-KR" altLang="en-US" sz="1800" dirty="0"/>
              <a:t>수정</a:t>
            </a:r>
            <a:r>
              <a:rPr lang="en-US" altLang="ko-KR" sz="1800" dirty="0"/>
              <a:t>, </a:t>
            </a:r>
            <a:r>
              <a:rPr lang="ko-KR" altLang="en-US" sz="1800" dirty="0"/>
              <a:t>배포행위 등을 포함하는 ‘</a:t>
            </a:r>
            <a:r>
              <a:rPr lang="ko-KR" altLang="en-US" sz="1800" dirty="0" err="1"/>
              <a:t>프로퍼게이트</a:t>
            </a:r>
            <a:r>
              <a:rPr lang="en-US" altLang="ko-KR" sz="1800" dirty="0"/>
              <a:t>(propagate)' </a:t>
            </a:r>
            <a:r>
              <a:rPr lang="ko-KR" altLang="en-US" sz="1800" dirty="0"/>
              <a:t>용어 사용</a:t>
            </a:r>
          </a:p>
          <a:p>
            <a:r>
              <a:rPr lang="ko-KR" altLang="en-US" sz="1800" dirty="0">
                <a:solidFill>
                  <a:srgbClr val="FF0000"/>
                </a:solidFill>
              </a:rPr>
              <a:t>‘해당 소스</a:t>
            </a:r>
            <a:r>
              <a:rPr lang="en-US" altLang="ko-KR" sz="1800" dirty="0">
                <a:solidFill>
                  <a:srgbClr val="FF0000"/>
                </a:solidFill>
              </a:rPr>
              <a:t>(corresponding source)</a:t>
            </a:r>
            <a:r>
              <a:rPr lang="ko-KR" altLang="en-US" sz="1800" dirty="0">
                <a:solidFill>
                  <a:srgbClr val="FF0000"/>
                </a:solidFill>
              </a:rPr>
              <a:t>에 인터페이스 정의 파일</a:t>
            </a:r>
            <a:r>
              <a:rPr lang="en-US" altLang="ko-KR" sz="1800" dirty="0">
                <a:solidFill>
                  <a:srgbClr val="FF0000"/>
                </a:solidFill>
              </a:rPr>
              <a:t>, </a:t>
            </a:r>
            <a:r>
              <a:rPr lang="ko-KR" altLang="en-US" sz="1800" dirty="0">
                <a:solidFill>
                  <a:srgbClr val="FF0000"/>
                </a:solidFill>
              </a:rPr>
              <a:t>저작물의 서브프로그램과 다른 부분들 사이의 제어 흐름이나 밀접한 데이터 통신 등을 통해 저작물이 특별히 필요로 하는</a:t>
            </a:r>
            <a:r>
              <a:rPr lang="en-US" altLang="ko-KR" sz="1800" dirty="0">
                <a:solidFill>
                  <a:srgbClr val="FF0000"/>
                </a:solidFill>
              </a:rPr>
              <a:t>, </a:t>
            </a:r>
            <a:r>
              <a:rPr lang="ko-KR" altLang="en-US" sz="1800" dirty="0">
                <a:solidFill>
                  <a:srgbClr val="FF0000"/>
                </a:solidFill>
              </a:rPr>
              <a:t>동적 링크된 하위 프로그램과 공유 라이브러리의 소스코드를 포함</a:t>
            </a:r>
          </a:p>
          <a:p>
            <a:r>
              <a:rPr lang="ko-KR" altLang="en-US" sz="1800" dirty="0"/>
              <a:t>기술적보호조치의 보호에 관한 법적 권리의 포기</a:t>
            </a:r>
            <a:r>
              <a:rPr lang="en-US" altLang="ko-KR" sz="1800" dirty="0"/>
              <a:t>(</a:t>
            </a:r>
            <a:r>
              <a:rPr lang="ko-KR" altLang="en-US" sz="1800" dirty="0"/>
              <a:t>제</a:t>
            </a:r>
            <a:r>
              <a:rPr lang="en-US" altLang="ko-KR" sz="1800" dirty="0"/>
              <a:t>3</a:t>
            </a:r>
            <a:r>
              <a:rPr lang="ko-KR" altLang="en-US" sz="1800" dirty="0"/>
              <a:t>조</a:t>
            </a:r>
            <a:r>
              <a:rPr lang="en-US" altLang="ko-KR" sz="1800" dirty="0"/>
              <a:t>)</a:t>
            </a:r>
          </a:p>
          <a:p>
            <a:r>
              <a:rPr lang="ko-KR" altLang="en-US" sz="1800" dirty="0"/>
              <a:t>사용자제품에 대한 설치정보의 제공</a:t>
            </a:r>
            <a:r>
              <a:rPr lang="en-US" altLang="ko-KR" sz="1800" dirty="0"/>
              <a:t>. “</a:t>
            </a:r>
            <a:r>
              <a:rPr lang="ko-KR" altLang="en-US" sz="1800" dirty="0"/>
              <a:t>설치 </a:t>
            </a:r>
            <a:r>
              <a:rPr lang="ko-KR" altLang="en-US" sz="1800" dirty="0" err="1"/>
              <a:t>정보”란</a:t>
            </a:r>
            <a:r>
              <a:rPr lang="ko-KR" altLang="en-US" sz="1800" dirty="0"/>
              <a:t> 해당 소스의 수정본으로부터 발생한 사용자 제품 내의 저작물의 수정된 버전을 설치하고 실행하기 위한 모든 방법과 절차</a:t>
            </a:r>
            <a:r>
              <a:rPr lang="en-US" altLang="ko-KR" sz="1800" dirty="0"/>
              <a:t>, </a:t>
            </a:r>
            <a:r>
              <a:rPr lang="ko-KR" altLang="en-US" sz="1800" dirty="0"/>
              <a:t>인증키</a:t>
            </a:r>
            <a:r>
              <a:rPr lang="en-US" altLang="ko-KR" sz="1800" dirty="0"/>
              <a:t>, </a:t>
            </a:r>
            <a:r>
              <a:rPr lang="ko-KR" altLang="en-US" sz="1800" dirty="0"/>
              <a:t>기타 필요한 정보를 말함</a:t>
            </a:r>
            <a:r>
              <a:rPr lang="en-US" altLang="ko-KR" sz="1800" dirty="0"/>
              <a:t>.(</a:t>
            </a:r>
            <a:r>
              <a:rPr lang="ko-KR" altLang="en-US" sz="1800" dirty="0"/>
              <a:t>제</a:t>
            </a:r>
            <a:r>
              <a:rPr lang="en-US" altLang="ko-KR" sz="1800" dirty="0"/>
              <a:t>6</a:t>
            </a:r>
            <a:r>
              <a:rPr lang="ko-KR" altLang="en-US" sz="1800" dirty="0"/>
              <a:t>조</a:t>
            </a:r>
            <a:r>
              <a:rPr lang="en-US" altLang="ko-KR" sz="1800" dirty="0"/>
              <a:t>)</a:t>
            </a:r>
          </a:p>
          <a:p>
            <a:r>
              <a:rPr lang="ko-KR" altLang="en-US" sz="1800" dirty="0">
                <a:solidFill>
                  <a:srgbClr val="FF0000"/>
                </a:solidFill>
              </a:rPr>
              <a:t>추가적인 허용사항 또는 제약사항을 부가하는 것을 가능하도록 함</a:t>
            </a:r>
            <a:r>
              <a:rPr lang="en-US" altLang="ko-KR" sz="1800" dirty="0">
                <a:solidFill>
                  <a:srgbClr val="FF0000"/>
                </a:solidFill>
              </a:rPr>
              <a:t>(</a:t>
            </a:r>
            <a:r>
              <a:rPr lang="ko-KR" altLang="en-US" sz="1800" dirty="0">
                <a:solidFill>
                  <a:srgbClr val="FF0000"/>
                </a:solidFill>
              </a:rPr>
              <a:t>제</a:t>
            </a:r>
            <a:r>
              <a:rPr lang="en-US" altLang="ko-KR" sz="1800" dirty="0">
                <a:solidFill>
                  <a:srgbClr val="FF0000"/>
                </a:solidFill>
              </a:rPr>
              <a:t>7</a:t>
            </a:r>
            <a:r>
              <a:rPr lang="ko-KR" altLang="en-US" sz="1800" dirty="0">
                <a:solidFill>
                  <a:srgbClr val="FF0000"/>
                </a:solidFill>
              </a:rPr>
              <a:t>조</a:t>
            </a:r>
            <a:r>
              <a:rPr lang="en-US" altLang="ko-KR" sz="1800" dirty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1800" dirty="0"/>
              <a:t>차별적인 특허라이선스 계약체결의 금지</a:t>
            </a:r>
            <a:r>
              <a:rPr lang="en-US" altLang="ko-KR" sz="1800" dirty="0"/>
              <a:t>(</a:t>
            </a:r>
            <a:r>
              <a:rPr lang="ko-KR" altLang="en-US" sz="1800" dirty="0"/>
              <a:t>제</a:t>
            </a:r>
            <a:r>
              <a:rPr lang="en-US" altLang="ko-KR" sz="1800" dirty="0"/>
              <a:t>11</a:t>
            </a:r>
            <a:r>
              <a:rPr lang="ko-KR" altLang="en-US" sz="1800" dirty="0"/>
              <a:t>조</a:t>
            </a:r>
            <a:r>
              <a:rPr lang="en-US" altLang="ko-KR" sz="1800" dirty="0"/>
              <a:t>)</a:t>
            </a:r>
          </a:p>
          <a:p>
            <a:r>
              <a:rPr lang="en-US" altLang="ko-KR" sz="1800" dirty="0" err="1"/>
              <a:t>Affero</a:t>
            </a:r>
            <a:r>
              <a:rPr lang="en-US" altLang="ko-KR" sz="1800" dirty="0"/>
              <a:t> GPL</a:t>
            </a:r>
            <a:r>
              <a:rPr lang="ko-KR" altLang="en-US" sz="1800" dirty="0"/>
              <a:t>과 결합하거나 연결하여 하나의 저작물을 만들 수 있도록 허용</a:t>
            </a:r>
            <a:r>
              <a:rPr lang="en-US" altLang="ko-KR" sz="1800" dirty="0"/>
              <a:t>(</a:t>
            </a:r>
            <a:r>
              <a:rPr lang="ko-KR" altLang="en-US" sz="1800" dirty="0"/>
              <a:t>제</a:t>
            </a:r>
            <a:r>
              <a:rPr lang="en-US" altLang="ko-KR" sz="1800" dirty="0"/>
              <a:t>13</a:t>
            </a:r>
            <a:r>
              <a:rPr lang="ko-KR" altLang="en-US" sz="1800" dirty="0"/>
              <a:t>조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B24852-A5CF-4E63-8641-0CA558454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7989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D6EF8-D319-45D2-A73E-EC37A5AF3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GPL v3: </a:t>
            </a:r>
            <a:r>
              <a:rPr lang="ko-KR" altLang="en-US" dirty="0" err="1"/>
              <a:t>배포시</a:t>
            </a:r>
            <a:r>
              <a:rPr lang="ko-KR" altLang="en-US" dirty="0"/>
              <a:t> 의무사항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E434AE-1081-4801-AE78-ECEFDBC06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각 복제본에 저작권 고지와 보증책임이 없음을 명시</a:t>
            </a:r>
            <a:endParaRPr lang="en-US" altLang="ko-KR" sz="2000" dirty="0"/>
          </a:p>
          <a:p>
            <a:r>
              <a:rPr lang="ko-KR" altLang="en-US" sz="2000" dirty="0" err="1"/>
              <a:t>수정시</a:t>
            </a:r>
            <a:r>
              <a:rPr lang="ko-KR" altLang="en-US" sz="2000" dirty="0"/>
              <a:t> 수정사실 및 일시를 명시</a:t>
            </a:r>
          </a:p>
          <a:p>
            <a:r>
              <a:rPr lang="en-US" altLang="ko-KR" sz="2000" dirty="0">
                <a:solidFill>
                  <a:srgbClr val="FF0000"/>
                </a:solidFill>
              </a:rPr>
              <a:t>GPL 3.0</a:t>
            </a:r>
            <a:r>
              <a:rPr lang="ko-KR" altLang="en-US" sz="2000" dirty="0">
                <a:solidFill>
                  <a:srgbClr val="FF0000"/>
                </a:solidFill>
              </a:rPr>
              <a:t>의 조건 및 제</a:t>
            </a:r>
            <a:r>
              <a:rPr lang="en-US" altLang="ko-KR" sz="2000" dirty="0">
                <a:solidFill>
                  <a:srgbClr val="FF0000"/>
                </a:solidFill>
              </a:rPr>
              <a:t>7</a:t>
            </a:r>
            <a:r>
              <a:rPr lang="ko-KR" altLang="en-US" sz="2000" dirty="0">
                <a:solidFill>
                  <a:srgbClr val="FF0000"/>
                </a:solidFill>
              </a:rPr>
              <a:t>조의 조건에 관한 내용을 있는 그대로 유지</a:t>
            </a:r>
          </a:p>
          <a:p>
            <a:r>
              <a:rPr lang="ko-KR" altLang="en-US" sz="2000" dirty="0"/>
              <a:t>프로그램을 양도 받는 모든 이들에게 프로그램과 함께 </a:t>
            </a:r>
            <a:r>
              <a:rPr lang="en-US" altLang="ko-KR" sz="2000" dirty="0"/>
              <a:t>GPL </a:t>
            </a:r>
            <a:r>
              <a:rPr lang="ko-KR" altLang="en-US" sz="2000" dirty="0"/>
              <a:t>라이선스 사본 제공</a:t>
            </a:r>
          </a:p>
          <a:p>
            <a:r>
              <a:rPr lang="ko-KR" altLang="en-US" sz="2000" dirty="0">
                <a:solidFill>
                  <a:srgbClr val="FF0000"/>
                </a:solidFill>
              </a:rPr>
              <a:t>원본저작물과 파생저작물을 </a:t>
            </a:r>
            <a:r>
              <a:rPr lang="en-US" altLang="ko-KR" sz="2000" dirty="0">
                <a:solidFill>
                  <a:srgbClr val="FF0000"/>
                </a:solidFill>
              </a:rPr>
              <a:t>GPL3.0</a:t>
            </a:r>
            <a:r>
              <a:rPr lang="ko-KR" altLang="en-US" sz="2000" dirty="0">
                <a:solidFill>
                  <a:srgbClr val="FF0000"/>
                </a:solidFill>
              </a:rPr>
              <a:t>에 의해 배포</a:t>
            </a:r>
          </a:p>
          <a:p>
            <a:r>
              <a:rPr lang="ko-KR" altLang="en-US" sz="2000" dirty="0"/>
              <a:t>원본저작물 및 파생저작물에 대한 소스코드를 제공하거나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요청시</a:t>
            </a:r>
            <a:r>
              <a:rPr lang="ko-KR" altLang="en-US" sz="2000" dirty="0"/>
              <a:t> 제공하겠다는 약정서 제공</a:t>
            </a:r>
          </a:p>
          <a:p>
            <a:r>
              <a:rPr lang="ko-KR" altLang="en-US" sz="2000" dirty="0"/>
              <a:t>사용자제품에 대한 인증키 등 설치정보의 제공</a:t>
            </a:r>
          </a:p>
          <a:p>
            <a:r>
              <a:rPr lang="ko-KR" altLang="en-US" sz="2000" dirty="0"/>
              <a:t>차별적인 특허라이선스 계약체결의 금지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2F543E-F33D-432C-A8BB-3BF77D530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499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5A0B6-03C0-41AD-BC70-22FDF2BC8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GPL v3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7D02AF4-37BC-493C-B94C-011B9E2009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" y="1123951"/>
            <a:ext cx="9143408" cy="5138736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39756A-AFB8-4B07-A375-C026846C1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49</a:t>
            </a:fld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6C5A0DC-D7B4-4761-8B33-4F5E269F18CC}"/>
              </a:ext>
            </a:extLst>
          </p:cNvPr>
          <p:cNvSpPr/>
          <p:nvPr/>
        </p:nvSpPr>
        <p:spPr>
          <a:xfrm>
            <a:off x="0" y="2543175"/>
            <a:ext cx="9144000" cy="27908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730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8248F94F-4B57-4336-A58C-DB09EB702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ADFC5AB-B121-4A18-8DC4-847183F688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F4C2FC-F092-4A99-980B-9CDDE5D63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341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192E93-59DE-493D-B887-73FE7163B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F45A75-53A1-43EA-B11A-DB41E6607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4AA329-DD81-45FA-9143-0E675F050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269525-95BA-467D-8342-B69D77A02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22"/>
            <a:ext cx="9144000" cy="685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455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AAA67-2E30-4651-A6D0-C8D83FAFD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ED2B5F-25CE-4496-8C13-9D4F95383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B54D59-4139-48B4-9229-D10B37EE8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FAA614-D53D-4FEC-90E9-F94216206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22"/>
            <a:ext cx="9144000" cy="685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087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A3FBE-5A3C-49D4-9480-EFE54F91E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624830-924E-4972-85AD-182A0CD8D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DBA5BD-6E09-4451-8CDD-84DE8B102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A29A9D7-19A6-4740-8C97-CADC9A5E7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22"/>
            <a:ext cx="9144000" cy="685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555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FB5DAF-D26E-4C55-BA2C-7A54E9286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권리와 의무의 전달</a:t>
            </a:r>
            <a:r>
              <a:rPr lang="en-US" altLang="ko-KR" dirty="0"/>
              <a:t>, </a:t>
            </a:r>
            <a:r>
              <a:rPr lang="ko-KR" altLang="en-US" dirty="0"/>
              <a:t>감시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336149-625D-496B-BAAB-8334E2AAE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4F649D80-E397-40F0-AA2E-33FC26DE48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17" y="1504950"/>
            <a:ext cx="9023768" cy="437673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4404804-7521-4758-941D-3D993D2210C8}"/>
              </a:ext>
            </a:extLst>
          </p:cNvPr>
          <p:cNvSpPr/>
          <p:nvPr/>
        </p:nvSpPr>
        <p:spPr>
          <a:xfrm>
            <a:off x="3848099" y="6010550"/>
            <a:ext cx="52959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* </a:t>
            </a:r>
            <a:r>
              <a:rPr lang="ko-KR" altLang="en-US" sz="1200" dirty="0"/>
              <a:t>2017 08 기업이 알아야 하는 </a:t>
            </a:r>
            <a:r>
              <a:rPr lang="ko-KR" altLang="en-US" sz="1200" dirty="0" err="1"/>
              <a:t>공개SW</a:t>
            </a:r>
            <a:r>
              <a:rPr lang="ko-KR" altLang="en-US" sz="1200" dirty="0"/>
              <a:t> 라이선스 및 거버넌스의 이해 박준석</a:t>
            </a:r>
          </a:p>
        </p:txBody>
      </p:sp>
    </p:spTree>
    <p:extLst>
      <p:ext uri="{BB962C8B-B14F-4D97-AF65-F5344CB8AC3E}">
        <p14:creationId xmlns:p14="http://schemas.microsoft.com/office/powerpoint/2010/main" val="2963210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3420</TotalTime>
  <Words>1257</Words>
  <Application>Microsoft Office PowerPoint</Application>
  <PresentationFormat>화면 슬라이드 쇼(4:3)</PresentationFormat>
  <Paragraphs>275</Paragraphs>
  <Slides>49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4" baseType="lpstr">
      <vt:lpstr>맑은 고딕</vt:lpstr>
      <vt:lpstr>Arial</vt:lpstr>
      <vt:lpstr>Calibri</vt:lpstr>
      <vt:lpstr>Calibri Light</vt:lpstr>
      <vt:lpstr>Office 테마</vt:lpstr>
      <vt:lpstr>3. OSS License</vt:lpstr>
      <vt:lpstr>강의 일정</vt:lpstr>
      <vt:lpstr>Agenda</vt:lpstr>
      <vt:lpstr>참고문헌</vt:lpstr>
      <vt:lpstr>Overview</vt:lpstr>
      <vt:lpstr>PowerPoint 프레젠테이션</vt:lpstr>
      <vt:lpstr>PowerPoint 프레젠테이션</vt:lpstr>
      <vt:lpstr>PowerPoint 프레젠테이션</vt:lpstr>
      <vt:lpstr>권리와 의무의 전달, 감시</vt:lpstr>
      <vt:lpstr>라이선스 위반 감시 단체</vt:lpstr>
      <vt:lpstr>PowerPoint 프레젠테이션</vt:lpstr>
      <vt:lpstr>Question. 어떻게 감시할까?</vt:lpstr>
      <vt:lpstr>라이선스 범주</vt:lpstr>
      <vt:lpstr>OSI-certified Licenses</vt:lpstr>
      <vt:lpstr>OSI 인증 예</vt:lpstr>
      <vt:lpstr>PowerPoint 프레젠테이션</vt:lpstr>
      <vt:lpstr>Top 6 Licenses</vt:lpstr>
      <vt:lpstr>OSS 라이선스의 분류</vt:lpstr>
      <vt:lpstr>OSS 라이선스의 분류의 예시 1</vt:lpstr>
      <vt:lpstr>OSS 라이선스의 분류의 예시 2</vt:lpstr>
      <vt:lpstr>OSS 라이선스의 분류의 예시 3</vt:lpstr>
      <vt:lpstr>라이선스 선택 지원</vt:lpstr>
      <vt:lpstr>Analysis</vt:lpstr>
      <vt:lpstr>라이선스 분석</vt:lpstr>
      <vt:lpstr>OSS 라이선스 속성</vt:lpstr>
      <vt:lpstr>Copyright vs. Copyleft</vt:lpstr>
      <vt:lpstr>PowerPoint 프레젠테이션</vt:lpstr>
      <vt:lpstr>PowerPoint 프레젠테이션</vt:lpstr>
      <vt:lpstr>라이선스 간의 충돌 (호환성, Compatibility)</vt:lpstr>
      <vt:lpstr>라이선스 간의 충돌 (호환성, Compatibility)</vt:lpstr>
      <vt:lpstr>라이선스의 고지 의무</vt:lpstr>
      <vt:lpstr>저작권 및 라이선스 고지</vt:lpstr>
      <vt:lpstr>저작권 및 라이선스 고지</vt:lpstr>
      <vt:lpstr>저작권 및 라이선스 고지</vt:lpstr>
      <vt:lpstr>수정 사실 고지</vt:lpstr>
      <vt:lpstr>라이선스 사본 유지 및 첨부</vt:lpstr>
      <vt:lpstr>PowerPoint 프레젠테이션</vt:lpstr>
      <vt:lpstr>Dual License</vt:lpstr>
      <vt:lpstr>Hybrid License</vt:lpstr>
      <vt:lpstr>Examples</vt:lpstr>
      <vt:lpstr>MIT</vt:lpstr>
      <vt:lpstr>MIT</vt:lpstr>
      <vt:lpstr>PowerPoint 프레젠테이션</vt:lpstr>
      <vt:lpstr>Apache v2</vt:lpstr>
      <vt:lpstr>Apache v2</vt:lpstr>
      <vt:lpstr>GPL v3</vt:lpstr>
      <vt:lpstr>GPL v3: 주요 특징</vt:lpstr>
      <vt:lpstr>GPL v3: 배포시 의무사항</vt:lpstr>
      <vt:lpstr>GPL v3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Hyunchan Park</dc:creator>
  <cp:lastModifiedBy>Park Hyunchan</cp:lastModifiedBy>
  <cp:revision>1101</cp:revision>
  <dcterms:created xsi:type="dcterms:W3CDTF">2016-08-29T08:45:01Z</dcterms:created>
  <dcterms:modified xsi:type="dcterms:W3CDTF">2019-09-16T04:41:21Z</dcterms:modified>
</cp:coreProperties>
</file>