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2"/>
  </p:notesMasterIdLst>
  <p:sldIdLst>
    <p:sldId id="344" r:id="rId2"/>
    <p:sldId id="273" r:id="rId3"/>
    <p:sldId id="494" r:id="rId4"/>
    <p:sldId id="580" r:id="rId5"/>
    <p:sldId id="658" r:id="rId6"/>
    <p:sldId id="661" r:id="rId7"/>
    <p:sldId id="659" r:id="rId8"/>
    <p:sldId id="667" r:id="rId9"/>
    <p:sldId id="665" r:id="rId10"/>
    <p:sldId id="666" r:id="rId11"/>
    <p:sldId id="664" r:id="rId12"/>
    <p:sldId id="663" r:id="rId13"/>
    <p:sldId id="660" r:id="rId14"/>
    <p:sldId id="657" r:id="rId15"/>
    <p:sldId id="662" r:id="rId16"/>
    <p:sldId id="630" r:id="rId17"/>
    <p:sldId id="631" r:id="rId18"/>
    <p:sldId id="632" r:id="rId19"/>
    <p:sldId id="633" r:id="rId20"/>
    <p:sldId id="635" r:id="rId21"/>
    <p:sldId id="636" r:id="rId22"/>
    <p:sldId id="637" r:id="rId23"/>
    <p:sldId id="638" r:id="rId24"/>
    <p:sldId id="639" r:id="rId25"/>
    <p:sldId id="640" r:id="rId26"/>
    <p:sldId id="641" r:id="rId27"/>
    <p:sldId id="643" r:id="rId28"/>
    <p:sldId id="646" r:id="rId29"/>
    <p:sldId id="647" r:id="rId30"/>
    <p:sldId id="642" r:id="rId31"/>
    <p:sldId id="648" r:id="rId32"/>
    <p:sldId id="649" r:id="rId33"/>
    <p:sldId id="650" r:id="rId34"/>
    <p:sldId id="651" r:id="rId35"/>
    <p:sldId id="652" r:id="rId36"/>
    <p:sldId id="653" r:id="rId37"/>
    <p:sldId id="655" r:id="rId38"/>
    <p:sldId id="654" r:id="rId39"/>
    <p:sldId id="668" r:id="rId40"/>
    <p:sldId id="644" r:id="rId41"/>
    <p:sldId id="605" r:id="rId42"/>
    <p:sldId id="645" r:id="rId43"/>
    <p:sldId id="669" r:id="rId44"/>
    <p:sldId id="670" r:id="rId45"/>
    <p:sldId id="671" r:id="rId46"/>
    <p:sldId id="672" r:id="rId47"/>
    <p:sldId id="673" r:id="rId48"/>
    <p:sldId id="674" r:id="rId49"/>
    <p:sldId id="675" r:id="rId50"/>
    <p:sldId id="676" r:id="rId51"/>
    <p:sldId id="677" r:id="rId52"/>
    <p:sldId id="656" r:id="rId53"/>
    <p:sldId id="678" r:id="rId54"/>
    <p:sldId id="679" r:id="rId55"/>
    <p:sldId id="680" r:id="rId56"/>
    <p:sldId id="681" r:id="rId57"/>
    <p:sldId id="682" r:id="rId58"/>
    <p:sldId id="683" r:id="rId59"/>
    <p:sldId id="684" r:id="rId60"/>
    <p:sldId id="685" r:id="rId61"/>
    <p:sldId id="686" r:id="rId62"/>
    <p:sldId id="687" r:id="rId63"/>
    <p:sldId id="688" r:id="rId64"/>
    <p:sldId id="689" r:id="rId65"/>
    <p:sldId id="690" r:id="rId66"/>
    <p:sldId id="691" r:id="rId67"/>
    <p:sldId id="692" r:id="rId68"/>
    <p:sldId id="693" r:id="rId69"/>
    <p:sldId id="694" r:id="rId70"/>
    <p:sldId id="695" r:id="rId71"/>
    <p:sldId id="696" r:id="rId72"/>
    <p:sldId id="697" r:id="rId73"/>
    <p:sldId id="698" r:id="rId74"/>
    <p:sldId id="699" r:id="rId75"/>
    <p:sldId id="700" r:id="rId76"/>
    <p:sldId id="701" r:id="rId77"/>
    <p:sldId id="702" r:id="rId78"/>
    <p:sldId id="703" r:id="rId79"/>
    <p:sldId id="704" r:id="rId80"/>
    <p:sldId id="705" r:id="rId8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9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50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38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747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38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586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7600" y="6449025"/>
            <a:ext cx="1828800" cy="349622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slab.chonbuk.ac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cimfalab.github.io/deepscan/2016/08/code-review-1" TargetMode="External"/><Relationship Id="rId2" Type="http://schemas.openxmlformats.org/officeDocument/2006/relationships/hyperlink" Target="https://www.slideshare.net/OhgyunAhn/ss-6118914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pioneerhjlee/code-review-devon2013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hyperlink" Target="https://git-scm.com/book/ko/v1/Git%EB%A7%9E%EC%B6%A4-Git-%ED%9B%85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subicura.com/2016/07/11/coding-convention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33326"/>
            <a:ext cx="7772400" cy="13757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dirty="0"/>
              <a:t>코드 리뷰 </a:t>
            </a:r>
            <a:r>
              <a:rPr lang="en-US" altLang="ko-KR" sz="4800" dirty="0"/>
              <a:t>1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84837"/>
            <a:ext cx="6858000" cy="246883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Hyunchan, Park</a:t>
            </a: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  <a:hlinkClick r:id="rId3"/>
              </a:rPr>
              <a:t>http://oslab.chonbuk.ac.kr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0"/>
            <a:endParaRPr lang="en-US" altLang="ko-KR" sz="7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</a:rPr>
              <a:t>Division of Computer Science and Engineering</a:t>
            </a:r>
          </a:p>
          <a:p>
            <a:pPr lvl="0"/>
            <a:r>
              <a:rPr lang="en-US" altLang="ko-KR" sz="2000" dirty="0" err="1">
                <a:solidFill>
                  <a:prstClr val="black"/>
                </a:solidFill>
              </a:rPr>
              <a:t>Chonbuk</a:t>
            </a:r>
            <a:r>
              <a:rPr lang="en-US" altLang="ko-KR" sz="2000" dirty="0">
                <a:solidFill>
                  <a:prstClr val="black"/>
                </a:solidFill>
              </a:rPr>
              <a:t>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102733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리뷰 </a:t>
            </a:r>
            <a:r>
              <a:rPr lang="ko-KR" altLang="en-US" dirty="0" err="1"/>
              <a:t>예코드</a:t>
            </a:r>
            <a:r>
              <a:rPr lang="ko-KR" altLang="en-US" dirty="0"/>
              <a:t> 리뷰 예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806189"/>
            <a:ext cx="8353425" cy="377426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152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리뷰 예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2008095"/>
            <a:ext cx="8353425" cy="337044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4285"/>
            <a:ext cx="9144000" cy="368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9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리뷰 예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686859"/>
            <a:ext cx="8353425" cy="4012919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958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리뷰 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2226739"/>
            <a:ext cx="8353425" cy="293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77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리뷰 예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486" y="1076682"/>
            <a:ext cx="6137028" cy="560255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21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리뷰 예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496123"/>
            <a:ext cx="8353425" cy="4394391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961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Code Review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314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기반의 코드 리뷰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를 이용한 리뷰 운영 방법</a:t>
            </a:r>
            <a:endParaRPr lang="en-US" altLang="ko-KR" dirty="0"/>
          </a:p>
          <a:p>
            <a:pPr lvl="1"/>
            <a:r>
              <a:rPr lang="ko-KR" altLang="en-US" dirty="0"/>
              <a:t>항상 </a:t>
            </a:r>
            <a:r>
              <a:rPr lang="en-US" altLang="ko-KR" dirty="0"/>
              <a:t>Pull request</a:t>
            </a:r>
            <a:r>
              <a:rPr lang="ko-KR" altLang="en-US" dirty="0"/>
              <a:t>를 이용해서 </a:t>
            </a:r>
            <a:r>
              <a:rPr lang="en-US" altLang="ko-KR" dirty="0"/>
              <a:t>commit</a:t>
            </a:r>
            <a:r>
              <a:rPr lang="ko-KR" altLang="en-US" dirty="0"/>
              <a:t>을 </a:t>
            </a:r>
            <a:r>
              <a:rPr lang="ko-KR" altLang="en-US" dirty="0" err="1"/>
              <a:t>업로드함</a:t>
            </a:r>
            <a:endParaRPr lang="en-US" altLang="ko-KR" dirty="0"/>
          </a:p>
          <a:p>
            <a:pPr lvl="2"/>
            <a:r>
              <a:rPr lang="ko-KR" altLang="en-US" dirty="0"/>
              <a:t>각 개발자는 </a:t>
            </a:r>
            <a:r>
              <a:rPr lang="en-US" altLang="ko-KR" dirty="0"/>
              <a:t>fork</a:t>
            </a:r>
            <a:r>
              <a:rPr lang="ko-KR" altLang="en-US" dirty="0"/>
              <a:t>해서</a:t>
            </a:r>
            <a:r>
              <a:rPr lang="en-US" altLang="ko-KR" dirty="0"/>
              <a:t>, </a:t>
            </a:r>
            <a:r>
              <a:rPr lang="ko-KR" altLang="en-US" dirty="0"/>
              <a:t>혹은 개별 </a:t>
            </a:r>
            <a:r>
              <a:rPr lang="en-US" altLang="ko-KR" dirty="0"/>
              <a:t>branch </a:t>
            </a:r>
            <a:r>
              <a:rPr lang="ko-KR" altLang="en-US" dirty="0"/>
              <a:t>에서 작업함</a:t>
            </a:r>
            <a:endParaRPr lang="en-US" altLang="ko-KR" dirty="0"/>
          </a:p>
          <a:p>
            <a:pPr lvl="1"/>
            <a:r>
              <a:rPr lang="ko-KR" altLang="en-US" dirty="0"/>
              <a:t>리뷰 규칙을 정함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Review master</a:t>
            </a:r>
            <a:r>
              <a:rPr lang="ko-KR" altLang="en-US" dirty="0"/>
              <a:t>가 리뷰 여부 및 </a:t>
            </a:r>
            <a:r>
              <a:rPr lang="ko-KR" altLang="en-US" dirty="0" err="1"/>
              <a:t>리뷰어</a:t>
            </a:r>
            <a:r>
              <a:rPr lang="ko-KR" altLang="en-US" dirty="0"/>
              <a:t> 설정</a:t>
            </a:r>
            <a:r>
              <a:rPr lang="en-US" altLang="ko-KR" dirty="0"/>
              <a:t>, </a:t>
            </a:r>
          </a:p>
          <a:p>
            <a:pPr lvl="2"/>
            <a:r>
              <a:rPr lang="ko-KR" altLang="en-US" dirty="0"/>
              <a:t>리뷰 규칙</a:t>
            </a:r>
            <a:r>
              <a:rPr lang="en-US" altLang="ko-KR" dirty="0"/>
              <a:t>: 1</a:t>
            </a:r>
            <a:r>
              <a:rPr lang="ko-KR" altLang="en-US" dirty="0"/>
              <a:t>일 이내에</a:t>
            </a:r>
            <a:r>
              <a:rPr lang="en-US" altLang="ko-KR" dirty="0"/>
              <a:t> </a:t>
            </a:r>
            <a:r>
              <a:rPr lang="ko-KR" altLang="en-US" dirty="0"/>
              <a:t>수정 요청</a:t>
            </a:r>
            <a:r>
              <a:rPr lang="en-US" altLang="ko-KR" dirty="0"/>
              <a:t>,</a:t>
            </a:r>
            <a:r>
              <a:rPr lang="ko-KR" altLang="en-US" dirty="0"/>
              <a:t> 코멘트 혹은 </a:t>
            </a:r>
            <a:r>
              <a:rPr lang="en-US" altLang="ko-KR" dirty="0"/>
              <a:t>approve </a:t>
            </a:r>
            <a:r>
              <a:rPr lang="ko-KR" altLang="en-US" dirty="0"/>
              <a:t>여부 작성</a:t>
            </a:r>
            <a:endParaRPr lang="en-US" altLang="ko-KR" dirty="0"/>
          </a:p>
          <a:p>
            <a:pPr lvl="3"/>
            <a:r>
              <a:rPr lang="ko-KR" altLang="en-US" dirty="0"/>
              <a:t>모든 </a:t>
            </a:r>
            <a:r>
              <a:rPr lang="en-US" altLang="ko-KR" dirty="0"/>
              <a:t>response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일 이내에 할 것</a:t>
            </a:r>
            <a:endParaRPr lang="en-US" altLang="ko-KR" dirty="0"/>
          </a:p>
          <a:p>
            <a:pPr lvl="1"/>
            <a:r>
              <a:rPr lang="ko-KR" altLang="en-US" dirty="0"/>
              <a:t>리뷰가 완료되면 </a:t>
            </a:r>
            <a:r>
              <a:rPr lang="en-US" altLang="ko-KR" dirty="0"/>
              <a:t>review master</a:t>
            </a:r>
            <a:r>
              <a:rPr lang="ko-KR" altLang="en-US" dirty="0"/>
              <a:t>가 </a:t>
            </a:r>
            <a:r>
              <a:rPr lang="en-US" altLang="ko-KR" dirty="0"/>
              <a:t>merge (</a:t>
            </a:r>
            <a:r>
              <a:rPr lang="ko-KR" altLang="en-US" dirty="0"/>
              <a:t>혹은 </a:t>
            </a:r>
            <a:r>
              <a:rPr lang="en-US" altLang="ko-KR" dirty="0"/>
              <a:t>merge </a:t>
            </a:r>
            <a:r>
              <a:rPr lang="ko-KR" altLang="en-US" dirty="0"/>
              <a:t>담당에게 요청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89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2263678"/>
            <a:ext cx="8353425" cy="2859281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410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081357"/>
            <a:ext cx="8353425" cy="522392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7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코드 리뷰 </a:t>
            </a:r>
            <a:r>
              <a:rPr lang="en-US" altLang="ko-KR" dirty="0"/>
              <a:t>1</a:t>
            </a:r>
          </a:p>
          <a:p>
            <a:r>
              <a:rPr lang="en-US" altLang="ko-KR" dirty="0"/>
              <a:t>GitHub </a:t>
            </a:r>
            <a:r>
              <a:rPr lang="ko-KR" altLang="en-US" dirty="0"/>
              <a:t>코드 리뷰 </a:t>
            </a:r>
            <a:endParaRPr lang="en-US" altLang="ko-KR" dirty="0"/>
          </a:p>
          <a:p>
            <a:r>
              <a:rPr lang="ko-KR" altLang="en-US" dirty="0"/>
              <a:t>팀 실습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753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64" y="1283291"/>
            <a:ext cx="3592063" cy="28702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445" y="133350"/>
            <a:ext cx="2495550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50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변경 내용에서 코멘트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247079"/>
            <a:ext cx="8353425" cy="4892479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42440" y="4974956"/>
            <a:ext cx="2526224" cy="116460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7601917" y="2427022"/>
            <a:ext cx="1224368" cy="454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796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039" y="1018768"/>
            <a:ext cx="7067395" cy="321436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017" y="4252300"/>
            <a:ext cx="6880918" cy="219672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083443" y="3479370"/>
            <a:ext cx="991893" cy="454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712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0632" y="1375918"/>
            <a:ext cx="3895725" cy="395287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968" y="2601858"/>
            <a:ext cx="2533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33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해당 </a:t>
            </a:r>
            <a:r>
              <a:rPr lang="en-US" altLang="ko-KR" dirty="0"/>
              <a:t>Pull request </a:t>
            </a:r>
            <a:r>
              <a:rPr lang="ko-KR" altLang="en-US" dirty="0"/>
              <a:t>의 페이지에 리뷰 내용 추가</a:t>
            </a:r>
            <a:r>
              <a:rPr lang="en-US" altLang="ko-KR" dirty="0"/>
              <a:t>, </a:t>
            </a:r>
            <a:r>
              <a:rPr lang="ko-KR" altLang="en-US" dirty="0"/>
              <a:t>알림 전송됨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1690755"/>
            <a:ext cx="73628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83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를 전송한 사람에게 메일 전송됨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679" y="1912375"/>
            <a:ext cx="5174642" cy="441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64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r>
              <a:rPr lang="ko-KR" altLang="en-US" dirty="0"/>
              <a:t>를 전송한 계정으로 로그인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87" y="2098911"/>
            <a:ext cx="8012626" cy="318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311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15598"/>
            <a:ext cx="7097895" cy="35133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모서리가 둥근 직사각형 6"/>
          <p:cNvSpPr/>
          <p:nvPr/>
        </p:nvSpPr>
        <p:spPr>
          <a:xfrm>
            <a:off x="6865749" y="1058567"/>
            <a:ext cx="364210" cy="41377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066800" y="6005593"/>
            <a:ext cx="2226590" cy="3229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8940"/>
          <a:stretch/>
        </p:blipFill>
        <p:spPr>
          <a:xfrm>
            <a:off x="891153" y="3879593"/>
            <a:ext cx="7935130" cy="24489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모서리가 둥근 직사각형 8"/>
          <p:cNvSpPr/>
          <p:nvPr/>
        </p:nvSpPr>
        <p:spPr>
          <a:xfrm>
            <a:off x="991890" y="3922847"/>
            <a:ext cx="1766808" cy="41377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420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039" y="1617526"/>
            <a:ext cx="8353425" cy="286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23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985" y="1058863"/>
            <a:ext cx="7772031" cy="526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767163" y="1058863"/>
            <a:ext cx="1890795" cy="33598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014779" y="2544116"/>
            <a:ext cx="937647" cy="4160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857573" y="4866279"/>
            <a:ext cx="2490061" cy="14614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91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코드 리뷰 </a:t>
            </a:r>
            <a:r>
              <a:rPr lang="en-US" altLang="ko-KR" dirty="0"/>
              <a:t>1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367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488" y="1058863"/>
            <a:ext cx="6305024" cy="526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217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039" y="1112487"/>
            <a:ext cx="8353425" cy="327087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75" y="2807827"/>
            <a:ext cx="37623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85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7465" y="1058863"/>
            <a:ext cx="6329071" cy="526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716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</a:t>
            </a:r>
            <a:r>
              <a:rPr lang="ko-KR" altLang="en-US" dirty="0" err="1"/>
              <a:t>브랜치에서</a:t>
            </a:r>
            <a:r>
              <a:rPr lang="ko-KR" altLang="en-US" dirty="0"/>
              <a:t> </a:t>
            </a:r>
            <a:r>
              <a:rPr lang="en-US" altLang="ko-KR" dirty="0"/>
              <a:t>Pull request </a:t>
            </a:r>
            <a:r>
              <a:rPr lang="ko-KR" altLang="en-US" dirty="0"/>
              <a:t>수행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Collaborator </a:t>
            </a:r>
            <a:r>
              <a:rPr lang="ko-KR" altLang="en-US" sz="2000" dirty="0"/>
              <a:t>로 </a:t>
            </a:r>
            <a:r>
              <a:rPr lang="en-US" altLang="ko-KR" sz="2000" dirty="0"/>
              <a:t>Repository </a:t>
            </a:r>
            <a:r>
              <a:rPr lang="ko-KR" altLang="en-US" sz="2000" dirty="0"/>
              <a:t>참여</a:t>
            </a:r>
            <a:endParaRPr lang="en-US" altLang="ko-KR" sz="2000" dirty="0"/>
          </a:p>
          <a:p>
            <a:r>
              <a:rPr lang="ko-KR" altLang="en-US" sz="2000" dirty="0" err="1"/>
              <a:t>브랜치</a:t>
            </a:r>
            <a:r>
              <a:rPr lang="ko-KR" altLang="en-US" sz="2000" dirty="0"/>
              <a:t> 작성 후</a:t>
            </a:r>
            <a:r>
              <a:rPr lang="en-US" altLang="ko-KR" sz="2000" dirty="0"/>
              <a:t>, commit </a:t>
            </a:r>
            <a:r>
              <a:rPr lang="ko-KR" altLang="en-US" sz="2000" dirty="0"/>
              <a:t>추가하고</a:t>
            </a:r>
            <a:r>
              <a:rPr lang="en-US" altLang="ko-KR" sz="2000" dirty="0"/>
              <a:t>, pull request </a:t>
            </a:r>
            <a:r>
              <a:rPr lang="ko-KR" altLang="en-US" sz="2000" dirty="0"/>
              <a:t>수행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206754"/>
            <a:ext cx="8493074" cy="431017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04024" y="4765727"/>
            <a:ext cx="1301528" cy="4726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7142464" y="4293028"/>
            <a:ext cx="1714488" cy="4726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7163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156103"/>
            <a:ext cx="8353425" cy="5074431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839" y="2741908"/>
            <a:ext cx="3857625" cy="39624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655599" y="1156103"/>
            <a:ext cx="1612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err="1"/>
              <a:t>리뷰어</a:t>
            </a:r>
            <a:r>
              <a:rPr lang="ko-KR" altLang="en-US" dirty="0"/>
              <a:t> 리뷰 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226492" y="1525435"/>
            <a:ext cx="1570233" cy="4160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942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작성자가 리뷰에 따라 다시 수정</a:t>
            </a:r>
            <a:endParaRPr lang="en-US" altLang="ko-KR" sz="2000" dirty="0"/>
          </a:p>
          <a:p>
            <a:pPr lvl="1"/>
            <a:r>
              <a:rPr lang="ko-KR" altLang="en-US" sz="1600" dirty="0"/>
              <a:t>이때 작성자의 작업 </a:t>
            </a:r>
            <a:r>
              <a:rPr lang="ko-KR" altLang="en-US" sz="1600" dirty="0" err="1"/>
              <a:t>브랜치에</a:t>
            </a:r>
            <a:r>
              <a:rPr lang="ko-KR" altLang="en-US" sz="1600" dirty="0"/>
              <a:t> </a:t>
            </a:r>
            <a:r>
              <a:rPr lang="en-US" altLang="ko-KR" sz="1600" dirty="0"/>
              <a:t>commit</a:t>
            </a:r>
            <a:r>
              <a:rPr lang="ko-KR" altLang="en-US" sz="1600" dirty="0"/>
              <a:t>이 되고</a:t>
            </a:r>
            <a:r>
              <a:rPr lang="en-US" altLang="ko-KR" sz="1600" dirty="0"/>
              <a:t>, </a:t>
            </a:r>
            <a:r>
              <a:rPr lang="ko-KR" altLang="en-US" sz="1600" dirty="0"/>
              <a:t>기존 </a:t>
            </a:r>
            <a:r>
              <a:rPr lang="en-US" altLang="ko-KR" sz="1600" dirty="0"/>
              <a:t>pull request</a:t>
            </a:r>
            <a:r>
              <a:rPr lang="ko-KR" altLang="en-US" sz="1600" dirty="0"/>
              <a:t>에 병합됨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02" y="1915332"/>
            <a:ext cx="4181475" cy="3352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38208"/>
          <a:stretch/>
        </p:blipFill>
        <p:spPr>
          <a:xfrm>
            <a:off x="4509802" y="2636003"/>
            <a:ext cx="3896296" cy="335280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5261676" y="4706129"/>
            <a:ext cx="3144422" cy="4160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705501" y="4677808"/>
            <a:ext cx="3176823" cy="4726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4363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56" y="1134928"/>
            <a:ext cx="7419975" cy="31623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572" y="4297228"/>
            <a:ext cx="4829175" cy="1733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96912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846" y="1306539"/>
            <a:ext cx="37528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79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538" y="1631156"/>
            <a:ext cx="74009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470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코드 리뷰 </a:t>
            </a:r>
            <a:r>
              <a:rPr lang="en-US" altLang="ko-KR" dirty="0"/>
              <a:t>2: </a:t>
            </a:r>
            <a:r>
              <a:rPr lang="ko-KR" altLang="en-US" dirty="0"/>
              <a:t>카카오스토리의 코드 리뷰 경험</a:t>
            </a:r>
            <a:endParaRPr lang="en-US" altLang="ko-KR" dirty="0"/>
          </a:p>
          <a:p>
            <a:r>
              <a:rPr lang="ko-KR" altLang="en-US" dirty="0"/>
              <a:t>코드 리뷰 </a:t>
            </a:r>
            <a:r>
              <a:rPr lang="en-US" altLang="ko-KR" dirty="0"/>
              <a:t>3: </a:t>
            </a:r>
            <a:r>
              <a:rPr lang="ko-KR" altLang="en-US" dirty="0"/>
              <a:t>도구들</a:t>
            </a:r>
            <a:endParaRPr lang="en-US" altLang="ko-KR" dirty="0"/>
          </a:p>
          <a:p>
            <a:pPr lvl="1"/>
            <a:r>
              <a:rPr lang="en-US" altLang="ko-KR" dirty="0" err="1"/>
              <a:t>Gerrit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  <a:endParaRPr lang="en-US" altLang="ko-KR" dirty="0"/>
          </a:p>
          <a:p>
            <a:pPr lvl="1"/>
            <a:r>
              <a:rPr lang="en-US" altLang="ko-KR" dirty="0"/>
              <a:t>Crucible (+ Fisheye)</a:t>
            </a:r>
          </a:p>
          <a:p>
            <a:pPr lvl="2"/>
            <a:r>
              <a:rPr lang="ko-KR" altLang="en-US" dirty="0"/>
              <a:t>설치 및 구성</a:t>
            </a:r>
            <a:endParaRPr lang="en-US" altLang="ko-KR" dirty="0"/>
          </a:p>
          <a:p>
            <a:pPr lvl="2"/>
            <a:r>
              <a:rPr lang="ko-KR" altLang="en-US" dirty="0"/>
              <a:t>써보자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71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리뷰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 리뷰</a:t>
            </a:r>
            <a:endParaRPr lang="en-US" altLang="ko-KR" dirty="0"/>
          </a:p>
          <a:p>
            <a:pPr lvl="1"/>
            <a:r>
              <a:rPr lang="ko-KR" altLang="en-US" dirty="0"/>
              <a:t>협업 과정 중에 각자 수정한 코드를 서로 확인하는 과정</a:t>
            </a:r>
            <a:endParaRPr lang="en-US" altLang="ko-KR" dirty="0"/>
          </a:p>
          <a:p>
            <a:pPr lvl="1"/>
            <a:r>
              <a:rPr lang="ko-KR" altLang="en-US" dirty="0"/>
              <a:t>목적</a:t>
            </a:r>
            <a:r>
              <a:rPr lang="en-US" altLang="ko-KR" dirty="0"/>
              <a:t>: </a:t>
            </a:r>
            <a:r>
              <a:rPr lang="ko-KR" altLang="en-US" dirty="0"/>
              <a:t>협력을 통한 품질 향상</a:t>
            </a:r>
            <a:endParaRPr lang="en-US" altLang="ko-KR" dirty="0"/>
          </a:p>
          <a:p>
            <a:pPr lvl="2"/>
            <a:r>
              <a:rPr lang="ko-KR" altLang="en-US" dirty="0"/>
              <a:t>오류 검출 뿐 아니라 코드 가독성도 높이고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팀원들의 전체 코드에 대한 이해를 높여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보다 품질 좋은 코드를 작성하기 위함</a:t>
            </a:r>
            <a:endParaRPr lang="en-US" altLang="ko-KR" dirty="0"/>
          </a:p>
          <a:p>
            <a:pPr lvl="1"/>
            <a:r>
              <a:rPr lang="ko-KR" altLang="en-US" dirty="0"/>
              <a:t>다양한 방식으로 수행</a:t>
            </a:r>
            <a:endParaRPr lang="en-US" altLang="ko-KR" dirty="0"/>
          </a:p>
          <a:p>
            <a:pPr lvl="2"/>
            <a:r>
              <a:rPr lang="ko-KR" altLang="en-US" dirty="0"/>
              <a:t>회의를 열고 </a:t>
            </a:r>
            <a:r>
              <a:rPr lang="en-US" altLang="ko-KR" dirty="0"/>
              <a:t>line by line </a:t>
            </a:r>
            <a:r>
              <a:rPr lang="ko-KR" altLang="en-US" dirty="0"/>
              <a:t>으로 세밀하게 체크</a:t>
            </a:r>
            <a:endParaRPr lang="en-US" altLang="ko-KR" dirty="0"/>
          </a:p>
          <a:p>
            <a:pPr lvl="2"/>
            <a:r>
              <a:rPr lang="en-US" altLang="ko-KR" dirty="0"/>
              <a:t>Merge, release </a:t>
            </a:r>
            <a:r>
              <a:rPr lang="ko-KR" altLang="en-US" dirty="0"/>
              <a:t>이후에 필요한 시점에 필요한 코드만 서로 확인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044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코드 리뷰 </a:t>
            </a:r>
            <a:r>
              <a:rPr lang="en-US" altLang="ko-KR" sz="4400" dirty="0"/>
              <a:t>2: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코드 리뷰는 문화다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카카오스토리에서의 코드 리뷰 경험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514" y="1316832"/>
            <a:ext cx="36004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831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  <a:r>
              <a:rPr lang="en-US" altLang="ko-KR" dirty="0"/>
              <a:t>: </a:t>
            </a:r>
            <a:r>
              <a:rPr lang="ko-KR" altLang="en-US" dirty="0"/>
              <a:t>코드 리뷰 소개 및 경험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카카오스토리 </a:t>
            </a:r>
            <a:r>
              <a:rPr lang="ko-KR" altLang="en-US" sz="2000" dirty="0" err="1"/>
              <a:t>웹팀의</a:t>
            </a:r>
            <a:r>
              <a:rPr lang="ko-KR" altLang="en-US" sz="2000" dirty="0"/>
              <a:t> 코드리뷰 경험</a:t>
            </a:r>
            <a:r>
              <a:rPr lang="en-US" altLang="ko-KR" sz="2000" dirty="0"/>
              <a:t>, </a:t>
            </a:r>
            <a:r>
              <a:rPr lang="ko-KR" altLang="en-US" sz="2000" dirty="0"/>
              <a:t>안오균 </a:t>
            </a:r>
            <a:r>
              <a:rPr lang="en-US" altLang="ko-KR" sz="2000" dirty="0"/>
              <a:t>(2016)</a:t>
            </a:r>
          </a:p>
          <a:p>
            <a:pPr lvl="1"/>
            <a:r>
              <a:rPr lang="en-US" altLang="ko-KR" sz="1800" dirty="0">
                <a:hlinkClick r:id="rId2"/>
              </a:rPr>
              <a:t>https://www.slideshare.net/OhgyunAhn/ss-61189141</a:t>
            </a:r>
            <a:endParaRPr lang="en-US" altLang="ko-KR" sz="1800" dirty="0"/>
          </a:p>
          <a:p>
            <a:r>
              <a:rPr lang="en-US" altLang="ko-KR" sz="2000" dirty="0"/>
              <a:t>JavaScript </a:t>
            </a:r>
            <a:r>
              <a:rPr lang="ko-KR" altLang="en-US" sz="2000" dirty="0"/>
              <a:t>코드 리뷰 </a:t>
            </a:r>
            <a:r>
              <a:rPr lang="en-US" altLang="ko-KR" sz="2000" dirty="0"/>
              <a:t>- </a:t>
            </a:r>
            <a:r>
              <a:rPr lang="ko-KR" altLang="en-US" sz="2000" dirty="0"/>
              <a:t>코드 리뷰 문화 </a:t>
            </a:r>
            <a:r>
              <a:rPr lang="en-US" altLang="ko-KR" sz="2000" dirty="0"/>
              <a:t>(2016) </a:t>
            </a:r>
          </a:p>
          <a:p>
            <a:pPr lvl="1"/>
            <a:r>
              <a:rPr lang="en-US" altLang="ko-KR" sz="1800" dirty="0">
                <a:hlinkClick r:id="rId3"/>
              </a:rPr>
              <a:t>https://cimfalab.github.io/deepscan/2016/08/code-review-1</a:t>
            </a:r>
            <a:endParaRPr lang="en-US" altLang="ko-KR" sz="1800" dirty="0"/>
          </a:p>
          <a:p>
            <a:r>
              <a:rPr lang="ko-KR" altLang="en-US" sz="2000" dirty="0"/>
              <a:t>코드 리뷰</a:t>
            </a:r>
            <a:r>
              <a:rPr lang="en-US" altLang="ko-KR" sz="2000" dirty="0"/>
              <a:t>: </a:t>
            </a:r>
            <a:r>
              <a:rPr lang="ko-KR" altLang="en-US" sz="2000" dirty="0"/>
              <a:t>다음커뮤니케이션 </a:t>
            </a:r>
            <a:r>
              <a:rPr lang="en-US" altLang="ko-KR" sz="2000" dirty="0"/>
              <a:t>(2013 </a:t>
            </a:r>
            <a:r>
              <a:rPr lang="en-US" altLang="ko-KR" sz="2000" dirty="0" err="1"/>
              <a:t>DevOn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1800" dirty="0">
                <a:hlinkClick r:id="rId4"/>
              </a:rPr>
              <a:t>https://www.slideshare.net/pioneerhjlee/code-review-devon2013</a:t>
            </a:r>
            <a:endParaRPr lang="en-US" altLang="ko-KR" sz="1800" dirty="0"/>
          </a:p>
          <a:p>
            <a:pPr lvl="1"/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230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카카오스토리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서비스</a:t>
            </a:r>
            <a:r>
              <a:rPr lang="en-US" altLang="ko-KR" dirty="0"/>
              <a:t>: </a:t>
            </a:r>
            <a:r>
              <a:rPr lang="ko-KR" altLang="en-US" dirty="0"/>
              <a:t>카카오스토리 웹</a:t>
            </a:r>
            <a:endParaRPr lang="en-US" altLang="ko-KR" dirty="0"/>
          </a:p>
          <a:p>
            <a:pPr lvl="1"/>
            <a:r>
              <a:rPr lang="ko-KR" altLang="en-US" dirty="0" err="1"/>
              <a:t>프론트엔드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 err="1"/>
              <a:t>웹서버</a:t>
            </a:r>
            <a:endParaRPr lang="en-US" altLang="ko-KR" dirty="0"/>
          </a:p>
          <a:p>
            <a:pPr lvl="1"/>
            <a:r>
              <a:rPr lang="en-US" altLang="ko-KR" dirty="0"/>
              <a:t>JavaScript 95%, </a:t>
            </a:r>
            <a:r>
              <a:rPr lang="en-US" altLang="ko-KR" dirty="0" err="1"/>
              <a:t>nginx</a:t>
            </a:r>
            <a:r>
              <a:rPr lang="en-US" altLang="ko-KR" dirty="0"/>
              <a:t>, Bash</a:t>
            </a:r>
          </a:p>
          <a:p>
            <a:pPr lvl="1"/>
            <a:r>
              <a:rPr lang="en-US" altLang="ko-KR" dirty="0"/>
              <a:t>Backbone </a:t>
            </a:r>
            <a:r>
              <a:rPr lang="ko-KR" altLang="en-US" dirty="0"/>
              <a:t>기반 자체 프레임워크</a:t>
            </a:r>
            <a:endParaRPr lang="en-US" altLang="ko-KR" dirty="0"/>
          </a:p>
          <a:p>
            <a:r>
              <a:rPr lang="ko-KR" altLang="en-US" dirty="0"/>
              <a:t>코드 리뷰 도입부터 안정화까지</a:t>
            </a:r>
            <a:endParaRPr lang="en-US" altLang="ko-KR" dirty="0"/>
          </a:p>
          <a:p>
            <a:pPr lvl="1"/>
            <a:r>
              <a:rPr lang="ko-KR" altLang="en-US" dirty="0"/>
              <a:t>도입</a:t>
            </a:r>
            <a:r>
              <a:rPr lang="en-US" altLang="ko-KR" dirty="0"/>
              <a:t>: 3</a:t>
            </a:r>
            <a:r>
              <a:rPr lang="ko-KR" altLang="en-US" dirty="0"/>
              <a:t>명</a:t>
            </a:r>
            <a:r>
              <a:rPr lang="en-US" altLang="ko-KR" dirty="0"/>
              <a:t>, GitHub PR </a:t>
            </a:r>
            <a:r>
              <a:rPr lang="ko-KR" altLang="en-US" dirty="0"/>
              <a:t>활용</a:t>
            </a:r>
            <a:r>
              <a:rPr lang="en-US" altLang="ko-KR" dirty="0"/>
              <a:t>, </a:t>
            </a:r>
            <a:r>
              <a:rPr lang="ko-KR" altLang="en-US" dirty="0"/>
              <a:t>모든 코드 리뷰 </a:t>
            </a:r>
            <a:r>
              <a:rPr lang="en-US" altLang="ko-KR" dirty="0"/>
              <a:t>(2013.10~)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년간 사용하며 꾸준히 개선</a:t>
            </a:r>
            <a:endParaRPr lang="en-US" altLang="ko-KR" dirty="0"/>
          </a:p>
          <a:p>
            <a:pPr lvl="2"/>
            <a:r>
              <a:rPr lang="ko-KR" altLang="en-US" dirty="0"/>
              <a:t>강제 리뷰 후 머지</a:t>
            </a:r>
            <a:endParaRPr lang="en-US" altLang="ko-KR" dirty="0"/>
          </a:p>
          <a:p>
            <a:pPr lvl="2"/>
            <a:r>
              <a:rPr lang="ko-KR" altLang="en-US" dirty="0"/>
              <a:t>리뷰 규칙 구체화</a:t>
            </a:r>
            <a:r>
              <a:rPr lang="en-US" altLang="ko-KR" dirty="0"/>
              <a:t>: 2</a:t>
            </a:r>
            <a:r>
              <a:rPr lang="ko-KR" altLang="en-US" dirty="0"/>
              <a:t>단계 리뷰</a:t>
            </a:r>
            <a:r>
              <a:rPr lang="en-US" altLang="ko-KR" dirty="0"/>
              <a:t>, </a:t>
            </a:r>
            <a:r>
              <a:rPr lang="ko-KR" altLang="en-US" dirty="0"/>
              <a:t>리뷰 </a:t>
            </a:r>
            <a:r>
              <a:rPr lang="ko-KR" altLang="en-US" dirty="0" err="1"/>
              <a:t>데이</a:t>
            </a:r>
            <a:r>
              <a:rPr lang="en-US" altLang="ko-KR" dirty="0"/>
              <a:t>, PR </a:t>
            </a:r>
            <a:r>
              <a:rPr lang="ko-KR" altLang="en-US" dirty="0"/>
              <a:t>및 </a:t>
            </a:r>
            <a:r>
              <a:rPr lang="ko-KR" altLang="en-US" dirty="0" err="1"/>
              <a:t>커밋</a:t>
            </a:r>
            <a:r>
              <a:rPr lang="ko-KR" altLang="en-US" dirty="0"/>
              <a:t> 규칙</a:t>
            </a:r>
            <a:endParaRPr lang="en-US" altLang="ko-KR" dirty="0"/>
          </a:p>
          <a:p>
            <a:pPr lvl="2"/>
            <a:r>
              <a:rPr lang="ko-KR" altLang="en-US" dirty="0"/>
              <a:t>오프라인</a:t>
            </a:r>
            <a:r>
              <a:rPr lang="en-US" altLang="ko-KR" dirty="0"/>
              <a:t>+</a:t>
            </a:r>
            <a:r>
              <a:rPr lang="ko-KR" altLang="en-US" dirty="0"/>
              <a:t>온라인 병행</a:t>
            </a:r>
            <a:endParaRPr lang="en-US" altLang="ko-KR" dirty="0"/>
          </a:p>
          <a:p>
            <a:pPr lvl="2"/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ko-KR" altLang="en-US" dirty="0" err="1"/>
              <a:t>미리보기</a:t>
            </a:r>
            <a:r>
              <a:rPr lang="ko-KR" altLang="en-US" dirty="0"/>
              <a:t> 서버 구성</a:t>
            </a:r>
            <a:endParaRPr lang="en-US" altLang="ko-KR" dirty="0"/>
          </a:p>
          <a:p>
            <a:pPr lvl="2"/>
            <a:r>
              <a:rPr lang="ko-KR" altLang="en-US" dirty="0"/>
              <a:t>코드 리뷰 팀 구분</a:t>
            </a:r>
            <a:r>
              <a:rPr lang="en-US" altLang="ko-KR" dirty="0"/>
              <a:t>, </a:t>
            </a:r>
            <a:r>
              <a:rPr lang="ko-KR" altLang="en-US" dirty="0"/>
              <a:t>리뷰 마스터 설정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7692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경험 </a:t>
            </a:r>
            <a:r>
              <a:rPr lang="en-US" altLang="ko-KR" dirty="0"/>
              <a:t>1: PR </a:t>
            </a:r>
            <a:r>
              <a:rPr lang="ko-KR" altLang="en-US" dirty="0"/>
              <a:t>이용 시 실수 발생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예외 상황</a:t>
            </a:r>
            <a:endParaRPr lang="en-US" altLang="ko-KR" sz="2000" dirty="0"/>
          </a:p>
          <a:p>
            <a:pPr lvl="1"/>
            <a:r>
              <a:rPr lang="en-US" altLang="ko-KR" sz="1800" dirty="0"/>
              <a:t>Develop </a:t>
            </a:r>
            <a:r>
              <a:rPr lang="ko-KR" altLang="en-US" sz="1800" dirty="0" err="1"/>
              <a:t>브랜치에</a:t>
            </a:r>
            <a:r>
              <a:rPr lang="ko-KR" altLang="en-US" sz="1800" dirty="0"/>
              <a:t> 바로 </a:t>
            </a:r>
            <a:r>
              <a:rPr lang="ko-KR" altLang="en-US" sz="1800" dirty="0" err="1"/>
              <a:t>푸시</a:t>
            </a:r>
            <a:endParaRPr lang="en-US" altLang="ko-KR" sz="1800" dirty="0"/>
          </a:p>
          <a:p>
            <a:pPr lvl="2"/>
            <a:r>
              <a:rPr lang="ko-KR" altLang="en-US" sz="1600" dirty="0"/>
              <a:t>실수로</a:t>
            </a:r>
            <a:r>
              <a:rPr lang="en-US" altLang="ko-KR" sz="1600" dirty="0"/>
              <a:t>, </a:t>
            </a:r>
            <a:r>
              <a:rPr lang="ko-KR" altLang="en-US" sz="1600" dirty="0"/>
              <a:t>혹은 간단해서</a:t>
            </a:r>
            <a:endParaRPr lang="en-US" altLang="ko-KR" sz="1600" dirty="0"/>
          </a:p>
          <a:p>
            <a:r>
              <a:rPr lang="ko-KR" altLang="en-US" sz="2000" dirty="0"/>
              <a:t>해결 방법</a:t>
            </a:r>
            <a:endParaRPr lang="en-US" altLang="ko-KR" sz="2000" dirty="0"/>
          </a:p>
          <a:p>
            <a:pPr lvl="1"/>
            <a:r>
              <a:rPr lang="en-US" altLang="ko-KR" sz="1800" dirty="0"/>
              <a:t>Pre-push </a:t>
            </a:r>
            <a:r>
              <a:rPr lang="en-US" altLang="ko-KR" sz="1800" dirty="0" err="1"/>
              <a:t>Git</a:t>
            </a:r>
            <a:r>
              <a:rPr lang="en-US" altLang="ko-KR" sz="1800" dirty="0"/>
              <a:t> Hook </a:t>
            </a:r>
            <a:r>
              <a:rPr lang="ko-KR" altLang="en-US" sz="1800" dirty="0"/>
              <a:t>활용</a:t>
            </a:r>
            <a:endParaRPr lang="en-US" altLang="ko-KR" sz="1800" dirty="0"/>
          </a:p>
          <a:p>
            <a:pPr lvl="2"/>
            <a:r>
              <a:rPr lang="en-US" altLang="ko-KR" sz="1600" dirty="0"/>
              <a:t>Push </a:t>
            </a:r>
            <a:r>
              <a:rPr lang="ko-KR" altLang="en-US" sz="1600" dirty="0"/>
              <a:t>이벤트에 대해 자동 스크립트를 추가해 바로 </a:t>
            </a:r>
            <a:r>
              <a:rPr lang="ko-KR" altLang="en-US" sz="1600" dirty="0" err="1"/>
              <a:t>머지가</a:t>
            </a:r>
            <a:r>
              <a:rPr lang="ko-KR" altLang="en-US" sz="1600" dirty="0"/>
              <a:t> 되지 않도록</a:t>
            </a:r>
            <a:endParaRPr lang="en-US" altLang="ko-KR" sz="1600" dirty="0"/>
          </a:p>
          <a:p>
            <a:pPr lvl="2"/>
            <a:r>
              <a:rPr lang="en-US" altLang="ko-KR" sz="1600" dirty="0">
                <a:hlinkClick r:id="rId2"/>
              </a:rPr>
              <a:t>https://git-scm.com/book/ko/v1/Git%EB%A7%9E%EC%B6%A4-Git-%ED%9B%85</a:t>
            </a:r>
            <a:endParaRPr lang="en-US" altLang="ko-KR" sz="1600" dirty="0"/>
          </a:p>
          <a:p>
            <a:r>
              <a:rPr lang="en-US" altLang="ko-KR" sz="2000" dirty="0"/>
              <a:t>Pre-push </a:t>
            </a:r>
            <a:r>
              <a:rPr lang="ko-KR" altLang="en-US" sz="2000" dirty="0" err="1"/>
              <a:t>깃훅의</a:t>
            </a:r>
            <a:r>
              <a:rPr lang="ko-KR" altLang="en-US" sz="2000" dirty="0"/>
              <a:t> 효과</a:t>
            </a:r>
            <a:endParaRPr lang="en-US" altLang="ko-KR" sz="2000" dirty="0"/>
          </a:p>
          <a:p>
            <a:pPr lvl="1"/>
            <a:r>
              <a:rPr lang="ko-KR" altLang="en-US" sz="1800" dirty="0"/>
              <a:t>모든 피처가 </a:t>
            </a:r>
            <a:r>
              <a:rPr lang="en-US" altLang="ko-KR" sz="1800" dirty="0"/>
              <a:t>Pull Request</a:t>
            </a:r>
            <a:r>
              <a:rPr lang="ko-KR" altLang="en-US" sz="1800" dirty="0"/>
              <a:t>를 통해서 </a:t>
            </a:r>
            <a:r>
              <a:rPr lang="ko-KR" altLang="en-US" sz="1800" dirty="0" err="1"/>
              <a:t>머지됨</a:t>
            </a:r>
            <a:r>
              <a:rPr lang="ko-KR" altLang="en-US" sz="1800" dirty="0"/>
              <a:t> </a:t>
            </a:r>
          </a:p>
          <a:p>
            <a:pPr lvl="1"/>
            <a:r>
              <a:rPr lang="ko-KR" altLang="en-US" sz="1800" dirty="0"/>
              <a:t>초기 리뷰 문화 정착에 도움 </a:t>
            </a:r>
          </a:p>
          <a:p>
            <a:pPr lvl="1"/>
            <a:r>
              <a:rPr lang="ko-KR" altLang="en-US" sz="1800" dirty="0">
                <a:solidFill>
                  <a:srgbClr val="FF0000"/>
                </a:solidFill>
              </a:rPr>
              <a:t>이 단계부터 ‘리뷰는 필수’라는 인식이 자리잡음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34584"/>
          <a:stretch/>
        </p:blipFill>
        <p:spPr>
          <a:xfrm>
            <a:off x="4881966" y="1058566"/>
            <a:ext cx="4021811" cy="181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144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경험 </a:t>
            </a:r>
            <a:r>
              <a:rPr lang="en-US" altLang="ko-KR" dirty="0"/>
              <a:t>2: </a:t>
            </a:r>
            <a:r>
              <a:rPr lang="ko-KR" altLang="en-US" dirty="0"/>
              <a:t>코드 </a:t>
            </a:r>
            <a:r>
              <a:rPr lang="ko-KR" altLang="en-US" dirty="0" err="1"/>
              <a:t>컨벤션에</a:t>
            </a:r>
            <a:r>
              <a:rPr lang="ko-KR" altLang="en-US" dirty="0"/>
              <a:t> 대한 리뷰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스타일에 대한 리뷰가 대부분</a:t>
            </a:r>
          </a:p>
          <a:p>
            <a:pPr lvl="1"/>
            <a:r>
              <a:rPr lang="ko-KR" altLang="en-US" dirty="0"/>
              <a:t>탭</a:t>
            </a:r>
            <a:r>
              <a:rPr lang="en-US" altLang="ko-KR" dirty="0"/>
              <a:t>, </a:t>
            </a:r>
            <a:r>
              <a:rPr lang="ko-KR" altLang="en-US" dirty="0"/>
              <a:t>공백</a:t>
            </a:r>
            <a:r>
              <a:rPr lang="en-US" altLang="ko-KR" dirty="0"/>
              <a:t>, </a:t>
            </a:r>
            <a:r>
              <a:rPr lang="ko-KR" altLang="en-US" dirty="0"/>
              <a:t>들여쓰기</a:t>
            </a:r>
            <a:r>
              <a:rPr lang="en-US" altLang="ko-KR" dirty="0"/>
              <a:t>, </a:t>
            </a:r>
            <a:r>
              <a:rPr lang="ko-KR" altLang="en-US" dirty="0" err="1"/>
              <a:t>캐멀케이스</a:t>
            </a:r>
            <a:r>
              <a:rPr lang="en-US" altLang="ko-KR" dirty="0"/>
              <a:t>, </a:t>
            </a:r>
            <a:r>
              <a:rPr lang="ko-KR" altLang="en-US" dirty="0" err="1"/>
              <a:t>언더스코어</a:t>
            </a:r>
            <a:r>
              <a:rPr lang="ko-KR" altLang="en-US" dirty="0"/>
              <a:t> </a:t>
            </a:r>
          </a:p>
          <a:p>
            <a:pPr lvl="1"/>
            <a:r>
              <a:rPr lang="ko-KR" altLang="en-US" dirty="0"/>
              <a:t>스타일 가이드 </a:t>
            </a:r>
            <a:r>
              <a:rPr lang="en-US" altLang="ko-KR" dirty="0"/>
              <a:t>+ </a:t>
            </a:r>
            <a:r>
              <a:rPr lang="ko-KR" altLang="en-US" dirty="0"/>
              <a:t>에디터 </a:t>
            </a:r>
            <a:r>
              <a:rPr lang="ko-KR" altLang="en-US" dirty="0" err="1"/>
              <a:t>포맷터는</a:t>
            </a:r>
            <a:r>
              <a:rPr lang="ko-KR" altLang="en-US" dirty="0"/>
              <a:t> 존재 </a:t>
            </a:r>
          </a:p>
          <a:p>
            <a:pPr lvl="1"/>
            <a:r>
              <a:rPr lang="ko-KR" altLang="en-US" dirty="0"/>
              <a:t>하지만 잘 지켜지지 않음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사실 코드 스타일 리뷰는 피곤함</a:t>
            </a:r>
          </a:p>
          <a:p>
            <a:pPr lvl="1"/>
            <a:r>
              <a:rPr lang="ko-KR" altLang="en-US" dirty="0"/>
              <a:t>코드 스타일을 통일하면 참 좋겠지만 </a:t>
            </a:r>
          </a:p>
          <a:p>
            <a:pPr lvl="1"/>
            <a:r>
              <a:rPr lang="ko-KR" altLang="en-US" dirty="0"/>
              <a:t>남기는 사람도 보는 사람도 불편함 </a:t>
            </a:r>
          </a:p>
          <a:p>
            <a:pPr lvl="1"/>
            <a:r>
              <a:rPr lang="ko-KR" altLang="en-US" dirty="0"/>
              <a:t>도구로 해결할 수 없을까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631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경험 </a:t>
            </a:r>
            <a:r>
              <a:rPr lang="en-US" altLang="ko-KR" dirty="0"/>
              <a:t>2: </a:t>
            </a:r>
            <a:r>
              <a:rPr lang="ko-KR" altLang="en-US" dirty="0"/>
              <a:t>코드 </a:t>
            </a:r>
            <a:r>
              <a:rPr lang="ko-KR" altLang="en-US" dirty="0" err="1"/>
              <a:t>컨벤션에</a:t>
            </a:r>
            <a:r>
              <a:rPr lang="ko-KR" altLang="en-US" dirty="0"/>
              <a:t> 대한 리뷰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해결방법</a:t>
            </a:r>
            <a:r>
              <a:rPr lang="en-US" altLang="ko-KR" sz="2000" dirty="0"/>
              <a:t>: pre-commit </a:t>
            </a:r>
            <a:r>
              <a:rPr lang="ko-KR" altLang="en-US" sz="2000" dirty="0" err="1"/>
              <a:t>깃훅에서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린트</a:t>
            </a:r>
            <a:r>
              <a:rPr lang="ko-KR" altLang="en-US" sz="2000" dirty="0"/>
              <a:t> 수행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800" dirty="0"/>
              <a:t>Code </a:t>
            </a:r>
            <a:r>
              <a:rPr lang="en-US" altLang="ko-KR" sz="1800" dirty="0" err="1"/>
              <a:t>linting</a:t>
            </a:r>
            <a:endParaRPr lang="en-US" altLang="ko-KR" sz="18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1600" dirty="0"/>
              <a:t>정적 코드 분석 및 테스트를 통해 잠재적 에러 및 성능 분석을 하는 것</a:t>
            </a:r>
            <a:endParaRPr lang="en-US" altLang="ko-KR" sz="16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1600" dirty="0"/>
              <a:t>사용자 정의 방식으로</a:t>
            </a:r>
            <a:r>
              <a:rPr lang="en-US" altLang="ko-KR" sz="1600" dirty="0"/>
              <a:t>, </a:t>
            </a:r>
            <a:r>
              <a:rPr lang="ko-KR" altLang="en-US" sz="1600" dirty="0"/>
              <a:t>코드 </a:t>
            </a:r>
            <a:r>
              <a:rPr lang="ko-KR" altLang="en-US" sz="1600" dirty="0" err="1"/>
              <a:t>컨벤션</a:t>
            </a:r>
            <a:r>
              <a:rPr lang="ko-KR" altLang="en-US" sz="1600" dirty="0"/>
              <a:t> 검사를 위해 활용할 수 있음</a:t>
            </a:r>
            <a:endParaRPr lang="en-US" altLang="ko-KR" sz="16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1600" dirty="0"/>
              <a:t>도구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jshint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ESLint</a:t>
            </a:r>
            <a:r>
              <a:rPr lang="en-US" altLang="ko-KR" sz="1600" dirty="0"/>
              <a:t>, Lint in Android studio</a:t>
            </a:r>
            <a:r>
              <a:rPr lang="ko-KR" altLang="en-US" sz="1600" dirty="0"/>
              <a:t> 등</a:t>
            </a:r>
            <a:endParaRPr lang="en-US" altLang="ko-KR" sz="16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1600" dirty="0"/>
              <a:t>참고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2"/>
              </a:rPr>
              <a:t>https://subicura.com/2016/07/11/coding-convention.html</a:t>
            </a:r>
            <a:endParaRPr lang="en-US" altLang="ko-KR" sz="1600" dirty="0"/>
          </a:p>
          <a:p>
            <a:pPr lvl="1"/>
            <a:r>
              <a:rPr lang="ko-KR" altLang="en-US" sz="1800" dirty="0"/>
              <a:t>해당 </a:t>
            </a:r>
            <a:r>
              <a:rPr lang="ko-KR" altLang="en-US" sz="1800" dirty="0" err="1"/>
              <a:t>커밋에서</a:t>
            </a:r>
            <a:r>
              <a:rPr lang="ko-KR" altLang="en-US" sz="1800" dirty="0"/>
              <a:t> 변경한 파일 대상 </a:t>
            </a:r>
          </a:p>
          <a:p>
            <a:pPr lvl="1"/>
            <a:r>
              <a:rPr lang="ko-KR" altLang="en-US" sz="1800" dirty="0" err="1"/>
              <a:t>린트</a:t>
            </a:r>
            <a:r>
              <a:rPr lang="ko-KR" altLang="en-US" sz="1800" dirty="0"/>
              <a:t> 실패 시 </a:t>
            </a:r>
            <a:r>
              <a:rPr lang="ko-KR" altLang="en-US" sz="1800" dirty="0" err="1"/>
              <a:t>커밋할</a:t>
            </a:r>
            <a:r>
              <a:rPr lang="ko-KR" altLang="en-US" sz="1800" dirty="0"/>
              <a:t> 수 없음</a:t>
            </a:r>
            <a:endParaRPr lang="en-US" altLang="ko-KR" sz="1800" dirty="0"/>
          </a:p>
          <a:p>
            <a:r>
              <a:rPr lang="ko-KR" altLang="en-US" sz="2200" dirty="0"/>
              <a:t>효과</a:t>
            </a:r>
            <a:r>
              <a:rPr lang="en-US" altLang="ko-KR" sz="2200" dirty="0"/>
              <a:t>: pre-commit </a:t>
            </a:r>
            <a:r>
              <a:rPr lang="ko-KR" altLang="en-US" sz="2200" dirty="0"/>
              <a:t>훅의 </a:t>
            </a:r>
            <a:r>
              <a:rPr lang="ko-KR" altLang="en-US" sz="2200" dirty="0" err="1"/>
              <a:t>린트는</a:t>
            </a:r>
            <a:r>
              <a:rPr lang="ko-KR" altLang="en-US" sz="2200" dirty="0"/>
              <a:t> 성공적</a:t>
            </a:r>
          </a:p>
          <a:p>
            <a:pPr lvl="1"/>
            <a:r>
              <a:rPr lang="ko-KR" altLang="en-US" sz="1800" dirty="0"/>
              <a:t>코드 스타일에 대한 리뷰가 크게 감소함 </a:t>
            </a:r>
          </a:p>
          <a:p>
            <a:pPr lvl="1"/>
            <a:r>
              <a:rPr lang="ko-KR" altLang="en-US" sz="1800" dirty="0"/>
              <a:t>수정하는 파일만 대상이므로 거부감이 적었음 </a:t>
            </a:r>
          </a:p>
          <a:p>
            <a:pPr lvl="1"/>
            <a:r>
              <a:rPr lang="ko-KR" altLang="en-US" sz="1800" dirty="0"/>
              <a:t>대상 파일의 나머지 코드도 수정해야 함 </a:t>
            </a:r>
          </a:p>
          <a:p>
            <a:pPr lvl="1"/>
            <a:r>
              <a:rPr lang="ko-KR" altLang="en-US" sz="1800" dirty="0"/>
              <a:t>수 개월 후 프로젝트 </a:t>
            </a:r>
            <a:r>
              <a:rPr lang="ko-KR" altLang="en-US" sz="1800" dirty="0" err="1"/>
              <a:t>린트</a:t>
            </a:r>
            <a:r>
              <a:rPr lang="ko-KR" altLang="en-US" sz="1800" dirty="0"/>
              <a:t> 오류 </a:t>
            </a:r>
            <a:r>
              <a:rPr lang="en-US" altLang="ko-KR" sz="1800" dirty="0"/>
              <a:t>0%</a:t>
            </a: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4977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경험 </a:t>
            </a:r>
            <a:r>
              <a:rPr lang="en-US" altLang="ko-KR" dirty="0"/>
              <a:t>2: </a:t>
            </a:r>
            <a:r>
              <a:rPr lang="ko-KR" altLang="en-US" dirty="0"/>
              <a:t>코드 </a:t>
            </a:r>
            <a:r>
              <a:rPr lang="ko-KR" altLang="en-US" dirty="0" err="1"/>
              <a:t>컨벤션에</a:t>
            </a:r>
            <a:r>
              <a:rPr lang="ko-KR" altLang="en-US" dirty="0"/>
              <a:t> 대한 리뷰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996" y="1058863"/>
            <a:ext cx="7042008" cy="526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102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경험 </a:t>
            </a:r>
            <a:r>
              <a:rPr lang="en-US" altLang="ko-KR" dirty="0"/>
              <a:t>2: </a:t>
            </a:r>
            <a:r>
              <a:rPr lang="ko-KR" altLang="en-US" dirty="0"/>
              <a:t>코드 </a:t>
            </a:r>
            <a:r>
              <a:rPr lang="ko-KR" altLang="en-US" dirty="0" err="1"/>
              <a:t>컨벤션에</a:t>
            </a:r>
            <a:r>
              <a:rPr lang="ko-KR" altLang="en-US" dirty="0"/>
              <a:t> 대한 회고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코드 스타일은 꼭 </a:t>
            </a:r>
            <a:r>
              <a:rPr lang="ko-KR" altLang="en-US" sz="2000" dirty="0" err="1"/>
              <a:t>맞춰야할까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1800" dirty="0"/>
              <a:t>한 사람이 짠 것 같은 코드</a:t>
            </a:r>
            <a:r>
              <a:rPr lang="en-US" altLang="ko-KR" sz="1800" dirty="0"/>
              <a:t>: </a:t>
            </a:r>
            <a:r>
              <a:rPr lang="ko-KR" altLang="en-US" sz="1800" dirty="0"/>
              <a:t>읽고 수정하기 편하고 리뷰 속도도 빨라짐 </a:t>
            </a:r>
          </a:p>
          <a:p>
            <a:pPr lvl="1"/>
            <a:r>
              <a:rPr lang="ko-KR" altLang="en-US" sz="1800" dirty="0"/>
              <a:t>결국 팀의 속도가 빨라짐</a:t>
            </a:r>
          </a:p>
          <a:p>
            <a:r>
              <a:rPr lang="ko-KR" altLang="en-US" sz="2000" dirty="0"/>
              <a:t>코드 스타일에 대한 리뷰는 필요했을까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1800" dirty="0"/>
              <a:t>코드 스타일 리뷰는 모두의 스트레스였음 </a:t>
            </a:r>
          </a:p>
          <a:p>
            <a:pPr lvl="1"/>
            <a:r>
              <a:rPr lang="ko-KR" altLang="en-US" sz="1800" dirty="0"/>
              <a:t>특히 규칙이 정해져 있지 않았을 때 더했음 </a:t>
            </a:r>
          </a:p>
          <a:p>
            <a:pPr lvl="1"/>
            <a:r>
              <a:rPr lang="ko-KR" altLang="en-US" sz="1800" dirty="0"/>
              <a:t>시간이 아깝다고 느껴지기도 했음</a:t>
            </a:r>
          </a:p>
          <a:p>
            <a:r>
              <a:rPr lang="ko-KR" altLang="en-US" sz="2000" dirty="0"/>
              <a:t>코드 스타일은 도구로 해결하자</a:t>
            </a:r>
          </a:p>
          <a:p>
            <a:pPr lvl="1"/>
            <a:r>
              <a:rPr lang="ko-KR" altLang="en-US" sz="1800" dirty="0"/>
              <a:t>상세한 단위까지 </a:t>
            </a:r>
            <a:r>
              <a:rPr lang="ko-KR" altLang="en-US" sz="1800" dirty="0" err="1"/>
              <a:t>포맷터를</a:t>
            </a:r>
            <a:r>
              <a:rPr lang="ko-KR" altLang="en-US" sz="1800" dirty="0"/>
              <a:t> 적용 </a:t>
            </a:r>
          </a:p>
          <a:p>
            <a:pPr lvl="1"/>
            <a:r>
              <a:rPr lang="ko-KR" altLang="en-US" sz="1800" dirty="0"/>
              <a:t>도구가 준비되지 않았다면 생략해도 좋을 듯</a:t>
            </a:r>
            <a:endParaRPr lang="en-US" altLang="ko-KR" sz="1800" dirty="0"/>
          </a:p>
          <a:p>
            <a:r>
              <a:rPr lang="ko-KR" altLang="en-US" sz="2000" dirty="0"/>
              <a:t>그래도 해야 하는 부분이 있더라</a:t>
            </a:r>
            <a:endParaRPr lang="en-US" altLang="ko-KR" sz="2000" dirty="0"/>
          </a:p>
          <a:p>
            <a:pPr lvl="1"/>
            <a:r>
              <a:rPr lang="ko-KR" altLang="en-US" sz="1800" dirty="0"/>
              <a:t>주석 처리된 코드</a:t>
            </a:r>
            <a:r>
              <a:rPr lang="en-US" altLang="ko-KR" sz="1800" dirty="0"/>
              <a:t>, </a:t>
            </a:r>
            <a:r>
              <a:rPr lang="ko-KR" altLang="en-US" sz="1800" dirty="0"/>
              <a:t>쓰이지 않는데 나중을 위해 아껴둔 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9890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경험 </a:t>
            </a:r>
            <a:r>
              <a:rPr lang="en-US" altLang="ko-KR" dirty="0"/>
              <a:t>3: </a:t>
            </a:r>
            <a:r>
              <a:rPr lang="ko-KR" altLang="en-US" dirty="0"/>
              <a:t>초기 단계에서 </a:t>
            </a:r>
            <a:r>
              <a:rPr lang="en-US" altLang="ko-KR" dirty="0"/>
              <a:t>PR </a:t>
            </a:r>
            <a:r>
              <a:rPr lang="ko-KR" altLang="en-US" dirty="0"/>
              <a:t>규모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 </a:t>
            </a:r>
            <a:r>
              <a:rPr lang="ko-KR" altLang="en-US" dirty="0"/>
              <a:t>규모가 커서 </a:t>
            </a:r>
            <a:r>
              <a:rPr lang="ko-KR" altLang="en-US" dirty="0" err="1"/>
              <a:t>리뷰하기</a:t>
            </a:r>
            <a:r>
              <a:rPr lang="ko-KR" altLang="en-US" dirty="0"/>
              <a:t> 어려움</a:t>
            </a:r>
          </a:p>
          <a:p>
            <a:pPr lvl="1"/>
            <a:r>
              <a:rPr lang="ko-KR" altLang="en-US" dirty="0"/>
              <a:t>프로젝트 초기</a:t>
            </a:r>
            <a:r>
              <a:rPr lang="en-US" altLang="ko-KR" dirty="0"/>
              <a:t>, </a:t>
            </a:r>
            <a:r>
              <a:rPr lang="ko-KR" altLang="en-US" dirty="0"/>
              <a:t>기초 구조를 잡던 때 </a:t>
            </a:r>
          </a:p>
          <a:p>
            <a:pPr lvl="1"/>
            <a:r>
              <a:rPr lang="ko-KR" altLang="en-US" dirty="0" err="1"/>
              <a:t>코드량이</a:t>
            </a:r>
            <a:r>
              <a:rPr lang="ko-KR" altLang="en-US" dirty="0"/>
              <a:t> 많고 </a:t>
            </a:r>
            <a:r>
              <a:rPr lang="ko-KR" altLang="en-US" dirty="0" err="1"/>
              <a:t>커밋의</a:t>
            </a:r>
            <a:r>
              <a:rPr lang="ko-KR" altLang="en-US" dirty="0"/>
              <a:t> 단위도 커 </a:t>
            </a:r>
            <a:r>
              <a:rPr lang="ko-KR" altLang="en-US" dirty="0" err="1"/>
              <a:t>리뷰하기</a:t>
            </a:r>
            <a:r>
              <a:rPr lang="ko-KR" altLang="en-US" dirty="0"/>
              <a:t> 어려움 </a:t>
            </a:r>
          </a:p>
          <a:p>
            <a:pPr lvl="1"/>
            <a:r>
              <a:rPr lang="ko-KR" altLang="en-US" dirty="0"/>
              <a:t>전체 흐름을 파악하기도 어려움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해결방법</a:t>
            </a:r>
            <a:r>
              <a:rPr lang="en-US" altLang="ko-KR" dirty="0"/>
              <a:t>: </a:t>
            </a:r>
            <a:r>
              <a:rPr lang="ko-KR" altLang="en-US" dirty="0"/>
              <a:t>온</a:t>
            </a:r>
            <a:r>
              <a:rPr lang="en-US" altLang="ko-KR" dirty="0"/>
              <a:t>/</a:t>
            </a:r>
            <a:r>
              <a:rPr lang="ko-KR" altLang="en-US" dirty="0"/>
              <a:t>오프라인 리뷰 병행</a:t>
            </a:r>
            <a:r>
              <a:rPr lang="en-US" altLang="ko-KR" dirty="0"/>
              <a:t>, PR/</a:t>
            </a:r>
            <a:r>
              <a:rPr lang="ko-KR" altLang="en-US" dirty="0" err="1"/>
              <a:t>커밋</a:t>
            </a:r>
            <a:r>
              <a:rPr lang="ko-KR" altLang="en-US" dirty="0"/>
              <a:t> 단위 합의</a:t>
            </a:r>
            <a:endParaRPr lang="en-US" altLang="ko-KR" dirty="0"/>
          </a:p>
          <a:p>
            <a:pPr lvl="1"/>
            <a:r>
              <a:rPr lang="ko-KR" altLang="en-US" dirty="0"/>
              <a:t>오프라인 리뷰에서 전반적인 의도를 설명</a:t>
            </a:r>
            <a:r>
              <a:rPr lang="en-US" altLang="ko-KR" dirty="0"/>
              <a:t>, </a:t>
            </a:r>
            <a:r>
              <a:rPr lang="ko-KR" altLang="en-US" dirty="0"/>
              <a:t>회의 종료 후 온라인 리뷰</a:t>
            </a:r>
            <a:endParaRPr lang="en-US" altLang="ko-KR" dirty="0"/>
          </a:p>
          <a:p>
            <a:pPr lvl="1"/>
            <a:r>
              <a:rPr lang="ko-KR" altLang="en-US" dirty="0"/>
              <a:t>개발 정기 미팅 때 단위 합의</a:t>
            </a:r>
            <a:endParaRPr lang="en-US" altLang="ko-KR" dirty="0"/>
          </a:p>
          <a:p>
            <a:pPr lvl="2"/>
            <a:r>
              <a:rPr lang="en-US" altLang="ko-KR" dirty="0"/>
              <a:t>PR</a:t>
            </a:r>
            <a:r>
              <a:rPr lang="ko-KR" altLang="en-US" dirty="0"/>
              <a:t>은 피처 단위로</a:t>
            </a:r>
          </a:p>
          <a:p>
            <a:pPr lvl="2"/>
            <a:r>
              <a:rPr lang="ko-KR" altLang="en-US" dirty="0" err="1"/>
              <a:t>커밋은</a:t>
            </a:r>
            <a:r>
              <a:rPr lang="ko-KR" altLang="en-US" dirty="0"/>
              <a:t> </a:t>
            </a:r>
            <a:r>
              <a:rPr lang="ko-KR" altLang="en-US" dirty="0" err="1"/>
              <a:t>의미있는</a:t>
            </a:r>
            <a:r>
              <a:rPr lang="ko-KR" altLang="en-US" dirty="0"/>
              <a:t> 작업 단위로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0866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경험 </a:t>
            </a:r>
            <a:r>
              <a:rPr lang="en-US" altLang="ko-KR" dirty="0"/>
              <a:t>4: </a:t>
            </a:r>
            <a:r>
              <a:rPr lang="ko-KR" altLang="en-US" dirty="0"/>
              <a:t>리뷰로 인한 병목 현상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리뷰를 포함한 개발 프로세스</a:t>
            </a:r>
            <a:endParaRPr lang="en-US" altLang="ko-KR" sz="2000" dirty="0"/>
          </a:p>
          <a:p>
            <a:pPr lvl="1"/>
            <a:r>
              <a:rPr lang="ko-KR" altLang="en-US" sz="1800" dirty="0"/>
              <a:t>피처 작업 </a:t>
            </a:r>
            <a:r>
              <a:rPr lang="en-US" altLang="ko-KR" sz="1800" dirty="0"/>
              <a:t>-&gt; </a:t>
            </a:r>
            <a:r>
              <a:rPr lang="ko-KR" altLang="en-US" sz="1800" dirty="0"/>
              <a:t>리뷰 </a:t>
            </a:r>
            <a:r>
              <a:rPr lang="en-US" altLang="ko-KR" sz="1800" dirty="0"/>
              <a:t>-&gt; develop </a:t>
            </a:r>
            <a:r>
              <a:rPr lang="ko-KR" altLang="en-US" sz="1800" dirty="0"/>
              <a:t>머지 </a:t>
            </a:r>
            <a:r>
              <a:rPr lang="en-US" altLang="ko-KR" sz="1800" dirty="0"/>
              <a:t>-&gt; </a:t>
            </a:r>
            <a:r>
              <a:rPr lang="ko-KR" altLang="en-US" sz="1800" dirty="0"/>
              <a:t>알파 배포 </a:t>
            </a:r>
            <a:r>
              <a:rPr lang="en-US" altLang="ko-KR" sz="1800" dirty="0"/>
              <a:t>-&gt; </a:t>
            </a:r>
            <a:r>
              <a:rPr lang="ko-KR" altLang="en-US" sz="1800" dirty="0"/>
              <a:t>테스트 </a:t>
            </a:r>
          </a:p>
          <a:p>
            <a:pPr lvl="1"/>
            <a:r>
              <a:rPr lang="ko-KR" altLang="en-US" sz="1800" dirty="0"/>
              <a:t>알파 </a:t>
            </a:r>
            <a:r>
              <a:rPr lang="ko-KR" altLang="en-US" sz="1800" dirty="0" err="1"/>
              <a:t>빌드</a:t>
            </a:r>
            <a:r>
              <a:rPr lang="en-US" altLang="ko-KR" sz="1800" dirty="0"/>
              <a:t>&amp;</a:t>
            </a:r>
            <a:r>
              <a:rPr lang="ko-KR" altLang="en-US" sz="1800" dirty="0"/>
              <a:t>테스트 서버는 </a:t>
            </a:r>
            <a:r>
              <a:rPr lang="en-US" altLang="ko-KR" sz="1800" dirty="0"/>
              <a:t>develop </a:t>
            </a:r>
            <a:r>
              <a:rPr lang="ko-KR" altLang="en-US" sz="1800" dirty="0" err="1"/>
              <a:t>브랜치를</a:t>
            </a:r>
            <a:r>
              <a:rPr lang="ko-KR" altLang="en-US" sz="1800" dirty="0"/>
              <a:t> 사용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리뷰 병목 현상</a:t>
            </a:r>
            <a:endParaRPr lang="en-US" altLang="ko-KR" sz="2000" dirty="0"/>
          </a:p>
          <a:p>
            <a:pPr lvl="1"/>
            <a:r>
              <a:rPr lang="ko-KR" altLang="en-US" sz="1800" dirty="0"/>
              <a:t>바쁠수록 리뷰를 미루게 됨</a:t>
            </a:r>
          </a:p>
          <a:p>
            <a:pPr lvl="2"/>
            <a:r>
              <a:rPr lang="ko-KR" altLang="en-US" sz="1600" dirty="0"/>
              <a:t>피처 작업하기 바쁘니 리뷰를 미루게 됨 </a:t>
            </a:r>
            <a:r>
              <a:rPr lang="en-US" altLang="ko-KR" sz="1600" dirty="0"/>
              <a:t>(&gt; 10 PRs in review queue)</a:t>
            </a:r>
            <a:endParaRPr lang="ko-KR" altLang="en-US" sz="1600" dirty="0"/>
          </a:p>
          <a:p>
            <a:pPr lvl="1"/>
            <a:r>
              <a:rPr lang="ko-KR" altLang="en-US" sz="1800" dirty="0"/>
              <a:t>리뷰시간이 예상보다 오래 걸림</a:t>
            </a:r>
          </a:p>
          <a:p>
            <a:pPr lvl="2"/>
            <a:r>
              <a:rPr lang="ko-KR" altLang="en-US" sz="1600" dirty="0"/>
              <a:t>큰 피처인 경우 </a:t>
            </a:r>
            <a:r>
              <a:rPr lang="en-US" altLang="ko-KR" sz="1600" dirty="0"/>
              <a:t>1</a:t>
            </a:r>
            <a:r>
              <a:rPr lang="ko-KR" altLang="en-US" sz="1600" dirty="0"/>
              <a:t>시간 이상</a:t>
            </a:r>
            <a:r>
              <a:rPr lang="en-US" altLang="ko-KR" sz="1600" dirty="0"/>
              <a:t>, </a:t>
            </a:r>
            <a:r>
              <a:rPr lang="ko-KR" altLang="en-US" sz="1600" dirty="0"/>
              <a:t>많으면 하루를 다 쓰는 경우도 있음 </a:t>
            </a:r>
          </a:p>
          <a:p>
            <a:pPr lvl="2"/>
            <a:r>
              <a:rPr lang="ko-KR" altLang="en-US" sz="1600" dirty="0"/>
              <a:t>태스크 관리 도구에 ‘개발 리뷰 중’ 단계를 추가</a:t>
            </a:r>
            <a:endParaRPr lang="en-US" altLang="ko-KR" sz="1600" dirty="0"/>
          </a:p>
          <a:p>
            <a:pPr lvl="1"/>
            <a:r>
              <a:rPr lang="ko-KR" altLang="en-US" sz="1800" dirty="0"/>
              <a:t>피처 작업은 완료해도 리뷰 대기 중 </a:t>
            </a:r>
          </a:p>
          <a:p>
            <a:pPr lvl="1"/>
            <a:r>
              <a:rPr lang="ko-KR" altLang="en-US" sz="1800" dirty="0">
                <a:solidFill>
                  <a:srgbClr val="FF0000"/>
                </a:solidFill>
              </a:rPr>
              <a:t>리뷰가 되지 않아 </a:t>
            </a:r>
            <a:r>
              <a:rPr lang="en-US" altLang="ko-KR" sz="1800" dirty="0">
                <a:solidFill>
                  <a:srgbClr val="FF0000"/>
                </a:solidFill>
              </a:rPr>
              <a:t>develop </a:t>
            </a:r>
            <a:r>
              <a:rPr lang="ko-KR" altLang="en-US" sz="1800" dirty="0">
                <a:solidFill>
                  <a:srgbClr val="FF0000"/>
                </a:solidFill>
              </a:rPr>
              <a:t>으로 </a:t>
            </a:r>
            <a:r>
              <a:rPr lang="ko-KR" altLang="en-US" sz="1800" dirty="0" err="1">
                <a:solidFill>
                  <a:srgbClr val="FF0000"/>
                </a:solidFill>
              </a:rPr>
              <a:t>머지하지</a:t>
            </a:r>
            <a:r>
              <a:rPr lang="ko-KR" altLang="en-US" sz="1800" dirty="0">
                <a:solidFill>
                  <a:srgbClr val="FF0000"/>
                </a:solidFill>
              </a:rPr>
              <a:t> 못함 </a:t>
            </a:r>
          </a:p>
          <a:p>
            <a:pPr lvl="1"/>
            <a:r>
              <a:rPr lang="ko-KR" altLang="en-US" sz="1800" dirty="0">
                <a:solidFill>
                  <a:srgbClr val="FF0000"/>
                </a:solidFill>
              </a:rPr>
              <a:t>대상 피처가 알파 서버에 배포되지 못함</a:t>
            </a: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8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리뷰 효과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버그 개수 감소</a:t>
            </a:r>
          </a:p>
          <a:p>
            <a:r>
              <a:rPr lang="ko-KR" altLang="en-US" dirty="0"/>
              <a:t>팀원의 트레이닝 도구로 활용</a:t>
            </a:r>
          </a:p>
          <a:p>
            <a:r>
              <a:rPr lang="ko-KR" altLang="en-US" dirty="0"/>
              <a:t>코드 가독성 증가 및 품질 상승</a:t>
            </a:r>
          </a:p>
          <a:p>
            <a:r>
              <a:rPr lang="ko-KR" altLang="en-US" dirty="0"/>
              <a:t>코드 세부 구현사항에 대한 기록 보존</a:t>
            </a:r>
          </a:p>
          <a:p>
            <a:r>
              <a:rPr lang="ko-KR" altLang="en-US" dirty="0"/>
              <a:t>팀 역량 상향평준화</a:t>
            </a:r>
          </a:p>
          <a:p>
            <a:r>
              <a:rPr lang="ko-KR" altLang="en-US" dirty="0"/>
              <a:t>디버깅 시간 및 프로젝트 수행 기간 단축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0235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경험 </a:t>
            </a:r>
            <a:r>
              <a:rPr lang="en-US" altLang="ko-KR" dirty="0"/>
              <a:t>4: </a:t>
            </a:r>
            <a:r>
              <a:rPr lang="ko-KR" altLang="en-US" dirty="0"/>
              <a:t>리뷰로 인한 병목 현상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리뷰 병목으로 피해</a:t>
            </a:r>
            <a:endParaRPr lang="en-US" altLang="ko-KR" sz="2000" dirty="0"/>
          </a:p>
          <a:p>
            <a:pPr lvl="1"/>
            <a:r>
              <a:rPr lang="ko-KR" altLang="en-US" sz="1800" dirty="0"/>
              <a:t>기획</a:t>
            </a:r>
            <a:r>
              <a:rPr lang="en-US" altLang="ko-KR" sz="1800" dirty="0"/>
              <a:t>/</a:t>
            </a:r>
            <a:r>
              <a:rPr lang="ko-KR" altLang="en-US" sz="1800" dirty="0"/>
              <a:t>디자인 </a:t>
            </a:r>
            <a:r>
              <a:rPr lang="ko-KR" altLang="en-US" sz="1800" dirty="0" err="1"/>
              <a:t>직군의</a:t>
            </a:r>
            <a:r>
              <a:rPr lang="ko-KR" altLang="en-US" sz="1800" dirty="0"/>
              <a:t> 불만</a:t>
            </a:r>
          </a:p>
          <a:p>
            <a:pPr lvl="2"/>
            <a:r>
              <a:rPr lang="ko-KR" altLang="en-US" sz="1600" dirty="0" err="1"/>
              <a:t>타직군은</a:t>
            </a:r>
            <a:r>
              <a:rPr lang="ko-KR" altLang="en-US" sz="1600" dirty="0"/>
              <a:t> 알파 서버에서 피처 확인 가능 </a:t>
            </a:r>
          </a:p>
          <a:p>
            <a:pPr lvl="2"/>
            <a:r>
              <a:rPr lang="ko-KR" altLang="en-US" sz="1600" dirty="0"/>
              <a:t>개발은 완료됐다고 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리뷰가 안돼서 확인할 수 없다</a:t>
            </a:r>
            <a:r>
              <a:rPr lang="en-US" altLang="ko-KR" sz="1600" dirty="0"/>
              <a:t>!</a:t>
            </a:r>
            <a:endParaRPr lang="ko-KR" altLang="en-US" sz="1600" dirty="0"/>
          </a:p>
          <a:p>
            <a:pPr lvl="1"/>
            <a:r>
              <a:rPr lang="ko-KR" altLang="en-US" sz="1800" dirty="0"/>
              <a:t>결국</a:t>
            </a:r>
            <a:r>
              <a:rPr lang="en-US" altLang="ko-KR" sz="1800" dirty="0"/>
              <a:t>, </a:t>
            </a:r>
            <a:r>
              <a:rPr lang="ko-KR" altLang="en-US" sz="1800" dirty="0"/>
              <a:t>통합 테스트 때 </a:t>
            </a:r>
            <a:r>
              <a:rPr lang="ko-KR" altLang="en-US" sz="1800" dirty="0" err="1"/>
              <a:t>스펙</a:t>
            </a:r>
            <a:r>
              <a:rPr lang="ko-KR" altLang="en-US" sz="1800" dirty="0"/>
              <a:t> 변경이 발생함</a:t>
            </a:r>
          </a:p>
          <a:p>
            <a:pPr lvl="2"/>
            <a:r>
              <a:rPr lang="ko-KR" altLang="en-US" sz="1600" dirty="0" err="1"/>
              <a:t>타직군은</a:t>
            </a:r>
            <a:r>
              <a:rPr lang="ko-KR" altLang="en-US" sz="1600" dirty="0"/>
              <a:t> 구현된 기능을 통합 테스트 때나 보고 피드백</a:t>
            </a:r>
          </a:p>
          <a:p>
            <a:pPr lvl="2"/>
            <a:r>
              <a:rPr lang="ko-KR" altLang="en-US" sz="1600" dirty="0"/>
              <a:t>버그 뿐 아니라 </a:t>
            </a:r>
            <a:r>
              <a:rPr lang="ko-KR" altLang="en-US" sz="1600" dirty="0" err="1"/>
              <a:t>스펙과</a:t>
            </a:r>
            <a:r>
              <a:rPr lang="ko-KR" altLang="en-US" sz="1600" dirty="0"/>
              <a:t> 디자인 변경이 다수 발생</a:t>
            </a:r>
            <a:endParaRPr lang="en-US" altLang="ko-KR" sz="1600" dirty="0"/>
          </a:p>
          <a:p>
            <a:pPr lvl="1"/>
            <a:r>
              <a:rPr lang="ko-KR" altLang="en-US" dirty="0"/>
              <a:t>서로에 대한 불만</a:t>
            </a:r>
          </a:p>
          <a:p>
            <a:pPr lvl="2"/>
            <a:r>
              <a:rPr lang="ko-KR" altLang="en-US" dirty="0"/>
              <a:t>개발</a:t>
            </a:r>
            <a:r>
              <a:rPr lang="en-US" altLang="ko-KR" dirty="0"/>
              <a:t>: </a:t>
            </a:r>
            <a:r>
              <a:rPr lang="ko-KR" altLang="en-US" dirty="0"/>
              <a:t>내일 모레가 배포인데 </a:t>
            </a:r>
            <a:r>
              <a:rPr lang="ko-KR" altLang="en-US" dirty="0" err="1"/>
              <a:t>스펙</a:t>
            </a:r>
            <a:r>
              <a:rPr lang="ko-KR" altLang="en-US" dirty="0"/>
              <a:t> 변경</a:t>
            </a:r>
            <a:r>
              <a:rPr lang="en-US" altLang="ko-KR" dirty="0"/>
              <a:t>? </a:t>
            </a:r>
          </a:p>
          <a:p>
            <a:pPr lvl="2"/>
            <a:r>
              <a:rPr lang="ko-KR" altLang="en-US" dirty="0"/>
              <a:t>기획</a:t>
            </a:r>
            <a:r>
              <a:rPr lang="en-US" altLang="ko-KR" dirty="0"/>
              <a:t>/</a:t>
            </a:r>
            <a:r>
              <a:rPr lang="ko-KR" altLang="en-US" dirty="0"/>
              <a:t>디자인</a:t>
            </a:r>
            <a:r>
              <a:rPr lang="en-US" altLang="ko-KR" dirty="0"/>
              <a:t>: </a:t>
            </a:r>
            <a:r>
              <a:rPr lang="ko-KR" altLang="en-US" dirty="0"/>
              <a:t>개발 다 됐다면서 이제 첨 보여줌</a:t>
            </a:r>
            <a:r>
              <a:rPr lang="en-US" altLang="ko-KR" dirty="0"/>
              <a:t>?</a:t>
            </a:r>
          </a:p>
          <a:p>
            <a:pPr lvl="2"/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이 시점이 피로도가 가장 컸음 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야근이 많아지고 의욕도 떨어짐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1750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경험 </a:t>
            </a:r>
            <a:r>
              <a:rPr lang="en-US" altLang="ko-KR" dirty="0"/>
              <a:t>4: </a:t>
            </a:r>
            <a:r>
              <a:rPr lang="ko-KR" altLang="en-US" dirty="0"/>
              <a:t>리뷰로 인한 병목 현상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해결방안</a:t>
            </a:r>
            <a:r>
              <a:rPr lang="en-US" altLang="ko-KR" sz="2000" dirty="0"/>
              <a:t> 1: </a:t>
            </a:r>
            <a:r>
              <a:rPr lang="ko-KR" altLang="en-US" sz="2000" dirty="0" err="1"/>
              <a:t>미리보기</a:t>
            </a:r>
            <a:r>
              <a:rPr lang="ko-KR" altLang="en-US" sz="2000" dirty="0"/>
              <a:t> 서버</a:t>
            </a:r>
            <a:endParaRPr lang="en-US" altLang="ko-KR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800" dirty="0"/>
              <a:t>우선 기획</a:t>
            </a:r>
            <a:r>
              <a:rPr lang="en-US" altLang="ko-KR" sz="1800" dirty="0"/>
              <a:t>/</a:t>
            </a:r>
            <a:r>
              <a:rPr lang="ko-KR" altLang="en-US" sz="1800" dirty="0" err="1"/>
              <a:t>디자인팀과의</a:t>
            </a:r>
            <a:r>
              <a:rPr lang="ko-KR" altLang="en-US" sz="1800" dirty="0"/>
              <a:t> 협업부터 해결</a:t>
            </a:r>
            <a:endParaRPr lang="en-US" altLang="ko-KR" sz="1800" dirty="0"/>
          </a:p>
          <a:p>
            <a:pPr lvl="1"/>
            <a:r>
              <a:rPr lang="ko-KR" altLang="en-US" sz="1800" dirty="0" err="1"/>
              <a:t>브랜치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미리보기</a:t>
            </a:r>
            <a:r>
              <a:rPr lang="ko-KR" altLang="en-US" sz="1800" dirty="0"/>
              <a:t> 서버를 구성함</a:t>
            </a:r>
          </a:p>
          <a:p>
            <a:pPr lvl="2"/>
            <a:r>
              <a:rPr lang="ko-KR" altLang="en-US" sz="1600" dirty="0"/>
              <a:t>각 피처 </a:t>
            </a:r>
            <a:r>
              <a:rPr lang="ko-KR" altLang="en-US" sz="1600" dirty="0" err="1"/>
              <a:t>브랜치의</a:t>
            </a:r>
            <a:r>
              <a:rPr lang="ko-KR" altLang="en-US" sz="1600" dirty="0"/>
              <a:t> 스냅샷을 배포</a:t>
            </a:r>
            <a:endParaRPr lang="en-US" altLang="ko-KR" sz="1600" dirty="0"/>
          </a:p>
          <a:p>
            <a:pPr lvl="1"/>
            <a:r>
              <a:rPr lang="ko-KR" altLang="en-US" sz="1800" dirty="0" err="1"/>
              <a:t>미리보기</a:t>
            </a:r>
            <a:r>
              <a:rPr lang="ko-KR" altLang="en-US" sz="1800" dirty="0"/>
              <a:t> 서버는 매우 성공적</a:t>
            </a:r>
          </a:p>
          <a:p>
            <a:pPr lvl="2"/>
            <a:r>
              <a:rPr lang="en-US" altLang="ko-KR" sz="1600" dirty="0"/>
              <a:t>develop </a:t>
            </a:r>
            <a:r>
              <a:rPr lang="ko-KR" altLang="en-US" sz="1600" dirty="0"/>
              <a:t>머지 전</a:t>
            </a:r>
            <a:r>
              <a:rPr lang="en-US" altLang="ko-KR" sz="1600" dirty="0"/>
              <a:t>(</a:t>
            </a:r>
            <a:r>
              <a:rPr lang="ko-KR" altLang="en-US" sz="1600" dirty="0"/>
              <a:t>리뷰 전</a:t>
            </a:r>
            <a:r>
              <a:rPr lang="en-US" altLang="ko-KR" sz="1600" dirty="0"/>
              <a:t>) </a:t>
            </a:r>
            <a:r>
              <a:rPr lang="ko-KR" altLang="en-US" sz="1600" dirty="0"/>
              <a:t>피처 공유 가능 </a:t>
            </a:r>
          </a:p>
          <a:p>
            <a:pPr lvl="2"/>
            <a:r>
              <a:rPr lang="ko-KR" altLang="en-US" sz="1600" dirty="0"/>
              <a:t>기획</a:t>
            </a:r>
            <a:r>
              <a:rPr lang="en-US" altLang="ko-KR" sz="1600" dirty="0"/>
              <a:t>/</a:t>
            </a:r>
            <a:r>
              <a:rPr lang="ko-KR" altLang="en-US" sz="1600" dirty="0"/>
              <a:t>디자인의 피드백을 미리 받고</a:t>
            </a:r>
            <a:r>
              <a:rPr lang="en-US" altLang="ko-KR" sz="1600" dirty="0"/>
              <a:t>, </a:t>
            </a:r>
            <a:r>
              <a:rPr lang="ko-KR" altLang="en-US" sz="1600" dirty="0"/>
              <a:t>통합 테스트 때 </a:t>
            </a:r>
            <a:r>
              <a:rPr lang="ko-KR" altLang="en-US" sz="1600" dirty="0" err="1"/>
              <a:t>스펙</a:t>
            </a:r>
            <a:r>
              <a:rPr lang="ko-KR" altLang="en-US" sz="1600" dirty="0"/>
              <a:t> 변경이 크게 감소 </a:t>
            </a:r>
          </a:p>
          <a:p>
            <a:pPr lvl="2"/>
            <a:r>
              <a:rPr lang="ko-KR" altLang="en-US" sz="1600" dirty="0"/>
              <a:t>아이디어 </a:t>
            </a:r>
            <a:r>
              <a:rPr lang="ko-KR" altLang="en-US" sz="1600" dirty="0" err="1"/>
              <a:t>프로토타입</a:t>
            </a:r>
            <a:r>
              <a:rPr lang="ko-KR" altLang="en-US" sz="1600" dirty="0"/>
              <a:t> 공유 용도로 활발히 사용</a:t>
            </a:r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0563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경험 </a:t>
            </a:r>
            <a:r>
              <a:rPr lang="en-US" altLang="ko-KR" dirty="0"/>
              <a:t>4: </a:t>
            </a:r>
            <a:r>
              <a:rPr lang="ko-KR" altLang="en-US" dirty="0"/>
              <a:t>리뷰로 인한 병목 현상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해결방안 </a:t>
            </a:r>
            <a:r>
              <a:rPr lang="en-US" altLang="ko-KR" dirty="0"/>
              <a:t>2: </a:t>
            </a:r>
            <a:r>
              <a:rPr lang="ko-KR" altLang="en-US" dirty="0" err="1"/>
              <a:t>리뷰팀과</a:t>
            </a:r>
            <a:r>
              <a:rPr lang="ko-KR" altLang="en-US" dirty="0"/>
              <a:t> </a:t>
            </a:r>
            <a:r>
              <a:rPr lang="ko-KR" altLang="en-US" dirty="0" err="1"/>
              <a:t>리뷰데이</a:t>
            </a:r>
            <a:r>
              <a:rPr lang="en-US" altLang="ko-KR" dirty="0"/>
              <a:t>, </a:t>
            </a:r>
            <a:r>
              <a:rPr lang="ko-KR" altLang="en-US" dirty="0"/>
              <a:t>리뷰 마스터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ko-KR" altLang="en-US" dirty="0"/>
              <a:t>리뷰 자체를 효율적으로 수행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차</a:t>
            </a:r>
            <a:r>
              <a:rPr lang="en-US" altLang="ko-KR" dirty="0"/>
              <a:t> </a:t>
            </a:r>
            <a:r>
              <a:rPr lang="ko-KR" altLang="en-US" dirty="0"/>
              <a:t>시도</a:t>
            </a:r>
            <a:r>
              <a:rPr lang="en-US" altLang="ko-KR" dirty="0"/>
              <a:t>: </a:t>
            </a:r>
            <a:r>
              <a:rPr lang="ko-KR" altLang="en-US" dirty="0"/>
              <a:t>리뷰 팀을 두 개로</a:t>
            </a:r>
            <a:r>
              <a:rPr lang="en-US" altLang="ko-KR" dirty="0"/>
              <a:t>, </a:t>
            </a:r>
            <a:r>
              <a:rPr lang="ko-KR" altLang="en-US" dirty="0"/>
              <a:t>별도 </a:t>
            </a:r>
            <a:r>
              <a:rPr lang="ko-KR" altLang="en-US" dirty="0" err="1"/>
              <a:t>리뷰어도</a:t>
            </a:r>
            <a:r>
              <a:rPr lang="ko-KR" altLang="en-US" dirty="0"/>
              <a:t> 지정</a:t>
            </a:r>
            <a:endParaRPr lang="en-US" altLang="ko-KR" dirty="0"/>
          </a:p>
          <a:p>
            <a:pPr lvl="2"/>
            <a:r>
              <a:rPr lang="ko-KR" altLang="en-US" dirty="0"/>
              <a:t>각 </a:t>
            </a:r>
            <a:r>
              <a:rPr lang="ko-KR" altLang="en-US" dirty="0" err="1"/>
              <a:t>팀별로</a:t>
            </a:r>
            <a:r>
              <a:rPr lang="ko-KR" altLang="en-US" dirty="0"/>
              <a:t> 리뷰 분담</a:t>
            </a:r>
            <a:endParaRPr lang="en-US" altLang="ko-KR" dirty="0"/>
          </a:p>
          <a:p>
            <a:pPr lvl="2"/>
            <a:r>
              <a:rPr lang="ko-KR" altLang="en-US" dirty="0"/>
              <a:t>결과</a:t>
            </a:r>
            <a:r>
              <a:rPr lang="en-US" altLang="ko-KR" dirty="0"/>
              <a:t>: </a:t>
            </a:r>
            <a:r>
              <a:rPr lang="ko-KR" altLang="en-US" dirty="0"/>
              <a:t>해결 안됨</a:t>
            </a:r>
            <a:r>
              <a:rPr lang="en-US" altLang="ko-KR" dirty="0"/>
              <a:t>. </a:t>
            </a:r>
            <a:r>
              <a:rPr lang="ko-KR" altLang="en-US" dirty="0"/>
              <a:t>계속 업무는 바빠짐</a:t>
            </a:r>
            <a:r>
              <a:rPr lang="en-US" altLang="ko-KR" dirty="0"/>
              <a:t>. </a:t>
            </a:r>
            <a:r>
              <a:rPr lang="ko-KR" altLang="en-US" dirty="0"/>
              <a:t>본인 피처 작업을 우선해야 하므로</a:t>
            </a:r>
            <a:r>
              <a:rPr lang="en-US" altLang="ko-KR" dirty="0"/>
              <a:t>, </a:t>
            </a:r>
            <a:r>
              <a:rPr lang="ko-KR" altLang="en-US" dirty="0"/>
              <a:t>통합 테스트 날짜 직전에나 리뷰 수행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차 시도</a:t>
            </a:r>
            <a:r>
              <a:rPr lang="en-US" altLang="ko-KR" dirty="0"/>
              <a:t>: </a:t>
            </a:r>
            <a:r>
              <a:rPr lang="ko-KR" altLang="en-US" dirty="0"/>
              <a:t>리뷰 </a:t>
            </a:r>
            <a:r>
              <a:rPr lang="ko-KR" altLang="en-US" dirty="0" err="1"/>
              <a:t>데이</a:t>
            </a:r>
            <a:r>
              <a:rPr lang="ko-KR" altLang="en-US" dirty="0"/>
              <a:t> 도입</a:t>
            </a:r>
            <a:endParaRPr lang="en-US" altLang="ko-KR" dirty="0"/>
          </a:p>
          <a:p>
            <a:pPr lvl="2"/>
            <a:r>
              <a:rPr lang="ko-KR" altLang="en-US" dirty="0"/>
              <a:t>매주 정해진 요일에 최우선 </a:t>
            </a:r>
            <a:r>
              <a:rPr lang="en-US" altLang="ko-KR" dirty="0"/>
              <a:t>PR </a:t>
            </a:r>
            <a:r>
              <a:rPr lang="ko-KR" altLang="en-US" dirty="0"/>
              <a:t>작업 리뷰</a:t>
            </a:r>
            <a:endParaRPr lang="en-US" altLang="ko-KR" dirty="0"/>
          </a:p>
          <a:p>
            <a:pPr lvl="2"/>
            <a:r>
              <a:rPr lang="ko-KR" altLang="en-US" dirty="0"/>
              <a:t>결과</a:t>
            </a:r>
            <a:r>
              <a:rPr lang="en-US" altLang="ko-KR" dirty="0"/>
              <a:t>: </a:t>
            </a:r>
            <a:r>
              <a:rPr lang="ko-KR" altLang="en-US" dirty="0"/>
              <a:t>여전히 비슷한 문제가 발생</a:t>
            </a:r>
            <a:r>
              <a:rPr lang="en-US" altLang="ko-KR" dirty="0"/>
              <a:t>. </a:t>
            </a:r>
            <a:r>
              <a:rPr lang="ko-KR" altLang="en-US" dirty="0"/>
              <a:t>리뷰는 계속해서 우선순위가 떨어짐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차 시도</a:t>
            </a:r>
            <a:r>
              <a:rPr lang="en-US" altLang="ko-KR" dirty="0"/>
              <a:t>: </a:t>
            </a:r>
            <a:r>
              <a:rPr lang="ko-KR" altLang="en-US" dirty="0"/>
              <a:t>리뷰 마스터 도입</a:t>
            </a:r>
            <a:endParaRPr lang="en-US" altLang="ko-KR" dirty="0"/>
          </a:p>
          <a:p>
            <a:pPr lvl="2"/>
            <a:r>
              <a:rPr lang="en-US" altLang="ko-KR" dirty="0"/>
              <a:t>Merge </a:t>
            </a:r>
            <a:r>
              <a:rPr lang="ko-KR" altLang="en-US" dirty="0"/>
              <a:t>담당 역할</a:t>
            </a:r>
            <a:r>
              <a:rPr lang="en-US" altLang="ko-KR" dirty="0"/>
              <a:t>, </a:t>
            </a:r>
            <a:r>
              <a:rPr lang="ko-KR" altLang="en-US" dirty="0"/>
              <a:t>개인 판단으로 </a:t>
            </a:r>
            <a:r>
              <a:rPr lang="en-US" altLang="ko-KR" dirty="0"/>
              <a:t>merge </a:t>
            </a:r>
            <a:r>
              <a:rPr lang="ko-KR" altLang="en-US" dirty="0"/>
              <a:t>수행</a:t>
            </a:r>
            <a:r>
              <a:rPr lang="en-US" altLang="ko-KR" dirty="0"/>
              <a:t> </a:t>
            </a:r>
            <a:r>
              <a:rPr lang="ko-KR" altLang="en-US" dirty="0"/>
              <a:t>및 주기적으로 리뷰 독려</a:t>
            </a:r>
            <a:endParaRPr lang="en-US" altLang="ko-KR" dirty="0"/>
          </a:p>
          <a:p>
            <a:pPr lvl="2"/>
            <a:r>
              <a:rPr lang="ko-KR" altLang="en-US" dirty="0"/>
              <a:t>결과</a:t>
            </a:r>
            <a:r>
              <a:rPr lang="en-US" altLang="ko-KR" dirty="0"/>
              <a:t>: </a:t>
            </a:r>
            <a:r>
              <a:rPr lang="ko-KR" altLang="en-US" dirty="0"/>
              <a:t>개인 책임 하에 수행되어 잘 동작됨</a:t>
            </a:r>
            <a:r>
              <a:rPr lang="en-US" altLang="ko-KR" dirty="0"/>
              <a:t>. </a:t>
            </a:r>
            <a:r>
              <a:rPr lang="ko-KR" altLang="en-US" dirty="0"/>
              <a:t>애매한 경우</a:t>
            </a:r>
            <a:r>
              <a:rPr lang="en-US" altLang="ko-KR" dirty="0"/>
              <a:t>, </a:t>
            </a:r>
            <a:r>
              <a:rPr lang="ko-KR" altLang="en-US" dirty="0"/>
              <a:t>결정권을 행사하여 의사 결정이 빠름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378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경험 </a:t>
            </a:r>
            <a:r>
              <a:rPr lang="en-US" altLang="ko-KR" dirty="0"/>
              <a:t>4: </a:t>
            </a:r>
            <a:r>
              <a:rPr lang="ko-KR" altLang="en-US" dirty="0"/>
              <a:t>리뷰로 인한 병목에 대한 회고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리뷰가 왜 병목이 됐을까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1800" dirty="0"/>
              <a:t>동료의 리뷰와 동의가 있어야 머지 가능한데</a:t>
            </a:r>
            <a:r>
              <a:rPr lang="en-US" altLang="ko-KR" sz="1800" dirty="0"/>
              <a:t>, </a:t>
            </a:r>
            <a:r>
              <a:rPr lang="ko-KR" altLang="en-US" sz="1800" dirty="0"/>
              <a:t>늦게 함</a:t>
            </a:r>
          </a:p>
          <a:p>
            <a:r>
              <a:rPr lang="ko-KR" altLang="en-US" sz="2000" dirty="0"/>
              <a:t>모든 동료의 동의</a:t>
            </a:r>
            <a:r>
              <a:rPr lang="en-US" altLang="ko-KR" sz="2000" dirty="0"/>
              <a:t>, </a:t>
            </a:r>
            <a:r>
              <a:rPr lang="ko-KR" altLang="en-US" sz="2000" dirty="0"/>
              <a:t>효과 있었을까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1800" dirty="0"/>
              <a:t>서로 어떤 작업을 하는지 알게 되고</a:t>
            </a:r>
            <a:r>
              <a:rPr lang="en-US" altLang="ko-KR" sz="1800" dirty="0"/>
              <a:t>, </a:t>
            </a:r>
            <a:r>
              <a:rPr lang="ko-KR" altLang="en-US" sz="1800" dirty="0"/>
              <a:t>어렴풋하지만 대부분의 코드를 알게 됨</a:t>
            </a:r>
            <a:r>
              <a:rPr lang="en-US" altLang="ko-KR" sz="1800" dirty="0"/>
              <a:t> </a:t>
            </a:r>
          </a:p>
          <a:p>
            <a:pPr lvl="1"/>
            <a:r>
              <a:rPr lang="ko-KR" altLang="en-US" sz="1800" dirty="0"/>
              <a:t>효과는 좋음</a:t>
            </a:r>
            <a:r>
              <a:rPr lang="en-US" altLang="ko-KR" sz="1800" dirty="0"/>
              <a:t>. </a:t>
            </a:r>
            <a:r>
              <a:rPr lang="ko-KR" altLang="en-US" sz="1800" dirty="0"/>
              <a:t>인원이 많아지며 병목의 원인이 됨 </a:t>
            </a:r>
          </a:p>
          <a:p>
            <a:r>
              <a:rPr lang="ko-KR" altLang="en-US" sz="2000" dirty="0"/>
              <a:t>몇 명의 팀일 때 리뷰가 가장 잘 될까</a:t>
            </a:r>
            <a:r>
              <a:rPr lang="en-US" altLang="ko-KR" sz="2000" dirty="0"/>
              <a:t>?</a:t>
            </a:r>
          </a:p>
          <a:p>
            <a:pPr lvl="1"/>
            <a:r>
              <a:rPr lang="en-US" altLang="ko-KR" sz="1800" dirty="0"/>
              <a:t>2</a:t>
            </a:r>
            <a:r>
              <a:rPr lang="ko-KR" altLang="en-US" sz="1800" dirty="0"/>
              <a:t>명</a:t>
            </a:r>
            <a:r>
              <a:rPr lang="en-US" altLang="ko-KR" sz="1800" dirty="0"/>
              <a:t>: </a:t>
            </a:r>
            <a:r>
              <a:rPr lang="ko-KR" altLang="en-US" sz="1800" dirty="0"/>
              <a:t>피드백 빠르지만 논의 상대 부족 </a:t>
            </a:r>
          </a:p>
          <a:p>
            <a:pPr lvl="1"/>
            <a:r>
              <a:rPr lang="en-US" altLang="ko-KR" sz="1800" dirty="0"/>
              <a:t>3~5</a:t>
            </a:r>
            <a:r>
              <a:rPr lang="ko-KR" altLang="en-US" sz="1800" dirty="0"/>
              <a:t>명</a:t>
            </a:r>
            <a:r>
              <a:rPr lang="en-US" altLang="ko-KR" sz="1800" dirty="0"/>
              <a:t>: </a:t>
            </a:r>
            <a:r>
              <a:rPr lang="ko-KR" altLang="en-US" sz="1800" dirty="0"/>
              <a:t>전체 동의 조건으로 효과적이었음 </a:t>
            </a:r>
          </a:p>
          <a:p>
            <a:pPr lvl="1"/>
            <a:r>
              <a:rPr lang="en-US" altLang="ko-KR" sz="1800" dirty="0"/>
              <a:t>6</a:t>
            </a:r>
            <a:r>
              <a:rPr lang="ko-KR" altLang="en-US" sz="1800" dirty="0"/>
              <a:t>명</a:t>
            </a:r>
            <a:r>
              <a:rPr lang="en-US" altLang="ko-KR" sz="1800" dirty="0"/>
              <a:t>~: </a:t>
            </a:r>
            <a:r>
              <a:rPr lang="ko-KR" altLang="en-US" sz="1800" dirty="0"/>
              <a:t>의견</a:t>
            </a:r>
            <a:r>
              <a:rPr lang="en-US" altLang="ko-KR" sz="1800" dirty="0"/>
              <a:t>/</a:t>
            </a:r>
            <a:r>
              <a:rPr lang="ko-KR" altLang="en-US" sz="1800" dirty="0"/>
              <a:t>논의도 많음</a:t>
            </a:r>
            <a:r>
              <a:rPr lang="en-US" altLang="ko-KR" sz="1800" dirty="0"/>
              <a:t>. </a:t>
            </a:r>
            <a:r>
              <a:rPr lang="ko-KR" altLang="en-US" sz="1800" dirty="0"/>
              <a:t>결과 대비 비효율적</a:t>
            </a:r>
          </a:p>
          <a:p>
            <a:r>
              <a:rPr lang="ko-KR" altLang="en-US" sz="2000" dirty="0"/>
              <a:t>시간이 갈수록 리뷰속도가 빨라짐</a:t>
            </a:r>
          </a:p>
          <a:p>
            <a:pPr lvl="1"/>
            <a:r>
              <a:rPr lang="ko-KR" altLang="en-US" sz="1600" dirty="0"/>
              <a:t>일관성 있는 코드 스타일이 도움이 됨</a:t>
            </a:r>
          </a:p>
          <a:p>
            <a:pPr lvl="1"/>
            <a:r>
              <a:rPr lang="ko-KR" altLang="en-US" sz="1600" dirty="0"/>
              <a:t>각자 중요하다고 생각하는 포인트 위주로 리뷰 </a:t>
            </a:r>
          </a:p>
          <a:p>
            <a:pPr lvl="1"/>
            <a:r>
              <a:rPr lang="ko-KR" altLang="en-US" sz="1600" dirty="0"/>
              <a:t>배포 주기가 짧아 쉽게 수정 배포 가능한 환경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9560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경험 </a:t>
            </a:r>
            <a:r>
              <a:rPr lang="en-US" altLang="ko-KR" dirty="0"/>
              <a:t>5: </a:t>
            </a:r>
            <a:r>
              <a:rPr lang="ko-KR" altLang="en-US" dirty="0"/>
              <a:t>새로운 팀 멤버 영입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프로젝트 멤버가 늘어남</a:t>
            </a:r>
          </a:p>
          <a:p>
            <a:pPr lvl="1"/>
            <a:r>
              <a:rPr lang="ko-KR" altLang="en-US" sz="1800" dirty="0"/>
              <a:t>최대 </a:t>
            </a:r>
            <a:r>
              <a:rPr lang="en-US" altLang="ko-KR" sz="1800" dirty="0"/>
              <a:t>8</a:t>
            </a:r>
            <a:r>
              <a:rPr lang="ko-KR" altLang="en-US" sz="1800" dirty="0"/>
              <a:t>명까지 늘어남 </a:t>
            </a:r>
          </a:p>
          <a:p>
            <a:pPr lvl="1"/>
            <a:r>
              <a:rPr lang="ko-KR" altLang="en-US" sz="1800" dirty="0"/>
              <a:t>대부분 리뷰 문화가 거의 없던 팀에서 온 멤버 </a:t>
            </a:r>
          </a:p>
          <a:p>
            <a:r>
              <a:rPr lang="ko-KR" altLang="en-US" sz="2000" dirty="0"/>
              <a:t>해결방안</a:t>
            </a:r>
            <a:r>
              <a:rPr lang="en-US" altLang="ko-KR" sz="2000" dirty="0"/>
              <a:t>: </a:t>
            </a:r>
            <a:r>
              <a:rPr lang="ko-KR" altLang="en-US" sz="2000" dirty="0"/>
              <a:t>문화로 정착시킴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r>
              <a:rPr lang="en-US" altLang="ko-KR" sz="2000" dirty="0"/>
              <a:t>“</a:t>
            </a:r>
            <a:r>
              <a:rPr lang="ko-KR" altLang="en-US" sz="2000" dirty="0"/>
              <a:t>우리 팀은 코드 리뷰를 하는 팀</a:t>
            </a:r>
            <a:r>
              <a:rPr lang="en-US" altLang="ko-KR" sz="2000" dirty="0"/>
              <a:t>!”</a:t>
            </a:r>
            <a:endParaRPr lang="ko-KR" altLang="en-US" sz="2000" dirty="0"/>
          </a:p>
          <a:p>
            <a:pPr lvl="1"/>
            <a:r>
              <a:rPr lang="ko-KR" altLang="en-US" sz="1800" dirty="0"/>
              <a:t>‘리뷰는 당연하다’는 문화는 정착된 상태 </a:t>
            </a:r>
          </a:p>
          <a:p>
            <a:pPr lvl="1"/>
            <a:r>
              <a:rPr lang="ko-KR" altLang="en-US" sz="1800" dirty="0"/>
              <a:t>영입 전부터 코드 리뷰 문화에 대해 강하게 언급 </a:t>
            </a:r>
          </a:p>
          <a:p>
            <a:pPr lvl="1"/>
            <a:r>
              <a:rPr lang="ko-KR" altLang="en-US" sz="1800" dirty="0"/>
              <a:t>첫 </a:t>
            </a:r>
            <a:r>
              <a:rPr lang="en-US" altLang="ko-KR" sz="1800" dirty="0"/>
              <a:t>PR</a:t>
            </a:r>
            <a:r>
              <a:rPr lang="ko-KR" altLang="en-US" sz="1800" dirty="0"/>
              <a:t>부터 폭풍 리뷰</a:t>
            </a:r>
            <a:endParaRPr lang="en-US" altLang="ko-KR" sz="1800" dirty="0"/>
          </a:p>
          <a:p>
            <a:pPr lvl="1"/>
            <a:endParaRPr lang="ko-KR" altLang="en-US" sz="1800" dirty="0"/>
          </a:p>
          <a:p>
            <a:r>
              <a:rPr lang="ko-KR" altLang="en-US" sz="2000" dirty="0"/>
              <a:t>새 멤버들의 공통된 리뷰 후기</a:t>
            </a:r>
          </a:p>
          <a:p>
            <a:pPr lvl="1"/>
            <a:r>
              <a:rPr lang="ko-KR" altLang="en-US" sz="1800" dirty="0"/>
              <a:t>초기의 리뷰는 스트레스였다 </a:t>
            </a:r>
            <a:r>
              <a:rPr lang="en-US" altLang="ko-KR" sz="1800" dirty="0"/>
              <a:t>(</a:t>
            </a:r>
            <a:r>
              <a:rPr lang="ko-KR" altLang="en-US" sz="1800" dirty="0"/>
              <a:t>특히 코드 스타일</a:t>
            </a:r>
            <a:r>
              <a:rPr lang="en-US" altLang="ko-KR" sz="1800" dirty="0"/>
              <a:t>) </a:t>
            </a:r>
          </a:p>
          <a:p>
            <a:pPr lvl="1"/>
            <a:r>
              <a:rPr lang="ko-KR" altLang="en-US" sz="1800" dirty="0"/>
              <a:t>코드 학습 효과가 좋았다 </a:t>
            </a:r>
          </a:p>
          <a:p>
            <a:pPr lvl="1"/>
            <a:r>
              <a:rPr lang="ko-KR" altLang="en-US" sz="1800" dirty="0"/>
              <a:t>시간이 지나니 코드 스타일에 익숙해지더라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8106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경험 </a:t>
            </a:r>
            <a:r>
              <a:rPr lang="en-US" altLang="ko-KR" dirty="0"/>
              <a:t>5: </a:t>
            </a:r>
            <a:r>
              <a:rPr lang="ko-KR" altLang="en-US" dirty="0"/>
              <a:t>새로운 팀 멤버 영입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527881"/>
            <a:ext cx="8353425" cy="433087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9099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경험 </a:t>
            </a:r>
            <a:r>
              <a:rPr lang="en-US" altLang="ko-KR" dirty="0"/>
              <a:t>6: </a:t>
            </a:r>
            <a:r>
              <a:rPr lang="ko-KR" altLang="en-US" dirty="0"/>
              <a:t>여러 사람이 담당하는 피처의 리뷰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사람이 담당하는 피처의 리뷰</a:t>
            </a:r>
          </a:p>
          <a:p>
            <a:pPr lvl="1"/>
            <a:r>
              <a:rPr lang="ko-KR" altLang="en-US" dirty="0"/>
              <a:t>한 피처를 여러 명이 함께 작업하는 경우 </a:t>
            </a:r>
          </a:p>
          <a:p>
            <a:pPr lvl="1"/>
            <a:r>
              <a:rPr lang="ko-KR" altLang="en-US" dirty="0"/>
              <a:t>작업 범위가 겹쳐 </a:t>
            </a:r>
            <a:r>
              <a:rPr lang="en-US" altLang="ko-KR" dirty="0"/>
              <a:t>develop</a:t>
            </a:r>
            <a:r>
              <a:rPr lang="ko-KR" altLang="en-US" dirty="0"/>
              <a:t>으로 </a:t>
            </a:r>
            <a:r>
              <a:rPr lang="en-US" altLang="ko-KR" dirty="0"/>
              <a:t>PR </a:t>
            </a:r>
            <a:r>
              <a:rPr lang="ko-KR" altLang="en-US" dirty="0"/>
              <a:t>애매함 </a:t>
            </a:r>
          </a:p>
          <a:p>
            <a:pPr lvl="1"/>
            <a:r>
              <a:rPr lang="ko-KR" altLang="en-US" dirty="0"/>
              <a:t>피처 단위가 커서 한 번에 </a:t>
            </a:r>
            <a:r>
              <a:rPr lang="ko-KR" altLang="en-US" dirty="0" err="1"/>
              <a:t>리뷰하기엔</a:t>
            </a:r>
            <a:r>
              <a:rPr lang="ko-KR" altLang="en-US" dirty="0"/>
              <a:t> 부담스러움</a:t>
            </a:r>
            <a:endParaRPr lang="en-US" altLang="ko-KR" dirty="0"/>
          </a:p>
          <a:p>
            <a:pPr lvl="1"/>
            <a:endParaRPr lang="ko-KR" altLang="en-US" dirty="0"/>
          </a:p>
          <a:p>
            <a:r>
              <a:rPr lang="ko-KR" altLang="en-US" dirty="0"/>
              <a:t>해결방법</a:t>
            </a:r>
            <a:r>
              <a:rPr lang="en-US" altLang="ko-KR" dirty="0"/>
              <a:t>: </a:t>
            </a:r>
            <a:r>
              <a:rPr lang="ko-KR" altLang="en-US" dirty="0"/>
              <a:t>메인 피처 </a:t>
            </a:r>
            <a:r>
              <a:rPr lang="ko-KR" altLang="en-US" dirty="0" err="1"/>
              <a:t>브랜치로</a:t>
            </a:r>
            <a:r>
              <a:rPr lang="ko-KR" altLang="en-US" dirty="0"/>
              <a:t> </a:t>
            </a:r>
            <a:r>
              <a:rPr lang="en-US" altLang="ko-KR" dirty="0"/>
              <a:t>PR</a:t>
            </a:r>
            <a:r>
              <a:rPr lang="ko-KR" altLang="en-US" dirty="0"/>
              <a:t>하도록 함</a:t>
            </a:r>
          </a:p>
          <a:p>
            <a:pPr lvl="1"/>
            <a:r>
              <a:rPr lang="ko-KR" altLang="en-US" dirty="0"/>
              <a:t>피처의 메인 </a:t>
            </a:r>
            <a:r>
              <a:rPr lang="ko-KR" altLang="en-US" dirty="0" err="1"/>
              <a:t>브랜치인</a:t>
            </a:r>
            <a:r>
              <a:rPr lang="ko-KR" altLang="en-US" dirty="0"/>
              <a:t> </a:t>
            </a:r>
            <a:r>
              <a:rPr lang="en-US" altLang="ko-KR" dirty="0"/>
              <a:t>feature/A</a:t>
            </a:r>
            <a:r>
              <a:rPr lang="ko-KR" altLang="en-US" dirty="0"/>
              <a:t>를 따고 </a:t>
            </a:r>
          </a:p>
          <a:p>
            <a:pPr lvl="1"/>
            <a:r>
              <a:rPr lang="ko-KR" altLang="en-US" dirty="0"/>
              <a:t>하위 피처를 </a:t>
            </a:r>
            <a:r>
              <a:rPr lang="en-US" altLang="ko-KR" dirty="0"/>
              <a:t>feature/A-1, feature/A-2</a:t>
            </a:r>
            <a:r>
              <a:rPr lang="ko-KR" altLang="en-US" dirty="0"/>
              <a:t>로 작업 </a:t>
            </a:r>
          </a:p>
          <a:p>
            <a:pPr lvl="1"/>
            <a:r>
              <a:rPr lang="ko-KR" altLang="en-US" dirty="0"/>
              <a:t>작업 후</a:t>
            </a:r>
            <a:r>
              <a:rPr lang="en-US" altLang="ko-KR" dirty="0"/>
              <a:t>, feature/A-1 &gt; feature/A </a:t>
            </a:r>
            <a:r>
              <a:rPr lang="ko-KR" altLang="en-US" dirty="0"/>
              <a:t>로 </a:t>
            </a:r>
            <a:r>
              <a:rPr lang="en-US" altLang="ko-KR" dirty="0"/>
              <a:t>PR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7787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경험 </a:t>
            </a:r>
            <a:r>
              <a:rPr lang="en-US" altLang="ko-KR" dirty="0"/>
              <a:t>6: </a:t>
            </a:r>
            <a:r>
              <a:rPr lang="ko-KR" altLang="en-US" dirty="0"/>
              <a:t>여러 사람이 담당하는 피처의 리뷰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번에 걸쳐 </a:t>
            </a:r>
            <a:r>
              <a:rPr lang="ko-KR" altLang="en-US" dirty="0" err="1"/>
              <a:t>리뷰함</a:t>
            </a:r>
            <a:endParaRPr lang="ko-KR" altLang="en-US" dirty="0"/>
          </a:p>
          <a:p>
            <a:pPr lvl="1"/>
            <a:r>
              <a:rPr lang="ko-KR" altLang="en-US" dirty="0"/>
              <a:t>상위 피처 </a:t>
            </a:r>
            <a:r>
              <a:rPr lang="ko-KR" altLang="en-US" dirty="0" err="1"/>
              <a:t>브랜치로의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 리뷰는 담당자끼리만 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차 리뷰는 큼직한 구조나 </a:t>
            </a:r>
            <a:r>
              <a:rPr lang="ko-KR" altLang="en-US" dirty="0" err="1"/>
              <a:t>로직에</a:t>
            </a:r>
            <a:r>
              <a:rPr lang="ko-KR" altLang="en-US" dirty="0"/>
              <a:t> 대해 </a:t>
            </a:r>
            <a:r>
              <a:rPr lang="ko-KR" altLang="en-US" dirty="0" err="1"/>
              <a:t>러프하게</a:t>
            </a:r>
            <a:r>
              <a:rPr lang="ko-KR" altLang="en-US" dirty="0"/>
              <a:t> </a:t>
            </a:r>
          </a:p>
          <a:p>
            <a:pPr lvl="1"/>
            <a:r>
              <a:rPr lang="en-US" altLang="ko-KR" dirty="0"/>
              <a:t>develop </a:t>
            </a:r>
            <a:r>
              <a:rPr lang="ko-KR" altLang="en-US" dirty="0" err="1"/>
              <a:t>브랜치로의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차 리뷰는 모두가 참여</a:t>
            </a:r>
            <a:endParaRPr lang="en-US" altLang="ko-KR" dirty="0"/>
          </a:p>
          <a:p>
            <a:pPr lvl="1"/>
            <a:endParaRPr lang="ko-KR" altLang="en-US" dirty="0"/>
          </a:p>
          <a:p>
            <a:r>
              <a:rPr lang="en-US" altLang="ko-KR" dirty="0"/>
              <a:t>2</a:t>
            </a:r>
            <a:r>
              <a:rPr lang="ko-KR" altLang="en-US" dirty="0"/>
              <a:t>차 리뷰의 효과</a:t>
            </a:r>
          </a:p>
          <a:p>
            <a:pPr lvl="1"/>
            <a:r>
              <a:rPr lang="ko-KR" altLang="en-US" dirty="0"/>
              <a:t>구조 변경에 대한 피드백이 </a:t>
            </a:r>
            <a:r>
              <a:rPr lang="en-US" altLang="ko-KR" dirty="0"/>
              <a:t>1</a:t>
            </a:r>
            <a:r>
              <a:rPr lang="ko-KR" altLang="en-US" dirty="0"/>
              <a:t>차 리뷰에서 가능 </a:t>
            </a:r>
          </a:p>
          <a:p>
            <a:pPr lvl="1"/>
            <a:r>
              <a:rPr lang="ko-KR" altLang="en-US" dirty="0"/>
              <a:t>테스트 직전에 큰 변경이 적어짐 </a:t>
            </a:r>
          </a:p>
          <a:p>
            <a:pPr lvl="1"/>
            <a:r>
              <a:rPr lang="ko-KR" altLang="en-US" dirty="0"/>
              <a:t>두 번째 리뷰부턴 확실히 속도가 빠름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951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226" y="1058863"/>
            <a:ext cx="6109548" cy="526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691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회고 </a:t>
            </a:r>
            <a:r>
              <a:rPr lang="en-US" altLang="ko-KR" dirty="0"/>
              <a:t>1. </a:t>
            </a:r>
            <a:r>
              <a:rPr lang="ko-KR" altLang="en-US" dirty="0"/>
              <a:t>리뷰는 서로에게 도움이 되었을까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5" y="1058566"/>
            <a:ext cx="8632227" cy="5269953"/>
          </a:xfrm>
        </p:spPr>
        <p:txBody>
          <a:bodyPr/>
          <a:lstStyle/>
          <a:p>
            <a:r>
              <a:rPr lang="ko-KR" altLang="en-US" dirty="0"/>
              <a:t>팀원들 후기</a:t>
            </a:r>
            <a:endParaRPr lang="en-US" altLang="ko-KR" dirty="0"/>
          </a:p>
          <a:p>
            <a:pPr lvl="1"/>
            <a:r>
              <a:rPr lang="ko-KR" altLang="en-US" dirty="0"/>
              <a:t>새로운 스타일 또는 접근 방법을 알게 됨 </a:t>
            </a:r>
          </a:p>
          <a:p>
            <a:pPr lvl="1"/>
            <a:r>
              <a:rPr lang="ko-KR" altLang="en-US" dirty="0"/>
              <a:t>“배울 게 많았다” </a:t>
            </a:r>
            <a:endParaRPr lang="en-US" altLang="ko-KR" dirty="0"/>
          </a:p>
          <a:p>
            <a:pPr lvl="2"/>
            <a:r>
              <a:rPr lang="ko-KR" altLang="en-US" dirty="0"/>
              <a:t>다른 사람의 코드를 읽는 시간이 많아졌다 </a:t>
            </a:r>
          </a:p>
          <a:p>
            <a:pPr lvl="1"/>
            <a:r>
              <a:rPr lang="ko-KR" altLang="en-US" dirty="0"/>
              <a:t>논의 과정에서 서로 성장하는 느낌 </a:t>
            </a:r>
            <a:endParaRPr lang="en-US" altLang="ko-KR" dirty="0"/>
          </a:p>
          <a:p>
            <a:pPr lvl="2"/>
            <a:r>
              <a:rPr lang="ko-KR" altLang="en-US" dirty="0"/>
              <a:t>‘왜 이렇게 했을까’ 생각하고</a:t>
            </a:r>
            <a:r>
              <a:rPr lang="en-US" altLang="ko-KR" dirty="0"/>
              <a:t>, </a:t>
            </a:r>
            <a:r>
              <a:rPr lang="ko-KR" altLang="en-US" dirty="0"/>
              <a:t>‘왜 이렇게 했는지’ 설명하는 시간이 많아짐</a:t>
            </a:r>
          </a:p>
          <a:p>
            <a:pPr lvl="1"/>
            <a:r>
              <a:rPr lang="ko-KR" altLang="en-US" dirty="0"/>
              <a:t>이제는 </a:t>
            </a:r>
            <a:r>
              <a:rPr lang="ko-KR" altLang="en-US" dirty="0" err="1"/>
              <a:t>안하면</a:t>
            </a:r>
            <a:r>
              <a:rPr lang="ko-KR" altLang="en-US" dirty="0"/>
              <a:t> 뭔가 불안함</a:t>
            </a:r>
            <a:endParaRPr lang="en-US" altLang="ko-KR" dirty="0"/>
          </a:p>
          <a:p>
            <a:r>
              <a:rPr lang="ko-KR" altLang="en-US" dirty="0"/>
              <a:t>직접적 효과</a:t>
            </a:r>
            <a:endParaRPr lang="en-US" altLang="ko-KR" dirty="0"/>
          </a:p>
          <a:p>
            <a:pPr lvl="1"/>
            <a:r>
              <a:rPr lang="ko-KR" altLang="en-US" dirty="0"/>
              <a:t>긴급 </a:t>
            </a:r>
            <a:r>
              <a:rPr lang="ko-KR" altLang="en-US" dirty="0" err="1"/>
              <a:t>핫픽스</a:t>
            </a:r>
            <a:r>
              <a:rPr lang="ko-KR" altLang="en-US" dirty="0"/>
              <a:t> 코드에서 버그 발견</a:t>
            </a:r>
            <a:r>
              <a:rPr lang="en-US" altLang="ko-KR" dirty="0"/>
              <a:t>! </a:t>
            </a:r>
          </a:p>
          <a:p>
            <a:pPr lvl="1"/>
            <a:r>
              <a:rPr lang="ko-KR" altLang="en-US" dirty="0"/>
              <a:t>코드 파악</a:t>
            </a:r>
            <a:r>
              <a:rPr lang="en-US" altLang="ko-KR" dirty="0"/>
              <a:t>: </a:t>
            </a:r>
            <a:r>
              <a:rPr lang="ko-KR" altLang="en-US" dirty="0"/>
              <a:t>내가 짠 것 같은데 알고 보니 다른 사람이 짰음 </a:t>
            </a:r>
          </a:p>
          <a:p>
            <a:pPr lvl="1"/>
            <a:r>
              <a:rPr lang="ko-KR" altLang="en-US" dirty="0"/>
              <a:t>인수인계 할 게 거의 없음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887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리뷰 효과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장기적인 안목에서 도입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828403"/>
            <a:ext cx="8168172" cy="502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502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회고 </a:t>
            </a:r>
            <a:r>
              <a:rPr lang="en-US" altLang="ko-KR" dirty="0"/>
              <a:t>2. </a:t>
            </a:r>
            <a:r>
              <a:rPr lang="ko-KR" altLang="en-US" dirty="0"/>
              <a:t>리뷰의 유익함</a:t>
            </a:r>
            <a:r>
              <a:rPr lang="en-US" altLang="ko-KR" dirty="0"/>
              <a:t>, </a:t>
            </a:r>
            <a:r>
              <a:rPr lang="ko-KR" altLang="en-US" dirty="0"/>
              <a:t>무익함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유익하다고 느꼈던 리뷰</a:t>
            </a:r>
          </a:p>
          <a:p>
            <a:pPr lvl="1"/>
            <a:r>
              <a:rPr lang="ko-KR" altLang="en-US" dirty="0"/>
              <a:t>미리 발견하는 버그 </a:t>
            </a:r>
          </a:p>
          <a:p>
            <a:pPr lvl="1"/>
            <a:r>
              <a:rPr lang="ko-KR" altLang="en-US" dirty="0"/>
              <a:t>경험의 공유 </a:t>
            </a:r>
            <a:r>
              <a:rPr lang="en-US" altLang="ko-KR" dirty="0"/>
              <a:t>(</a:t>
            </a:r>
            <a:r>
              <a:rPr lang="ko-KR" altLang="en-US" dirty="0"/>
              <a:t>삽질 회피</a:t>
            </a:r>
            <a:r>
              <a:rPr lang="en-US" altLang="ko-KR" dirty="0"/>
              <a:t>, </a:t>
            </a:r>
            <a:r>
              <a:rPr lang="ko-KR" altLang="en-US" dirty="0"/>
              <a:t>기존 코드 </a:t>
            </a:r>
            <a:r>
              <a:rPr lang="ko-KR" altLang="en-US" dirty="0" err="1"/>
              <a:t>히스토리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/>
              <a:t>더 나은 제안 </a:t>
            </a:r>
            <a:r>
              <a:rPr lang="en-US" altLang="ko-KR" dirty="0"/>
              <a:t>(</a:t>
            </a:r>
            <a:r>
              <a:rPr lang="ko-KR" altLang="en-US" dirty="0" err="1"/>
              <a:t>로직</a:t>
            </a:r>
            <a:r>
              <a:rPr lang="en-US" altLang="ko-KR" dirty="0"/>
              <a:t>, </a:t>
            </a:r>
            <a:r>
              <a:rPr lang="ko-KR" altLang="en-US" dirty="0" err="1"/>
              <a:t>변수명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조금은 불필요한 논쟁이라고 생각한 리뷰</a:t>
            </a:r>
          </a:p>
          <a:p>
            <a:pPr lvl="1"/>
            <a:r>
              <a:rPr lang="ko-KR" altLang="en-US" dirty="0"/>
              <a:t>취향의 차이 </a:t>
            </a:r>
            <a:r>
              <a:rPr lang="en-US" altLang="ko-KR" dirty="0"/>
              <a:t>(if vs switch) </a:t>
            </a:r>
          </a:p>
          <a:p>
            <a:pPr lvl="1"/>
            <a:r>
              <a:rPr lang="ko-KR" altLang="en-US" dirty="0"/>
              <a:t>애매한 수준의 제안 </a:t>
            </a:r>
            <a:r>
              <a:rPr lang="en-US" altLang="ko-KR" dirty="0"/>
              <a:t>(</a:t>
            </a:r>
            <a:r>
              <a:rPr lang="ko-KR" altLang="en-US" dirty="0" err="1"/>
              <a:t>변수명</a:t>
            </a:r>
            <a:r>
              <a:rPr lang="en-US" altLang="ko-KR" dirty="0"/>
              <a:t>, </a:t>
            </a:r>
            <a:r>
              <a:rPr lang="ko-KR" altLang="en-US" dirty="0"/>
              <a:t>미미한 성능 개선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/>
              <a:t>너무 먼 미래에 대한 방어 코드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7246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회고 </a:t>
            </a:r>
            <a:r>
              <a:rPr lang="en-US" altLang="ko-KR" dirty="0"/>
              <a:t>2. </a:t>
            </a:r>
            <a:r>
              <a:rPr lang="ko-KR" altLang="en-US" dirty="0"/>
              <a:t>리뷰의 유익함</a:t>
            </a:r>
            <a:r>
              <a:rPr lang="en-US" altLang="ko-KR" dirty="0"/>
              <a:t>, </a:t>
            </a:r>
            <a:r>
              <a:rPr lang="ko-KR" altLang="en-US" dirty="0"/>
              <a:t>무익함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리뷰에 대해 공통적으로 느꼈던 스트레스</a:t>
            </a:r>
          </a:p>
          <a:p>
            <a:pPr lvl="1"/>
            <a:r>
              <a:rPr lang="ko-KR" altLang="en-US" dirty="0"/>
              <a:t>코드 스타일의 사소한 부분까지 강요당했을 때 </a:t>
            </a:r>
          </a:p>
          <a:p>
            <a:pPr lvl="1"/>
            <a:r>
              <a:rPr lang="ko-KR" altLang="en-US" dirty="0"/>
              <a:t>피처도 작업하랴</a:t>
            </a:r>
            <a:r>
              <a:rPr lang="en-US" altLang="ko-KR" dirty="0"/>
              <a:t>, </a:t>
            </a:r>
            <a:r>
              <a:rPr lang="ko-KR" altLang="en-US" dirty="0" err="1"/>
              <a:t>리뷰하랴</a:t>
            </a:r>
            <a:r>
              <a:rPr lang="en-US" altLang="ko-KR" dirty="0"/>
              <a:t>, </a:t>
            </a:r>
            <a:r>
              <a:rPr lang="ko-KR" altLang="en-US" dirty="0" err="1"/>
              <a:t>피드백하랴</a:t>
            </a:r>
            <a:r>
              <a:rPr lang="ko-KR" altLang="en-US" dirty="0"/>
              <a:t> </a:t>
            </a:r>
          </a:p>
          <a:p>
            <a:pPr lvl="1"/>
            <a:r>
              <a:rPr lang="ko-KR" altLang="en-US" dirty="0"/>
              <a:t>내일이 마감인데</a:t>
            </a:r>
            <a:r>
              <a:rPr lang="en-US" altLang="ko-KR" dirty="0"/>
              <a:t>, </a:t>
            </a:r>
            <a:r>
              <a:rPr lang="ko-KR" altLang="en-US" dirty="0"/>
              <a:t>전체 구조를 변경하는 리뷰 </a:t>
            </a:r>
          </a:p>
          <a:p>
            <a:pPr lvl="1"/>
            <a:r>
              <a:rPr lang="ko-KR" altLang="en-US" dirty="0"/>
              <a:t>내일이 테스트인데</a:t>
            </a:r>
            <a:r>
              <a:rPr lang="en-US" altLang="ko-KR" dirty="0"/>
              <a:t>, </a:t>
            </a:r>
            <a:r>
              <a:rPr lang="ko-KR" altLang="en-US" dirty="0"/>
              <a:t>쌓인 리뷰가 수십 개</a:t>
            </a:r>
          </a:p>
          <a:p>
            <a:endParaRPr lang="en-US" altLang="ko-KR" dirty="0"/>
          </a:p>
          <a:p>
            <a:r>
              <a:rPr lang="ko-KR" altLang="en-US" dirty="0"/>
              <a:t>근본적으로 해결하기 어려운 문제들</a:t>
            </a:r>
            <a:endParaRPr lang="en-US" altLang="ko-KR" dirty="0"/>
          </a:p>
          <a:p>
            <a:pPr lvl="1"/>
            <a:r>
              <a:rPr lang="ko-KR" altLang="en-US" dirty="0"/>
              <a:t>여전히 리뷰가 병목이 될 수 있다 </a:t>
            </a:r>
          </a:p>
          <a:p>
            <a:pPr lvl="1"/>
            <a:r>
              <a:rPr lang="ko-KR" altLang="en-US" dirty="0"/>
              <a:t>리뷰 문화 정착까지의 비용이 크다 </a:t>
            </a:r>
          </a:p>
          <a:p>
            <a:pPr lvl="1"/>
            <a:r>
              <a:rPr lang="ko-KR" altLang="en-US" dirty="0"/>
              <a:t>가끔은 리뷰가 생산 의욕을 꺾을 때도 있다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2815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회고 </a:t>
            </a:r>
            <a:r>
              <a:rPr lang="en-US" altLang="ko-KR" dirty="0"/>
              <a:t>3. </a:t>
            </a:r>
            <a:r>
              <a:rPr lang="ko-KR" altLang="en-US" dirty="0"/>
              <a:t>어떻게 리뷰를 유지할 수 있었을까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우리가 리뷰를 유지할 수 있었던 이유</a:t>
            </a:r>
          </a:p>
          <a:p>
            <a:pPr lvl="1"/>
            <a:r>
              <a:rPr lang="ko-KR" altLang="en-US" dirty="0"/>
              <a:t>초기부터 모두의 동의 하에 자율적으로 도입 </a:t>
            </a:r>
          </a:p>
          <a:p>
            <a:pPr lvl="1"/>
            <a:r>
              <a:rPr lang="ko-KR" altLang="en-US" dirty="0"/>
              <a:t>코드 리뷰는 당연하다라는 문화의 정착 </a:t>
            </a:r>
          </a:p>
          <a:p>
            <a:pPr lvl="1"/>
            <a:r>
              <a:rPr lang="ko-KR" altLang="en-US" dirty="0"/>
              <a:t>문제의 인식과 지속적인 개선 노력 </a:t>
            </a:r>
          </a:p>
          <a:p>
            <a:pPr lvl="1"/>
            <a:r>
              <a:rPr lang="ko-KR" altLang="en-US" dirty="0"/>
              <a:t>정기적인 개발 미팅</a:t>
            </a:r>
            <a:r>
              <a:rPr lang="en-US" altLang="ko-KR" dirty="0"/>
              <a:t>: </a:t>
            </a:r>
            <a:r>
              <a:rPr lang="ko-KR" altLang="en-US" dirty="0"/>
              <a:t>특히 좋았음</a:t>
            </a:r>
            <a:endParaRPr lang="en-US" altLang="ko-KR" dirty="0"/>
          </a:p>
          <a:p>
            <a:pPr lvl="2"/>
            <a:r>
              <a:rPr lang="ko-KR" altLang="en-US" dirty="0"/>
              <a:t>매주 정해진 시간에 자유 주제로 논의 </a:t>
            </a:r>
          </a:p>
          <a:p>
            <a:pPr lvl="2"/>
            <a:r>
              <a:rPr lang="ko-KR" altLang="en-US" dirty="0" err="1"/>
              <a:t>이터레이션</a:t>
            </a:r>
            <a:r>
              <a:rPr lang="ko-KR" altLang="en-US" dirty="0"/>
              <a:t> 테스트 종료 후 회고 </a:t>
            </a:r>
          </a:p>
          <a:p>
            <a:pPr lvl="2"/>
            <a:r>
              <a:rPr lang="ko-KR" altLang="en-US" dirty="0"/>
              <a:t>리뷰 정책 </a:t>
            </a:r>
            <a:r>
              <a:rPr lang="en-US" altLang="ko-KR" dirty="0"/>
              <a:t>/ </a:t>
            </a:r>
            <a:r>
              <a:rPr lang="ko-KR" altLang="en-US" dirty="0"/>
              <a:t>개선에 대한 논의할 수 있는 기회</a:t>
            </a:r>
            <a:endParaRPr lang="en-US" altLang="ko-KR" dirty="0"/>
          </a:p>
          <a:p>
            <a:pPr lvl="1"/>
            <a:r>
              <a:rPr lang="ko-KR" altLang="en-US" dirty="0"/>
              <a:t>도구</a:t>
            </a:r>
            <a:r>
              <a:rPr lang="en-US" altLang="ko-KR" dirty="0"/>
              <a:t>: </a:t>
            </a:r>
            <a:r>
              <a:rPr lang="ko-KR" altLang="en-US" dirty="0"/>
              <a:t>엔터프라이즈 </a:t>
            </a:r>
            <a:r>
              <a:rPr lang="ko-KR" altLang="en-US" dirty="0" err="1"/>
              <a:t>깃헙</a:t>
            </a:r>
            <a:r>
              <a:rPr lang="ko-KR" altLang="en-US" dirty="0"/>
              <a:t> </a:t>
            </a:r>
          </a:p>
          <a:p>
            <a:pPr lvl="1"/>
            <a:r>
              <a:rPr lang="ko-KR" altLang="en-US" dirty="0"/>
              <a:t>모두 같은 언어로 같은 서비스를 담당 </a:t>
            </a:r>
          </a:p>
          <a:p>
            <a:pPr lvl="1"/>
            <a:r>
              <a:rPr lang="ko-KR" altLang="en-US" dirty="0"/>
              <a:t>지속적으로 한 서비스를 담당 </a:t>
            </a:r>
          </a:p>
          <a:p>
            <a:pPr lvl="1"/>
            <a:r>
              <a:rPr lang="ko-KR" altLang="en-US" dirty="0"/>
              <a:t>수평적 문화 </a:t>
            </a:r>
            <a:r>
              <a:rPr lang="en-US" altLang="ko-KR" dirty="0"/>
              <a:t>(</a:t>
            </a:r>
            <a:r>
              <a:rPr lang="ko-KR" altLang="en-US" dirty="0"/>
              <a:t>영어 이름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0051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회고 </a:t>
            </a:r>
            <a:r>
              <a:rPr lang="en-US" altLang="ko-KR" dirty="0"/>
              <a:t>3. </a:t>
            </a:r>
            <a:r>
              <a:rPr lang="ko-KR" altLang="en-US" dirty="0"/>
              <a:t>어떻게 리뷰를 유지할 수 있었을까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반면</a:t>
            </a:r>
            <a:r>
              <a:rPr lang="en-US" altLang="ko-KR" dirty="0"/>
              <a:t>, </a:t>
            </a:r>
            <a:r>
              <a:rPr lang="ko-KR" altLang="en-US" dirty="0"/>
              <a:t>예전 좋지 않았던 리뷰 경험</a:t>
            </a:r>
          </a:p>
          <a:p>
            <a:pPr lvl="1"/>
            <a:r>
              <a:rPr lang="ko-KR" altLang="en-US" dirty="0"/>
              <a:t>팀 내에서 코드 리뷰 진행 </a:t>
            </a:r>
          </a:p>
          <a:p>
            <a:pPr lvl="1"/>
            <a:r>
              <a:rPr lang="ko-KR" altLang="en-US" dirty="0"/>
              <a:t>자바스크립트 개발자가 모여있는 기능 조직 </a:t>
            </a:r>
          </a:p>
          <a:p>
            <a:pPr lvl="1"/>
            <a:r>
              <a:rPr lang="ko-KR" altLang="en-US" dirty="0"/>
              <a:t>각자 다른 프로젝트에 투입 </a:t>
            </a:r>
          </a:p>
          <a:p>
            <a:pPr lvl="1"/>
            <a:r>
              <a:rPr lang="ko-KR" altLang="en-US" dirty="0"/>
              <a:t>자율적으로 만들어진 분위기가 아니었음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8178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코드 리뷰가 좋지 않을 수 있는 이유 및 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오프라인 코드 리뷰만 수행</a:t>
            </a:r>
          </a:p>
          <a:p>
            <a:pPr lvl="1"/>
            <a:r>
              <a:rPr lang="ko-KR" altLang="en-US" sz="1800" dirty="0"/>
              <a:t>리뷰 미팅에서 </a:t>
            </a:r>
            <a:r>
              <a:rPr lang="ko-KR" altLang="en-US" sz="1800" dirty="0" err="1"/>
              <a:t>프로젝터로</a:t>
            </a:r>
            <a:r>
              <a:rPr lang="ko-KR" altLang="en-US" sz="1800" dirty="0"/>
              <a:t> 공유 </a:t>
            </a:r>
          </a:p>
          <a:p>
            <a:pPr lvl="1"/>
            <a:r>
              <a:rPr lang="ko-KR" altLang="en-US" sz="1800" dirty="0"/>
              <a:t>리뷰 미팅은 분위기 영향을 많이 받음 </a:t>
            </a:r>
          </a:p>
          <a:p>
            <a:pPr lvl="1"/>
            <a:r>
              <a:rPr lang="ko-KR" altLang="en-US" sz="1800" dirty="0"/>
              <a:t>과열된 논쟁이나 </a:t>
            </a:r>
            <a:r>
              <a:rPr lang="ko-KR" altLang="en-US" sz="1800" dirty="0" err="1"/>
              <a:t>귀차니즘의</a:t>
            </a:r>
            <a:r>
              <a:rPr lang="ko-KR" altLang="en-US" sz="1800" dirty="0"/>
              <a:t> 전파</a:t>
            </a:r>
            <a:endParaRPr lang="en-US" altLang="ko-KR" sz="1800" dirty="0"/>
          </a:p>
          <a:p>
            <a:r>
              <a:rPr lang="ko-KR" altLang="en-US" sz="2000" dirty="0"/>
              <a:t>도구의 부실함</a:t>
            </a:r>
          </a:p>
          <a:p>
            <a:pPr lvl="1"/>
            <a:r>
              <a:rPr lang="en-US" altLang="ko-KR" sz="1800" dirty="0"/>
              <a:t>SVN + </a:t>
            </a:r>
            <a:r>
              <a:rPr lang="ko-KR" altLang="en-US" sz="1800" dirty="0"/>
              <a:t>마땅한 리뷰 도구 없었음 </a:t>
            </a:r>
          </a:p>
          <a:p>
            <a:pPr lvl="1"/>
            <a:r>
              <a:rPr lang="ko-KR" altLang="en-US" sz="1800" dirty="0"/>
              <a:t>메모장이나 에디터에 주석으로 달아 전달 </a:t>
            </a:r>
          </a:p>
          <a:p>
            <a:pPr lvl="1"/>
            <a:r>
              <a:rPr lang="ko-KR" altLang="en-US" sz="1800" dirty="0"/>
              <a:t>별도 리뷰 도구를 도입했지만 잘 연동되지 않음</a:t>
            </a:r>
            <a:endParaRPr lang="en-US" altLang="ko-KR" sz="1800" dirty="0"/>
          </a:p>
          <a:p>
            <a:r>
              <a:rPr lang="ko-KR" altLang="en-US" sz="2000" dirty="0"/>
              <a:t>서로 다른 업무</a:t>
            </a:r>
          </a:p>
          <a:p>
            <a:pPr lvl="1"/>
            <a:r>
              <a:rPr lang="ko-KR" altLang="en-US" sz="1800" dirty="0"/>
              <a:t>개발하는 언어는 같았지만 </a:t>
            </a:r>
          </a:p>
          <a:p>
            <a:pPr lvl="1"/>
            <a:r>
              <a:rPr lang="ko-KR" altLang="en-US" sz="1800" dirty="0"/>
              <a:t>담당하는 서비스가 모두 다름 </a:t>
            </a:r>
          </a:p>
          <a:p>
            <a:pPr lvl="1"/>
            <a:r>
              <a:rPr lang="ko-KR" altLang="en-US" sz="1800" dirty="0"/>
              <a:t>리뷰 범위의 한계 </a:t>
            </a:r>
            <a:r>
              <a:rPr lang="en-US" altLang="ko-KR" sz="1800" dirty="0"/>
              <a:t>(</a:t>
            </a:r>
            <a:r>
              <a:rPr lang="ko-KR" altLang="en-US" sz="1800" dirty="0"/>
              <a:t>스타일이나 일반적인 </a:t>
            </a:r>
            <a:r>
              <a:rPr lang="ko-KR" altLang="en-US" sz="1800" dirty="0" err="1"/>
              <a:t>로직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2169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코드 리뷰가 좋지 않을 수 있는 이유 및 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주니어</a:t>
            </a:r>
            <a:r>
              <a:rPr lang="en-US" altLang="ko-KR" dirty="0"/>
              <a:t>-</a:t>
            </a:r>
            <a:r>
              <a:rPr lang="ko-KR" altLang="en-US" dirty="0"/>
              <a:t>시니어 간의 코드 리뷰</a:t>
            </a:r>
            <a:endParaRPr lang="en-US" altLang="ko-KR" dirty="0"/>
          </a:p>
          <a:p>
            <a:pPr lvl="1"/>
            <a:r>
              <a:rPr lang="ko-KR" altLang="en-US" dirty="0"/>
              <a:t>시니어가 주니어의 코드를 고쳐주는 </a:t>
            </a:r>
            <a:r>
              <a:rPr lang="ko-KR" altLang="en-US" dirty="0" err="1"/>
              <a:t>일방향</a:t>
            </a:r>
            <a:r>
              <a:rPr lang="ko-KR" altLang="en-US" dirty="0"/>
              <a:t> 리뷰 </a:t>
            </a:r>
          </a:p>
          <a:p>
            <a:pPr lvl="1"/>
            <a:r>
              <a:rPr lang="ko-KR" altLang="en-US" dirty="0"/>
              <a:t>시니어들에겐 큰 도움이 되지 않음</a:t>
            </a:r>
            <a:endParaRPr lang="en-US" altLang="ko-KR" dirty="0"/>
          </a:p>
          <a:p>
            <a:r>
              <a:rPr lang="ko-KR" altLang="en-US" dirty="0"/>
              <a:t>자리잡지 못한 문화</a:t>
            </a:r>
          </a:p>
          <a:p>
            <a:pPr lvl="1"/>
            <a:r>
              <a:rPr lang="ko-KR" altLang="en-US" dirty="0"/>
              <a:t>코드 리뷰가 잘 </a:t>
            </a:r>
            <a:r>
              <a:rPr lang="ko-KR" altLang="en-US" dirty="0" err="1"/>
              <a:t>워킹하지</a:t>
            </a:r>
            <a:r>
              <a:rPr lang="ko-KR" altLang="en-US" dirty="0"/>
              <a:t> 않는 걸 모두 알고 있음 </a:t>
            </a:r>
          </a:p>
          <a:p>
            <a:pPr lvl="1"/>
            <a:r>
              <a:rPr lang="ko-KR" altLang="en-US" dirty="0"/>
              <a:t>‘뭘 코드리뷰를 해</a:t>
            </a:r>
            <a:r>
              <a:rPr lang="en-US" altLang="ko-KR" dirty="0"/>
              <a:t>~’</a:t>
            </a:r>
            <a:r>
              <a:rPr lang="ko-KR" altLang="en-US" dirty="0"/>
              <a:t>라는 분위기 </a:t>
            </a:r>
          </a:p>
          <a:p>
            <a:pPr lvl="1"/>
            <a:r>
              <a:rPr lang="ko-KR" altLang="en-US" dirty="0"/>
              <a:t>‘</a:t>
            </a:r>
            <a:r>
              <a:rPr lang="ko-KR" altLang="en-US" dirty="0" err="1"/>
              <a:t>팀별로</a:t>
            </a:r>
            <a:r>
              <a:rPr lang="ko-KR" altLang="en-US" dirty="0"/>
              <a:t> 코드리뷰를 하라’는 상위 조직의 강제성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5776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리뷰 도입을 위한 제언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새로 시작하는 조직에 리뷰를 도입한다면</a:t>
            </a:r>
          </a:p>
          <a:p>
            <a:pPr lvl="1"/>
            <a:r>
              <a:rPr lang="ko-KR" altLang="en-US" sz="1600" dirty="0"/>
              <a:t>모든 멤버의 자율적 동의로 시작하고</a:t>
            </a:r>
            <a:r>
              <a:rPr lang="en-US" altLang="ko-KR" sz="1600" dirty="0"/>
              <a:t>, </a:t>
            </a:r>
          </a:p>
          <a:p>
            <a:pPr lvl="1"/>
            <a:r>
              <a:rPr lang="ko-KR" altLang="en-US" sz="1600" dirty="0"/>
              <a:t>최대한 강제성을 적용한 규칙으로 시작 </a:t>
            </a:r>
          </a:p>
          <a:p>
            <a:pPr lvl="1"/>
            <a:r>
              <a:rPr lang="ko-KR" altLang="en-US" sz="1600" dirty="0"/>
              <a:t>규칙은 도구를 사용해 제한</a:t>
            </a:r>
            <a:endParaRPr lang="ko-KR" altLang="en-US" sz="2000" dirty="0"/>
          </a:p>
          <a:p>
            <a:r>
              <a:rPr lang="ko-KR" altLang="en-US" sz="2000" dirty="0"/>
              <a:t>시작할 때는 이렇게 해보면 어떨까</a:t>
            </a:r>
            <a:r>
              <a:rPr lang="en-US" altLang="ko-KR" sz="2000" dirty="0"/>
              <a:t>?</a:t>
            </a:r>
          </a:p>
          <a:p>
            <a:pPr lvl="1"/>
            <a:r>
              <a:rPr lang="en-US" altLang="ko-KR" sz="1600" dirty="0" err="1"/>
              <a:t>develop,master</a:t>
            </a:r>
            <a:r>
              <a:rPr lang="en-US" altLang="ko-KR" sz="1600" dirty="0"/>
              <a:t> push </a:t>
            </a:r>
            <a:r>
              <a:rPr lang="ko-KR" altLang="en-US" sz="1600" dirty="0"/>
              <a:t>제한 </a:t>
            </a:r>
            <a:r>
              <a:rPr lang="en-US" altLang="ko-KR" sz="1600" dirty="0"/>
              <a:t>/ </a:t>
            </a:r>
            <a:r>
              <a:rPr lang="ko-KR" altLang="en-US" sz="1600" dirty="0"/>
              <a:t>모두 </a:t>
            </a:r>
            <a:r>
              <a:rPr lang="en-US" altLang="ko-KR" sz="1600" dirty="0"/>
              <a:t>PR</a:t>
            </a:r>
            <a:r>
              <a:rPr lang="ko-KR" altLang="en-US" sz="1600" dirty="0"/>
              <a:t>로 </a:t>
            </a:r>
          </a:p>
          <a:p>
            <a:pPr lvl="1"/>
            <a:r>
              <a:rPr lang="ko-KR" altLang="en-US" sz="1600" dirty="0"/>
              <a:t>모든 멤버의 동의 </a:t>
            </a:r>
          </a:p>
          <a:p>
            <a:pPr lvl="1"/>
            <a:r>
              <a:rPr lang="ko-KR" altLang="en-US" sz="1600" dirty="0"/>
              <a:t>코드 스타일 체크는 자동화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깃훅</a:t>
            </a:r>
            <a:r>
              <a:rPr lang="ko-KR" altLang="en-US" sz="1600" dirty="0"/>
              <a:t> 등</a:t>
            </a:r>
            <a:r>
              <a:rPr lang="en-US" altLang="ko-KR" sz="1600" dirty="0"/>
              <a:t>)</a:t>
            </a:r>
            <a:endParaRPr lang="en-US" altLang="ko-KR" sz="2000" dirty="0"/>
          </a:p>
          <a:p>
            <a:r>
              <a:rPr lang="ko-KR" altLang="en-US" sz="2000" dirty="0"/>
              <a:t>기존 조직에 리뷰를 도입한다면</a:t>
            </a:r>
          </a:p>
          <a:p>
            <a:pPr lvl="1"/>
            <a:r>
              <a:rPr lang="ko-KR" altLang="en-US" sz="1600" dirty="0"/>
              <a:t>나와 마음이 맞는 동료를 찾아 소규모로 시작 </a:t>
            </a:r>
          </a:p>
          <a:p>
            <a:pPr lvl="1"/>
            <a:r>
              <a:rPr lang="ko-KR" altLang="en-US" sz="1600" dirty="0"/>
              <a:t>도구를 적극적으로 활용 </a:t>
            </a:r>
          </a:p>
          <a:p>
            <a:pPr lvl="1"/>
            <a:r>
              <a:rPr lang="ko-KR" altLang="en-US" sz="1600" dirty="0"/>
              <a:t>기존에 일하던 방식에 자연스럽게 적용될 수 있게 </a:t>
            </a:r>
          </a:p>
          <a:p>
            <a:pPr lvl="1"/>
            <a:r>
              <a:rPr lang="ko-KR" altLang="en-US" sz="1600" dirty="0"/>
              <a:t>다른 멤버가 거부감을 갖지 않도록 천천히 도입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9711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리뷰 도입을 위한 제언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근데 좀 해보려고 하면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다른 멤버는 시큰둥하다</a:t>
            </a:r>
            <a:r>
              <a:rPr lang="en-US" altLang="ko-KR" dirty="0"/>
              <a:t>. </a:t>
            </a:r>
            <a:r>
              <a:rPr lang="ko-KR" altLang="en-US" dirty="0"/>
              <a:t>나만 하고 싶나</a:t>
            </a:r>
            <a:r>
              <a:rPr lang="en-US" altLang="ko-KR" dirty="0"/>
              <a:t>… </a:t>
            </a:r>
          </a:p>
          <a:p>
            <a:pPr lvl="1"/>
            <a:r>
              <a:rPr lang="ko-KR" altLang="en-US" dirty="0"/>
              <a:t>자꾸 하자고 하려니 귀찮고 미안하다</a:t>
            </a:r>
            <a:r>
              <a:rPr lang="en-US" altLang="ko-KR" dirty="0"/>
              <a:t>… </a:t>
            </a:r>
          </a:p>
          <a:p>
            <a:pPr lvl="1"/>
            <a:r>
              <a:rPr lang="ko-KR" altLang="en-US" dirty="0"/>
              <a:t>그냥도 이미 바쁜데 </a:t>
            </a:r>
            <a:r>
              <a:rPr lang="ko-KR" altLang="en-US" dirty="0" err="1"/>
              <a:t>오바</a:t>
            </a:r>
            <a:r>
              <a:rPr lang="ko-KR" altLang="en-US" dirty="0"/>
              <a:t> 아닌가</a:t>
            </a:r>
            <a:r>
              <a:rPr lang="en-US" altLang="ko-KR" dirty="0"/>
              <a:t>…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코드리뷰는 문화</a:t>
            </a:r>
          </a:p>
          <a:p>
            <a:pPr lvl="1"/>
            <a:r>
              <a:rPr lang="ko-KR" altLang="en-US" dirty="0"/>
              <a:t>기존의 습관을 단번에 바꾸기 어려움 </a:t>
            </a:r>
          </a:p>
          <a:p>
            <a:pPr lvl="1"/>
            <a:r>
              <a:rPr lang="ko-KR" altLang="en-US" dirty="0"/>
              <a:t>억지로 바꾸려고 하면 더 어려움 </a:t>
            </a:r>
          </a:p>
          <a:p>
            <a:pPr lvl="1"/>
            <a:r>
              <a:rPr lang="ko-KR" altLang="en-US" dirty="0"/>
              <a:t>여유와 시간을 갖고 천천히 </a:t>
            </a:r>
          </a:p>
          <a:p>
            <a:pPr lvl="1"/>
            <a:r>
              <a:rPr lang="ko-KR" altLang="en-US" dirty="0"/>
              <a:t>정답은 없음</a:t>
            </a:r>
            <a:r>
              <a:rPr lang="en-US" altLang="ko-KR" dirty="0"/>
              <a:t>. </a:t>
            </a:r>
            <a:r>
              <a:rPr lang="ko-KR" altLang="en-US" dirty="0"/>
              <a:t>우리 팀에 맞는 방식으로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623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리뷰 도입을 위한 제언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작은 경험의 반복으로 익숙해지도록</a:t>
            </a:r>
          </a:p>
          <a:p>
            <a:pPr lvl="1"/>
            <a:r>
              <a:rPr lang="ko-KR" altLang="en-US" dirty="0"/>
              <a:t>내 코드를 먼저 </a:t>
            </a:r>
            <a:r>
              <a:rPr lang="ko-KR" altLang="en-US" dirty="0" err="1"/>
              <a:t>리뷰하도록</a:t>
            </a:r>
            <a:r>
              <a:rPr lang="ko-KR" altLang="en-US" dirty="0"/>
              <a:t> 시도 </a:t>
            </a:r>
          </a:p>
          <a:p>
            <a:pPr lvl="1"/>
            <a:r>
              <a:rPr lang="ko-KR" altLang="en-US" dirty="0"/>
              <a:t>처음엔 </a:t>
            </a:r>
            <a:r>
              <a:rPr lang="ko-KR" altLang="en-US" dirty="0" err="1"/>
              <a:t>리뷰하기</a:t>
            </a:r>
            <a:r>
              <a:rPr lang="ko-KR" altLang="en-US" dirty="0"/>
              <a:t> 쉽도록 </a:t>
            </a:r>
            <a:r>
              <a:rPr lang="en-US" altLang="ko-KR" dirty="0"/>
              <a:t>PR</a:t>
            </a:r>
            <a:r>
              <a:rPr lang="ko-KR" altLang="en-US" dirty="0"/>
              <a:t>은 가능한 작게 </a:t>
            </a:r>
          </a:p>
          <a:p>
            <a:pPr lvl="1"/>
            <a:r>
              <a:rPr lang="en-US" altLang="ko-KR" dirty="0"/>
              <a:t>Pull Request - </a:t>
            </a:r>
            <a:r>
              <a:rPr lang="ko-KR" altLang="en-US" dirty="0"/>
              <a:t>리뷰 </a:t>
            </a:r>
            <a:r>
              <a:rPr lang="en-US" altLang="ko-KR" dirty="0"/>
              <a:t>- </a:t>
            </a:r>
            <a:r>
              <a:rPr lang="ko-KR" altLang="en-US" dirty="0" err="1"/>
              <a:t>머지의</a:t>
            </a:r>
            <a:r>
              <a:rPr lang="ko-KR" altLang="en-US" dirty="0"/>
              <a:t> 경험 반복 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 </a:t>
            </a:r>
            <a:r>
              <a:rPr lang="ko-KR" altLang="en-US" dirty="0" err="1"/>
              <a:t>리뷰어를</a:t>
            </a:r>
            <a:r>
              <a:rPr lang="ko-KR" altLang="en-US" dirty="0"/>
              <a:t> 지정해서 부탁</a:t>
            </a:r>
          </a:p>
          <a:p>
            <a:pPr lvl="1"/>
            <a:endParaRPr lang="ko-KR" altLang="en-US" dirty="0"/>
          </a:p>
          <a:p>
            <a:r>
              <a:rPr lang="ko-KR" altLang="en-US" dirty="0"/>
              <a:t>리뷰에 어떻게 반응하면 좋을까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피드백</a:t>
            </a:r>
            <a:r>
              <a:rPr lang="en-US" altLang="ko-KR" dirty="0"/>
              <a:t>! </a:t>
            </a:r>
            <a:r>
              <a:rPr lang="ko-KR" altLang="en-US" dirty="0"/>
              <a:t>피드백</a:t>
            </a:r>
            <a:r>
              <a:rPr lang="en-US" altLang="ko-KR" dirty="0"/>
              <a:t>! </a:t>
            </a:r>
          </a:p>
          <a:p>
            <a:pPr lvl="1"/>
            <a:r>
              <a:rPr lang="ko-KR" altLang="en-US" dirty="0"/>
              <a:t>반영 여부는 본인이 결정하는 것이 좋은 듯 </a:t>
            </a:r>
          </a:p>
          <a:p>
            <a:pPr lvl="1"/>
            <a:r>
              <a:rPr lang="ko-KR" altLang="en-US" dirty="0"/>
              <a:t>코드는 내가 아니고</a:t>
            </a:r>
            <a:r>
              <a:rPr lang="en-US" altLang="ko-KR" dirty="0"/>
              <a:t>, </a:t>
            </a:r>
            <a:r>
              <a:rPr lang="ko-KR" altLang="en-US" dirty="0"/>
              <a:t>그저 내가 작성한 코드일 뿐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7003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리뷰 도입을 위한 제언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어떻게 </a:t>
            </a:r>
            <a:r>
              <a:rPr lang="ko-KR" altLang="en-US" dirty="0" err="1"/>
              <a:t>리뷰하면</a:t>
            </a:r>
            <a:r>
              <a:rPr lang="ko-KR" altLang="en-US" dirty="0"/>
              <a:t> 좋을까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부드럽고 </a:t>
            </a:r>
            <a:r>
              <a:rPr lang="ko-KR" altLang="en-US" dirty="0" err="1"/>
              <a:t>젠틀하게</a:t>
            </a:r>
            <a:r>
              <a:rPr lang="ko-KR" altLang="en-US" dirty="0"/>
              <a:t> </a:t>
            </a:r>
          </a:p>
          <a:p>
            <a:pPr lvl="1"/>
            <a:r>
              <a:rPr lang="ko-KR" altLang="en-US" dirty="0"/>
              <a:t>궁금한 건 의도를 물어보는 식으로 접근 </a:t>
            </a:r>
          </a:p>
          <a:p>
            <a:pPr lvl="1"/>
            <a:r>
              <a:rPr lang="ko-KR" altLang="en-US" dirty="0"/>
              <a:t>이견이 있다면 구체적인 방법을 제시 </a:t>
            </a:r>
          </a:p>
          <a:p>
            <a:pPr lvl="1"/>
            <a:r>
              <a:rPr lang="ko-KR" altLang="en-US" dirty="0"/>
              <a:t>마음이 불편하더라도 적극적으로 리뷰</a:t>
            </a:r>
          </a:p>
          <a:p>
            <a:pPr lvl="1"/>
            <a:endParaRPr lang="ko-KR" altLang="en-US" dirty="0"/>
          </a:p>
          <a:p>
            <a:r>
              <a:rPr lang="ko-KR" altLang="en-US" dirty="0"/>
              <a:t>리뷰 문화를 잘 유지하려면</a:t>
            </a:r>
          </a:p>
          <a:p>
            <a:pPr lvl="1"/>
            <a:r>
              <a:rPr lang="ko-KR" altLang="en-US" dirty="0"/>
              <a:t>적극적으로 리뷰하고 잘 피드백하자 </a:t>
            </a:r>
          </a:p>
          <a:p>
            <a:pPr lvl="1"/>
            <a:r>
              <a:rPr lang="ko-KR" altLang="en-US" dirty="0"/>
              <a:t>코드 스타일 리뷰는 말 대신 도구로 처리하자 </a:t>
            </a:r>
          </a:p>
          <a:p>
            <a:pPr lvl="1"/>
            <a:r>
              <a:rPr lang="ko-KR" altLang="en-US" dirty="0"/>
              <a:t>서비스와 코드</a:t>
            </a:r>
            <a:r>
              <a:rPr lang="en-US" altLang="ko-KR" dirty="0"/>
              <a:t>, </a:t>
            </a:r>
            <a:r>
              <a:rPr lang="ko-KR" altLang="en-US" dirty="0"/>
              <a:t>리뷰에 대해 자주 이야기하고 </a:t>
            </a:r>
          </a:p>
          <a:p>
            <a:pPr lvl="1"/>
            <a:r>
              <a:rPr lang="ko-KR" altLang="en-US" dirty="0"/>
              <a:t>리뷰가 병목이 되지 않게 개선하자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663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리뷰 효과</a:t>
            </a: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731" y="4142907"/>
            <a:ext cx="6242538" cy="253539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9" name="내용 개체 틀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52" y="1173993"/>
            <a:ext cx="7746024" cy="309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677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기타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537" y="1069383"/>
            <a:ext cx="8626926" cy="352756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8680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코드 리뷰 </a:t>
            </a:r>
            <a:r>
              <a:rPr lang="en-US" altLang="ko-KR" sz="4400" dirty="0"/>
              <a:t>3: </a:t>
            </a:r>
            <a:r>
              <a:rPr lang="ko-KR" altLang="en-US" sz="4400" dirty="0"/>
              <a:t>도구들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5553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리뷰 도구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상용</a:t>
            </a:r>
            <a:endParaRPr lang="en-US" altLang="ko-KR" dirty="0"/>
          </a:p>
          <a:p>
            <a:pPr lvl="1"/>
            <a:r>
              <a:rPr lang="en-US" altLang="ko-KR" dirty="0"/>
              <a:t>Crucible, Collaborator</a:t>
            </a:r>
          </a:p>
          <a:p>
            <a:pPr lvl="1"/>
            <a:r>
              <a:rPr lang="en-US" altLang="ko-KR" dirty="0"/>
              <a:t>Pre-review, IDE </a:t>
            </a:r>
            <a:r>
              <a:rPr lang="ko-KR" altLang="en-US" dirty="0"/>
              <a:t>연동 등 많은 편의 기능 제공</a:t>
            </a:r>
            <a:endParaRPr lang="en-US" altLang="ko-KR" dirty="0"/>
          </a:p>
          <a:p>
            <a:r>
              <a:rPr lang="ko-KR" altLang="en-US" dirty="0"/>
              <a:t>공개</a:t>
            </a:r>
            <a:endParaRPr lang="en-US" altLang="ko-KR" dirty="0"/>
          </a:p>
          <a:p>
            <a:pPr lvl="1"/>
            <a:r>
              <a:rPr lang="en-US" altLang="ko-KR" dirty="0" err="1"/>
              <a:t>Gerrit</a:t>
            </a:r>
            <a:r>
              <a:rPr lang="en-US" altLang="ko-KR" dirty="0"/>
              <a:t>, Phabricator, Review board</a:t>
            </a:r>
          </a:p>
          <a:p>
            <a:pPr lvl="1"/>
            <a:r>
              <a:rPr lang="ko-KR" altLang="en-US" dirty="0"/>
              <a:t>오픈 소스 도구</a:t>
            </a:r>
            <a:r>
              <a:rPr lang="en-US" altLang="ko-KR" dirty="0"/>
              <a:t>. </a:t>
            </a:r>
            <a:r>
              <a:rPr lang="ko-KR" altLang="en-US" dirty="0"/>
              <a:t>필수적 기능 및 기타 부가 기능도 상당수 제공</a:t>
            </a:r>
            <a:endParaRPr lang="en-US" altLang="ko-KR" dirty="0"/>
          </a:p>
          <a:p>
            <a:r>
              <a:rPr lang="en-US" altLang="ko-KR" dirty="0"/>
              <a:t>GitHub PR </a:t>
            </a:r>
            <a:r>
              <a:rPr lang="ko-KR" altLang="en-US" dirty="0"/>
              <a:t>연동 서비스</a:t>
            </a:r>
            <a:endParaRPr lang="en-US" altLang="ko-KR" dirty="0"/>
          </a:p>
          <a:p>
            <a:pPr lvl="1"/>
            <a:r>
              <a:rPr lang="en-US" altLang="ko-KR" dirty="0"/>
              <a:t>reviewable.io,</a:t>
            </a:r>
            <a:r>
              <a:rPr lang="ko-KR" altLang="en-US" dirty="0"/>
              <a:t> </a:t>
            </a:r>
            <a:r>
              <a:rPr lang="en-US" altLang="ko-KR" dirty="0"/>
              <a:t>Review Ninja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2965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Gerrit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6273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Gerrit</a:t>
            </a:r>
            <a:r>
              <a:rPr lang="en-US" altLang="ko-KR" dirty="0"/>
              <a:t> code review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Gerrit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기반의 코드 리뷰 시스템</a:t>
            </a:r>
            <a:endParaRPr lang="en-US" altLang="ko-KR" dirty="0"/>
          </a:p>
          <a:p>
            <a:pPr lvl="2"/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기반의 코드 개발 과정에 쉽게 적용 가능</a:t>
            </a:r>
            <a:endParaRPr lang="en-US" altLang="ko-KR" dirty="0"/>
          </a:p>
          <a:p>
            <a:pPr lvl="1"/>
            <a:r>
              <a:rPr lang="ko-KR" altLang="en-US" dirty="0" err="1"/>
              <a:t>구글</a:t>
            </a:r>
            <a:r>
              <a:rPr lang="ko-KR" altLang="en-US" dirty="0"/>
              <a:t> </a:t>
            </a:r>
            <a:r>
              <a:rPr lang="ko-KR" altLang="en-US" dirty="0" err="1"/>
              <a:t>안드로이드</a:t>
            </a:r>
            <a:r>
              <a:rPr lang="ko-KR" altLang="en-US" dirty="0"/>
              <a:t> 프로젝트에서 파생</a:t>
            </a:r>
            <a:endParaRPr lang="en-US" altLang="ko-KR" dirty="0"/>
          </a:p>
          <a:p>
            <a:pPr lvl="2"/>
            <a:r>
              <a:rPr lang="en-US" altLang="ko-KR" dirty="0"/>
              <a:t>AOSP (Android Open Source Project) </a:t>
            </a:r>
          </a:p>
          <a:p>
            <a:pPr lvl="2"/>
            <a:r>
              <a:rPr lang="ko-KR" altLang="en-US" dirty="0"/>
              <a:t>자체 서비스를 사용하다가</a:t>
            </a:r>
            <a:r>
              <a:rPr lang="en-US" altLang="ko-KR" dirty="0"/>
              <a:t>, </a:t>
            </a:r>
            <a:r>
              <a:rPr lang="ko-KR" altLang="en-US" dirty="0"/>
              <a:t>오픈 소스 프로젝트로 발전시킴</a:t>
            </a:r>
            <a:endParaRPr lang="en-US" altLang="ko-KR" dirty="0"/>
          </a:p>
          <a:p>
            <a:pPr lvl="2"/>
            <a:r>
              <a:rPr lang="ko-KR" altLang="en-US" dirty="0"/>
              <a:t>네덜란드 개발자가 네덜란드의 디자이너이자 건축가인 </a:t>
            </a:r>
            <a:r>
              <a:rPr lang="en-US" altLang="ko-KR" dirty="0" err="1"/>
              <a:t>Gerrit</a:t>
            </a:r>
            <a:r>
              <a:rPr lang="en-US" altLang="ko-KR" dirty="0"/>
              <a:t> Rietveld</a:t>
            </a:r>
            <a:r>
              <a:rPr lang="ko-KR" altLang="en-US" dirty="0"/>
              <a:t>의 이름을 따서 </a:t>
            </a:r>
            <a:r>
              <a:rPr lang="en-US" altLang="ko-KR" dirty="0"/>
              <a:t>Rietveld </a:t>
            </a:r>
            <a:r>
              <a:rPr lang="ko-KR" altLang="en-US" dirty="0"/>
              <a:t>시스템을 만들었고</a:t>
            </a:r>
            <a:r>
              <a:rPr lang="en-US" altLang="ko-KR" dirty="0"/>
              <a:t>, </a:t>
            </a:r>
            <a:r>
              <a:rPr lang="ko-KR" altLang="en-US" dirty="0"/>
              <a:t>이를 토대로 </a:t>
            </a:r>
            <a:r>
              <a:rPr lang="en-US" altLang="ko-KR" dirty="0" err="1"/>
              <a:t>Gerrit</a:t>
            </a:r>
            <a:r>
              <a:rPr lang="en-US" altLang="ko-KR" dirty="0"/>
              <a:t> </a:t>
            </a:r>
            <a:r>
              <a:rPr lang="ko-KR" altLang="en-US" dirty="0"/>
              <a:t>으로 발전함</a:t>
            </a:r>
            <a:endParaRPr lang="en-US" altLang="ko-KR" dirty="0"/>
          </a:p>
          <a:p>
            <a:pPr lvl="2"/>
            <a:r>
              <a:rPr lang="ko-KR" altLang="en-US" dirty="0"/>
              <a:t>이후 </a:t>
            </a:r>
            <a:r>
              <a:rPr lang="en-US" altLang="ko-KR" dirty="0"/>
              <a:t>JAVA</a:t>
            </a:r>
            <a:r>
              <a:rPr lang="ko-KR" altLang="en-US" dirty="0"/>
              <a:t>로 새롭게 작성됨</a:t>
            </a:r>
            <a:endParaRPr lang="en-US" altLang="ko-KR" dirty="0"/>
          </a:p>
          <a:p>
            <a:pPr lvl="1"/>
            <a:r>
              <a:rPr lang="ko-KR" altLang="en-US" dirty="0"/>
              <a:t>웹을 통해 서비스</a:t>
            </a:r>
            <a:endParaRPr lang="en-US" altLang="ko-KR" dirty="0"/>
          </a:p>
          <a:p>
            <a:pPr lvl="2"/>
            <a:r>
              <a:rPr lang="ko-KR" altLang="en-US" dirty="0"/>
              <a:t>자체 서버를 구축해야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68343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Gerrit</a:t>
            </a:r>
            <a:r>
              <a:rPr lang="en-US" altLang="ko-KR" dirty="0"/>
              <a:t> code review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https://www.gerritcodereview.com/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50" y="1906292"/>
            <a:ext cx="8807900" cy="304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1307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Gerrit</a:t>
            </a:r>
            <a:r>
              <a:rPr lang="en-US" altLang="ko-KR" dirty="0"/>
              <a:t> </a:t>
            </a:r>
            <a:r>
              <a:rPr lang="ko-KR" altLang="en-US" dirty="0"/>
              <a:t>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리뷰 통과 조건 설정</a:t>
            </a:r>
            <a:endParaRPr lang="en-US" altLang="ko-KR" dirty="0"/>
          </a:p>
          <a:p>
            <a:pPr lvl="1"/>
            <a:r>
              <a:rPr lang="ko-KR" altLang="en-US" dirty="0"/>
              <a:t>다른 리뷰어로부터 일정 점수 이상을 얻어야 </a:t>
            </a:r>
            <a:r>
              <a:rPr lang="en-US" altLang="ko-KR" dirty="0"/>
              <a:t>merge </a:t>
            </a:r>
            <a:r>
              <a:rPr lang="ko-KR" altLang="en-US" dirty="0"/>
              <a:t>가능</a:t>
            </a:r>
            <a:endParaRPr lang="en-US" altLang="ko-KR" dirty="0"/>
          </a:p>
          <a:p>
            <a:pPr lvl="1"/>
            <a:r>
              <a:rPr lang="ko-KR" altLang="en-US" dirty="0"/>
              <a:t>점수와 의견을 통해 코드 품질 향상을 도움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76</a:t>
            </a:fld>
            <a:endParaRPr lang="ko-KR" altLang="en-US"/>
          </a:p>
        </p:txBody>
      </p:sp>
      <p:pic>
        <p:nvPicPr>
          <p:cNvPr id="1026" name="Picture 2" descr="그림 5 리뷰 의견과 코드 리뷰 점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630" y="2697049"/>
            <a:ext cx="5362575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22672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Gerrit</a:t>
            </a:r>
            <a:r>
              <a:rPr lang="en-US" altLang="ko-KR" dirty="0"/>
              <a:t> </a:t>
            </a:r>
            <a:r>
              <a:rPr lang="ko-KR" altLang="en-US" dirty="0"/>
              <a:t>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권한 관리</a:t>
            </a:r>
            <a:endParaRPr lang="en-US" altLang="ko-KR" dirty="0"/>
          </a:p>
          <a:p>
            <a:pPr lvl="1"/>
            <a:r>
              <a:rPr lang="ko-KR" altLang="en-US" dirty="0"/>
              <a:t>사용자 별로 접근 권한 관리</a:t>
            </a:r>
            <a:endParaRPr lang="en-US" altLang="ko-KR" dirty="0"/>
          </a:p>
          <a:p>
            <a:r>
              <a:rPr lang="ko-KR" altLang="en-US" dirty="0"/>
              <a:t>연동</a:t>
            </a:r>
            <a:endParaRPr lang="en-US" altLang="ko-KR" dirty="0"/>
          </a:p>
          <a:p>
            <a:pPr lvl="1"/>
            <a:r>
              <a:rPr lang="en-US" altLang="ko-KR" dirty="0"/>
              <a:t>Jenkins</a:t>
            </a:r>
            <a:r>
              <a:rPr lang="ko-KR" altLang="en-US" dirty="0"/>
              <a:t>와 같은 외부 </a:t>
            </a:r>
            <a:r>
              <a:rPr lang="en-US" altLang="ko-KR" dirty="0"/>
              <a:t>CI </a:t>
            </a:r>
            <a:r>
              <a:rPr lang="ko-KR" altLang="en-US" dirty="0"/>
              <a:t>도구와 쉽게 연동 가능</a:t>
            </a:r>
            <a:endParaRPr lang="en-US" altLang="ko-KR" dirty="0"/>
          </a:p>
          <a:p>
            <a:pPr lvl="1"/>
            <a:r>
              <a:rPr lang="en-US" altLang="ko-KR" dirty="0"/>
              <a:t>Eclipse </a:t>
            </a:r>
            <a:r>
              <a:rPr lang="ko-KR" altLang="en-US" dirty="0"/>
              <a:t>와 같은 </a:t>
            </a:r>
            <a:r>
              <a:rPr lang="en-US" altLang="ko-KR" dirty="0"/>
              <a:t>IDE </a:t>
            </a:r>
            <a:r>
              <a:rPr lang="ko-KR" altLang="en-US" dirty="0"/>
              <a:t>와 연동 가능 </a:t>
            </a:r>
            <a:r>
              <a:rPr lang="en-US" altLang="ko-KR" dirty="0"/>
              <a:t>(</a:t>
            </a:r>
            <a:r>
              <a:rPr lang="en-US" altLang="ko-KR" dirty="0" err="1"/>
              <a:t>Mylyn</a:t>
            </a:r>
            <a:r>
              <a:rPr lang="en-US" altLang="ko-KR" dirty="0"/>
              <a:t> </a:t>
            </a:r>
            <a:r>
              <a:rPr lang="ko-KR" altLang="en-US" dirty="0"/>
              <a:t>플러그인 사용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다양한 인증 수단 지원</a:t>
            </a:r>
            <a:endParaRPr lang="en-US" altLang="ko-KR" dirty="0"/>
          </a:p>
          <a:p>
            <a:pPr lvl="1"/>
            <a:r>
              <a:rPr lang="en-US" altLang="ko-KR" dirty="0"/>
              <a:t>HTTP, LDAP, OpenID </a:t>
            </a:r>
            <a:r>
              <a:rPr lang="ko-KR" altLang="en-US" dirty="0"/>
              <a:t>와 같은 외부 인증 수단과 연계하여 사용 가능함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34857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 err="1"/>
              <a:t>Git</a:t>
            </a:r>
            <a:r>
              <a:rPr lang="en-US" altLang="ko-KR" dirty="0"/>
              <a:t> repository </a:t>
            </a:r>
            <a:r>
              <a:rPr lang="ko-KR" altLang="en-US" dirty="0"/>
              <a:t>사용 방식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78</a:t>
            </a:fld>
            <a:endParaRPr lang="ko-KR" altLang="en-US"/>
          </a:p>
        </p:txBody>
      </p:sp>
      <p:pic>
        <p:nvPicPr>
          <p:cNvPr id="3074" name="Picture 2" descr="그림 9 개발 환경에서 Git과 중앙 저장소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55" y="1728061"/>
            <a:ext cx="7927092" cy="393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9186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Gerrit</a:t>
            </a:r>
            <a:r>
              <a:rPr lang="en-US" altLang="ko-KR" dirty="0"/>
              <a:t> </a:t>
            </a:r>
            <a:r>
              <a:rPr lang="ko-KR" altLang="en-US" dirty="0"/>
              <a:t>을 이용한 방법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79</a:t>
            </a:fld>
            <a:endParaRPr lang="ko-KR" altLang="en-US"/>
          </a:p>
        </p:txBody>
      </p:sp>
      <p:pic>
        <p:nvPicPr>
          <p:cNvPr id="4098" name="Picture 2" descr="그림 10 개발 환경에서 Gerrit과 중앙 저장소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980" y="1058863"/>
            <a:ext cx="6268041" cy="526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03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리뷰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Experience from </a:t>
            </a:r>
            <a:r>
              <a:rPr lang="en-US" altLang="ko-KR" dirty="0" err="1"/>
              <a:t>Naver</a:t>
            </a:r>
            <a:r>
              <a:rPr lang="en-US" altLang="ko-KR" dirty="0"/>
              <a:t> Development team</a:t>
            </a:r>
          </a:p>
          <a:p>
            <a:pPr lvl="1"/>
            <a:r>
              <a:rPr lang="ko-KR" altLang="en-US" dirty="0"/>
              <a:t>개발 전체 단계에서 코드 품질을 높이기 위한 노력</a:t>
            </a:r>
            <a:endParaRPr lang="en-US" altLang="ko-KR" dirty="0"/>
          </a:p>
          <a:p>
            <a:pPr lvl="2"/>
            <a:r>
              <a:rPr lang="ko-KR" altLang="en-US" dirty="0"/>
              <a:t>표준 코드 스타일 제정</a:t>
            </a:r>
            <a:endParaRPr lang="en-US" altLang="ko-KR" dirty="0"/>
          </a:p>
          <a:p>
            <a:pPr lvl="2"/>
            <a:r>
              <a:rPr lang="ko-KR" altLang="en-US" dirty="0"/>
              <a:t>단위 테스트</a:t>
            </a:r>
            <a:r>
              <a:rPr lang="en-US" altLang="ko-KR" dirty="0"/>
              <a:t>, </a:t>
            </a:r>
            <a:r>
              <a:rPr lang="ko-KR" altLang="en-US" dirty="0"/>
              <a:t>코드 리뷰 회의</a:t>
            </a:r>
            <a:endParaRPr lang="en-US" altLang="ko-KR" dirty="0"/>
          </a:p>
          <a:p>
            <a:pPr lvl="2"/>
            <a:r>
              <a:rPr lang="ko-KR" altLang="en-US" dirty="0"/>
              <a:t>자동화된 코드 품질 측정</a:t>
            </a:r>
            <a:r>
              <a:rPr lang="en-US" altLang="ko-KR" dirty="0"/>
              <a:t>: Jenkins CI </a:t>
            </a:r>
            <a:r>
              <a:rPr lang="ko-KR" altLang="en-US" dirty="0"/>
              <a:t>도구의 </a:t>
            </a:r>
            <a:r>
              <a:rPr lang="en-US" altLang="ko-KR" dirty="0"/>
              <a:t>plugin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ko-KR" altLang="en-US" dirty="0"/>
              <a:t>기존</a:t>
            </a:r>
            <a:r>
              <a:rPr lang="en-US" altLang="ko-KR" dirty="0"/>
              <a:t> </a:t>
            </a:r>
            <a:r>
              <a:rPr lang="ko-KR" altLang="en-US" dirty="0"/>
              <a:t>코드 리뷰 방법</a:t>
            </a:r>
            <a:endParaRPr lang="en-US" altLang="ko-KR" dirty="0"/>
          </a:p>
          <a:p>
            <a:pPr lvl="2"/>
            <a:r>
              <a:rPr lang="ko-KR" altLang="en-US" dirty="0"/>
              <a:t>개발 이후</a:t>
            </a:r>
            <a:r>
              <a:rPr lang="en-US" altLang="ko-KR" dirty="0"/>
              <a:t>, </a:t>
            </a:r>
            <a:r>
              <a:rPr lang="ko-KR" altLang="en-US" dirty="0" err="1"/>
              <a:t>브랜치</a:t>
            </a:r>
            <a:r>
              <a:rPr lang="ko-KR" altLang="en-US" dirty="0"/>
              <a:t> 병합 이후에 정례</a:t>
            </a:r>
            <a:r>
              <a:rPr lang="en-US" altLang="ko-KR" dirty="0"/>
              <a:t>/</a:t>
            </a:r>
            <a:r>
              <a:rPr lang="ko-KR" altLang="en-US" dirty="0" err="1"/>
              <a:t>비정례</a:t>
            </a:r>
            <a:r>
              <a:rPr lang="ko-KR" altLang="en-US" dirty="0"/>
              <a:t> 코드 리뷰 회의</a:t>
            </a:r>
            <a:endParaRPr lang="en-US" altLang="ko-KR" dirty="0"/>
          </a:p>
          <a:p>
            <a:pPr lvl="3"/>
            <a:r>
              <a:rPr lang="ko-KR" altLang="en-US" dirty="0"/>
              <a:t>회의 시간이 길어짐</a:t>
            </a:r>
            <a:r>
              <a:rPr lang="en-US" altLang="ko-KR" dirty="0"/>
              <a:t>: </a:t>
            </a:r>
            <a:r>
              <a:rPr lang="ko-KR" altLang="en-US" dirty="0"/>
              <a:t>작성자의 코드 설명</a:t>
            </a:r>
            <a:endParaRPr lang="en-US" altLang="ko-KR" dirty="0"/>
          </a:p>
          <a:p>
            <a:pPr lvl="3"/>
            <a:r>
              <a:rPr lang="ko-KR" altLang="en-US" dirty="0"/>
              <a:t>배포 이후라</a:t>
            </a:r>
            <a:r>
              <a:rPr lang="en-US" altLang="ko-KR" dirty="0"/>
              <a:t>, </a:t>
            </a:r>
            <a:r>
              <a:rPr lang="ko-KR" altLang="en-US" dirty="0"/>
              <a:t>코드 리뷰를 생략하게 되고</a:t>
            </a:r>
            <a:r>
              <a:rPr lang="en-US" altLang="ko-KR" dirty="0"/>
              <a:t>, </a:t>
            </a:r>
            <a:r>
              <a:rPr lang="ko-KR" altLang="en-US" dirty="0"/>
              <a:t>하더라도 오류를 뒤늦게 발견</a:t>
            </a:r>
            <a:endParaRPr lang="en-US" altLang="ko-KR" dirty="0"/>
          </a:p>
          <a:p>
            <a:pPr lvl="1"/>
            <a:r>
              <a:rPr lang="ko-KR" altLang="en-US" dirty="0"/>
              <a:t>코드 리뷰를 배포 이전에</a:t>
            </a:r>
            <a:r>
              <a:rPr lang="en-US" altLang="ko-KR" dirty="0"/>
              <a:t> </a:t>
            </a:r>
            <a:r>
              <a:rPr lang="ko-KR" altLang="en-US" dirty="0"/>
              <a:t>강제할 필요가 있음</a:t>
            </a:r>
            <a:endParaRPr lang="en-US" altLang="ko-KR" dirty="0"/>
          </a:p>
          <a:p>
            <a:pPr lvl="2"/>
            <a:r>
              <a:rPr lang="en-US" altLang="ko-KR" dirty="0" err="1"/>
              <a:t>Gerrit</a:t>
            </a:r>
            <a:r>
              <a:rPr lang="ko-KR" altLang="en-US" dirty="0"/>
              <a:t>을 코드 리뷰 시스템으로 선정하고</a:t>
            </a:r>
            <a:r>
              <a:rPr lang="en-US" altLang="ko-KR" dirty="0"/>
              <a:t>, </a:t>
            </a:r>
            <a:r>
              <a:rPr lang="ko-KR" altLang="en-US" dirty="0"/>
              <a:t>개발 과정에 포함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1402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Gerrit</a:t>
            </a:r>
            <a:r>
              <a:rPr lang="en-US" altLang="ko-KR" dirty="0"/>
              <a:t> </a:t>
            </a:r>
            <a:r>
              <a:rPr lang="ko-KR" altLang="en-US" dirty="0"/>
              <a:t>을 사용한 개발 흐름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80</a:t>
            </a:fld>
            <a:endParaRPr lang="ko-KR" altLang="en-US"/>
          </a:p>
        </p:txBody>
      </p:sp>
      <p:pic>
        <p:nvPicPr>
          <p:cNvPr id="5122" name="Picture 2" descr="그림 11 Gerrit을 사용할 때의 개발 흐름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371" y="1058863"/>
            <a:ext cx="6767258" cy="526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726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리뷰 예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268" y="1058863"/>
            <a:ext cx="7267464" cy="526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238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5143</TotalTime>
  <Words>2601</Words>
  <Application>Microsoft Office PowerPoint</Application>
  <PresentationFormat>화면 슬라이드 쇼(4:3)</PresentationFormat>
  <Paragraphs>512</Paragraphs>
  <Slides>80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80</vt:i4>
      </vt:variant>
    </vt:vector>
  </HeadingPairs>
  <TitlesOfParts>
    <vt:vector size="86" baseType="lpstr">
      <vt:lpstr>맑은 고딕</vt:lpstr>
      <vt:lpstr>Arial</vt:lpstr>
      <vt:lpstr>Calibri</vt:lpstr>
      <vt:lpstr>Calibri Light</vt:lpstr>
      <vt:lpstr>Wingdings</vt:lpstr>
      <vt:lpstr>Office 테마</vt:lpstr>
      <vt:lpstr>코드 리뷰 1</vt:lpstr>
      <vt:lpstr>학습 내용</vt:lpstr>
      <vt:lpstr>코드 리뷰 1</vt:lpstr>
      <vt:lpstr>코드 리뷰</vt:lpstr>
      <vt:lpstr>코드 리뷰 효과</vt:lpstr>
      <vt:lpstr>코드 리뷰 효과</vt:lpstr>
      <vt:lpstr>코드 리뷰 효과</vt:lpstr>
      <vt:lpstr>코드 리뷰</vt:lpstr>
      <vt:lpstr>코드 리뷰 예</vt:lpstr>
      <vt:lpstr>코드 리뷰 예코드 리뷰 예</vt:lpstr>
      <vt:lpstr>코드 리뷰 예</vt:lpstr>
      <vt:lpstr>코드 리뷰 예</vt:lpstr>
      <vt:lpstr>코드 리뷰 예</vt:lpstr>
      <vt:lpstr>코드 리뷰 예</vt:lpstr>
      <vt:lpstr>코드 리뷰 예</vt:lpstr>
      <vt:lpstr>GitHub Code Review</vt:lpstr>
      <vt:lpstr>GitHub 기반의 코드 리뷰</vt:lpstr>
      <vt:lpstr>PowerPoint 프레젠테이션</vt:lpstr>
      <vt:lpstr>PowerPoint 프레젠테이션</vt:lpstr>
      <vt:lpstr>PowerPoint 프레젠테이션</vt:lpstr>
      <vt:lpstr>파일 변경 내용에서 코멘트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새로운 브랜치에서 Pull request 수행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학습 내용</vt:lpstr>
      <vt:lpstr>코드 리뷰 2:  코드 리뷰는 문화다</vt:lpstr>
      <vt:lpstr>참고자료: 코드 리뷰 소개 및 경험</vt:lpstr>
      <vt:lpstr>카카오스토리</vt:lpstr>
      <vt:lpstr>경험 1: PR 이용 시 실수 발생</vt:lpstr>
      <vt:lpstr>경험 2: 코드 컨벤션에 대한 리뷰</vt:lpstr>
      <vt:lpstr>경험 2: 코드 컨벤션에 대한 리뷰</vt:lpstr>
      <vt:lpstr>경험 2: 코드 컨벤션에 대한 리뷰</vt:lpstr>
      <vt:lpstr>경험 2: 코드 컨벤션에 대한 회고</vt:lpstr>
      <vt:lpstr>경험 3: 초기 단계에서 PR 규모 문제</vt:lpstr>
      <vt:lpstr>경험 4: 리뷰로 인한 병목 현상</vt:lpstr>
      <vt:lpstr>경험 4: 리뷰로 인한 병목 현상</vt:lpstr>
      <vt:lpstr>경험 4: 리뷰로 인한 병목 현상</vt:lpstr>
      <vt:lpstr>경험 4: 리뷰로 인한 병목 현상</vt:lpstr>
      <vt:lpstr>경험 4: 리뷰로 인한 병목에 대한 회고</vt:lpstr>
      <vt:lpstr>경험 5: 새로운 팀 멤버 영입</vt:lpstr>
      <vt:lpstr>경험 5: 새로운 팀 멤버 영입</vt:lpstr>
      <vt:lpstr>경험 6: 여러 사람이 담당하는 피처의 리뷰</vt:lpstr>
      <vt:lpstr>경험 6: 여러 사람이 담당하는 피처의 리뷰</vt:lpstr>
      <vt:lpstr>정리.</vt:lpstr>
      <vt:lpstr>회고 1. 리뷰는 서로에게 도움이 되었을까?</vt:lpstr>
      <vt:lpstr>회고 2. 리뷰의 유익함, 무익함</vt:lpstr>
      <vt:lpstr>회고 2. 리뷰의 유익함, 무익함</vt:lpstr>
      <vt:lpstr>회고 3. 어떻게 리뷰를 유지할 수 있었을까?</vt:lpstr>
      <vt:lpstr>회고 3. 어떻게 리뷰를 유지할 수 있었을까?</vt:lpstr>
      <vt:lpstr>코드 리뷰가 좋지 않을 수 있는 이유 및 환경</vt:lpstr>
      <vt:lpstr>코드 리뷰가 좋지 않을 수 있는 이유 및 환경</vt:lpstr>
      <vt:lpstr>리뷰 도입을 위한 제언</vt:lpstr>
      <vt:lpstr>리뷰 도입을 위한 제언</vt:lpstr>
      <vt:lpstr>리뷰 도입을 위한 제언</vt:lpstr>
      <vt:lpstr>리뷰 도입을 위한 제언</vt:lpstr>
      <vt:lpstr>(기타)</vt:lpstr>
      <vt:lpstr>코드 리뷰 3: 도구들</vt:lpstr>
      <vt:lpstr>코드 리뷰 도구</vt:lpstr>
      <vt:lpstr>Gerrit 소개</vt:lpstr>
      <vt:lpstr>Gerrit code review system</vt:lpstr>
      <vt:lpstr>Gerrit code review system</vt:lpstr>
      <vt:lpstr>Gerrit 특징</vt:lpstr>
      <vt:lpstr>Gerrit 특징</vt:lpstr>
      <vt:lpstr>기존 Git repository 사용 방식</vt:lpstr>
      <vt:lpstr>Gerrit 을 이용한 방법</vt:lpstr>
      <vt:lpstr>Gerrit 을 사용한 개발 흐름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Hyunchan Park</cp:lastModifiedBy>
  <cp:revision>876</cp:revision>
  <cp:lastPrinted>2017-05-25T16:03:10Z</cp:lastPrinted>
  <dcterms:created xsi:type="dcterms:W3CDTF">2016-08-29T08:45:01Z</dcterms:created>
  <dcterms:modified xsi:type="dcterms:W3CDTF">2019-11-04T13:05:32Z</dcterms:modified>
</cp:coreProperties>
</file>