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431" r:id="rId2"/>
    <p:sldId id="573" r:id="rId3"/>
    <p:sldId id="615" r:id="rId4"/>
    <p:sldId id="671" r:id="rId5"/>
    <p:sldId id="644" r:id="rId6"/>
    <p:sldId id="645" r:id="rId7"/>
    <p:sldId id="605" r:id="rId8"/>
    <p:sldId id="633" r:id="rId9"/>
    <p:sldId id="606" r:id="rId10"/>
    <p:sldId id="634" r:id="rId11"/>
    <p:sldId id="637" r:id="rId12"/>
    <p:sldId id="607" r:id="rId13"/>
    <p:sldId id="635" r:id="rId14"/>
    <p:sldId id="611" r:id="rId15"/>
    <p:sldId id="636" r:id="rId16"/>
    <p:sldId id="609" r:id="rId17"/>
    <p:sldId id="610" r:id="rId18"/>
    <p:sldId id="638" r:id="rId19"/>
    <p:sldId id="639" r:id="rId20"/>
    <p:sldId id="640" r:id="rId21"/>
    <p:sldId id="641" r:id="rId22"/>
    <p:sldId id="642" r:id="rId23"/>
    <p:sldId id="651" r:id="rId24"/>
    <p:sldId id="660" r:id="rId25"/>
    <p:sldId id="658" r:id="rId26"/>
    <p:sldId id="661" r:id="rId27"/>
    <p:sldId id="613" r:id="rId28"/>
    <p:sldId id="643" r:id="rId29"/>
    <p:sldId id="646" r:id="rId30"/>
    <p:sldId id="647" r:id="rId31"/>
    <p:sldId id="652" r:id="rId32"/>
    <p:sldId id="654" r:id="rId33"/>
    <p:sldId id="656" r:id="rId34"/>
    <p:sldId id="677" r:id="rId35"/>
    <p:sldId id="675" r:id="rId36"/>
    <p:sldId id="676" r:id="rId37"/>
    <p:sldId id="674" r:id="rId38"/>
    <p:sldId id="648" r:id="rId39"/>
    <p:sldId id="649" r:id="rId40"/>
    <p:sldId id="650" r:id="rId41"/>
    <p:sldId id="612" r:id="rId42"/>
    <p:sldId id="680" r:id="rId43"/>
    <p:sldId id="679" r:id="rId44"/>
    <p:sldId id="619" r:id="rId45"/>
    <p:sldId id="618" r:id="rId46"/>
    <p:sldId id="678" r:id="rId47"/>
    <p:sldId id="614" r:id="rId48"/>
    <p:sldId id="673" r:id="rId49"/>
    <p:sldId id="657" r:id="rId50"/>
    <p:sldId id="662" r:id="rId51"/>
    <p:sldId id="663" r:id="rId52"/>
    <p:sldId id="664" r:id="rId53"/>
    <p:sldId id="665" r:id="rId54"/>
    <p:sldId id="666" r:id="rId55"/>
    <p:sldId id="667" r:id="rId56"/>
    <p:sldId id="668" r:id="rId57"/>
    <p:sldId id="672" r:id="rId58"/>
    <p:sldId id="670" r:id="rId59"/>
    <p:sldId id="571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ece.cmu.edu/~eno/coding/CCodingStandard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tomlinter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rbnb/javascrip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oowabros.github.io/tools/2017/07/12/git_hook.html" TargetMode="External"/><Relationship Id="rId2" Type="http://schemas.openxmlformats.org/officeDocument/2006/relationships/hyperlink" Target="https://git-scm.com/book/ko/v1/Git%EB%A7%9E%EC%B6%A4-Git-%ED%9B%8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roinlab.com/archives/1885" TargetMode="External"/><Relationship Id="rId3" Type="http://schemas.openxmlformats.org/officeDocument/2006/relationships/hyperlink" Target="https://www.lesstif.com/pages/viewpage.action?pageId=14745703" TargetMode="External"/><Relationship Id="rId7" Type="http://schemas.openxmlformats.org/officeDocument/2006/relationships/hyperlink" Target="https://subicura.com/2016/07/11/coding-convention.html" TargetMode="External"/><Relationship Id="rId2" Type="http://schemas.openxmlformats.org/officeDocument/2006/relationships/hyperlink" Target="http://www.nextree.co.kr/p857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boong.github.io/jenkins/2018/05/14/github-webhook-jenkins/" TargetMode="External"/><Relationship Id="rId5" Type="http://schemas.openxmlformats.org/officeDocument/2006/relationships/hyperlink" Target="https://kkensu.tistory.com/58" TargetMode="External"/><Relationship Id="rId4" Type="http://schemas.openxmlformats.org/officeDocument/2006/relationships/hyperlink" Target="https://www.leafcats.com/215" TargetMode="External"/><Relationship Id="rId9" Type="http://schemas.openxmlformats.org/officeDocument/2006/relationships/hyperlink" Target="https://heropy.blog/2018/03/16/mocha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D%86%B5%ED%95%A9_%EC%8B%9C%ED%97%98" TargetMode="External"/><Relationship Id="rId2" Type="http://schemas.openxmlformats.org/officeDocument/2006/relationships/hyperlink" Target="https://ko.wikipedia.org/wiki/%EC%9C%A0%EB%8B%9B_%ED%85%8C%EC%8A%A4%ED%8A%B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cho.tistory.com/759" TargetMode="External"/><Relationship Id="rId2" Type="http://schemas.openxmlformats.org/officeDocument/2006/relationships/hyperlink" Target="https://github.com/slackapi/node-slack-sd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tar37.tistory.com/entry/Jenkins-Github-%EC%97%B0%EB%8F%99-%EC%9E%90%EB%8F%99%EB%B0%B0%ED%8F%AC-3" TargetMode="External"/><Relationship Id="rId4" Type="http://schemas.openxmlformats.org/officeDocument/2006/relationships/hyperlink" Target="https://bcho.tistory.com/1237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heropy.blog/2018/03/16/mocha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5275" y="2033326"/>
            <a:ext cx="855345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개발 프로세스 실습 </a:t>
            </a:r>
            <a:r>
              <a:rPr lang="en-US" altLang="ko-KR" sz="4800" dirty="0"/>
              <a:t>2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3136D-97FE-4765-A11E-AB1B8D0F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C Coding Standard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F4831E-951D-46C3-A783-1D7AD2F6B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38" y="2464918"/>
            <a:ext cx="5114925" cy="3362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46BB1-21EC-4DE6-A8B1-726021A6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7075DF-BEFC-471B-84C2-0A426AD593D2}"/>
              </a:ext>
            </a:extLst>
          </p:cNvPr>
          <p:cNvSpPr/>
          <p:nvPr/>
        </p:nvSpPr>
        <p:spPr>
          <a:xfrm>
            <a:off x="1491450" y="6062114"/>
            <a:ext cx="6747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https://users.ece.cmu.edu/~eno/coding/CCodingStandard.html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853228-340C-4D54-9EFF-6F671B306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49" y="1147483"/>
            <a:ext cx="7886702" cy="12055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854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3D023-023A-4CC2-AABF-8F2AD9BE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41147-CE1B-4021-8609-025169B0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코드 스캔 도구</a:t>
            </a:r>
            <a:r>
              <a:rPr lang="en-US" altLang="ko-KR" sz="1800" dirty="0"/>
              <a:t>, </a:t>
            </a:r>
            <a:r>
              <a:rPr lang="ko-KR" altLang="en-US" sz="1800" dirty="0"/>
              <a:t>정적 분석 도구</a:t>
            </a:r>
            <a:endParaRPr lang="en-US" altLang="ko-KR" sz="1800" dirty="0"/>
          </a:p>
          <a:p>
            <a:r>
              <a:rPr lang="ko-KR" altLang="en-US" sz="1800" dirty="0"/>
              <a:t>코드 컨벤션의 테스트 용으로 많이 사용</a:t>
            </a:r>
            <a:endParaRPr lang="en-US" altLang="ko-KR" sz="1800" dirty="0"/>
          </a:p>
          <a:p>
            <a:pPr lvl="1"/>
            <a:r>
              <a:rPr lang="ko-KR" altLang="en-US" sz="1400" dirty="0"/>
              <a:t>다양한 도구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ESLint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JSLint</a:t>
            </a:r>
            <a:r>
              <a:rPr lang="en-US" altLang="ko-KR" sz="1400" dirty="0"/>
              <a:t> for JavaScript, Android Lint </a:t>
            </a:r>
            <a:r>
              <a:rPr lang="ko-KR" altLang="en-US" sz="1400" dirty="0"/>
              <a:t>등 </a:t>
            </a:r>
            <a:r>
              <a:rPr lang="en-US" altLang="ko-KR" sz="1400" dirty="0"/>
              <a:t>(</a:t>
            </a:r>
            <a:r>
              <a:rPr lang="ko-KR" altLang="en-US" sz="1400" dirty="0"/>
              <a:t>참고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https://atomlinter.github.io/</a:t>
            </a:r>
            <a:r>
              <a:rPr lang="en-US" altLang="ko-KR" sz="1400" dirty="0"/>
              <a:t> )</a:t>
            </a:r>
          </a:p>
          <a:p>
            <a:r>
              <a:rPr lang="ko-KR" altLang="en-US" sz="1800" dirty="0"/>
              <a:t>그 외 구조 분석을 통해 문법에 맞더라도 잠재적인 버그를 발생시킬 수 있는 코드나</a:t>
            </a:r>
            <a:r>
              <a:rPr lang="en-US" altLang="ko-KR" sz="1800" dirty="0"/>
              <a:t>, </a:t>
            </a:r>
            <a:r>
              <a:rPr lang="ko-KR" altLang="en-US" sz="1800" dirty="0"/>
              <a:t>보안 문제 등을 체크할 수 있음</a:t>
            </a:r>
            <a:endParaRPr lang="en-US" altLang="ko-KR" sz="1800" dirty="0"/>
          </a:p>
          <a:p>
            <a:pPr lvl="1"/>
            <a:r>
              <a:rPr lang="ko-KR" altLang="en-US" sz="1400" dirty="0"/>
              <a:t>예</a:t>
            </a:r>
            <a:r>
              <a:rPr lang="en-US" altLang="ko-KR" sz="1400" dirty="0"/>
              <a:t>) malloc() </a:t>
            </a:r>
            <a:r>
              <a:rPr lang="ko-KR" altLang="en-US" sz="1400" dirty="0"/>
              <a:t>했는데 </a:t>
            </a:r>
            <a:r>
              <a:rPr lang="en-US" altLang="ko-KR" sz="1400" dirty="0"/>
              <a:t>free() </a:t>
            </a:r>
            <a:r>
              <a:rPr lang="ko-KR" altLang="en-US" sz="1400" dirty="0"/>
              <a:t>안함</a:t>
            </a:r>
            <a:endParaRPr lang="en-US" altLang="ko-KR" sz="1400" dirty="0"/>
          </a:p>
          <a:p>
            <a:r>
              <a:rPr lang="ko-KR" altLang="en-US" sz="1800" dirty="0"/>
              <a:t>사용방법</a:t>
            </a:r>
            <a:r>
              <a:rPr lang="en-US" altLang="ko-KR" sz="1800" dirty="0"/>
              <a:t>: </a:t>
            </a:r>
            <a:r>
              <a:rPr lang="ko-KR" altLang="en-US" sz="1800" dirty="0"/>
              <a:t>체크할 요소를 정의한 환경 파일을 준비하고</a:t>
            </a:r>
            <a:r>
              <a:rPr lang="en-US" altLang="ko-KR" sz="1800" dirty="0"/>
              <a:t>, </a:t>
            </a:r>
            <a:r>
              <a:rPr lang="ko-KR" altLang="en-US" sz="1800" dirty="0"/>
              <a:t>소스 코드를 체크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5EC6CA-C86F-4E1F-95EF-1F124E0F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2DEB87-0EAF-41D4-9D20-F0ACF3430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3874627"/>
            <a:ext cx="57531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8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6398A-3200-4561-B837-811AA4C8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ESLint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C8AB1-1B59-4450-ABAF-F0C74A44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sudo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npm</a:t>
            </a:r>
            <a:r>
              <a:rPr lang="en-US" altLang="ko-KR" sz="2000" dirty="0"/>
              <a:t> install -g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-config-</a:t>
            </a:r>
            <a:r>
              <a:rPr lang="en-US" altLang="ko-KR" sz="2000" dirty="0" err="1"/>
              <a:t>airbnb</a:t>
            </a:r>
            <a:r>
              <a:rPr lang="en-US" altLang="ko-KR" sz="2000" dirty="0"/>
              <a:t>-base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-plugin-import</a:t>
            </a:r>
          </a:p>
          <a:p>
            <a:r>
              <a:rPr lang="en-US" altLang="ko-KR" sz="2000" dirty="0" err="1"/>
              <a:t>eslint</a:t>
            </a:r>
            <a:r>
              <a:rPr lang="en-US" altLang="ko-KR" sz="2000" dirty="0"/>
              <a:t> --</a:t>
            </a:r>
            <a:r>
              <a:rPr lang="en-US" altLang="ko-KR" sz="2000" dirty="0" err="1"/>
              <a:t>init</a:t>
            </a:r>
            <a:endParaRPr lang="ko-KR" altLang="en-US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(Trouble shootings)</a:t>
            </a:r>
          </a:p>
          <a:p>
            <a:pPr lvl="1"/>
            <a:r>
              <a:rPr lang="en-US" altLang="ko-KR" sz="1600" dirty="0" err="1"/>
              <a:t>sudo</a:t>
            </a:r>
            <a:r>
              <a:rPr lang="en-US" altLang="ko-KR" sz="1600" dirty="0"/>
              <a:t> ln -s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/bin/</a:t>
            </a:r>
            <a:r>
              <a:rPr lang="en-US" altLang="ko-KR" sz="1600" dirty="0" err="1"/>
              <a:t>nodejs</a:t>
            </a:r>
            <a:r>
              <a:rPr lang="en-US" altLang="ko-KR" sz="1600" dirty="0"/>
              <a:t> /</a:t>
            </a:r>
            <a:r>
              <a:rPr lang="en-US" altLang="ko-KR" sz="1600" dirty="0" err="1"/>
              <a:t>usr</a:t>
            </a:r>
            <a:r>
              <a:rPr lang="en-US" altLang="ko-KR" sz="1600" dirty="0"/>
              <a:t>/local/bin/node</a:t>
            </a:r>
          </a:p>
          <a:p>
            <a:pPr lvl="1"/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cache clean -f</a:t>
            </a:r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install -g n</a:t>
            </a:r>
          </a:p>
          <a:p>
            <a:pPr lvl="1"/>
            <a:r>
              <a:rPr lang="en-US" altLang="ko-KR" sz="1600" dirty="0" err="1"/>
              <a:t>sudo</a:t>
            </a:r>
            <a:r>
              <a:rPr lang="en-US" altLang="ko-KR" sz="1600" dirty="0"/>
              <a:t> n stable</a:t>
            </a:r>
          </a:p>
          <a:p>
            <a:pPr lvl="1"/>
            <a:r>
              <a:rPr lang="en-US" altLang="ko-KR" sz="1600" dirty="0" err="1"/>
              <a:t>npm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init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C63949-D44C-43B7-9C72-4134BED6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38215-37EC-4F71-A418-2CF4CB872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5" y="2033416"/>
            <a:ext cx="7748390" cy="1837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46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68426-7B51-4652-983E-6EA6EBEF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설정 완료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0D3AFA-D4E8-4DDE-A843-E0CE53547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150" y="1734771"/>
            <a:ext cx="3469966" cy="3388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BB4F3-C6FC-40AD-B21F-AA9C8D62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11C485-B5FD-476E-A54E-19DBDED4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34771"/>
            <a:ext cx="3600028" cy="430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E201937-1620-4D99-BEC5-AA10A8C0A1FD}"/>
              </a:ext>
            </a:extLst>
          </p:cNvPr>
          <p:cNvSpPr/>
          <p:nvPr/>
        </p:nvSpPr>
        <p:spPr>
          <a:xfrm>
            <a:off x="4572000" y="2258913"/>
            <a:ext cx="35141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아무 결과 나오지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현재 정의된 </a:t>
            </a:r>
            <a:r>
              <a:rPr lang="en-US" altLang="ko-KR" dirty="0">
                <a:solidFill>
                  <a:srgbClr val="FF0000"/>
                </a:solidFill>
              </a:rPr>
              <a:t>Rule </a:t>
            </a:r>
            <a:r>
              <a:rPr lang="ko-KR" altLang="en-US" dirty="0">
                <a:solidFill>
                  <a:srgbClr val="FF0000"/>
                </a:solidFill>
              </a:rPr>
              <a:t>이 없기 때문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6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55E6A4-D949-4737-8E6E-26E5C8E8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3" y="1272720"/>
            <a:ext cx="2676525" cy="2914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19D1BA-B797-49D4-ABA6-D1AD6B8B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 Indentation</a:t>
            </a:r>
            <a:r>
              <a:rPr lang="ko-KR" altLang="en-US" dirty="0"/>
              <a:t>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B8208E-04A0-4311-9252-1CCF313FB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5338" y="1272720"/>
            <a:ext cx="49149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2FB463-87FB-4918-B824-2F1777C3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89C639-03D9-4588-BB97-DD646441FBE5}"/>
              </a:ext>
            </a:extLst>
          </p:cNvPr>
          <p:cNvSpPr/>
          <p:nvPr/>
        </p:nvSpPr>
        <p:spPr>
          <a:xfrm>
            <a:off x="1259999" y="3670361"/>
            <a:ext cx="1548598" cy="288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012E42-A3F8-468F-AA43-DC25888C6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338" y="3000975"/>
            <a:ext cx="3038475" cy="3448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386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4CD13-6A2F-4828-8F70-14FDDC35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Airbnb </a:t>
            </a:r>
            <a:r>
              <a:rPr lang="ko-KR" altLang="en-US" dirty="0"/>
              <a:t>규칙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B1671B-71A0-4EAF-B779-08663CCEA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39" y="2288762"/>
            <a:ext cx="8353425" cy="4068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283557-1E16-4FCA-807F-92FB1453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4C556D-D326-4ECC-B1FF-6D093BA4432B}"/>
              </a:ext>
            </a:extLst>
          </p:cNvPr>
          <p:cNvSpPr/>
          <p:nvPr/>
        </p:nvSpPr>
        <p:spPr>
          <a:xfrm>
            <a:off x="5105351" y="500829"/>
            <a:ext cx="364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https://github.com/airbnb/javascript</a:t>
            </a:r>
            <a:endParaRPr lang="ko-KR" altLang="en-US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6BF025A-38C4-44C0-87B9-CA5F3B7D3BAA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1018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Google</a:t>
            </a:r>
            <a:r>
              <a:rPr lang="ko-KR" altLang="en-US" sz="2000" dirty="0"/>
              <a:t>의 </a:t>
            </a:r>
            <a:r>
              <a:rPr lang="en-US" altLang="ko-KR" sz="2000" dirty="0"/>
              <a:t>Java </a:t>
            </a:r>
            <a:r>
              <a:rPr lang="ko-KR" altLang="en-US" sz="2000" dirty="0"/>
              <a:t>규칙과 더불어 </a:t>
            </a:r>
            <a:r>
              <a:rPr lang="en-US" altLang="ko-KR" sz="2000" dirty="0"/>
              <a:t>JavaScript </a:t>
            </a:r>
            <a:r>
              <a:rPr lang="ko-KR" altLang="en-US" sz="2000" dirty="0"/>
              <a:t>에서 많이 사용하는 규칙</a:t>
            </a:r>
            <a:endParaRPr lang="en-US" altLang="ko-KR" sz="2000" dirty="0"/>
          </a:p>
          <a:p>
            <a:r>
              <a:rPr lang="en-US" altLang="ko-KR" sz="2000" dirty="0" err="1"/>
              <a:t>Naver</a:t>
            </a:r>
            <a:r>
              <a:rPr lang="en-US" altLang="ko-KR" sz="2000" dirty="0"/>
              <a:t> D2 </a:t>
            </a:r>
            <a:r>
              <a:rPr lang="ko-KR" altLang="en-US" sz="2000" dirty="0"/>
              <a:t>등 많은 조직에서 도입하여 사용</a:t>
            </a:r>
          </a:p>
        </p:txBody>
      </p:sp>
    </p:spTree>
    <p:extLst>
      <p:ext uri="{BB962C8B-B14F-4D97-AF65-F5344CB8AC3E}">
        <p14:creationId xmlns:p14="http://schemas.microsoft.com/office/powerpoint/2010/main" val="1255622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4607A-D731-441F-8D80-BF7D6304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Airbnb-base </a:t>
            </a:r>
            <a:r>
              <a:rPr lang="ko-KR" altLang="en-US" dirty="0"/>
              <a:t>룰 기반으로 체크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B214D2-E066-4831-9281-A38B78049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106" y="2729257"/>
            <a:ext cx="8228342" cy="3001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392FA2-4AA7-414B-89E6-8878A3EC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926392-A353-4C8E-AFB2-ED38C8F19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821"/>
          <a:stretch/>
        </p:blipFill>
        <p:spPr>
          <a:xfrm>
            <a:off x="706106" y="1162198"/>
            <a:ext cx="2790825" cy="1275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15280D4-6CF6-45E8-B15C-A705A59666C5}"/>
              </a:ext>
            </a:extLst>
          </p:cNvPr>
          <p:cNvSpPr/>
          <p:nvPr/>
        </p:nvSpPr>
        <p:spPr>
          <a:xfrm>
            <a:off x="3560420" y="1153377"/>
            <a:ext cx="5583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Extends</a:t>
            </a:r>
            <a:r>
              <a:rPr lang="ko-KR" altLang="en-US" dirty="0">
                <a:solidFill>
                  <a:srgbClr val="FF0000"/>
                </a:solidFill>
              </a:rPr>
              <a:t> 에 추가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Rules</a:t>
            </a:r>
            <a:r>
              <a:rPr lang="ko-KR" altLang="en-US" dirty="0">
                <a:solidFill>
                  <a:srgbClr val="FF0000"/>
                </a:solidFill>
              </a:rPr>
              <a:t>에는 아무 내용 없도록 수정 </a:t>
            </a:r>
            <a:r>
              <a:rPr lang="en-US" altLang="ko-KR" dirty="0">
                <a:solidFill>
                  <a:srgbClr val="FF0000"/>
                </a:solidFill>
              </a:rPr>
              <a:t>(Airbnb </a:t>
            </a:r>
            <a:r>
              <a:rPr lang="ko-KR" altLang="en-US" dirty="0">
                <a:solidFill>
                  <a:srgbClr val="FF0000"/>
                </a:solidFill>
              </a:rPr>
              <a:t>룰만 사용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734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6D080-3359-4AA3-93E2-781AC47C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ADEC98E-99CB-4A2C-AD26-45AA6322F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409"/>
          <a:stretch/>
        </p:blipFill>
        <p:spPr>
          <a:xfrm>
            <a:off x="1056669" y="1304827"/>
            <a:ext cx="7030662" cy="1757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64868-53D5-4A79-96D0-F162285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A24906-A9D2-4C38-8DEC-165CCAC9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5" y="3231229"/>
            <a:ext cx="5333928" cy="1128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3F99BC-99D6-4157-9EA0-D9258CD173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47"/>
          <a:stretch/>
        </p:blipFill>
        <p:spPr>
          <a:xfrm>
            <a:off x="3184633" y="4528183"/>
            <a:ext cx="5330717" cy="1200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굽음 7">
            <a:extLst>
              <a:ext uri="{FF2B5EF4-FFF2-40B4-BE49-F238E27FC236}">
                <a16:creationId xmlns:a16="http://schemas.microsoft.com/office/drawing/2014/main" id="{AEF2CE46-5485-45DC-A69B-04FECAFA8305}"/>
              </a:ext>
            </a:extLst>
          </p:cNvPr>
          <p:cNvSpPr/>
          <p:nvPr/>
        </p:nvSpPr>
        <p:spPr>
          <a:xfrm rot="10800000" flipH="1">
            <a:off x="2191559" y="4447712"/>
            <a:ext cx="843379" cy="975961"/>
          </a:xfrm>
          <a:prstGeom prst="ben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6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01D38-ABB2-4E41-A1FA-84FF9985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Lint </a:t>
            </a:r>
            <a:r>
              <a:rPr lang="ko-KR" altLang="en-US" dirty="0"/>
              <a:t>도구의 적용 이슈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05527-E9A8-449A-9F9B-B7F55336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언제 </a:t>
            </a:r>
            <a:r>
              <a:rPr lang="en-US" altLang="ko-KR" sz="2000" dirty="0"/>
              <a:t>Lint Test</a:t>
            </a:r>
            <a:r>
              <a:rPr lang="ko-KR" altLang="en-US" sz="2000" dirty="0"/>
              <a:t>를 수행해야 하는가</a:t>
            </a:r>
            <a:r>
              <a:rPr lang="en-US" altLang="ko-KR" sz="2000" dirty="0"/>
              <a:t>?</a:t>
            </a:r>
          </a:p>
          <a:p>
            <a:pPr lvl="1"/>
            <a:r>
              <a:rPr lang="en-US" altLang="ko-KR" sz="1800" dirty="0"/>
              <a:t>PR </a:t>
            </a:r>
            <a:r>
              <a:rPr lang="ko-KR" altLang="en-US" sz="1800" dirty="0"/>
              <a:t>보내면</a:t>
            </a:r>
            <a:r>
              <a:rPr lang="en-US" altLang="ko-KR" sz="1800" dirty="0"/>
              <a:t> </a:t>
            </a:r>
            <a:r>
              <a:rPr lang="ko-KR" altLang="en-US" sz="1800" dirty="0"/>
              <a:t>리뷰어가</a:t>
            </a:r>
            <a:r>
              <a:rPr lang="en-US" altLang="ko-KR" sz="1800" dirty="0"/>
              <a:t>?</a:t>
            </a:r>
          </a:p>
          <a:p>
            <a:pPr lvl="2"/>
            <a:r>
              <a:rPr lang="ko-KR" altLang="en-US" sz="1600" dirty="0" err="1"/>
              <a:t>리뷰어</a:t>
            </a:r>
            <a:r>
              <a:rPr lang="en-US" altLang="ko-KR" sz="1600" dirty="0"/>
              <a:t>: “</a:t>
            </a:r>
            <a:r>
              <a:rPr lang="ko-KR" altLang="en-US" sz="1600" dirty="0"/>
              <a:t>야 그 정도는 개발자가 해서 </a:t>
            </a:r>
            <a:r>
              <a:rPr lang="ko-KR" altLang="en-US" sz="1600" dirty="0" err="1"/>
              <a:t>줘야지</a:t>
            </a:r>
            <a:r>
              <a:rPr lang="en-US" altLang="ko-KR" sz="1600" dirty="0"/>
              <a:t>!”</a:t>
            </a:r>
          </a:p>
          <a:p>
            <a:pPr lvl="2"/>
            <a:r>
              <a:rPr lang="en-US" altLang="ko-KR" sz="1600" dirty="0"/>
              <a:t>PR </a:t>
            </a:r>
            <a:r>
              <a:rPr lang="ko-KR" altLang="en-US" sz="1600" dirty="0" err="1"/>
              <a:t>안보내고</a:t>
            </a:r>
            <a:r>
              <a:rPr lang="ko-KR" altLang="en-US" sz="1600" dirty="0"/>
              <a:t> </a:t>
            </a:r>
            <a:r>
              <a:rPr lang="en-US" altLang="ko-KR" sz="1600" dirty="0"/>
              <a:t>Push </a:t>
            </a:r>
            <a:r>
              <a:rPr lang="ko-KR" altLang="en-US" sz="1600" dirty="0"/>
              <a:t>해버리면</a:t>
            </a:r>
            <a:r>
              <a:rPr lang="en-US" altLang="ko-KR" sz="1600" dirty="0"/>
              <a:t>? &lt;- </a:t>
            </a:r>
            <a:r>
              <a:rPr lang="ko-KR" altLang="en-US" sz="1600" dirty="0"/>
              <a:t>이건 나중에 다시 해결하자</a:t>
            </a:r>
            <a:endParaRPr lang="en-US" altLang="ko-KR" sz="1600" dirty="0"/>
          </a:p>
          <a:p>
            <a:pPr lvl="1"/>
            <a:r>
              <a:rPr lang="en-US" altLang="ko-KR" sz="1800" dirty="0"/>
              <a:t>Test </a:t>
            </a:r>
            <a:r>
              <a:rPr lang="ko-KR" altLang="en-US" sz="1800" dirty="0"/>
              <a:t>과정에서</a:t>
            </a:r>
            <a:r>
              <a:rPr lang="en-US" altLang="ko-KR" sz="1800" dirty="0"/>
              <a:t>?</a:t>
            </a:r>
          </a:p>
          <a:p>
            <a:pPr lvl="2"/>
            <a:r>
              <a:rPr lang="en-US" altLang="ko-KR" sz="1600" dirty="0"/>
              <a:t>Lint </a:t>
            </a:r>
            <a:r>
              <a:rPr lang="ko-KR" altLang="en-US" sz="1600" dirty="0"/>
              <a:t>오류 때문에 테스트까지 갔다가 다시 되돌아오라고</a:t>
            </a:r>
            <a:r>
              <a:rPr lang="en-US" altLang="ko-KR" sz="1600" dirty="0"/>
              <a:t>?</a:t>
            </a:r>
          </a:p>
          <a:p>
            <a:pPr lvl="2"/>
            <a:r>
              <a:rPr lang="en-US" altLang="ko-KR" sz="1600" dirty="0"/>
              <a:t>Code convention </a:t>
            </a:r>
            <a:r>
              <a:rPr lang="ko-KR" altLang="en-US" sz="1600" dirty="0"/>
              <a:t>오류로 생기는 수많은 </a:t>
            </a:r>
            <a:r>
              <a:rPr lang="ko-KR" altLang="en-US" sz="1600" dirty="0" err="1"/>
              <a:t>커밋은</a:t>
            </a:r>
            <a:r>
              <a:rPr lang="ko-KR" altLang="en-US" sz="1600" dirty="0"/>
              <a:t> 또 어쩌고</a:t>
            </a:r>
            <a:r>
              <a:rPr lang="en-US" altLang="ko-KR" sz="1600" dirty="0"/>
              <a:t>?</a:t>
            </a:r>
          </a:p>
          <a:p>
            <a:pPr lvl="1"/>
            <a:r>
              <a:rPr lang="en-US" altLang="ko-KR" sz="1800" dirty="0"/>
              <a:t>Code convention </a:t>
            </a:r>
            <a:r>
              <a:rPr lang="ko-KR" altLang="en-US" sz="1800" dirty="0"/>
              <a:t>이 안 맞으면 아예 </a:t>
            </a:r>
            <a:r>
              <a:rPr lang="en-US" altLang="ko-KR" sz="1800" dirty="0"/>
              <a:t>Commit </a:t>
            </a:r>
            <a:r>
              <a:rPr lang="ko-KR" altLang="en-US" sz="1800" dirty="0"/>
              <a:t>이 안되게 하면 어떨까</a:t>
            </a:r>
            <a:r>
              <a:rPr lang="en-US" altLang="ko-KR" sz="1800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7256B-C99E-46A0-962F-E594671F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2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01D38-ABB2-4E41-A1FA-84FF9985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Hooks: Pre-commit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05527-E9A8-449A-9F9B-B7F55336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Git </a:t>
            </a:r>
            <a:r>
              <a:rPr lang="ko-KR" altLang="en-US" sz="2000" dirty="0"/>
              <a:t>은 자체적으로 다양한 </a:t>
            </a:r>
            <a:r>
              <a:rPr lang="en-US" altLang="ko-KR" sz="2000" dirty="0"/>
              <a:t>hooks </a:t>
            </a:r>
            <a:r>
              <a:rPr lang="ko-KR" altLang="en-US" sz="2000" dirty="0"/>
              <a:t>을 제공함</a:t>
            </a:r>
            <a:endParaRPr lang="en-US" altLang="ko-KR" sz="2000" dirty="0"/>
          </a:p>
          <a:p>
            <a:pPr lvl="1"/>
            <a:r>
              <a:rPr lang="en-US" altLang="ko-KR" sz="1800" dirty="0"/>
              <a:t>Hook: </a:t>
            </a:r>
            <a:r>
              <a:rPr lang="ko-KR" altLang="en-US" sz="1800" dirty="0"/>
              <a:t>특정 이벤트가 발생할 때 지정된 코드를 수행시키는 기법</a:t>
            </a:r>
            <a:endParaRPr lang="en-US" altLang="ko-KR" sz="1800" dirty="0"/>
          </a:p>
          <a:p>
            <a:pPr lvl="2"/>
            <a:r>
              <a:rPr lang="en-US" altLang="ko-KR" sz="1600" dirty="0"/>
              <a:t>Git </a:t>
            </a:r>
            <a:r>
              <a:rPr lang="ko-KR" altLang="en-US" sz="1600" dirty="0"/>
              <a:t>기본 포함 </a:t>
            </a:r>
            <a:r>
              <a:rPr lang="en-US" altLang="ko-KR" sz="1600" dirty="0"/>
              <a:t>hooks: /.git/hooks </a:t>
            </a:r>
            <a:r>
              <a:rPr lang="ko-KR" altLang="en-US" sz="1600" dirty="0"/>
              <a:t>에 정의</a:t>
            </a:r>
            <a:r>
              <a:rPr lang="en-US" altLang="ko-KR" sz="1600" dirty="0"/>
              <a:t>. </a:t>
            </a:r>
            <a:r>
              <a:rPr lang="ko-KR" altLang="en-US" sz="1600" dirty="0"/>
              <a:t>매우 다양한 상황에 적용 가능</a:t>
            </a:r>
            <a:endParaRPr lang="en-US" altLang="ko-KR" sz="1600" dirty="0"/>
          </a:p>
          <a:p>
            <a:pPr lvl="2"/>
            <a:r>
              <a:rPr lang="en-US" altLang="ko-KR" sz="1600" dirty="0"/>
              <a:t>.sample </a:t>
            </a:r>
            <a:r>
              <a:rPr lang="ko-KR" altLang="en-US" sz="1600" dirty="0"/>
              <a:t>을 제거하면 바로 동작함</a:t>
            </a:r>
            <a:endParaRPr lang="en-US" altLang="ko-KR" sz="1600" dirty="0"/>
          </a:p>
          <a:p>
            <a:pPr lvl="2"/>
            <a:r>
              <a:rPr lang="en-US" altLang="ko-KR" sz="1600" dirty="0">
                <a:hlinkClick r:id="rId2"/>
              </a:rPr>
              <a:t>https://git-scm.com/book/ko/v1/Git%EB%A7%9E%EC%B6%A4-Git-%ED%9B%85</a:t>
            </a:r>
            <a:endParaRPr lang="en-US" altLang="ko-KR" sz="1600" dirty="0"/>
          </a:p>
          <a:p>
            <a:pPr lvl="2"/>
            <a:r>
              <a:rPr lang="en-US" altLang="ko-KR" sz="1600" dirty="0">
                <a:hlinkClick r:id="rId3"/>
              </a:rPr>
              <a:t>http://woowabros.github.io/tools/2017/07/12/git_hook.html</a:t>
            </a:r>
            <a:endParaRPr lang="ko-KR" altLang="en-US" sz="1600" dirty="0"/>
          </a:p>
          <a:p>
            <a:pPr lvl="2"/>
            <a:endParaRPr lang="en-US" altLang="ko-KR" sz="1600" dirty="0"/>
          </a:p>
          <a:p>
            <a:r>
              <a:rPr lang="en-US" altLang="ko-KR" sz="2200" dirty="0"/>
              <a:t>Pre-commit Hook</a:t>
            </a:r>
          </a:p>
          <a:p>
            <a:pPr lvl="1"/>
            <a:r>
              <a:rPr lang="ko-KR" altLang="en-US" sz="1800" dirty="0" err="1"/>
              <a:t>커밋이</a:t>
            </a:r>
            <a:r>
              <a:rPr lang="ko-KR" altLang="en-US" sz="1800" dirty="0"/>
              <a:t> 수행될 때</a:t>
            </a:r>
            <a:r>
              <a:rPr lang="en-US" altLang="ko-KR" sz="1800" dirty="0"/>
              <a:t> </a:t>
            </a:r>
            <a:r>
              <a:rPr lang="ko-KR" altLang="en-US" sz="1800" dirty="0"/>
              <a:t>코드를 수행하고</a:t>
            </a:r>
            <a:r>
              <a:rPr lang="en-US" altLang="ko-KR" sz="1800" dirty="0"/>
              <a:t>, </a:t>
            </a:r>
            <a:r>
              <a:rPr lang="ko-KR" altLang="en-US" sz="1800" dirty="0"/>
              <a:t>결과에 따라 </a:t>
            </a:r>
            <a:r>
              <a:rPr lang="en-US" altLang="ko-KR" sz="1800" dirty="0"/>
              <a:t>commit </a:t>
            </a:r>
            <a:r>
              <a:rPr lang="ko-KR" altLang="en-US" sz="1800" dirty="0"/>
              <a:t>수행 여부를 제어</a:t>
            </a:r>
            <a:endParaRPr lang="en-US" altLang="ko-KR" sz="1800" dirty="0"/>
          </a:p>
          <a:p>
            <a:pPr lvl="1"/>
            <a:r>
              <a:rPr lang="en-US" altLang="ko-KR" sz="1800" dirty="0"/>
              <a:t>Lint </a:t>
            </a:r>
            <a:r>
              <a:rPr lang="ko-KR" altLang="en-US" sz="1800" dirty="0"/>
              <a:t>테스트를 삽입하고</a:t>
            </a:r>
            <a:r>
              <a:rPr lang="en-US" altLang="ko-KR" sz="1800" dirty="0"/>
              <a:t>, </a:t>
            </a:r>
            <a:r>
              <a:rPr lang="ko-KR" altLang="en-US" sz="1800" dirty="0"/>
              <a:t>통과하지 못하면 </a:t>
            </a:r>
            <a:r>
              <a:rPr lang="en-US" altLang="ko-KR" sz="1800" dirty="0"/>
              <a:t>Commit </a:t>
            </a:r>
            <a:r>
              <a:rPr lang="ko-KR" altLang="en-US" sz="1800" dirty="0"/>
              <a:t>이 안되게 하자</a:t>
            </a:r>
            <a:endParaRPr lang="en-US" altLang="ko-KR" sz="1800" dirty="0"/>
          </a:p>
          <a:p>
            <a:pPr lvl="1"/>
            <a:endParaRPr lang="en-US" altLang="ko-KR" sz="22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7256B-C99E-46A0-962F-E594671F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21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477FFED-E989-4299-9B55-728A7763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C5C26-3683-4724-A48D-89711054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>
                <a:hlinkClick r:id="rId2"/>
              </a:rPr>
              <a:t>http://www.nextree.co.kr/p8574/</a:t>
            </a:r>
            <a:endParaRPr lang="en-US" altLang="ko-KR" sz="1400" dirty="0"/>
          </a:p>
          <a:p>
            <a:pPr lvl="1"/>
            <a:r>
              <a:rPr lang="en-US" altLang="ko-KR" sz="1200" dirty="0"/>
              <a:t>Node.js</a:t>
            </a:r>
          </a:p>
          <a:p>
            <a:r>
              <a:rPr lang="en-US" altLang="ko-KR" sz="1400" dirty="0">
                <a:hlinkClick r:id="rId3"/>
              </a:rPr>
              <a:t>https://www.lesstif.com/pages/viewpage.action?pageId=14745703</a:t>
            </a:r>
            <a:endParaRPr lang="en-US" altLang="ko-KR" sz="1400" dirty="0"/>
          </a:p>
          <a:p>
            <a:pPr lvl="1"/>
            <a:r>
              <a:rPr lang="en-US" altLang="ko-KR" sz="1200" dirty="0"/>
              <a:t>Curl</a:t>
            </a:r>
          </a:p>
          <a:p>
            <a:r>
              <a:rPr lang="en-US" altLang="ko-KR" sz="1400" dirty="0">
                <a:hlinkClick r:id="rId4"/>
              </a:rPr>
              <a:t>https://www.leafcats.com/215</a:t>
            </a:r>
            <a:endParaRPr lang="en-US" altLang="ko-KR" sz="1400" dirty="0"/>
          </a:p>
          <a:p>
            <a:pPr lvl="1"/>
            <a:r>
              <a:rPr lang="en-US" altLang="ko-KR" sz="1200" dirty="0"/>
              <a:t>Jenkins by Docker (plugin </a:t>
            </a:r>
            <a:r>
              <a:rPr lang="ko-KR" altLang="en-US" sz="1200" dirty="0"/>
              <a:t>설치 실패</a:t>
            </a:r>
            <a:r>
              <a:rPr lang="en-US" altLang="ko-KR" sz="1200" dirty="0"/>
              <a:t>)</a:t>
            </a:r>
          </a:p>
          <a:p>
            <a:r>
              <a:rPr lang="en-US" altLang="ko-KR" sz="1400" dirty="0">
                <a:hlinkClick r:id="rId5"/>
              </a:rPr>
              <a:t>https://kkensu.tistory.com/58</a:t>
            </a:r>
            <a:endParaRPr lang="en-US" altLang="ko-KR" sz="1400" dirty="0"/>
          </a:p>
          <a:p>
            <a:pPr lvl="1"/>
            <a:r>
              <a:rPr lang="en-US" altLang="ko-KR" sz="1200" dirty="0"/>
              <a:t>Jenkins </a:t>
            </a:r>
            <a:r>
              <a:rPr lang="ko-KR" altLang="en-US" sz="1200" dirty="0"/>
              <a:t>수동 설치 </a:t>
            </a:r>
            <a:r>
              <a:rPr lang="en-US" altLang="ko-KR" sz="1200" dirty="0"/>
              <a:t>ubuntu</a:t>
            </a:r>
          </a:p>
          <a:p>
            <a:r>
              <a:rPr lang="en-US" altLang="ko-KR" sz="1400" dirty="0">
                <a:hlinkClick r:id="rId6"/>
              </a:rPr>
              <a:t>https://yaboong.github.io/jenkins/2018/05/14/github-webhook-jenkins/</a:t>
            </a:r>
            <a:endParaRPr lang="en-US" altLang="ko-KR" sz="1400" dirty="0"/>
          </a:p>
          <a:p>
            <a:pPr lvl="1"/>
            <a:r>
              <a:rPr lang="en-US" altLang="ko-KR" sz="1200" dirty="0"/>
              <a:t>GitHub-Jenkins </a:t>
            </a:r>
            <a:r>
              <a:rPr lang="ko-KR" altLang="en-US" sz="1200" dirty="0"/>
              <a:t>연동</a:t>
            </a:r>
            <a:endParaRPr lang="en-US" altLang="ko-KR" sz="1200" dirty="0"/>
          </a:p>
          <a:p>
            <a:r>
              <a:rPr lang="en-US" altLang="ko-KR" sz="1400" dirty="0">
                <a:hlinkClick r:id="rId7"/>
              </a:rPr>
              <a:t>https://subicura.com/2016/07/11/coding-convention.html</a:t>
            </a:r>
            <a:endParaRPr lang="en-US" altLang="ko-KR" sz="1400" dirty="0"/>
          </a:p>
          <a:p>
            <a:pPr lvl="1"/>
            <a:r>
              <a:rPr lang="en-US" altLang="ko-KR" sz="1200" dirty="0"/>
              <a:t>Linter</a:t>
            </a:r>
          </a:p>
          <a:p>
            <a:r>
              <a:rPr lang="en-US" altLang="ko-KR" sz="1400" dirty="0">
                <a:hlinkClick r:id="rId8"/>
              </a:rPr>
              <a:t>https://proinlab.com/archives/1885</a:t>
            </a:r>
            <a:endParaRPr lang="en-US" altLang="ko-KR" sz="1400" dirty="0"/>
          </a:p>
          <a:p>
            <a:pPr lvl="1"/>
            <a:r>
              <a:rPr lang="ko-KR" altLang="en-US" sz="1200" dirty="0" err="1"/>
              <a:t>슬랙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챗봇</a:t>
            </a:r>
            <a:endParaRPr lang="en-US" altLang="ko-KR" sz="1200" dirty="0"/>
          </a:p>
          <a:p>
            <a:r>
              <a:rPr lang="en-US" altLang="ko-KR" sz="1400" dirty="0">
                <a:hlinkClick r:id="rId9"/>
              </a:rPr>
              <a:t>https://heropy.blog/2018/03/16/mocha/</a:t>
            </a:r>
            <a:endParaRPr lang="en-US" altLang="ko-KR" sz="1400" dirty="0"/>
          </a:p>
          <a:p>
            <a:pPr lvl="1"/>
            <a:r>
              <a:rPr lang="ko-KR" altLang="en-US" sz="1200" dirty="0" err="1"/>
              <a:t>모카</a:t>
            </a:r>
            <a:r>
              <a:rPr lang="ko-KR" altLang="en-US" sz="1200" dirty="0"/>
              <a:t> 테스트</a:t>
            </a:r>
            <a:endParaRPr lang="en-US" altLang="ko-KR" sz="1200" dirty="0"/>
          </a:p>
          <a:p>
            <a:pPr lvl="1"/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A8845-64DD-4BDB-A58E-E6FCB5D5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9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AF4F7-34FB-42A9-892B-23E3AB03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Hooks Directory </a:t>
            </a:r>
            <a:r>
              <a:rPr lang="ko-KR" altLang="en-US" dirty="0"/>
              <a:t>및 예제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00E2F7-66E1-4942-91C5-929E519CC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489" y="1109575"/>
            <a:ext cx="4752975" cy="2190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B64F2-FF8B-442A-9D4A-89C32A8B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0E9330-6436-4D8E-8365-B91E43DC9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03525"/>
            <a:ext cx="6294904" cy="4376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486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AF4F7-34FB-42A9-892B-23E3AB03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Pre-commit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/>
              <a:t>예제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B64F2-FF8B-442A-9D4A-89C32A8B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3C751B0-386A-4232-8326-2B81DD76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디렉토리 내 모든 </a:t>
            </a:r>
            <a:r>
              <a:rPr lang="en-US" altLang="ko-KR" sz="2000" dirty="0"/>
              <a:t>.</a:t>
            </a:r>
            <a:r>
              <a:rPr lang="en-US" altLang="ko-KR" sz="2000" dirty="0" err="1"/>
              <a:t>js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대해 </a:t>
            </a:r>
            <a:r>
              <a:rPr lang="en-US" altLang="ko-KR" sz="2000" dirty="0" err="1"/>
              <a:t>eslint</a:t>
            </a:r>
            <a:r>
              <a:rPr lang="en-US" altLang="ko-KR" sz="2000" dirty="0"/>
              <a:t> </a:t>
            </a:r>
            <a:r>
              <a:rPr lang="ko-KR" altLang="en-US" sz="2000" dirty="0"/>
              <a:t>수행</a:t>
            </a:r>
            <a:endParaRPr lang="en-US" altLang="ko-KR" sz="2000" dirty="0"/>
          </a:p>
          <a:p>
            <a:r>
              <a:rPr lang="ko-KR" altLang="en-US" sz="2000" dirty="0"/>
              <a:t>프로그램의 수행 결과값이 </a:t>
            </a:r>
            <a:r>
              <a:rPr lang="en-US" altLang="ko-KR" sz="2000" dirty="0"/>
              <a:t>0 </a:t>
            </a:r>
            <a:r>
              <a:rPr lang="ko-KR" altLang="en-US" sz="2000" dirty="0"/>
              <a:t>이 아니라면 </a:t>
            </a:r>
            <a:r>
              <a:rPr lang="en-US" altLang="ko-KR" sz="2000" dirty="0"/>
              <a:t>(</a:t>
            </a:r>
            <a:r>
              <a:rPr lang="ko-KR" altLang="en-US" sz="2000" dirty="0"/>
              <a:t>비정상 종료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Exit 1</a:t>
            </a:r>
            <a:r>
              <a:rPr lang="ko-KR" altLang="en-US" sz="1800" dirty="0"/>
              <a:t> 로 즉각 종료하여</a:t>
            </a:r>
            <a:r>
              <a:rPr lang="en-US" altLang="ko-KR" sz="1800" dirty="0"/>
              <a:t>, commit </a:t>
            </a:r>
            <a:r>
              <a:rPr lang="ko-KR" altLang="en-US" sz="1800" dirty="0"/>
              <a:t>이 수행되지 않도록 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B21A52-BE23-4794-A0FF-9412A348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8" y="2433621"/>
            <a:ext cx="5365948" cy="18434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9BE65F-D1FF-4F9F-A786-8382FB39D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08" y="4412200"/>
            <a:ext cx="6810366" cy="22350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44562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902CC-4EAD-4004-8F37-5E119C1B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Husky: Git Hook management</a:t>
            </a:r>
            <a:r>
              <a:rPr lang="ko-KR" altLang="en-US" dirty="0"/>
              <a:t> </a:t>
            </a:r>
            <a:r>
              <a:rPr lang="en-US" altLang="ko-KR" dirty="0"/>
              <a:t>manger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C92C6-A7EF-43FA-9A9D-DFBB6DAB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Bash shell script </a:t>
            </a:r>
            <a:r>
              <a:rPr lang="ko-KR" altLang="en-US" sz="2000" dirty="0"/>
              <a:t>가 익숙하지 않은 경우</a:t>
            </a:r>
            <a:endParaRPr lang="en-US" altLang="ko-KR" sz="2000" dirty="0"/>
          </a:p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Sudo</a:t>
            </a:r>
            <a:r>
              <a:rPr lang="ko-KR" altLang="en-US" sz="1800" dirty="0"/>
              <a:t> </a:t>
            </a:r>
            <a:r>
              <a:rPr lang="en-US" altLang="ko-KR" sz="1800" dirty="0" err="1"/>
              <a:t>npm</a:t>
            </a:r>
            <a:r>
              <a:rPr lang="en-US" altLang="ko-KR" sz="1800" dirty="0"/>
              <a:t> install husky</a:t>
            </a:r>
          </a:p>
          <a:p>
            <a:pPr lvl="1"/>
            <a:r>
              <a:rPr lang="en-US" altLang="ko-KR" sz="1800" dirty="0" err="1"/>
              <a:t>package.json</a:t>
            </a:r>
            <a:r>
              <a:rPr lang="en-US" altLang="ko-KR" sz="1800" dirty="0"/>
              <a:t> </a:t>
            </a:r>
            <a:r>
              <a:rPr lang="ko-KR" altLang="en-US" sz="1800" dirty="0"/>
              <a:t>에 오른쪽과 같이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끝</a:t>
            </a:r>
            <a:r>
              <a:rPr lang="en-US" altLang="ko-KR" sz="1800" dirty="0"/>
              <a:t>!</a:t>
            </a:r>
          </a:p>
          <a:p>
            <a:r>
              <a:rPr lang="ko-KR" altLang="en-US" sz="2200" dirty="0"/>
              <a:t>다양한 </a:t>
            </a:r>
            <a:r>
              <a:rPr lang="en-US" altLang="ko-KR" sz="2200" dirty="0"/>
              <a:t>hooks </a:t>
            </a:r>
            <a:r>
              <a:rPr lang="ko-KR" altLang="en-US" sz="2200" dirty="0"/>
              <a:t>들을 쉽게 관리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E28BE3-B5D1-49D8-868B-C513D12C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59954D-64F5-4F05-AE2D-16AE1C1E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49" y="1058566"/>
            <a:ext cx="3962400" cy="4943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79D03A3-D38F-4691-A130-9C8472F6CEB1}"/>
              </a:ext>
            </a:extLst>
          </p:cNvPr>
          <p:cNvSpPr/>
          <p:nvPr/>
        </p:nvSpPr>
        <p:spPr>
          <a:xfrm>
            <a:off x="5201683" y="3839037"/>
            <a:ext cx="2681687" cy="715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C3DC05-A5BA-41BA-A0F0-D289D1BE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2" y="4544716"/>
            <a:ext cx="4895850" cy="1457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979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53DC3-5283-43EB-95E8-EE9BF76D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하는 김에 하나 더</a:t>
            </a:r>
            <a:r>
              <a:rPr lang="en-US" altLang="ko-KR" dirty="0"/>
              <a:t>…)</a:t>
            </a:r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금지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FC0D7-6215-40D7-A6C6-8C97CA2EB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항상 코드 리뷰와 테스트 등 관리 절차를 거친 후에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Merge </a:t>
            </a:r>
            <a:r>
              <a:rPr lang="ko-KR" altLang="en-US" sz="2000" dirty="0"/>
              <a:t>가 이루어질 수 있도록 </a:t>
            </a:r>
            <a:r>
              <a:rPr lang="en-US" altLang="ko-KR" sz="2000" dirty="0"/>
              <a:t>Push</a:t>
            </a:r>
            <a:r>
              <a:rPr lang="ko-KR" altLang="en-US" sz="2000" dirty="0"/>
              <a:t>를 강제로 금지</a:t>
            </a:r>
            <a:endParaRPr lang="en-US" altLang="ko-KR" sz="2000" dirty="0"/>
          </a:p>
          <a:p>
            <a:pPr lvl="1"/>
            <a:r>
              <a:rPr lang="ko-KR" altLang="en-US" sz="1800" dirty="0"/>
              <a:t>비록 권한이 있더라도</a:t>
            </a:r>
            <a:r>
              <a:rPr lang="en-US" altLang="ko-KR" sz="1800" dirty="0"/>
              <a:t>! PR</a:t>
            </a:r>
            <a:r>
              <a:rPr lang="ko-KR" altLang="en-US" sz="1800" dirty="0"/>
              <a:t>을 사용하자</a:t>
            </a:r>
            <a:endParaRPr lang="en-US" altLang="ko-KR" sz="1800" dirty="0"/>
          </a:p>
          <a:p>
            <a:r>
              <a:rPr lang="en-US" altLang="ko-KR" sz="2000" dirty="0"/>
              <a:t>Husky pre-push hook </a:t>
            </a:r>
            <a:r>
              <a:rPr lang="ko-KR" altLang="en-US" sz="2000" dirty="0"/>
              <a:t>이용</a:t>
            </a:r>
            <a:r>
              <a:rPr lang="en-US" altLang="ko-KR" sz="2000" dirty="0"/>
              <a:t>, master branch </a:t>
            </a:r>
            <a:r>
              <a:rPr lang="ko-KR" altLang="en-US" sz="2000" dirty="0"/>
              <a:t>에 대한 </a:t>
            </a:r>
            <a:r>
              <a:rPr lang="en-US" altLang="ko-KR" sz="2000" dirty="0"/>
              <a:t>push </a:t>
            </a:r>
            <a:r>
              <a:rPr lang="ko-KR" altLang="en-US" sz="2000" dirty="0"/>
              <a:t>를 금지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6D927-1507-4550-92B8-8D5D688B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23DC2C-52F8-43DF-AE03-30998BAF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42" y="2952750"/>
            <a:ext cx="7072313" cy="128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DB2542-7A23-4F9D-9D4A-6C03DC441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2" y="4521572"/>
            <a:ext cx="8096252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14750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Process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54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 far…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Code Convention Check &amp; </a:t>
            </a:r>
            <a:r>
              <a:rPr lang="en-US" altLang="ko-KR" sz="2000" dirty="0">
                <a:solidFill>
                  <a:srgbClr val="FF0000"/>
                </a:solidFill>
              </a:rPr>
              <a:t>Unit test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6"/>
                </a:solidFill>
              </a:rPr>
              <a:t>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Integration and Build (on the Build environment, deployed by git clone)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the build results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on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Service environment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D0A230CE-92F7-4AE9-BCFB-13EC100C4836}"/>
              </a:ext>
            </a:extLst>
          </p:cNvPr>
          <p:cNvSpPr/>
          <p:nvPr/>
        </p:nvSpPr>
        <p:spPr>
          <a:xfrm>
            <a:off x="4572000" y="1269506"/>
            <a:ext cx="533901" cy="2654793"/>
          </a:xfrm>
          <a:prstGeom prst="rightBrace">
            <a:avLst>
              <a:gd name="adj1" fmla="val 54487"/>
              <a:gd name="adj2" fmla="val 44613"/>
            </a:avLst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E7CFDF-35D8-4970-A09D-E4DDCA01D491}"/>
              </a:ext>
            </a:extLst>
          </p:cNvPr>
          <p:cNvSpPr/>
          <p:nvPr/>
        </p:nvSpPr>
        <p:spPr>
          <a:xfrm>
            <a:off x="5464101" y="2218509"/>
            <a:ext cx="2420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현재까지 진행된 부분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032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42240-813F-4105-BB3D-AC71AE62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 &amp; Test</a:t>
            </a:r>
            <a:r>
              <a:rPr lang="ko-KR" altLang="en-US" dirty="0"/>
              <a:t> </a:t>
            </a:r>
            <a:r>
              <a:rPr lang="en-US" altLang="ko-KR" dirty="0"/>
              <a:t>environment</a:t>
            </a:r>
            <a:r>
              <a:rPr lang="ko-KR" altLang="en-US" dirty="0"/>
              <a:t>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A65CA-0953-48AF-A81D-018C9154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본래는 빌드 및 테스트용 환경을 따로 구성하는게 좋음</a:t>
            </a:r>
            <a:endParaRPr lang="en-US" altLang="ko-KR" dirty="0"/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Unit test </a:t>
            </a:r>
            <a:r>
              <a:rPr lang="ko-KR" altLang="en-US" dirty="0"/>
              <a:t>는 개발 환경에서 진행</a:t>
            </a:r>
            <a:endParaRPr lang="en-US" altLang="ko-KR" dirty="0"/>
          </a:p>
          <a:p>
            <a:pPr lvl="1"/>
            <a:r>
              <a:rPr lang="ko-KR" altLang="en-US" dirty="0"/>
              <a:t>점진적인 빌드 과정에서 </a:t>
            </a:r>
            <a:r>
              <a:rPr lang="en-US" altLang="ko-KR" dirty="0"/>
              <a:t>integration test</a:t>
            </a:r>
            <a:r>
              <a:rPr lang="ko-KR" altLang="en-US" dirty="0"/>
              <a:t>를 병행해서 진행할 수 있음</a:t>
            </a:r>
            <a:endParaRPr lang="en-US" altLang="ko-KR" dirty="0"/>
          </a:p>
          <a:p>
            <a:pPr lvl="1"/>
            <a:r>
              <a:rPr lang="ko-KR" altLang="en-US" dirty="0"/>
              <a:t>혹은 빌드 서버를 따로 구성하고</a:t>
            </a:r>
            <a:r>
              <a:rPr lang="en-US" altLang="ko-KR" dirty="0"/>
              <a:t>, </a:t>
            </a:r>
            <a:r>
              <a:rPr lang="ko-KR" altLang="en-US" dirty="0"/>
              <a:t>테스트 환경과 연동해서 진행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우리는 생략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빌드 </a:t>
            </a:r>
            <a:r>
              <a:rPr lang="ko-KR" altLang="en-US" dirty="0" err="1"/>
              <a:t>필요없음</a:t>
            </a:r>
            <a:endParaRPr lang="en-US" altLang="ko-KR" dirty="0"/>
          </a:p>
          <a:p>
            <a:pPr lvl="1"/>
            <a:r>
              <a:rPr lang="ko-KR" altLang="en-US" dirty="0"/>
              <a:t>테스트 환경</a:t>
            </a:r>
            <a:r>
              <a:rPr lang="en-US" altLang="ko-KR" dirty="0"/>
              <a:t>: </a:t>
            </a:r>
            <a:r>
              <a:rPr lang="ko-KR" altLang="en-US" dirty="0"/>
              <a:t>그냥 개발 환경에서 수행하자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06711-A6B5-4866-99F3-27489B36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4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Unit Test</a:t>
            </a:r>
          </a:p>
          <a:p>
            <a:pPr marL="457200" indent="-457200">
              <a:buAutoNum type="arabicPeriod"/>
            </a:pPr>
            <a:r>
              <a:rPr lang="en-US" altLang="ko-KR" dirty="0"/>
              <a:t>Integration 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9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3ABE1EC-BAC9-4A9C-BCD3-90729BA9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Test: Unit test and Integration Test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7E9A9E-8634-46FC-8637-24CB6274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Unit test</a:t>
            </a:r>
          </a:p>
          <a:p>
            <a:pPr lvl="1"/>
            <a:r>
              <a:rPr lang="ko-KR" altLang="en-US" sz="1800" dirty="0"/>
              <a:t>소스 코드의 특정 모듈이 의도된 대로 정확히 작동하는지 검증하는 절차</a:t>
            </a:r>
            <a:endParaRPr lang="en-US" altLang="ko-KR" sz="1800" dirty="0"/>
          </a:p>
          <a:p>
            <a:pPr lvl="1"/>
            <a:r>
              <a:rPr lang="ko-KR" altLang="en-US" sz="1800" dirty="0"/>
              <a:t>모든 함수와 메소드에 대한 테스트 케이스</a:t>
            </a:r>
            <a:r>
              <a:rPr lang="en-US" altLang="ko-KR" sz="1800" dirty="0"/>
              <a:t>(Test case)</a:t>
            </a:r>
            <a:r>
              <a:rPr lang="ko-KR" altLang="en-US" sz="1800" dirty="0"/>
              <a:t>를 작성하고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개발 이후 이를 검증하도록 함</a:t>
            </a:r>
            <a:endParaRPr lang="en-US" altLang="ko-KR" sz="1800" dirty="0"/>
          </a:p>
          <a:p>
            <a:pPr lvl="1"/>
            <a:r>
              <a:rPr lang="ko-KR" altLang="en-US" sz="1800" dirty="0"/>
              <a:t>언제라도 코드 변경으로 인해 문제가 발생할 경우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단시간 내에 문제 모듈을 파악하고 바로 잡을 수 있음</a:t>
            </a:r>
            <a:endParaRPr lang="en-US" altLang="ko-KR" sz="1800" dirty="0"/>
          </a:p>
          <a:p>
            <a:r>
              <a:rPr lang="en-US" altLang="ko-KR" sz="2200" dirty="0"/>
              <a:t>Integration test</a:t>
            </a:r>
          </a:p>
          <a:p>
            <a:pPr lvl="1"/>
            <a:r>
              <a:rPr lang="en-US" altLang="ko-KR" sz="1800" dirty="0"/>
              <a:t>Unit test </a:t>
            </a:r>
            <a:r>
              <a:rPr lang="ko-KR" altLang="en-US" sz="1800" dirty="0"/>
              <a:t>를 통과한 모듈들을 결합하는 단계에서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상호간의 동작이 정상적으로 수행되는지 검증함</a:t>
            </a:r>
            <a:endParaRPr lang="en-US" altLang="ko-KR" sz="1800" dirty="0"/>
          </a:p>
          <a:p>
            <a:pPr lvl="1"/>
            <a:r>
              <a:rPr lang="ko-KR" altLang="en-US" sz="1800" dirty="0"/>
              <a:t>모듈들을 점진적으로 통합해가며 테스트할 수 있도록</a:t>
            </a:r>
            <a:r>
              <a:rPr lang="en-US" altLang="ko-KR" sz="1800" dirty="0"/>
              <a:t> </a:t>
            </a:r>
            <a:r>
              <a:rPr lang="ko-KR" altLang="en-US" sz="1800" dirty="0"/>
              <a:t>테스트 설계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* </a:t>
            </a:r>
            <a:r>
              <a:rPr lang="ko-KR" altLang="en-US" sz="2000" dirty="0"/>
              <a:t>일반적으로 </a:t>
            </a:r>
            <a:r>
              <a:rPr lang="ko-KR" altLang="en-US" sz="2000" dirty="0" err="1"/>
              <a:t>입력값에</a:t>
            </a:r>
            <a:r>
              <a:rPr lang="ko-KR" altLang="en-US" sz="2000" dirty="0"/>
              <a:t> 대한 </a:t>
            </a:r>
            <a:r>
              <a:rPr lang="ko-KR" altLang="en-US" sz="2000" dirty="0" err="1"/>
              <a:t>출력값을</a:t>
            </a:r>
            <a:r>
              <a:rPr lang="ko-KR" altLang="en-US" sz="2000" dirty="0"/>
              <a:t> 검증하는 </a:t>
            </a:r>
            <a:r>
              <a:rPr lang="en-US" altLang="ko-KR" sz="2000" dirty="0"/>
              <a:t>Black-box </a:t>
            </a:r>
            <a:r>
              <a:rPr lang="ko-KR" altLang="en-US" sz="2000" dirty="0"/>
              <a:t>형식으로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EC024-A666-4AC3-B625-0B97868C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9B4CEA-62B4-4DB2-8095-FA885EE9DF9C}"/>
              </a:ext>
            </a:extLst>
          </p:cNvPr>
          <p:cNvSpPr/>
          <p:nvPr/>
        </p:nvSpPr>
        <p:spPr>
          <a:xfrm>
            <a:off x="5363777" y="1165098"/>
            <a:ext cx="37197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Wikipages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Unit test</a:t>
            </a:r>
            <a:r>
              <a:rPr lang="en-US" altLang="ko-KR" sz="1400" dirty="0"/>
              <a:t> and </a:t>
            </a:r>
            <a:r>
              <a:rPr lang="en-US" altLang="ko-KR" sz="1400" dirty="0">
                <a:hlinkClick r:id="rId3"/>
              </a:rPr>
              <a:t>Integration test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7668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98A9A-02C8-4B24-9457-204CFF9E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TDD: Test-driven development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AC250-AE43-40E2-BA3C-C10071F9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테스트 주도 개발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FF0000"/>
                </a:solidFill>
              </a:rPr>
              <a:t>“</a:t>
            </a:r>
            <a:r>
              <a:rPr lang="ko-KR" altLang="en-US" sz="2000" dirty="0">
                <a:solidFill>
                  <a:srgbClr val="FF0000"/>
                </a:solidFill>
              </a:rPr>
              <a:t>테스트를 먼저 만들고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이를 통과하는 코드를 작성</a:t>
            </a:r>
            <a:r>
              <a:rPr lang="en-US" altLang="ko-KR" sz="2000" dirty="0">
                <a:solidFill>
                  <a:srgbClr val="FF0000"/>
                </a:solidFill>
              </a:rPr>
              <a:t>”</a:t>
            </a:r>
          </a:p>
          <a:p>
            <a:pPr lvl="1"/>
            <a:r>
              <a:rPr lang="ko-KR" altLang="en-US" sz="1800" dirty="0"/>
              <a:t>각 모듈의 </a:t>
            </a:r>
            <a:r>
              <a:rPr lang="en-US" altLang="ko-KR" sz="1800" dirty="0"/>
              <a:t>spec </a:t>
            </a:r>
            <a:r>
              <a:rPr lang="ko-KR" altLang="en-US" sz="1800" dirty="0"/>
              <a:t>을 정의하고</a:t>
            </a:r>
            <a:r>
              <a:rPr lang="en-US" altLang="ko-KR" sz="1800" dirty="0"/>
              <a:t>, (Input,</a:t>
            </a:r>
            <a:r>
              <a:rPr lang="ko-KR" altLang="en-US" sz="1800" dirty="0"/>
              <a:t> </a:t>
            </a:r>
            <a:r>
              <a:rPr lang="en-US" altLang="ko-KR" sz="1800" dirty="0"/>
              <a:t>output,</a:t>
            </a:r>
            <a:r>
              <a:rPr lang="ko-KR" altLang="en-US" sz="1800" dirty="0"/>
              <a:t> </a:t>
            </a:r>
            <a:r>
              <a:rPr lang="en-US" altLang="ko-KR" sz="1800" dirty="0"/>
              <a:t>behavior)</a:t>
            </a:r>
          </a:p>
          <a:p>
            <a:pPr lvl="1"/>
            <a:r>
              <a:rPr lang="en-US" altLang="ko-KR" sz="1800" dirty="0"/>
              <a:t>Spec </a:t>
            </a:r>
            <a:r>
              <a:rPr lang="ko-KR" altLang="en-US" sz="1800" dirty="0"/>
              <a:t>에 따른 테스트 케이스를 먼저 작성한 후</a:t>
            </a:r>
            <a:r>
              <a:rPr lang="en-US" altLang="ko-KR" sz="1800" dirty="0"/>
              <a:t>,</a:t>
            </a:r>
          </a:p>
          <a:p>
            <a:pPr lvl="1"/>
            <a:r>
              <a:rPr lang="ko-KR" altLang="en-US" sz="1800" dirty="0"/>
              <a:t>개발 결과물이 테스트를 통과하도록 강제하는 개발 방식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“</a:t>
            </a:r>
            <a:r>
              <a:rPr lang="ko-KR" altLang="en-US" sz="1800" dirty="0"/>
              <a:t>테스트 코드 </a:t>
            </a:r>
            <a:r>
              <a:rPr lang="en-US" altLang="ko-KR" sz="1800" dirty="0"/>
              <a:t>==</a:t>
            </a:r>
            <a:r>
              <a:rPr lang="ko-KR" altLang="en-US" sz="1800" dirty="0"/>
              <a:t> </a:t>
            </a:r>
            <a:r>
              <a:rPr lang="en-US" altLang="ko-KR" sz="1800" dirty="0"/>
              <a:t>Spec”</a:t>
            </a:r>
          </a:p>
          <a:p>
            <a:pPr lvl="2"/>
            <a:r>
              <a:rPr lang="ko-KR" altLang="en-US" sz="1600" dirty="0"/>
              <a:t>잘 동작하는 </a:t>
            </a:r>
            <a:r>
              <a:rPr lang="en-US" altLang="ko-KR" sz="1600" dirty="0"/>
              <a:t>TDD </a:t>
            </a:r>
            <a:r>
              <a:rPr lang="ko-KR" altLang="en-US" sz="1600" dirty="0"/>
              <a:t>에서는 테스트 코드를 </a:t>
            </a:r>
            <a:br>
              <a:rPr lang="en-US" altLang="ko-KR" sz="1600" dirty="0"/>
            </a:br>
            <a:r>
              <a:rPr lang="ko-KR" altLang="en-US" sz="1600" dirty="0"/>
              <a:t>보면 </a:t>
            </a:r>
            <a:r>
              <a:rPr lang="en-US" altLang="ko-KR" sz="1600" dirty="0"/>
              <a:t>spec</a:t>
            </a:r>
            <a:r>
              <a:rPr lang="ko-KR" altLang="en-US" sz="1600" dirty="0"/>
              <a:t>을 파악할 수 있음</a:t>
            </a:r>
            <a:endParaRPr lang="en-US" altLang="ko-KR" sz="1600" dirty="0"/>
          </a:p>
          <a:p>
            <a:r>
              <a:rPr lang="ko-KR" altLang="en-US" sz="2200" dirty="0"/>
              <a:t>효과 및 필요성</a:t>
            </a:r>
            <a:endParaRPr lang="en-US" altLang="ko-KR" sz="2200" dirty="0"/>
          </a:p>
          <a:p>
            <a:pPr lvl="1"/>
            <a:r>
              <a:rPr lang="ko-KR" altLang="en-US" sz="1800" dirty="0"/>
              <a:t>테스트에 대한 강조</a:t>
            </a:r>
            <a:r>
              <a:rPr lang="en-US" altLang="ko-KR" sz="1800" dirty="0"/>
              <a:t>. </a:t>
            </a:r>
            <a:r>
              <a:rPr lang="ko-KR" altLang="en-US" sz="1800" dirty="0"/>
              <a:t>결함을 줄이기 위함</a:t>
            </a:r>
            <a:endParaRPr lang="en-US" altLang="ko-KR" sz="1800" dirty="0"/>
          </a:p>
          <a:p>
            <a:pPr lvl="1"/>
            <a:r>
              <a:rPr lang="ko-KR" altLang="en-US" sz="1800" dirty="0"/>
              <a:t>개발과정에서 요구사항이 계속해서 변경되는 경우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명확한 명세를 정의하고 맞추기 위해 테스트 코드를 계속 관리</a:t>
            </a:r>
            <a:br>
              <a:rPr lang="en-US" altLang="ko-KR" sz="2200" dirty="0"/>
            </a:b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FEFD38-04CD-4284-B8F9-08F6C03F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7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C918-75EB-41DF-8FE6-783DCE0A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B7639-A932-4816-A32D-1A83563A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hlinkClick r:id="rId2"/>
              </a:rPr>
              <a:t>https://github.com/slackapi/node-slack-sdk</a:t>
            </a:r>
            <a:endParaRPr lang="en-US" altLang="ko-KR" sz="1800" dirty="0"/>
          </a:p>
          <a:p>
            <a:pPr lvl="1"/>
            <a:r>
              <a:rPr lang="en-US" altLang="ko-KR" sz="1600" dirty="0"/>
              <a:t>Node-slack-</a:t>
            </a:r>
            <a:r>
              <a:rPr lang="en-US" altLang="ko-KR" sz="1600" dirty="0" err="1"/>
              <a:t>sdk</a:t>
            </a:r>
            <a:endParaRPr lang="en-US" altLang="ko-KR" sz="1600" dirty="0"/>
          </a:p>
          <a:p>
            <a:r>
              <a:rPr lang="en-US" altLang="ko-KR" sz="1800" dirty="0">
                <a:hlinkClick r:id="rId3"/>
              </a:rPr>
              <a:t>https://bcho.tistory.com/759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조대협</a:t>
            </a:r>
            <a:r>
              <a:rPr lang="ko-KR" altLang="en-US" sz="1600" dirty="0"/>
              <a:t> 개발자님 블로그</a:t>
            </a:r>
            <a:r>
              <a:rPr lang="en-US" altLang="ko-KR" sz="1600" dirty="0"/>
              <a:t>: </a:t>
            </a:r>
            <a:r>
              <a:rPr lang="ko-KR" altLang="en-US" sz="1600" dirty="0"/>
              <a:t>개발 프로세스</a:t>
            </a:r>
            <a:endParaRPr lang="en-US" altLang="ko-KR" sz="1600" dirty="0"/>
          </a:p>
          <a:p>
            <a:r>
              <a:rPr lang="en-US" altLang="ko-KR" sz="1800" dirty="0">
                <a:hlinkClick r:id="rId4"/>
              </a:rPr>
              <a:t>https://bcho.tistory.com/1237</a:t>
            </a:r>
            <a:endParaRPr lang="en-US" altLang="ko-KR" sz="1800" dirty="0"/>
          </a:p>
          <a:p>
            <a:pPr lvl="1"/>
            <a:r>
              <a:rPr lang="en-US" altLang="ko-KR" sz="1600" dirty="0"/>
              <a:t>Jenkins-GitHub</a:t>
            </a:r>
            <a:r>
              <a:rPr lang="ko-KR" altLang="en-US" sz="1600" dirty="0"/>
              <a:t> 연동</a:t>
            </a:r>
            <a:endParaRPr lang="en-US" altLang="ko-KR" sz="1600" dirty="0"/>
          </a:p>
          <a:p>
            <a:r>
              <a:rPr lang="en-US" altLang="ko-KR" sz="1800" dirty="0">
                <a:hlinkClick r:id="rId5"/>
              </a:rPr>
              <a:t>https://kutar37.tistory.com/entry/Jenkins-Github-%EC%97%B0%EB%8F%99-%EC%9E%90%EB%8F%99%EB%B0%B0%ED%8F%AC-3</a:t>
            </a:r>
            <a:endParaRPr lang="en-US" altLang="ko-KR" sz="1800" dirty="0"/>
          </a:p>
          <a:p>
            <a:pPr lvl="1"/>
            <a:r>
              <a:rPr lang="en-US" altLang="ko-KR" sz="1600" dirty="0"/>
              <a:t>Jenkins-GitHub</a:t>
            </a:r>
            <a:r>
              <a:rPr lang="ko-KR" altLang="en-US" sz="1600" dirty="0"/>
              <a:t> 연동</a:t>
            </a:r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D2FFE-05E1-48EC-9248-9435CAE0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26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202F3-65BF-4DE5-B81C-82CD98F9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 Test example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AE46B-0571-4C95-A80F-310D9B7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4098" name="Picture 2" descr="unit test example에 대한 이미지 검색결과">
            <a:extLst>
              <a:ext uri="{FF2B5EF4-FFF2-40B4-BE49-F238E27FC236}">
                <a16:creationId xmlns:a16="http://schemas.microsoft.com/office/drawing/2014/main" id="{EDD56F15-1499-42F8-8FE8-5A41FD25F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5" y="1890945"/>
            <a:ext cx="7750212" cy="360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16A5DC-FC7C-459C-9847-A9A08DA2F30F}"/>
              </a:ext>
            </a:extLst>
          </p:cNvPr>
          <p:cNvSpPr/>
          <p:nvPr/>
        </p:nvSpPr>
        <p:spPr>
          <a:xfrm>
            <a:off x="3159819" y="4336187"/>
            <a:ext cx="5287286" cy="706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09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DA611-AC58-4586-9E09-3C1B4841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58ECA-7F15-4B23-B11F-A1AF4FC2E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Node.js </a:t>
            </a:r>
            <a:r>
              <a:rPr lang="ko-KR" altLang="en-US" dirty="0"/>
              <a:t>테스트 </a:t>
            </a:r>
            <a:r>
              <a:rPr lang="ko-KR" altLang="en-US" dirty="0" err="1"/>
              <a:t>프레임웍</a:t>
            </a:r>
            <a:r>
              <a:rPr lang="ko-KR" altLang="en-US" dirty="0"/>
              <a:t> </a:t>
            </a:r>
            <a:r>
              <a:rPr lang="en-US" altLang="ko-KR" dirty="0"/>
              <a:t>(framework)</a:t>
            </a:r>
          </a:p>
          <a:p>
            <a:pPr lvl="1"/>
            <a:r>
              <a:rPr lang="ko-KR" altLang="en-US" dirty="0"/>
              <a:t>기본적으로 테스트도 일반 언어로 작성 가능함</a:t>
            </a:r>
            <a:endParaRPr lang="en-US" altLang="ko-KR" dirty="0"/>
          </a:p>
          <a:p>
            <a:pPr lvl="2"/>
            <a:r>
              <a:rPr lang="en-US" altLang="ko-KR" dirty="0"/>
              <a:t>If-else </a:t>
            </a:r>
            <a:r>
              <a:rPr lang="ko-KR" altLang="en-US" dirty="0"/>
              <a:t>구문을 통해 </a:t>
            </a:r>
            <a:r>
              <a:rPr lang="ko-KR" altLang="en-US" dirty="0" err="1"/>
              <a:t>입력값에</a:t>
            </a:r>
            <a:r>
              <a:rPr lang="ko-KR" altLang="en-US" dirty="0"/>
              <a:t> 대한 결과값을 검사하면 됨</a:t>
            </a:r>
            <a:endParaRPr lang="en-US" altLang="ko-KR" dirty="0"/>
          </a:p>
          <a:p>
            <a:pPr lvl="1"/>
            <a:r>
              <a:rPr lang="ko-KR" altLang="en-US" dirty="0"/>
              <a:t>테스트 </a:t>
            </a:r>
            <a:r>
              <a:rPr lang="ko-KR" altLang="en-US" dirty="0" err="1"/>
              <a:t>프레임웍은</a:t>
            </a:r>
            <a:r>
              <a:rPr lang="ko-KR" altLang="en-US" dirty="0"/>
              <a:t> 테스트에 필요한 구문의 형태를 </a:t>
            </a:r>
            <a:br>
              <a:rPr lang="en-US" altLang="ko-KR" dirty="0"/>
            </a:br>
            <a:r>
              <a:rPr lang="ko-KR" altLang="en-US" dirty="0"/>
              <a:t>좀더 편리하게 사용할 수 있는 기능들을 제공함</a:t>
            </a:r>
            <a:endParaRPr lang="en-US" altLang="ko-KR" dirty="0"/>
          </a:p>
          <a:p>
            <a:pPr lvl="1"/>
            <a:r>
              <a:rPr lang="ko-KR" altLang="en-US" dirty="0"/>
              <a:t>따라서 테스트 동작을 간결하게 표현하여 보다 직관적인 테스트 코드를 구현하도록 도움</a:t>
            </a:r>
            <a:endParaRPr lang="en-US" altLang="ko-KR" dirty="0"/>
          </a:p>
          <a:p>
            <a:pPr lvl="1"/>
            <a:r>
              <a:rPr lang="ko-KR" altLang="en-US" dirty="0"/>
              <a:t>결과도 테스트 수행 형태로 쉽고 깔끔하게 출력해줌</a:t>
            </a:r>
            <a:endParaRPr lang="en-US" altLang="ko-KR" dirty="0"/>
          </a:p>
          <a:p>
            <a:pPr lvl="1"/>
            <a:r>
              <a:rPr lang="ko-KR" altLang="en-US" dirty="0"/>
              <a:t>그 외 테스트 코드에 필요한 다양한 기능을 플러그인 등을 통해 제공</a:t>
            </a:r>
            <a:endParaRPr lang="en-US" altLang="ko-KR" dirty="0"/>
          </a:p>
          <a:p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install mocha -g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2777CE-B222-4B3A-8DA3-512B7C59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77A083-8DB5-424E-84B4-72B8F084525C}"/>
              </a:ext>
            </a:extLst>
          </p:cNvPr>
          <p:cNvSpPr/>
          <p:nvPr/>
        </p:nvSpPr>
        <p:spPr>
          <a:xfrm>
            <a:off x="4844759" y="516048"/>
            <a:ext cx="4045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https://heropy.blog/2018/03/16/mocha/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237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FBCB-BD88-44F0-8EFE-AACDAA9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</a:t>
            </a:r>
            <a:r>
              <a:rPr lang="ko-KR" altLang="en-US" dirty="0"/>
              <a:t> 사용 예제</a:t>
            </a:r>
            <a:r>
              <a:rPr lang="en-US" altLang="ko-KR" dirty="0"/>
              <a:t>: Without Mocha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D1863-20FC-451F-8A0D-6E30C35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686DED5-5916-4528-B52D-EBEF7FA7F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740693"/>
            <a:ext cx="8352928" cy="38371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543FD33-0ECA-478D-BBDD-90E834DB1E88}"/>
              </a:ext>
            </a:extLst>
          </p:cNvPr>
          <p:cNvSpPr/>
          <p:nvPr/>
        </p:nvSpPr>
        <p:spPr>
          <a:xfrm>
            <a:off x="395536" y="1120761"/>
            <a:ext cx="6117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호출하면 </a:t>
            </a:r>
            <a:r>
              <a:rPr lang="en-US" altLang="ko-KR" dirty="0"/>
              <a:t>“hello” </a:t>
            </a:r>
            <a:r>
              <a:rPr lang="ko-KR" altLang="en-US" dirty="0"/>
              <a:t>를 출력해야 하는 함수 </a:t>
            </a:r>
            <a:r>
              <a:rPr lang="en-US" altLang="ko-KR" dirty="0" err="1"/>
              <a:t>sayHello</a:t>
            </a:r>
            <a:r>
              <a:rPr lang="en-US" altLang="ko-KR" dirty="0"/>
              <a:t>() </a:t>
            </a:r>
            <a:r>
              <a:rPr lang="ko-KR" altLang="en-US" dirty="0"/>
              <a:t>를 테스트</a:t>
            </a:r>
          </a:p>
        </p:txBody>
      </p:sp>
    </p:spTree>
    <p:extLst>
      <p:ext uri="{BB962C8B-B14F-4D97-AF65-F5344CB8AC3E}">
        <p14:creationId xmlns:p14="http://schemas.microsoft.com/office/powerpoint/2010/main" val="748725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67F1B05-6450-4B11-8FE5-53AB7371A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3"/>
          <a:stretch/>
        </p:blipFill>
        <p:spPr>
          <a:xfrm>
            <a:off x="497149" y="1490092"/>
            <a:ext cx="6203233" cy="27369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94FBCB-BD88-44F0-8EFE-AACDAA9C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</a:t>
            </a:r>
            <a:r>
              <a:rPr lang="ko-KR" altLang="en-US" dirty="0"/>
              <a:t> 사용 예제</a:t>
            </a:r>
            <a:r>
              <a:rPr lang="en-US" altLang="ko-KR" dirty="0"/>
              <a:t>: With Mocha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D1863-20FC-451F-8A0D-6E30C35A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43FD33-0ECA-478D-BBDD-90E834DB1E88}"/>
              </a:ext>
            </a:extLst>
          </p:cNvPr>
          <p:cNvSpPr/>
          <p:nvPr/>
        </p:nvSpPr>
        <p:spPr>
          <a:xfrm>
            <a:off x="395536" y="1078217"/>
            <a:ext cx="6233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호출하면 </a:t>
            </a:r>
            <a:r>
              <a:rPr lang="en-US" altLang="ko-KR" dirty="0"/>
              <a:t>“hello” </a:t>
            </a:r>
            <a:r>
              <a:rPr lang="ko-KR" altLang="en-US" dirty="0"/>
              <a:t>를 출력해야 하는 함수 </a:t>
            </a:r>
            <a:r>
              <a:rPr lang="en-US" altLang="ko-KR" dirty="0" err="1"/>
              <a:t>sayHello</a:t>
            </a:r>
            <a:r>
              <a:rPr lang="en-US" altLang="ko-KR" dirty="0"/>
              <a:t>() </a:t>
            </a:r>
            <a:r>
              <a:rPr lang="ko-KR" altLang="en-US" dirty="0"/>
              <a:t>를 테스트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21DC1A-A263-4484-A436-0A83E521B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48" y="4312139"/>
            <a:ext cx="4138934" cy="1804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6181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8C794-7D9F-4172-A1B3-4223C2B7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</a:t>
            </a:r>
            <a:r>
              <a:rPr lang="ko-KR" altLang="en-US" dirty="0"/>
              <a:t> 사용 예제</a:t>
            </a:r>
            <a:r>
              <a:rPr lang="en-US" altLang="ko-KR" dirty="0"/>
              <a:t>: With Mocha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97E4544-7F0C-4B9B-B731-1E4E6E44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459"/>
          <a:stretch/>
        </p:blipFill>
        <p:spPr>
          <a:xfrm>
            <a:off x="2281561" y="1617343"/>
            <a:ext cx="4580878" cy="49909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6AD615-F510-4B8C-A3D2-E1B7E94A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CA04FF-B119-4A04-AE8A-0CDEB126131C}"/>
              </a:ext>
            </a:extLst>
          </p:cNvPr>
          <p:cNvSpPr/>
          <p:nvPr/>
        </p:nvSpPr>
        <p:spPr>
          <a:xfrm>
            <a:off x="395536" y="1078217"/>
            <a:ext cx="2757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결과 화면</a:t>
            </a:r>
            <a:r>
              <a:rPr lang="en-US" altLang="ko-KR" dirty="0"/>
              <a:t>: </a:t>
            </a:r>
            <a:r>
              <a:rPr lang="ko-KR" altLang="en-US" dirty="0"/>
              <a:t>성공 및 실패</a:t>
            </a:r>
          </a:p>
        </p:txBody>
      </p:sp>
    </p:spTree>
    <p:extLst>
      <p:ext uri="{BB962C8B-B14F-4D97-AF65-F5344CB8AC3E}">
        <p14:creationId xmlns:p14="http://schemas.microsoft.com/office/powerpoint/2010/main" val="1502516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22273-2D86-4352-B5D6-4647DF39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Mocha: Chatbot 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5AB00-0414-49D6-AD36-38F695B5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3601E41-475E-4975-BBE0-1BE5FFDFE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087605"/>
            <a:ext cx="4655858" cy="5181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335851-90E4-402A-8709-195EC50DD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574"/>
          <a:stretch/>
        </p:blipFill>
        <p:spPr>
          <a:xfrm>
            <a:off x="5213679" y="1087604"/>
            <a:ext cx="3492128" cy="2341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92AF753-0222-42F4-97AB-82D1601A1871}"/>
              </a:ext>
            </a:extLst>
          </p:cNvPr>
          <p:cNvSpPr/>
          <p:nvPr/>
        </p:nvSpPr>
        <p:spPr>
          <a:xfrm>
            <a:off x="5213679" y="3762783"/>
            <a:ext cx="3534785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따라하지 않아도 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유닛 테스트는 현재 구조에서 </a:t>
            </a:r>
            <a:br>
              <a:rPr lang="en-US" altLang="ko-KR" sz="1600" dirty="0"/>
            </a:br>
            <a:r>
              <a:rPr lang="ko-KR" altLang="en-US" sz="1600" dirty="0"/>
              <a:t>큰 의미는 없음 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실제로 사용자가 해당 메시지를 받았는지가 더 중요함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96062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32B53-136D-4E89-AA9D-654A88A2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Mocha: Chatbot Test 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7313E0-37E0-401A-A4F7-D7C30371F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205023"/>
            <a:ext cx="3974066" cy="16363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53049-106F-4BA5-A888-319D96D4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BFD900-5F95-4F15-ADD3-039120E93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007957"/>
            <a:ext cx="5144130" cy="35451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8514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Unit Test</a:t>
            </a:r>
          </a:p>
          <a:p>
            <a:pPr marL="457200" indent="-4572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Integration Test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194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0B24C-2C28-4D5F-AECB-10DFB7FF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Integration Test for Chatbot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1647E-DEBE-4B90-A9F2-DD138024B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Input: </a:t>
            </a:r>
            <a:r>
              <a:rPr lang="ko-KR" altLang="en-US" sz="2000" dirty="0"/>
              <a:t>사용자가 입력하는 메시지</a:t>
            </a:r>
            <a:endParaRPr lang="en-US" altLang="ko-KR" sz="2000" dirty="0"/>
          </a:p>
          <a:p>
            <a:pPr lvl="1"/>
            <a:r>
              <a:rPr lang="ko-KR" altLang="en-US" sz="1800" dirty="0"/>
              <a:t>영화</a:t>
            </a:r>
            <a:r>
              <a:rPr lang="en-US" altLang="ko-KR" sz="1800" dirty="0"/>
              <a:t>, </a:t>
            </a:r>
            <a:r>
              <a:rPr lang="ko-KR" altLang="en-US" sz="1800" dirty="0"/>
              <a:t>밥</a:t>
            </a:r>
            <a:r>
              <a:rPr lang="en-US" altLang="ko-KR" sz="1800" dirty="0"/>
              <a:t>, </a:t>
            </a:r>
            <a:r>
              <a:rPr lang="ko-KR" altLang="en-US" sz="1800" dirty="0"/>
              <a:t>놀이</a:t>
            </a:r>
            <a:r>
              <a:rPr lang="en-US" altLang="ko-KR" sz="1800" dirty="0"/>
              <a:t>, </a:t>
            </a:r>
            <a:r>
              <a:rPr lang="ko-KR" altLang="en-US" sz="1800" dirty="0"/>
              <a:t>그 외 아무 메시지</a:t>
            </a:r>
            <a:endParaRPr lang="en-US" altLang="ko-KR" sz="1800" dirty="0"/>
          </a:p>
          <a:p>
            <a:r>
              <a:rPr lang="en-US" altLang="ko-KR" sz="2000" dirty="0"/>
              <a:t>Output: </a:t>
            </a:r>
            <a:r>
              <a:rPr lang="ko-KR" altLang="en-US" sz="2000" dirty="0"/>
              <a:t>입력 메시지에 따른 출력</a:t>
            </a:r>
            <a:endParaRPr lang="en-US" altLang="ko-KR" sz="20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영화</a:t>
            </a:r>
            <a:r>
              <a:rPr lang="en-US" altLang="ko-KR" sz="1800" dirty="0"/>
              <a:t>: </a:t>
            </a:r>
            <a:r>
              <a:rPr lang="ko-KR" altLang="en-US" sz="1800" dirty="0"/>
              <a:t>취향에 맞춘 영화를 </a:t>
            </a:r>
            <a:r>
              <a:rPr lang="ko-KR" altLang="en-US" sz="1800" dirty="0" err="1"/>
              <a:t>추천해드릴게요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이슈</a:t>
            </a:r>
            <a:endParaRPr lang="en-US" altLang="ko-KR" sz="2000" dirty="0"/>
          </a:p>
          <a:p>
            <a:pPr lvl="1"/>
            <a:r>
              <a:rPr lang="ko-KR" altLang="en-US" sz="1800" dirty="0"/>
              <a:t>출력 방향</a:t>
            </a:r>
            <a:r>
              <a:rPr lang="en-US" altLang="ko-KR" sz="1800" dirty="0"/>
              <a:t>: slack channel</a:t>
            </a:r>
          </a:p>
          <a:p>
            <a:pPr lvl="1"/>
            <a:r>
              <a:rPr lang="en-US" altLang="ko-KR" sz="1800" dirty="0"/>
              <a:t>Slack </a:t>
            </a:r>
            <a:r>
              <a:rPr lang="ko-KR" altLang="en-US" sz="1800" dirty="0"/>
              <a:t>에 정상적인 메시지가 출력된다는 것을 어떻게 확인할 것인가</a:t>
            </a:r>
            <a:r>
              <a:rPr lang="en-US" altLang="ko-KR" sz="1800" dirty="0"/>
              <a:t>?</a:t>
            </a:r>
          </a:p>
          <a:p>
            <a:pPr lvl="2"/>
            <a:r>
              <a:rPr lang="ko-KR" altLang="en-US" sz="1600" dirty="0"/>
              <a:t>테스트 환경 구성에서 가장 중요한 부분</a:t>
            </a:r>
            <a:r>
              <a:rPr lang="en-US" altLang="ko-KR" sz="1600" dirty="0"/>
              <a:t>: </a:t>
            </a:r>
            <a:r>
              <a:rPr lang="ko-KR" altLang="en-US" sz="1600" dirty="0"/>
              <a:t>최종 사용자 입장에서 확인</a:t>
            </a:r>
            <a:endParaRPr lang="en-US" altLang="ko-KR" sz="1600" dirty="0"/>
          </a:p>
          <a:p>
            <a:pPr lvl="2"/>
            <a:r>
              <a:rPr lang="en-US" altLang="ko-KR" sz="1600" dirty="0"/>
              <a:t>End-to-end test</a:t>
            </a:r>
          </a:p>
          <a:p>
            <a:pPr lvl="2"/>
            <a:endParaRPr lang="en-US" altLang="ko-KR" sz="1600" dirty="0"/>
          </a:p>
          <a:p>
            <a:r>
              <a:rPr lang="en-US" altLang="ko-KR" sz="2000" dirty="0"/>
              <a:t>(Unit test </a:t>
            </a:r>
            <a:r>
              <a:rPr lang="ko-KR" altLang="en-US" sz="2000" dirty="0"/>
              <a:t>는 생략</a:t>
            </a:r>
            <a:r>
              <a:rPr lang="en-US" altLang="ko-KR" sz="2000" dirty="0"/>
              <a:t>: </a:t>
            </a:r>
            <a:r>
              <a:rPr lang="ko-KR" altLang="en-US" sz="2000" dirty="0"/>
              <a:t>현재 구조는 너무 단순하므로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(Mocha </a:t>
            </a:r>
            <a:r>
              <a:rPr lang="ko-KR" altLang="en-US" sz="2000" dirty="0"/>
              <a:t>적용도 어려움</a:t>
            </a:r>
            <a:r>
              <a:rPr lang="en-US" altLang="ko-KR" sz="2000" dirty="0"/>
              <a:t>. </a:t>
            </a:r>
            <a:r>
              <a:rPr lang="ko-KR" altLang="en-US" sz="2000" dirty="0"/>
              <a:t>현재 구조는 메시지가 전달되면 </a:t>
            </a:r>
            <a:r>
              <a:rPr lang="en-US" altLang="ko-KR" sz="2000" dirty="0"/>
              <a:t>event </a:t>
            </a:r>
            <a:r>
              <a:rPr lang="ko-KR" altLang="en-US" sz="2000" dirty="0"/>
              <a:t>로 받기 때문에</a:t>
            </a:r>
            <a:r>
              <a:rPr lang="en-US" altLang="ko-KR" sz="2000" dirty="0"/>
              <a:t>, mocha</a:t>
            </a:r>
            <a:r>
              <a:rPr lang="ko-KR" altLang="en-US" sz="2000" dirty="0"/>
              <a:t>의 순차적인 테스트 구조에 적용하기 어려움</a:t>
            </a:r>
            <a:r>
              <a:rPr lang="en-US" altLang="ko-KR" sz="20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95326-25DC-4D39-9A2C-9A063963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29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C48C0-3B59-41EA-A9EE-48C11616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Testbot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81A613-7C1B-4CE7-8366-16212ABC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Slack </a:t>
            </a:r>
            <a:r>
              <a:rPr lang="ko-KR" altLang="en-US" sz="2000" dirty="0"/>
              <a:t>을 통해 </a:t>
            </a:r>
            <a:r>
              <a:rPr lang="en-US" altLang="ko-KR" sz="2000" dirty="0"/>
              <a:t>Input </a:t>
            </a:r>
            <a:r>
              <a:rPr lang="ko-KR" altLang="en-US" sz="2000" dirty="0"/>
              <a:t>을 주고</a:t>
            </a:r>
            <a:r>
              <a:rPr lang="en-US" altLang="ko-KR" sz="2000" dirty="0"/>
              <a:t>, Output </a:t>
            </a:r>
            <a:r>
              <a:rPr lang="ko-KR" altLang="en-US" sz="2000" dirty="0"/>
              <a:t>을 검사할 수 있는 </a:t>
            </a:r>
            <a:r>
              <a:rPr lang="en-US" altLang="ko-KR" sz="2000" dirty="0" err="1"/>
              <a:t>Testbot</a:t>
            </a:r>
            <a:r>
              <a:rPr lang="en-US" altLang="ko-KR" sz="2000" dirty="0"/>
              <a:t>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lvl="1"/>
            <a:r>
              <a:rPr lang="ko-KR" altLang="en-US" sz="1800" dirty="0"/>
              <a:t>사람이 하면 자동화가 안되니까</a:t>
            </a:r>
            <a:r>
              <a:rPr lang="en-US" altLang="ko-KR" sz="1800" dirty="0"/>
              <a:t>, test </a:t>
            </a:r>
            <a:r>
              <a:rPr lang="ko-KR" altLang="en-US" sz="1800" dirty="0"/>
              <a:t>를 하는 </a:t>
            </a:r>
            <a:r>
              <a:rPr lang="en-US" altLang="ko-KR" sz="1800" dirty="0"/>
              <a:t>bot </a:t>
            </a:r>
            <a:r>
              <a:rPr lang="ko-KR" altLang="en-US" sz="1800" dirty="0"/>
              <a:t>을 추가로 생성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기존 </a:t>
            </a:r>
            <a:r>
              <a:rPr lang="en-US" altLang="ko-KR" sz="2000" dirty="0"/>
              <a:t>workspace </a:t>
            </a:r>
            <a:r>
              <a:rPr lang="ko-KR" altLang="en-US" sz="2000" dirty="0"/>
              <a:t>에 </a:t>
            </a:r>
            <a:r>
              <a:rPr lang="en-US" altLang="ko-KR" sz="2000" dirty="0"/>
              <a:t>testing </a:t>
            </a:r>
            <a:r>
              <a:rPr lang="ko-KR" altLang="en-US" sz="2000" dirty="0"/>
              <a:t>채널 추가 </a:t>
            </a:r>
            <a:r>
              <a:rPr lang="en-US" altLang="ko-KR" sz="2000" dirty="0"/>
              <a:t>(private)</a:t>
            </a:r>
          </a:p>
          <a:p>
            <a:r>
              <a:rPr lang="ko-KR" altLang="en-US" sz="2000" dirty="0"/>
              <a:t>채널에 기존 </a:t>
            </a:r>
            <a:r>
              <a:rPr lang="en-US" altLang="ko-KR" sz="2000" dirty="0"/>
              <a:t>bot </a:t>
            </a:r>
            <a:r>
              <a:rPr lang="ko-KR" altLang="en-US" sz="2000" dirty="0"/>
              <a:t>초대</a:t>
            </a:r>
            <a:endParaRPr lang="en-US" altLang="ko-KR" sz="2000" dirty="0"/>
          </a:p>
          <a:p>
            <a:pPr lvl="1"/>
            <a:r>
              <a:rPr lang="ko-KR" altLang="en-US" sz="1800" dirty="0"/>
              <a:t>채널에 대해  </a:t>
            </a:r>
            <a:r>
              <a:rPr lang="en-US" altLang="ko-KR" sz="1800" dirty="0"/>
              <a:t>app </a:t>
            </a:r>
            <a:r>
              <a:rPr lang="ko-KR" altLang="en-US" sz="1800" dirty="0"/>
              <a:t>을 추가하면 됨</a:t>
            </a:r>
            <a:endParaRPr lang="en-US" altLang="ko-KR" sz="1800" dirty="0"/>
          </a:p>
          <a:p>
            <a:r>
              <a:rPr lang="ko-KR" altLang="en-US" sz="2000" dirty="0"/>
              <a:t>기존 </a:t>
            </a:r>
            <a:r>
              <a:rPr lang="en-US" altLang="ko-KR" sz="2000" dirty="0"/>
              <a:t>bot </a:t>
            </a:r>
            <a:r>
              <a:rPr lang="ko-KR" altLang="en-US" sz="2000" dirty="0"/>
              <a:t>만드는 방식을 이용해서 </a:t>
            </a:r>
            <a:r>
              <a:rPr lang="en-US" altLang="ko-KR" sz="2000" dirty="0"/>
              <a:t>test</a:t>
            </a:r>
            <a:r>
              <a:rPr lang="ko-KR" altLang="en-US" sz="2000" dirty="0"/>
              <a:t>용 </a:t>
            </a:r>
            <a:r>
              <a:rPr lang="en-US" altLang="ko-KR" sz="2000" dirty="0"/>
              <a:t>bots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lvl="1"/>
            <a:r>
              <a:rPr lang="en-US" altLang="ko-KR" sz="1800" dirty="0"/>
              <a:t>Bots</a:t>
            </a:r>
            <a:r>
              <a:rPr lang="ko-KR" altLang="en-US" sz="1800" dirty="0"/>
              <a:t> 검색해도 안 나오면 </a:t>
            </a:r>
            <a:r>
              <a:rPr lang="en-US" altLang="ko-KR" sz="1800" dirty="0"/>
              <a:t>“view app directory” </a:t>
            </a:r>
            <a:r>
              <a:rPr lang="ko-KR" altLang="en-US" sz="1800" dirty="0"/>
              <a:t>버튼 이용해서 </a:t>
            </a:r>
            <a:r>
              <a:rPr lang="en-US" altLang="ko-KR" sz="1800" dirty="0"/>
              <a:t>bots </a:t>
            </a:r>
            <a:r>
              <a:rPr lang="ko-KR" altLang="en-US" sz="1800" dirty="0"/>
              <a:t>선택</a:t>
            </a:r>
            <a:endParaRPr lang="en-US" altLang="ko-KR" sz="1800" dirty="0"/>
          </a:p>
          <a:p>
            <a:pPr lvl="1"/>
            <a:r>
              <a:rPr lang="en-US" altLang="ko-KR" sz="1800" dirty="0"/>
              <a:t>Token </a:t>
            </a:r>
            <a:r>
              <a:rPr lang="ko-KR" altLang="en-US" sz="1800" dirty="0"/>
              <a:t>가져와서 똑같이 사용</a:t>
            </a:r>
            <a:endParaRPr lang="en-US" altLang="ko-KR" sz="1800" dirty="0"/>
          </a:p>
          <a:p>
            <a:r>
              <a:rPr lang="ko-KR" altLang="en-US" sz="2000" dirty="0"/>
              <a:t>최종</a:t>
            </a:r>
            <a:r>
              <a:rPr lang="en-US" altLang="ko-KR" sz="2000" dirty="0"/>
              <a:t>: </a:t>
            </a:r>
            <a:r>
              <a:rPr lang="ko-KR" altLang="en-US" sz="2000" dirty="0"/>
              <a:t>해당 채널에 나</a:t>
            </a:r>
            <a:r>
              <a:rPr lang="en-US" altLang="ko-KR" sz="2000" dirty="0"/>
              <a:t>, Chatbot, </a:t>
            </a:r>
            <a:r>
              <a:rPr lang="en-US" altLang="ko-KR" sz="2000" dirty="0" err="1"/>
              <a:t>Testbot</a:t>
            </a:r>
            <a:r>
              <a:rPr lang="en-US" altLang="ko-KR" sz="2000" dirty="0"/>
              <a:t> </a:t>
            </a:r>
            <a:r>
              <a:rPr lang="ko-KR" altLang="en-US" sz="2000" dirty="0"/>
              <a:t>이 있으면 성공</a:t>
            </a:r>
            <a:endParaRPr lang="en-US" altLang="ko-KR" sz="20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896679-92B1-481D-825B-F138005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2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실습에서 진행해볼 개발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Convention Check &amp; Unit test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and Build (on the Build environment, deployed by git clone)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the build results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on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Service environment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15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2331E-08C5-43C4-BCEF-0472A546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7C0EC1-2E6D-4F96-9621-136F761F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358" y="1058863"/>
            <a:ext cx="7785285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9EB647-2233-4265-8DC9-B784392D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CCDA7F-BCE0-4F09-8388-20DC10954F6B}"/>
              </a:ext>
            </a:extLst>
          </p:cNvPr>
          <p:cNvSpPr/>
          <p:nvPr/>
        </p:nvSpPr>
        <p:spPr>
          <a:xfrm>
            <a:off x="679357" y="5223953"/>
            <a:ext cx="1753125" cy="839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687738-C489-4263-9EFF-8D511E48FC13}"/>
              </a:ext>
            </a:extLst>
          </p:cNvPr>
          <p:cNvSpPr/>
          <p:nvPr/>
        </p:nvSpPr>
        <p:spPr>
          <a:xfrm>
            <a:off x="5733525" y="3982559"/>
            <a:ext cx="1466265" cy="980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305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20557-813E-45FD-8219-6D871EFF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Testing </a:t>
            </a:r>
            <a:r>
              <a:rPr lang="ko-KR" altLang="en-US" dirty="0"/>
              <a:t>을 위한 채널 개설 및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EDE28-4F1A-430E-8846-3C64411C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이슈</a:t>
            </a:r>
            <a:endParaRPr lang="en-US" altLang="ko-KR" sz="2000" dirty="0"/>
          </a:p>
          <a:p>
            <a:pPr lvl="1"/>
            <a:r>
              <a:rPr lang="ko-KR" altLang="en-US" sz="1800" dirty="0"/>
              <a:t>현재 로직</a:t>
            </a:r>
            <a:endParaRPr lang="en-US" altLang="ko-KR" sz="1800" dirty="0"/>
          </a:p>
          <a:p>
            <a:pPr lvl="2"/>
            <a:r>
              <a:rPr lang="ko-KR" altLang="en-US" sz="1600" dirty="0"/>
              <a:t>채널에 메시지가 도착하면 이벤트가 발생</a:t>
            </a:r>
            <a:r>
              <a:rPr lang="en-US" altLang="ko-KR" sz="1600" dirty="0"/>
              <a:t>(RTM_EVENTS.MESSAGE)</a:t>
            </a:r>
          </a:p>
          <a:p>
            <a:pPr lvl="2"/>
            <a:r>
              <a:rPr lang="ko-KR" altLang="en-US" sz="1600" dirty="0"/>
              <a:t>이 메시지에서 </a:t>
            </a:r>
            <a:r>
              <a:rPr lang="en-US" altLang="ko-KR" sz="1600" dirty="0"/>
              <a:t>Channel </a:t>
            </a:r>
            <a:r>
              <a:rPr lang="ko-KR" altLang="en-US" sz="1600" dirty="0"/>
              <a:t>정보를 얻고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채널에 응답을 보낼 수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문제점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Testbot</a:t>
            </a:r>
            <a:r>
              <a:rPr lang="ko-KR" altLang="en-US" sz="1600" dirty="0"/>
              <a:t>이 메시지를 보내서 </a:t>
            </a:r>
            <a:r>
              <a:rPr lang="en-US" altLang="ko-KR" sz="1600" dirty="0"/>
              <a:t>Chatbot </a:t>
            </a:r>
            <a:r>
              <a:rPr lang="ko-KR" altLang="en-US" sz="1600" dirty="0"/>
              <a:t>을 테스트해야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먼저 메시지를 받지 못하면 채널 정보를 알 수 없어 메시지를 보내지 못함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FEA900-E811-4F80-A2F0-FAE236AD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6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3A9B9-B2A9-45AD-AE80-2695CBA7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채널 </a:t>
            </a:r>
            <a:r>
              <a:rPr lang="en-US" altLang="ko-KR" sz="2000" dirty="0"/>
              <a:t>ID </a:t>
            </a:r>
            <a:r>
              <a:rPr lang="ko-KR" altLang="en-US" sz="2000" dirty="0" err="1"/>
              <a:t>받아오기</a:t>
            </a:r>
            <a:endParaRPr lang="en-US" altLang="ko-KR" sz="2000" dirty="0"/>
          </a:p>
          <a:p>
            <a:pPr lvl="1"/>
            <a:r>
              <a:rPr lang="ko-KR" altLang="en-US" sz="1600" dirty="0"/>
              <a:t>먼저 채널 </a:t>
            </a:r>
            <a:r>
              <a:rPr lang="en-US" altLang="ko-KR" sz="1600" dirty="0"/>
              <a:t>ID</a:t>
            </a:r>
            <a:r>
              <a:rPr lang="ko-KR" altLang="en-US" sz="1600" dirty="0"/>
              <a:t>가 변하지 않는지</a:t>
            </a:r>
            <a:r>
              <a:rPr lang="en-US" altLang="ko-KR" sz="1600" dirty="0"/>
              <a:t> </a:t>
            </a:r>
            <a:r>
              <a:rPr lang="ko-KR" altLang="en-US" sz="1600" dirty="0"/>
              <a:t>확인</a:t>
            </a:r>
            <a:endParaRPr lang="en-US" altLang="ko-KR" sz="1600" dirty="0"/>
          </a:p>
          <a:p>
            <a:pPr lvl="1"/>
            <a:r>
              <a:rPr lang="ko-KR" altLang="en-US" sz="1600" dirty="0"/>
              <a:t>기존 </a:t>
            </a:r>
            <a:r>
              <a:rPr lang="en-US" altLang="ko-KR" sz="1600" dirty="0"/>
              <a:t>Chatbot </a:t>
            </a:r>
            <a:r>
              <a:rPr lang="ko-KR" altLang="en-US" sz="1600" dirty="0"/>
              <a:t>로직을 이용해서 </a:t>
            </a:r>
            <a:r>
              <a:rPr lang="en-US" altLang="ko-KR" sz="1600" dirty="0"/>
              <a:t>Testing </a:t>
            </a:r>
            <a:r>
              <a:rPr lang="ko-KR" altLang="en-US" sz="1600" dirty="0"/>
              <a:t>채널의 </a:t>
            </a:r>
            <a:r>
              <a:rPr lang="en-US" altLang="ko-KR" sz="1600" dirty="0"/>
              <a:t>ID </a:t>
            </a:r>
            <a:r>
              <a:rPr lang="ko-KR" altLang="en-US" sz="1600" dirty="0"/>
              <a:t>출력</a:t>
            </a:r>
            <a:endParaRPr lang="en-US" altLang="ko-KR" sz="1600" dirty="0"/>
          </a:p>
          <a:p>
            <a:pPr lvl="1"/>
            <a:r>
              <a:rPr lang="ko-KR" altLang="en-US" sz="1600" dirty="0"/>
              <a:t>다른 방법은 직접 채널에 들어가 확인</a:t>
            </a:r>
            <a:r>
              <a:rPr lang="en-US" altLang="ko-KR" sz="1600" dirty="0"/>
              <a:t>(</a:t>
            </a:r>
            <a:r>
              <a:rPr lang="ko-KR" altLang="en-US" sz="1600" dirty="0"/>
              <a:t>빨간 </a:t>
            </a:r>
            <a:r>
              <a:rPr lang="ko-KR" altLang="en-US" sz="1600" dirty="0" err="1"/>
              <a:t>네모칸이</a:t>
            </a:r>
            <a:r>
              <a:rPr lang="ko-KR" altLang="en-US" sz="1600" dirty="0"/>
              <a:t> 채널의 </a:t>
            </a:r>
            <a:r>
              <a:rPr lang="en-US" altLang="ko-KR" sz="1600" dirty="0"/>
              <a:t>ID)</a:t>
            </a:r>
          </a:p>
          <a:p>
            <a:pPr lvl="1"/>
            <a:r>
              <a:rPr lang="en-US" altLang="ko-KR" sz="1600" dirty="0"/>
              <a:t>.env </a:t>
            </a:r>
            <a:r>
              <a:rPr lang="ko-KR" altLang="en-US" sz="1600" dirty="0"/>
              <a:t>에 </a:t>
            </a:r>
            <a:r>
              <a:rPr lang="en-US" altLang="ko-KR" sz="1600" dirty="0"/>
              <a:t>ID</a:t>
            </a:r>
            <a:r>
              <a:rPr lang="ko-KR" altLang="en-US" sz="1600" dirty="0"/>
              <a:t>를 기록하고</a:t>
            </a:r>
            <a:r>
              <a:rPr lang="en-US" altLang="ko-KR" sz="1600" dirty="0"/>
              <a:t>, testbot.js</a:t>
            </a:r>
            <a:r>
              <a:rPr lang="ko-KR" altLang="en-US" sz="1600" dirty="0"/>
              <a:t> 에서 이를 </a:t>
            </a:r>
            <a:r>
              <a:rPr lang="ko-KR" altLang="en-US" sz="1600" dirty="0" err="1"/>
              <a:t>로딩해</a:t>
            </a:r>
            <a:r>
              <a:rPr lang="ko-KR" altLang="en-US" sz="1600" dirty="0"/>
              <a:t> 활용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62A32-5FAA-47B5-909F-AB04C369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446EEB-A8F2-40A3-95DC-257BF6C68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4" y="5151757"/>
            <a:ext cx="3877433" cy="85737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AD0821-73C5-4293-A3B8-66F92A86A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64" y="4205399"/>
            <a:ext cx="5015727" cy="62696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AED1D0-892C-46A3-846D-5C5798454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559" y="2989240"/>
            <a:ext cx="2558459" cy="20318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5A33C04-D8B5-4C6B-9AA1-5F6EA7B70D3E}"/>
              </a:ext>
            </a:extLst>
          </p:cNvPr>
          <p:cNvSpPr/>
          <p:nvPr/>
        </p:nvSpPr>
        <p:spPr>
          <a:xfrm>
            <a:off x="5995161" y="3557847"/>
            <a:ext cx="394283" cy="1116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976B52C-85C5-463A-9926-F889A518B24D}"/>
              </a:ext>
            </a:extLst>
          </p:cNvPr>
          <p:cNvSpPr/>
          <p:nvPr/>
        </p:nvSpPr>
        <p:spPr>
          <a:xfrm>
            <a:off x="7707794" y="2983610"/>
            <a:ext cx="545284" cy="2173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81FEFB-DE4B-420E-9E4F-5D98FE3E4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34" y="3005078"/>
            <a:ext cx="3314935" cy="1000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639C8B-2A7F-4DAE-AC33-0B1424E3E1C7}"/>
              </a:ext>
            </a:extLst>
          </p:cNvPr>
          <p:cNvSpPr txBox="1"/>
          <p:nvPr/>
        </p:nvSpPr>
        <p:spPr>
          <a:xfrm>
            <a:off x="1520532" y="6063131"/>
            <a:ext cx="25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첫번째 방법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3FC0D-28E9-45EF-8B40-AE74ED9802D3}"/>
              </a:ext>
            </a:extLst>
          </p:cNvPr>
          <p:cNvSpPr txBox="1"/>
          <p:nvPr/>
        </p:nvSpPr>
        <p:spPr>
          <a:xfrm>
            <a:off x="6308536" y="5165564"/>
            <a:ext cx="210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두번째 방법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992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3CA3E-F188-4D92-B00C-D4D1EC52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유저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ko-KR" altLang="en-US" dirty="0" err="1"/>
              <a:t>받아오기</a:t>
            </a:r>
            <a:endParaRPr lang="en-US" altLang="ko-KR" dirty="0"/>
          </a:p>
          <a:p>
            <a:pPr lvl="1"/>
            <a:r>
              <a:rPr lang="ko-KR" altLang="en-US" dirty="0"/>
              <a:t>채널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ko-KR" altLang="en-US" dirty="0" err="1"/>
              <a:t>가져올때</a:t>
            </a:r>
            <a:r>
              <a:rPr lang="ko-KR" altLang="en-US" dirty="0"/>
              <a:t> 처럼 유저</a:t>
            </a:r>
            <a:r>
              <a:rPr lang="en-US" altLang="ko-KR" dirty="0"/>
              <a:t>ID</a:t>
            </a:r>
            <a:r>
              <a:rPr lang="ko-KR" altLang="en-US" dirty="0"/>
              <a:t>를 출력할 것</a:t>
            </a:r>
            <a:endParaRPr lang="en-US" altLang="ko-KR" dirty="0"/>
          </a:p>
          <a:p>
            <a:pPr lvl="1"/>
            <a:r>
              <a:rPr lang="en-US" altLang="ko-KR" dirty="0"/>
              <a:t>test.js</a:t>
            </a:r>
            <a:r>
              <a:rPr lang="ko-KR" altLang="en-US" dirty="0"/>
              <a:t>를 이용해 출력</a:t>
            </a:r>
            <a:endParaRPr lang="en-US" altLang="ko-KR" dirty="0"/>
          </a:p>
          <a:p>
            <a:pPr lvl="1"/>
            <a:r>
              <a:rPr lang="en-US" altLang="ko-KR" dirty="0"/>
              <a:t>.env</a:t>
            </a:r>
            <a:r>
              <a:rPr lang="ko-KR" altLang="en-US" dirty="0"/>
              <a:t>에 기록할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2ECA24-E003-4F6F-858B-AADE8FD4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016BA9-3778-4BFB-B8E9-38107BA6C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30" y="4334937"/>
            <a:ext cx="5898813" cy="6502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3175F8-6693-49D1-990A-7A04CCCBE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30" y="5105706"/>
            <a:ext cx="4360299" cy="9777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0E060B-5D4E-48E4-A3D8-EAE9326CB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29" y="2874199"/>
            <a:ext cx="3755035" cy="121565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7ADFAF-B50D-487B-8D8D-73CAE27B5215}"/>
              </a:ext>
            </a:extLst>
          </p:cNvPr>
          <p:cNvSpPr/>
          <p:nvPr/>
        </p:nvSpPr>
        <p:spPr>
          <a:xfrm>
            <a:off x="1853967" y="3640822"/>
            <a:ext cx="2600587" cy="360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11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10F8B6B-2563-40B3-92FA-7C24FC88F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02"/>
          <a:stretch/>
        </p:blipFill>
        <p:spPr>
          <a:xfrm>
            <a:off x="958789" y="1061460"/>
            <a:ext cx="7226424" cy="53107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7EAC41B-372A-48D3-A485-DCAEE506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test.js 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5F40D-589B-48C3-9849-EB66B8DA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E4895-9447-46FE-BC5D-A14A44E820FA}"/>
              </a:ext>
            </a:extLst>
          </p:cNvPr>
          <p:cNvSpPr/>
          <p:nvPr/>
        </p:nvSpPr>
        <p:spPr>
          <a:xfrm>
            <a:off x="4138421" y="4672751"/>
            <a:ext cx="4147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 err="1">
                <a:solidFill>
                  <a:srgbClr val="FF0000"/>
                </a:solidFill>
              </a:rPr>
              <a:t>슬랙과</a:t>
            </a:r>
            <a:r>
              <a:rPr lang="ko-KR" altLang="en-US" dirty="0">
                <a:solidFill>
                  <a:srgbClr val="FF0000"/>
                </a:solidFill>
              </a:rPr>
              <a:t> 정상 접속되면 발생하는 </a:t>
            </a:r>
            <a:r>
              <a:rPr lang="en-US" altLang="ko-KR" dirty="0">
                <a:solidFill>
                  <a:srgbClr val="FF0000"/>
                </a:solidFill>
              </a:rPr>
              <a:t>ready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이벤트를 이용해 먼저 말을 하도록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291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67C10-ABFD-4929-97D7-254C2803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test.js 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16FE9-36C1-46D1-AB31-89A3E79C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00BA568-B77E-4FB1-83C1-F17BAB931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761"/>
          <a:stretch/>
        </p:blipFill>
        <p:spPr>
          <a:xfrm>
            <a:off x="395536" y="1098284"/>
            <a:ext cx="8352927" cy="34012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3C347A-0A7B-4184-A726-7B80B631A2B8}"/>
              </a:ext>
            </a:extLst>
          </p:cNvPr>
          <p:cNvSpPr/>
          <p:nvPr/>
        </p:nvSpPr>
        <p:spPr>
          <a:xfrm>
            <a:off x="588204" y="4542965"/>
            <a:ext cx="7292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Status </a:t>
            </a:r>
            <a:r>
              <a:rPr lang="ko-KR" altLang="en-US" dirty="0">
                <a:solidFill>
                  <a:srgbClr val="FF0000"/>
                </a:solidFill>
              </a:rPr>
              <a:t>를 하나씩 전진시키면서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각 테스트 케이스의 응답을 확인하고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ko-KR" altLang="en-US" dirty="0">
                <a:solidFill>
                  <a:srgbClr val="FF0000"/>
                </a:solidFill>
              </a:rPr>
              <a:t>다음 테스트를 위한 메시지를 전달함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104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0E8A1-6401-4104-A53E-C333CB23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test.js (2/2) </a:t>
            </a:r>
            <a:r>
              <a:rPr lang="en-US" altLang="ko-KR" dirty="0" err="1"/>
              <a:t>rtm.on</a:t>
            </a:r>
            <a:r>
              <a:rPr lang="en-US" altLang="ko-KR" dirty="0"/>
              <a:t>(‘message’) </a:t>
            </a:r>
            <a:r>
              <a:rPr lang="ko-KR" altLang="en-US" dirty="0"/>
              <a:t>전체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2E7814-50E7-4DA5-AC07-379A2ADF4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664" y="1498668"/>
            <a:ext cx="3524670" cy="526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718C1-2920-4CE9-A709-8893C218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CFAE86-A7B4-4190-8394-F376EAED4652}"/>
              </a:ext>
            </a:extLst>
          </p:cNvPr>
          <p:cNvSpPr/>
          <p:nvPr/>
        </p:nvSpPr>
        <p:spPr>
          <a:xfrm>
            <a:off x="810393" y="1058863"/>
            <a:ext cx="7523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텍스트들을 다른 파일로 관리하고 </a:t>
            </a:r>
            <a:r>
              <a:rPr lang="ko-KR" altLang="en-US" dirty="0" err="1">
                <a:solidFill>
                  <a:srgbClr val="FF0000"/>
                </a:solidFill>
              </a:rPr>
              <a:t>챗봇</a:t>
            </a:r>
            <a:r>
              <a:rPr lang="ko-KR" altLang="en-US" dirty="0">
                <a:solidFill>
                  <a:srgbClr val="FF0000"/>
                </a:solidFill>
              </a:rPr>
              <a:t> 프로그램과 공유하면 더 좋을 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655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088C9-853A-4926-BF25-9F06BA60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E8073-4EAB-4D23-A808-1D9ABD37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57FEA38-C5F1-496B-8585-F889A1C4D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296139"/>
            <a:ext cx="8359664" cy="31608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4711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088C9-853A-4926-BF25-9F06BA60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결과 </a:t>
            </a:r>
            <a:r>
              <a:rPr lang="en-US" altLang="ko-KR" dirty="0"/>
              <a:t>(</a:t>
            </a:r>
            <a:r>
              <a:rPr lang="ko-KR" altLang="en-US" dirty="0"/>
              <a:t>실패했을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E8073-4EAB-4D23-A808-1D9ABD37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3FDAC42-970F-466D-8E05-F622E61CD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99" y="1165772"/>
            <a:ext cx="5582089" cy="21899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6B4F9B-EF4F-43EB-AD7B-4DE584F0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78" y="3651371"/>
            <a:ext cx="6945586" cy="18395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7811F18-49F7-4673-B0E4-D22CD447692C}"/>
              </a:ext>
            </a:extLst>
          </p:cNvPr>
          <p:cNvSpPr/>
          <p:nvPr/>
        </p:nvSpPr>
        <p:spPr>
          <a:xfrm>
            <a:off x="3910837" y="1182414"/>
            <a:ext cx="427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일부러 </a:t>
            </a:r>
            <a:r>
              <a:rPr lang="en-US" altLang="ko-KR" dirty="0">
                <a:solidFill>
                  <a:srgbClr val="FF0000"/>
                </a:solidFill>
              </a:rPr>
              <a:t>movie.js </a:t>
            </a:r>
            <a:r>
              <a:rPr lang="ko-KR" altLang="en-US" dirty="0">
                <a:solidFill>
                  <a:srgbClr val="FF0000"/>
                </a:solidFill>
              </a:rPr>
              <a:t>에 메시지 하나 더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178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B6E0D-C414-4815-9B97-9CF83E59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3CA1DC-161B-480D-BF59-96E59585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0C527D3-B6B8-4247-B2AA-39241D9A3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095653"/>
            <a:ext cx="4157384" cy="46666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401A8E-932C-4F69-8027-40EE78FC8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82" y="1095652"/>
            <a:ext cx="4393953" cy="41332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664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33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FC2B03E9-11CE-41A0-95B7-B6EE5818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Open!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3D2C137-875F-43BE-A729-7A0AC5B80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F7836-1796-4F70-8FF5-11ACEA7C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66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8A170-3A7E-4CD8-A030-4B9F70FD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Upload to GitHub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F1F41-8B4F-41BD-B9CA-3EB299F7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현재 진행된 소스 코드들을 올리고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설정된 </a:t>
            </a:r>
            <a:r>
              <a:rPr lang="en-US" altLang="ko-KR" sz="2000" dirty="0"/>
              <a:t>Hook </a:t>
            </a:r>
            <a:r>
              <a:rPr lang="ko-KR" altLang="en-US" sz="2000" dirty="0"/>
              <a:t>등 개발에 필요한 정보들을 포함하여 문서를 작성하고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프로젝트를 오픈</a:t>
            </a:r>
            <a:r>
              <a:rPr lang="en-US" altLang="ko-KR" sz="2000" dirty="0"/>
              <a:t>!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광고하러 가자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(+) </a:t>
            </a:r>
            <a:r>
              <a:rPr lang="ko-KR" altLang="en-US" sz="2000" dirty="0" err="1"/>
              <a:t>슬랙을</a:t>
            </a:r>
            <a:r>
              <a:rPr lang="ko-KR" altLang="en-US" sz="2000" dirty="0"/>
              <a:t> 통해 </a:t>
            </a:r>
            <a:r>
              <a:rPr lang="en-US" altLang="ko-KR" sz="2000" dirty="0"/>
              <a:t>issue, pull request </a:t>
            </a:r>
            <a:r>
              <a:rPr lang="ko-KR" altLang="en-US" sz="2000" dirty="0"/>
              <a:t>등 알람을 받을 수 있게 설정</a:t>
            </a:r>
            <a:endParaRPr lang="en-US" altLang="ko-KR" sz="2000" dirty="0"/>
          </a:p>
          <a:p>
            <a:pPr lvl="1"/>
            <a:r>
              <a:rPr lang="en-US" altLang="ko-KR" sz="1800" dirty="0"/>
              <a:t>Slack workspace -&gt; Add apps</a:t>
            </a:r>
          </a:p>
          <a:p>
            <a:pPr lvl="1"/>
            <a:r>
              <a:rPr lang="en-US" altLang="ko-KR" sz="1800" dirty="0"/>
              <a:t>GitHub </a:t>
            </a:r>
            <a:r>
              <a:rPr lang="ko-KR" altLang="en-US" sz="1800" dirty="0"/>
              <a:t>검색 후 </a:t>
            </a:r>
            <a:r>
              <a:rPr lang="en-US" altLang="ko-KR" sz="1800" dirty="0"/>
              <a:t>install</a:t>
            </a:r>
          </a:p>
          <a:p>
            <a:pPr lvl="1"/>
            <a:r>
              <a:rPr lang="en-US" altLang="ko-KR" sz="1800" dirty="0"/>
              <a:t>All public channels </a:t>
            </a:r>
            <a:r>
              <a:rPr lang="ko-KR" altLang="en-US" sz="1800" dirty="0"/>
              <a:t>에 메시지를 보낼 수 있는 권한 부여</a:t>
            </a:r>
            <a:endParaRPr lang="en-US" altLang="ko-KR" sz="1800" dirty="0"/>
          </a:p>
          <a:p>
            <a:pPr lvl="1"/>
            <a:r>
              <a:rPr lang="ko-KR" altLang="en-US" sz="1800" dirty="0"/>
              <a:t>설치 후</a:t>
            </a:r>
            <a:r>
              <a:rPr lang="en-US" altLang="ko-KR" sz="1800" dirty="0"/>
              <a:t>, GitHub</a:t>
            </a:r>
            <a:r>
              <a:rPr lang="ko-KR" altLang="en-US" sz="1800" dirty="0"/>
              <a:t> 대화창에 </a:t>
            </a:r>
            <a:r>
              <a:rPr lang="en-US" altLang="ko-KR" sz="1800" dirty="0"/>
              <a:t>/</a:t>
            </a:r>
            <a:r>
              <a:rPr lang="en-US" altLang="ko-KR" sz="1800" dirty="0" err="1"/>
              <a:t>github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signin</a:t>
            </a:r>
            <a:r>
              <a:rPr lang="en-US" altLang="ko-KR" sz="1800" dirty="0"/>
              <a:t> </a:t>
            </a:r>
            <a:r>
              <a:rPr lang="ko-KR" altLang="en-US" sz="1800" dirty="0"/>
              <a:t>입력하여 </a:t>
            </a:r>
            <a:r>
              <a:rPr lang="en-US" altLang="ko-KR" sz="1800" dirty="0"/>
              <a:t>GitHub </a:t>
            </a:r>
            <a:r>
              <a:rPr lang="ko-KR" altLang="en-US" sz="1800" dirty="0"/>
              <a:t>계정 연동</a:t>
            </a:r>
            <a:endParaRPr lang="en-US" altLang="ko-KR" sz="1800" dirty="0"/>
          </a:p>
          <a:p>
            <a:pPr lvl="1"/>
            <a:r>
              <a:rPr lang="ko-KR" altLang="en-US" sz="1800" dirty="0"/>
              <a:t>아래와 같이 특정 </a:t>
            </a:r>
            <a:r>
              <a:rPr lang="ko-KR" altLang="en-US" sz="1800" dirty="0" err="1"/>
              <a:t>리포지토리에</a:t>
            </a:r>
            <a:r>
              <a:rPr lang="ko-KR" altLang="en-US" sz="1800" dirty="0"/>
              <a:t> 대한 정보를 수신하도록 설정</a:t>
            </a:r>
            <a:endParaRPr lang="en-US" altLang="ko-KR" sz="1800" dirty="0"/>
          </a:p>
          <a:p>
            <a:pPr lvl="2"/>
            <a:r>
              <a:rPr lang="en-US" altLang="ko-KR" sz="1600" dirty="0"/>
              <a:t>/</a:t>
            </a:r>
            <a:r>
              <a:rPr lang="en-US" altLang="ko-KR" sz="1600" dirty="0" err="1"/>
              <a:t>github</a:t>
            </a:r>
            <a:r>
              <a:rPr lang="en-US" altLang="ko-KR" sz="1600" dirty="0"/>
              <a:t> subscribe </a:t>
            </a:r>
            <a:r>
              <a:rPr lang="en-US" altLang="ko-KR" sz="1600" dirty="0" err="1"/>
              <a:t>hyunchan</a:t>
            </a:r>
            <a:r>
              <a:rPr lang="en-US" altLang="ko-KR" sz="1600" dirty="0"/>
              <a:t>-park/chatbot </a:t>
            </a:r>
          </a:p>
          <a:p>
            <a:pPr lvl="2"/>
            <a:r>
              <a:rPr lang="ko-KR" altLang="en-US" sz="1600" dirty="0"/>
              <a:t>해당 </a:t>
            </a:r>
            <a:r>
              <a:rPr lang="en-US" altLang="ko-KR" sz="1600" dirty="0"/>
              <a:t>repo </a:t>
            </a:r>
            <a:r>
              <a:rPr lang="ko-KR" altLang="en-US" sz="1600" dirty="0"/>
              <a:t>로 이동하여 </a:t>
            </a:r>
            <a:r>
              <a:rPr lang="en-US" altLang="ko-KR" sz="1600" dirty="0"/>
              <a:t>GitHub</a:t>
            </a:r>
            <a:r>
              <a:rPr lang="ko-KR" altLang="en-US" sz="1600" dirty="0"/>
              <a:t>에도 </a:t>
            </a:r>
            <a:r>
              <a:rPr lang="en-US" altLang="ko-KR" sz="1600" dirty="0"/>
              <a:t>slack app </a:t>
            </a:r>
            <a:r>
              <a:rPr lang="ko-KR" altLang="en-US" sz="1600" dirty="0"/>
              <a:t>이 설치 및 설정되도록 수행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5507B3-2E03-498D-8041-0AB7910C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04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45ECA-ABE1-4C1F-A56D-BE6248BC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설치 및 계정 연동 버튼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CE5600-7AE9-4932-85E4-EEAD03D51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94" y="1058863"/>
            <a:ext cx="826801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FB60D-4155-461C-A6F2-B5E93B49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80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3CE5-99DE-4E76-8DDA-F7ED1B87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에서 접근 권한 부여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796A0F-623A-4DA8-9177-CFB901AFA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499" y="1058863"/>
            <a:ext cx="4129003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53615-D054-4EAC-A266-7586BA7E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143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E698-782C-4D01-8A08-3A61897C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 </a:t>
            </a:r>
            <a:r>
              <a:rPr lang="ko-KR" altLang="en-US" dirty="0"/>
              <a:t>설정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0C1C13-1DA9-4468-8F9D-C08D7B8B4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81" y="1581151"/>
            <a:ext cx="8827638" cy="422433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F6108F-BC49-441E-B27A-2A1DD735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59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2A70-B717-47D7-9328-9D0BC99D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Slack </a:t>
            </a:r>
            <a:r>
              <a:rPr lang="ko-KR" altLang="en-US" dirty="0"/>
              <a:t>설정 및 완료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E2387A-4599-4EA6-A3D0-8695BE42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4C61171-553F-42A9-8E08-608CE1595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025137"/>
            <a:ext cx="3742835" cy="5268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6BE42B-3F95-47BD-9C4E-708F08937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92"/>
          <a:stretch/>
        </p:blipFill>
        <p:spPr>
          <a:xfrm>
            <a:off x="4219575" y="1025137"/>
            <a:ext cx="4810125" cy="1819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81C6F1-54CA-445E-AE82-FD497A100062}"/>
              </a:ext>
            </a:extLst>
          </p:cNvPr>
          <p:cNvSpPr/>
          <p:nvPr/>
        </p:nvSpPr>
        <p:spPr>
          <a:xfrm>
            <a:off x="4272498" y="2354383"/>
            <a:ext cx="3071277" cy="417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662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EBD65-37AF-4608-A048-C5AD222D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  <a:r>
              <a:rPr lang="en-US" altLang="ko-KR" dirty="0"/>
              <a:t>: </a:t>
            </a:r>
            <a:r>
              <a:rPr lang="ko-KR" altLang="en-US" dirty="0"/>
              <a:t>이슈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008491-7F7B-49CA-B743-CFA0D8B7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CA0D74-C888-4055-ABC1-8902EDF0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8" y="1095375"/>
            <a:ext cx="5048250" cy="36020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99F22D-EAAD-439C-98E6-22375469C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022" y="3200400"/>
            <a:ext cx="7129670" cy="2562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23289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BDD53-1392-4BF5-BE03-3062B7DD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Environment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DD330-BD9A-4D98-8777-9CBC6D90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J-Cloud instance</a:t>
            </a:r>
            <a:r>
              <a:rPr lang="ko-KR" altLang="en-US" dirty="0"/>
              <a:t> 추가 생성</a:t>
            </a:r>
            <a:endParaRPr lang="en-US" altLang="ko-KR" dirty="0"/>
          </a:p>
          <a:p>
            <a:pPr lvl="1"/>
            <a:r>
              <a:rPr lang="ko-KR" altLang="en-US" dirty="0"/>
              <a:t>서비스 용으로만 사용되는 서버</a:t>
            </a:r>
            <a:endParaRPr lang="en-US" altLang="ko-KR" dirty="0"/>
          </a:p>
          <a:p>
            <a:pPr lvl="1"/>
            <a:r>
              <a:rPr lang="ko-KR" altLang="en-US" dirty="0"/>
              <a:t>본래는 빌드 결과물인 바이너리를 받아와서 서비스를 </a:t>
            </a:r>
            <a:r>
              <a:rPr lang="ko-KR" altLang="en-US" dirty="0" err="1"/>
              <a:t>재시작하는</a:t>
            </a:r>
            <a:r>
              <a:rPr lang="ko-KR" altLang="en-US" dirty="0"/>
              <a:t> 동작을 </a:t>
            </a:r>
            <a:r>
              <a:rPr lang="ko-KR" altLang="en-US" dirty="0" err="1"/>
              <a:t>해야하지만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우리는 빌드가 없으므로 그냥 </a:t>
            </a:r>
            <a:r>
              <a:rPr lang="en-US" altLang="ko-KR" dirty="0"/>
              <a:t>git pull </a:t>
            </a:r>
            <a:r>
              <a:rPr lang="ko-KR" altLang="en-US" dirty="0"/>
              <a:t>로 새 버전을 받아와서 서비스를 </a:t>
            </a:r>
            <a:r>
              <a:rPr lang="ko-KR" altLang="en-US" dirty="0" err="1"/>
              <a:t>재시작하는</a:t>
            </a:r>
            <a:r>
              <a:rPr lang="ko-KR" altLang="en-US" dirty="0"/>
              <a:t> 동작을 수행</a:t>
            </a:r>
            <a:endParaRPr lang="en-US" altLang="ko-KR" dirty="0"/>
          </a:p>
          <a:p>
            <a:pPr lvl="2"/>
            <a:r>
              <a:rPr lang="ko-KR" altLang="en-US" dirty="0"/>
              <a:t>사실 </a:t>
            </a:r>
            <a:r>
              <a:rPr lang="ko-KR" altLang="en-US" dirty="0" err="1"/>
              <a:t>챗봇도</a:t>
            </a:r>
            <a:r>
              <a:rPr lang="ko-KR" altLang="en-US" dirty="0"/>
              <a:t> 테스트용을 따로 만들어서 다른 </a:t>
            </a:r>
            <a:r>
              <a:rPr lang="en-US" altLang="ko-KR" dirty="0"/>
              <a:t>Token </a:t>
            </a:r>
            <a:r>
              <a:rPr lang="ko-KR" altLang="en-US" dirty="0"/>
              <a:t>으로 관리해야 함</a:t>
            </a:r>
            <a:endParaRPr lang="en-US" altLang="ko-KR" dirty="0"/>
          </a:p>
          <a:p>
            <a:pPr lvl="2"/>
            <a:r>
              <a:rPr lang="ko-KR" altLang="en-US" dirty="0"/>
              <a:t>기존 서비스가 동작 중에도 개발 과정이 진행되어야 하므로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0E8D9-65C8-421E-82F3-A058C453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6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프로세스 준비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Convention Check &amp; Unit test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and Build (on the Build environment, deployed by git clone)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the build results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on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Service environment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188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9FED-E219-4427-91A8-FEB51FDD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/>
              <a:t>#11</a:t>
            </a:r>
            <a:r>
              <a:rPr lang="ko-KR" altLang="en-US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ChatBot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1566-00BA-4E73-8E6B-4609EB8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다음 항목들 캡처 </a:t>
            </a:r>
            <a:r>
              <a:rPr lang="en-US" altLang="ko-KR" sz="2000" dirty="0"/>
              <a:t>(ppt</a:t>
            </a:r>
            <a:r>
              <a:rPr lang="ko-KR" altLang="en-US" sz="2000" dirty="0"/>
              <a:t>에 간단히 제목 붙여서 작성 후</a:t>
            </a:r>
            <a:r>
              <a:rPr lang="en-US" altLang="ko-KR" sz="2000" dirty="0"/>
              <a:t>, PDF</a:t>
            </a:r>
            <a:r>
              <a:rPr lang="ko-KR" altLang="en-US" sz="2000" dirty="0"/>
              <a:t>로 저장</a:t>
            </a:r>
            <a:r>
              <a:rPr lang="en-US" altLang="ko-KR" sz="2000" dirty="0"/>
              <a:t>, </a:t>
            </a:r>
            <a:r>
              <a:rPr lang="ko-KR" altLang="en-US" sz="2000" dirty="0"/>
              <a:t>제출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Chabot </a:t>
            </a:r>
            <a:r>
              <a:rPr lang="ko-KR" altLang="en-US" sz="1800" dirty="0"/>
              <a:t>최종 코드 </a:t>
            </a:r>
            <a:r>
              <a:rPr lang="en-US" altLang="ko-KR" sz="1800" dirty="0"/>
              <a:t>(3</a:t>
            </a:r>
            <a:r>
              <a:rPr lang="ko-KR" altLang="en-US" sz="1800" dirty="0"/>
              <a:t>개 파일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 err="1"/>
              <a:t>ESLint</a:t>
            </a:r>
            <a:r>
              <a:rPr lang="en-US" altLang="ko-KR" sz="1800" dirty="0"/>
              <a:t> </a:t>
            </a:r>
            <a:r>
              <a:rPr lang="ko-KR" altLang="en-US" sz="1800" dirty="0"/>
              <a:t>수행 화면 </a:t>
            </a:r>
            <a:r>
              <a:rPr lang="en-US" altLang="ko-KR" sz="1800" dirty="0"/>
              <a:t>(</a:t>
            </a:r>
            <a:r>
              <a:rPr lang="ko-KR" altLang="en-US" sz="1800" dirty="0"/>
              <a:t>간단한 에러를 발생 시킬 것 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Husky Git hooks </a:t>
            </a:r>
            <a:r>
              <a:rPr lang="ko-KR" altLang="en-US" sz="1800" dirty="0"/>
              <a:t>설정 화면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package.json</a:t>
            </a:r>
            <a:r>
              <a:rPr lang="en-US" altLang="ko-KR" sz="1800" dirty="0"/>
              <a:t> </a:t>
            </a:r>
            <a:r>
              <a:rPr lang="ko-KR" altLang="en-US" sz="1800" dirty="0"/>
              <a:t>에서 </a:t>
            </a:r>
            <a:r>
              <a:rPr lang="en-US" altLang="ko-KR" sz="1800" dirty="0"/>
              <a:t>husky </a:t>
            </a:r>
            <a:r>
              <a:rPr lang="ko-KR" altLang="en-US" sz="1800" dirty="0"/>
              <a:t>부분만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Integration</a:t>
            </a:r>
            <a:r>
              <a:rPr lang="ko-KR" altLang="en-US" sz="1800" dirty="0"/>
              <a:t> </a:t>
            </a:r>
            <a:r>
              <a:rPr lang="en-US" altLang="ko-KR" sz="1800" dirty="0"/>
              <a:t>test</a:t>
            </a:r>
            <a:r>
              <a:rPr lang="ko-KR" altLang="en-US" sz="1800" dirty="0"/>
              <a:t> 코드 및 수행 화면</a:t>
            </a:r>
            <a:endParaRPr lang="en-US" altLang="ko-KR" sz="1800" dirty="0"/>
          </a:p>
          <a:p>
            <a:pPr lvl="1"/>
            <a:r>
              <a:rPr lang="en-US" altLang="ko-KR" sz="1800" dirty="0"/>
              <a:t>GitHub </a:t>
            </a:r>
            <a:r>
              <a:rPr lang="ko-KR" altLang="en-US" sz="1800" dirty="0"/>
              <a:t>프로젝트 화면</a:t>
            </a:r>
            <a:endParaRPr lang="en-US" altLang="ko-KR" sz="1800" dirty="0"/>
          </a:p>
          <a:p>
            <a:pPr lvl="1"/>
            <a:r>
              <a:rPr lang="en-US" altLang="ko-KR" sz="1800" dirty="0"/>
              <a:t>Slack</a:t>
            </a:r>
            <a:r>
              <a:rPr lang="ko-KR" altLang="en-US" sz="1800" dirty="0"/>
              <a:t>과 </a:t>
            </a:r>
            <a:r>
              <a:rPr lang="en-US" altLang="ko-KR" sz="1800" dirty="0"/>
              <a:t>GitHub </a:t>
            </a:r>
            <a:r>
              <a:rPr lang="ko-KR" altLang="en-US" sz="1800" dirty="0"/>
              <a:t>연동하고</a:t>
            </a:r>
            <a:r>
              <a:rPr lang="en-US" altLang="ko-KR" sz="1800" dirty="0"/>
              <a:t>, </a:t>
            </a:r>
            <a:r>
              <a:rPr lang="ko-KR" altLang="en-US" sz="1800" dirty="0"/>
              <a:t>이슈를 생성해 </a:t>
            </a:r>
            <a:r>
              <a:rPr lang="en-US" altLang="ko-KR" sz="1800" dirty="0"/>
              <a:t>Slack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알림온</a:t>
            </a:r>
            <a:r>
              <a:rPr lang="ko-KR" altLang="en-US" sz="1800" dirty="0"/>
              <a:t> 화면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제출 기한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11/24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  <a:r>
              <a:rPr lang="ko-KR" altLang="en-US" sz="1800" dirty="0"/>
              <a:t> </a:t>
            </a:r>
            <a:r>
              <a:rPr lang="en-US" altLang="ko-KR" sz="1800" dirty="0"/>
              <a:t>(3</a:t>
            </a:r>
            <a:r>
              <a:rPr lang="ko-KR" altLang="en-US" sz="1800" dirty="0"/>
              <a:t>주 내 제출해야 함</a:t>
            </a:r>
            <a:r>
              <a:rPr lang="en-US" altLang="ko-KR" sz="1800" dirty="0"/>
              <a:t>)</a:t>
            </a:r>
          </a:p>
          <a:p>
            <a:endParaRPr lang="en-US" altLang="ko-KR" sz="2000" dirty="0"/>
          </a:p>
          <a:p>
            <a:pPr lvl="1"/>
            <a:endParaRPr lang="en-US" altLang="ko-KR" sz="18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5FDD3-C21D-4FFC-AE84-38CCB55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5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49E92C1-4CB3-4DA2-81F8-AEFA4917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Test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E8401A-871B-49C3-8413-3C725966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Static Test (</a:t>
            </a:r>
            <a:r>
              <a:rPr lang="ko-KR" altLang="en-US" sz="2000" dirty="0"/>
              <a:t>정적 테스트</a:t>
            </a:r>
            <a:r>
              <a:rPr lang="en-US" altLang="ko-KR" sz="2000" dirty="0"/>
              <a:t> </a:t>
            </a:r>
            <a:r>
              <a:rPr lang="ko-KR" altLang="en-US" sz="2000" dirty="0"/>
              <a:t>혹은 분석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프로그램 실행 전에 코드</a:t>
            </a:r>
            <a:r>
              <a:rPr lang="en-US" altLang="ko-KR" sz="1800" dirty="0"/>
              <a:t>, </a:t>
            </a:r>
            <a:r>
              <a:rPr lang="ko-KR" altLang="en-US" sz="1800" dirty="0"/>
              <a:t>바이너리 등을 대상으로 수행</a:t>
            </a:r>
            <a:endParaRPr lang="en-US" altLang="ko-KR" sz="1800" dirty="0"/>
          </a:p>
          <a:p>
            <a:pPr lvl="1"/>
            <a:r>
              <a:rPr lang="ko-KR" altLang="en-US" sz="1800" dirty="0"/>
              <a:t>코드 컨벤션</a:t>
            </a:r>
            <a:r>
              <a:rPr lang="en-US" altLang="ko-KR" sz="1800" dirty="0"/>
              <a:t>, </a:t>
            </a:r>
            <a:r>
              <a:rPr lang="ko-KR" altLang="en-US" sz="1800" dirty="0"/>
              <a:t>버그</a:t>
            </a:r>
            <a:r>
              <a:rPr lang="en-US" altLang="ko-KR" sz="1800" dirty="0"/>
              <a:t>, </a:t>
            </a:r>
            <a:r>
              <a:rPr lang="ko-KR" altLang="en-US" sz="1800" dirty="0"/>
              <a:t>보안 등</a:t>
            </a:r>
            <a:endParaRPr lang="en-US" altLang="ko-KR" sz="1800" dirty="0"/>
          </a:p>
          <a:p>
            <a:pPr lvl="1"/>
            <a:r>
              <a:rPr lang="ko-KR" altLang="en-US" sz="1800" dirty="0"/>
              <a:t>장점</a:t>
            </a:r>
            <a:r>
              <a:rPr lang="en-US" altLang="ko-KR" sz="1800" dirty="0"/>
              <a:t>: </a:t>
            </a:r>
            <a:r>
              <a:rPr lang="ko-KR" altLang="en-US" sz="1800" dirty="0"/>
              <a:t>빠르게 수행이 가능함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sz="2000" dirty="0"/>
              <a:t>Dynamic Test (</a:t>
            </a:r>
            <a:r>
              <a:rPr lang="ko-KR" altLang="en-US" sz="2000" dirty="0"/>
              <a:t>동적 테스트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dirty="0"/>
              <a:t>프로그램을 실제 수행하여 결과</a:t>
            </a:r>
            <a:r>
              <a:rPr lang="en-US" altLang="ko-KR" sz="1800" dirty="0"/>
              <a:t> </a:t>
            </a:r>
            <a:r>
              <a:rPr lang="ko-KR" altLang="en-US" sz="1800" dirty="0"/>
              <a:t>및 시스템에 미치는 영향 평가</a:t>
            </a:r>
            <a:endParaRPr lang="en-US" altLang="ko-KR" sz="1800" dirty="0"/>
          </a:p>
          <a:p>
            <a:pPr lvl="1"/>
            <a:r>
              <a:rPr lang="ko-KR" altLang="en-US" sz="1800" dirty="0"/>
              <a:t>결과값</a:t>
            </a:r>
            <a:r>
              <a:rPr lang="en-US" altLang="ko-KR" sz="1800" dirty="0"/>
              <a:t>, </a:t>
            </a:r>
            <a:r>
              <a:rPr lang="ko-KR" altLang="en-US" sz="1800" dirty="0"/>
              <a:t>로직의 정상 동작</a:t>
            </a:r>
            <a:r>
              <a:rPr lang="en-US" altLang="ko-KR" sz="1800" dirty="0"/>
              <a:t>, </a:t>
            </a:r>
            <a:r>
              <a:rPr lang="ko-KR" altLang="en-US" sz="1800" dirty="0"/>
              <a:t>자원 </a:t>
            </a:r>
            <a:r>
              <a:rPr lang="en-US" altLang="ko-KR" sz="1800" dirty="0"/>
              <a:t>(CPU </a:t>
            </a:r>
            <a:r>
              <a:rPr lang="ko-KR" altLang="en-US" sz="1800" dirty="0"/>
              <a:t>및 메모리</a:t>
            </a:r>
            <a:r>
              <a:rPr lang="en-US" altLang="ko-KR" sz="1800" dirty="0"/>
              <a:t>) </a:t>
            </a:r>
            <a:r>
              <a:rPr lang="ko-KR" altLang="en-US" sz="1800" dirty="0"/>
              <a:t>사용량</a:t>
            </a:r>
            <a:r>
              <a:rPr lang="en-US" altLang="ko-KR" sz="1800" dirty="0"/>
              <a:t> </a:t>
            </a:r>
            <a:r>
              <a:rPr lang="ko-KR" altLang="en-US" sz="1800" dirty="0"/>
              <a:t>등 평가</a:t>
            </a:r>
            <a:endParaRPr lang="en-US" altLang="ko-KR" sz="1800" dirty="0"/>
          </a:p>
          <a:p>
            <a:pPr lvl="1"/>
            <a:r>
              <a:rPr lang="ko-KR" altLang="en-US" sz="1800" dirty="0"/>
              <a:t>단점</a:t>
            </a:r>
            <a:endParaRPr lang="en-US" altLang="ko-KR" sz="1800" dirty="0"/>
          </a:p>
          <a:p>
            <a:pPr lvl="2"/>
            <a:r>
              <a:rPr lang="ko-KR" altLang="en-US" sz="1600" dirty="0"/>
              <a:t>실제 수행 환경과 동일한 환경 필요</a:t>
            </a:r>
            <a:endParaRPr lang="en-US" altLang="ko-KR" sz="1600" dirty="0"/>
          </a:p>
          <a:p>
            <a:pPr lvl="2"/>
            <a:r>
              <a:rPr lang="ko-KR" altLang="en-US" sz="1600" dirty="0"/>
              <a:t>수행 시간이 오래 걸림</a:t>
            </a:r>
            <a:endParaRPr lang="en-US" altLang="ko-KR" sz="1600" dirty="0"/>
          </a:p>
          <a:p>
            <a:pPr lvl="2"/>
            <a:r>
              <a:rPr lang="ko-KR" altLang="en-US" sz="1600" dirty="0"/>
              <a:t>자동화가 어려울 수 있음 </a:t>
            </a:r>
            <a:r>
              <a:rPr lang="en-US" altLang="ko-KR" sz="1600" dirty="0"/>
              <a:t>(</a:t>
            </a:r>
            <a:r>
              <a:rPr lang="ko-KR" altLang="en-US" sz="1600" dirty="0"/>
              <a:t>사람의 </a:t>
            </a:r>
            <a:r>
              <a:rPr lang="en-US" altLang="ko-KR" sz="1600" dirty="0"/>
              <a:t>interaction </a:t>
            </a:r>
            <a:r>
              <a:rPr lang="ko-KR" altLang="en-US" sz="1600" dirty="0"/>
              <a:t>이 필요한 경우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3AC0D-5264-4473-A568-8F941EED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4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75BA0-5394-4EBC-AE51-6186A626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Convention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BEF6F-A584-4951-8DE7-E6F7365B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feat.</a:t>
            </a:r>
            <a:r>
              <a:rPr lang="ko-KR" altLang="en-US" dirty="0"/>
              <a:t> </a:t>
            </a:r>
            <a:r>
              <a:rPr lang="en-US" altLang="ko-KR" dirty="0"/>
              <a:t>Git-Hooks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831F1-33D4-4051-9DA5-362B95C4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4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A048D-E2FC-494C-8EFD-88E598AF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4C2710-3669-4BB9-9A49-9073C307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7" y="1770138"/>
            <a:ext cx="4141696" cy="32901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8817F44-5B50-4C54-B41E-E123AA1F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960" y="1770138"/>
            <a:ext cx="4844644" cy="3290132"/>
          </a:xfrm>
          <a:prstGeom prst="rect">
            <a:avLst/>
          </a:prstGeom>
        </p:spPr>
      </p:pic>
      <p:pic>
        <p:nvPicPr>
          <p:cNvPr id="18" name="내용 개체 틀 9">
            <a:extLst>
              <a:ext uri="{FF2B5EF4-FFF2-40B4-BE49-F238E27FC236}">
                <a16:creationId xmlns:a16="http://schemas.microsoft.com/office/drawing/2014/main" id="{0BCB7D56-E955-445B-94E3-16B574F5F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04638" y="248042"/>
            <a:ext cx="5468644" cy="12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7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DE5B0B3-4218-4605-B0B0-F62B8143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convention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D2F4B50-F847-460B-9C65-6906EED5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여러 사람이 함께 작업하는 코드에 대해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가독성을 높이고 유지관리를 보다 용이하게 하기 위해</a:t>
            </a:r>
            <a:endParaRPr lang="en-US" altLang="ko-KR" sz="2000" dirty="0"/>
          </a:p>
          <a:p>
            <a:r>
              <a:rPr lang="ko-KR" altLang="en-US" sz="2000" dirty="0"/>
              <a:t>코드의 스타일을 동일한 형태로 맞추는 작업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간단하지만 서로의 작업을 불편하게 만드는 예</a:t>
            </a:r>
            <a:endParaRPr lang="en-US" altLang="ko-KR" sz="2000" dirty="0"/>
          </a:p>
          <a:p>
            <a:pPr lvl="1"/>
            <a:r>
              <a:rPr lang="en-US" altLang="ko-KR" sz="1800" dirty="0"/>
              <a:t>Tab vs. Spaces	: </a:t>
            </a:r>
            <a:r>
              <a:rPr lang="ko-KR" altLang="en-US" sz="1800" dirty="0"/>
              <a:t>편집기에 따라 매우 불편할 수 있음</a:t>
            </a:r>
            <a:endParaRPr lang="en-US" altLang="ko-KR" sz="1800" dirty="0"/>
          </a:p>
          <a:p>
            <a:pPr lvl="1"/>
            <a:r>
              <a:rPr lang="en-US" altLang="ko-KR" sz="1800" dirty="0"/>
              <a:t>Naming		: </a:t>
            </a:r>
            <a:r>
              <a:rPr lang="ko-KR" altLang="en-US" sz="1800" dirty="0"/>
              <a:t>변수의 역할을 파악하는 중요한 역할인데</a:t>
            </a:r>
            <a:r>
              <a:rPr lang="en-US" altLang="ko-KR" sz="1800" dirty="0"/>
              <a:t>… int a;</a:t>
            </a:r>
          </a:p>
          <a:p>
            <a:pPr lvl="1"/>
            <a:r>
              <a:rPr lang="en-US" altLang="ko-KR" sz="1800" dirty="0"/>
              <a:t>Underbars		: C </a:t>
            </a:r>
            <a:r>
              <a:rPr lang="ko-KR" altLang="en-US" sz="1800" dirty="0"/>
              <a:t>표준인데</a:t>
            </a:r>
            <a:r>
              <a:rPr lang="en-US" altLang="ko-KR" sz="1800" dirty="0"/>
              <a:t>, </a:t>
            </a:r>
            <a:r>
              <a:rPr lang="ko-KR" altLang="en-US" sz="1800" dirty="0"/>
              <a:t>입력하기 불편함</a:t>
            </a:r>
            <a:r>
              <a:rPr lang="en-US" altLang="ko-KR" sz="1800" dirty="0"/>
              <a:t>…</a:t>
            </a:r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많은 </a:t>
            </a:r>
            <a:r>
              <a:rPr lang="en-US" altLang="ko-KR" sz="2000" dirty="0"/>
              <a:t>OSS </a:t>
            </a:r>
            <a:r>
              <a:rPr lang="ko-KR" altLang="en-US" sz="2000" dirty="0"/>
              <a:t>프로젝트에서 코딩 스타일을 명시하고 있음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어떻게 관리</a:t>
            </a:r>
            <a:r>
              <a:rPr lang="en-US" altLang="ko-KR" sz="2000" dirty="0">
                <a:solidFill>
                  <a:srgbClr val="FF0000"/>
                </a:solidFill>
              </a:rPr>
              <a:t>? </a:t>
            </a:r>
            <a:r>
              <a:rPr lang="ko-KR" altLang="en-US" sz="2000" dirty="0">
                <a:solidFill>
                  <a:srgbClr val="FF0000"/>
                </a:solidFill>
              </a:rPr>
              <a:t>강요</a:t>
            </a:r>
            <a:r>
              <a:rPr lang="en-US" altLang="ko-KR" sz="2000" dirty="0">
                <a:solidFill>
                  <a:srgbClr val="FF0000"/>
                </a:solidFill>
              </a:rPr>
              <a:t>? </a:t>
            </a:r>
            <a:r>
              <a:rPr lang="ko-KR" altLang="en-US" sz="2000" dirty="0">
                <a:solidFill>
                  <a:srgbClr val="FF0000"/>
                </a:solidFill>
              </a:rPr>
              <a:t>할 것인가</a:t>
            </a:r>
            <a:r>
              <a:rPr lang="en-US" altLang="ko-KR" sz="2000" dirty="0">
                <a:solidFill>
                  <a:srgbClr val="FF0000"/>
                </a:solidFill>
              </a:rPr>
              <a:t>?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C18E2-DDD8-48EE-ADEB-EFBF323E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35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4563</TotalTime>
  <Words>2243</Words>
  <Application>Microsoft Office PowerPoint</Application>
  <PresentationFormat>화면 슬라이드 쇼(4:3)</PresentationFormat>
  <Paragraphs>380</Paragraphs>
  <Slides>59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맑은 고딕</vt:lpstr>
      <vt:lpstr>Arial</vt:lpstr>
      <vt:lpstr>Calibri</vt:lpstr>
      <vt:lpstr>Calibri Light</vt:lpstr>
      <vt:lpstr>Office 테마</vt:lpstr>
      <vt:lpstr>개발 프로세스 실습 2</vt:lpstr>
      <vt:lpstr>참고자료</vt:lpstr>
      <vt:lpstr>참고자료</vt:lpstr>
      <vt:lpstr>실습에서 진행해볼 개발 프로세스</vt:lpstr>
      <vt:lpstr>Test</vt:lpstr>
      <vt:lpstr>SW Test</vt:lpstr>
      <vt:lpstr>Code Convention</vt:lpstr>
      <vt:lpstr>PowerPoint 프레젠테이션</vt:lpstr>
      <vt:lpstr>Code convention</vt:lpstr>
      <vt:lpstr>예) C Coding Standard</vt:lpstr>
      <vt:lpstr>Lint</vt:lpstr>
      <vt:lpstr>ESLint</vt:lpstr>
      <vt:lpstr>초기 설정 완료, 테스트</vt:lpstr>
      <vt:lpstr>예) Indentation Check</vt:lpstr>
      <vt:lpstr>Airbnb 규칙</vt:lpstr>
      <vt:lpstr>Airbnb-base 룰 기반으로 체크</vt:lpstr>
      <vt:lpstr>자동 수정</vt:lpstr>
      <vt:lpstr>Lint 도구의 적용 이슈</vt:lpstr>
      <vt:lpstr>Git Hooks: Pre-commit</vt:lpstr>
      <vt:lpstr>Git Hooks Directory 및 예제</vt:lpstr>
      <vt:lpstr>Pre-commit 설정 (예제)</vt:lpstr>
      <vt:lpstr>Husky: Git Hook management manger</vt:lpstr>
      <vt:lpstr>(하는 김에 하나 더…) Push 금지</vt:lpstr>
      <vt:lpstr>Development Process</vt:lpstr>
      <vt:lpstr>So far…</vt:lpstr>
      <vt:lpstr>Build &amp; Test environment 구성</vt:lpstr>
      <vt:lpstr>Dynamic Test</vt:lpstr>
      <vt:lpstr>Dynamic Test: Unit test and Integration Test</vt:lpstr>
      <vt:lpstr>(참고) TDD: Test-driven development</vt:lpstr>
      <vt:lpstr>Unit Test example</vt:lpstr>
      <vt:lpstr>Mocha</vt:lpstr>
      <vt:lpstr>Mocha 사용 예제: Without Mocha</vt:lpstr>
      <vt:lpstr>Mocha 사용 예제: With Mocha</vt:lpstr>
      <vt:lpstr>Mocha 사용 예제: With Mocha</vt:lpstr>
      <vt:lpstr>Mocha: Chatbot Test</vt:lpstr>
      <vt:lpstr>Mocha: Chatbot Test 결과</vt:lpstr>
      <vt:lpstr>Dynamic Test</vt:lpstr>
      <vt:lpstr>Integration Test for Chatbot</vt:lpstr>
      <vt:lpstr>Testbot 추가</vt:lpstr>
      <vt:lpstr>PowerPoint 프레젠테이션</vt:lpstr>
      <vt:lpstr>Testing 을 위한 채널 개설 및 활용</vt:lpstr>
      <vt:lpstr>PowerPoint 프레젠테이션</vt:lpstr>
      <vt:lpstr>PowerPoint 프레젠테이션</vt:lpstr>
      <vt:lpstr>test.js (1/2)</vt:lpstr>
      <vt:lpstr>test.js (2/2)</vt:lpstr>
      <vt:lpstr>test.js (2/2) rtm.on(‘message’) 전체</vt:lpstr>
      <vt:lpstr>수행 결과</vt:lpstr>
      <vt:lpstr>수행 결과 (실패했을 때)</vt:lpstr>
      <vt:lpstr>수행 결과</vt:lpstr>
      <vt:lpstr>Open!</vt:lpstr>
      <vt:lpstr>Upload to GitHub </vt:lpstr>
      <vt:lpstr>GitHub 설치 및 계정 연동 버튼</vt:lpstr>
      <vt:lpstr>GitHub 에서 접근 권한 부여</vt:lpstr>
      <vt:lpstr>Repo 설정 화면</vt:lpstr>
      <vt:lpstr>GitHub에서 Slack 설정 및 완료</vt:lpstr>
      <vt:lpstr>테스트: 이슈 생성</vt:lpstr>
      <vt:lpstr>Service Environment 구성</vt:lpstr>
      <vt:lpstr>개발 프로세스 준비 완료!</vt:lpstr>
      <vt:lpstr>개인 과제 #11 : ChatBot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seongju</cp:lastModifiedBy>
  <cp:revision>841</cp:revision>
  <cp:lastPrinted>2017-03-16T15:55:50Z</cp:lastPrinted>
  <dcterms:created xsi:type="dcterms:W3CDTF">2016-08-29T08:45:01Z</dcterms:created>
  <dcterms:modified xsi:type="dcterms:W3CDTF">2019-12-04T05:28:03Z</dcterms:modified>
</cp:coreProperties>
</file>