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344" r:id="rId2"/>
    <p:sldId id="273" r:id="rId3"/>
    <p:sldId id="366" r:id="rId4"/>
    <p:sldId id="262" r:id="rId5"/>
    <p:sldId id="392" r:id="rId6"/>
    <p:sldId id="401" r:id="rId7"/>
    <p:sldId id="393" r:id="rId8"/>
    <p:sldId id="394" r:id="rId9"/>
    <p:sldId id="395" r:id="rId10"/>
    <p:sldId id="400" r:id="rId11"/>
    <p:sldId id="396" r:id="rId12"/>
    <p:sldId id="397" r:id="rId13"/>
    <p:sldId id="398" r:id="rId14"/>
    <p:sldId id="399" r:id="rId15"/>
    <p:sldId id="402" r:id="rId16"/>
    <p:sldId id="403" r:id="rId17"/>
    <p:sldId id="404" r:id="rId18"/>
    <p:sldId id="405" r:id="rId19"/>
    <p:sldId id="406" r:id="rId20"/>
    <p:sldId id="364" r:id="rId21"/>
    <p:sldId id="367" r:id="rId22"/>
    <p:sldId id="368" r:id="rId23"/>
    <p:sldId id="369" r:id="rId24"/>
    <p:sldId id="372" r:id="rId25"/>
    <p:sldId id="407" r:id="rId26"/>
    <p:sldId id="408" r:id="rId27"/>
    <p:sldId id="370" r:id="rId28"/>
    <p:sldId id="371" r:id="rId29"/>
    <p:sldId id="409" r:id="rId30"/>
    <p:sldId id="374" r:id="rId31"/>
    <p:sldId id="410" r:id="rId32"/>
    <p:sldId id="411" r:id="rId33"/>
    <p:sldId id="38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9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5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slab.jbnu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tool.com/git-guide/kr/" TargetMode="External"/><Relationship Id="rId2" Type="http://schemas.openxmlformats.org/officeDocument/2006/relationships/hyperlink" Target="https://git-scm.com/book/ko/v2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33326"/>
            <a:ext cx="7772400" cy="1375740"/>
          </a:xfrm>
        </p:spPr>
        <p:txBody>
          <a:bodyPr>
            <a:noAutofit/>
          </a:bodyPr>
          <a:lstStyle/>
          <a:p>
            <a:r>
              <a:rPr lang="ko-KR" altLang="en-US" sz="4800" dirty="0"/>
              <a:t>분산 버전 관리 도구</a:t>
            </a:r>
            <a:r>
              <a:rPr lang="en-US" altLang="ko-KR" sz="4800" dirty="0"/>
              <a:t>: Git</a:t>
            </a:r>
            <a:br>
              <a:rPr lang="en-US" altLang="ko-KR" sz="4800" dirty="0"/>
            </a:br>
            <a:br>
              <a:rPr lang="en-US" altLang="ko-KR" sz="4800" dirty="0"/>
            </a:br>
            <a:r>
              <a:rPr lang="en-US" altLang="ko-KR" sz="4800" dirty="0"/>
              <a:t>Advanced #1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  <a:hlinkClick r:id="rId3"/>
              </a:rPr>
              <a:t>http://oslab.jbnu.ac.kr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/>
            <a:endParaRPr lang="en-US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Jeonbuk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59116-4120-42DA-835C-24C00ABC3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3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02033-A3DE-4F12-BF51-C0953C6B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에서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5613AB-77EF-4031-A255-BDBBE56B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CD0996D-84E6-497D-BBBA-EE0FAB6C4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847" y="1058863"/>
            <a:ext cx="7606307" cy="52689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6310E2-EFE5-45D7-AB3F-BB375D3F3929}"/>
              </a:ext>
            </a:extLst>
          </p:cNvPr>
          <p:cNvSpPr/>
          <p:nvPr/>
        </p:nvSpPr>
        <p:spPr>
          <a:xfrm>
            <a:off x="3181350" y="4229100"/>
            <a:ext cx="4762500" cy="7334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753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54320-FF62-4651-988E-5FAA8EE6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에서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86728C7-BC63-43BF-BC25-2FB01F038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321" y="1058863"/>
            <a:ext cx="8173358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E1EAEB-1DBE-4731-B0E6-94692309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294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CA7A2-ACA1-4342-9910-1D207D8F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Desktop: History </a:t>
            </a:r>
            <a:r>
              <a:rPr lang="ko-KR" altLang="en-US" dirty="0"/>
              <a:t>확인 </a:t>
            </a:r>
            <a:r>
              <a:rPr lang="en-US" altLang="ko-KR" dirty="0"/>
              <a:t>(1 commit)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D586CD2-772B-43CF-BA9D-47EBBB55B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847" y="1058863"/>
            <a:ext cx="7606307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B52A8-7352-4865-A0E5-8F621745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258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6F523BC-4B8B-4002-A465-88DA678B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BC0B0AF-EDE6-4D3C-9427-62E8E2D890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8F7746-2D20-44F4-97B5-04A6FA55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142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B8998-AE07-48FB-9503-5742F605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 Explorer and Create a new file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EE2E8F1-34A0-465D-BF02-37D49D046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847" y="1058863"/>
            <a:ext cx="7606307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F3E50-65CE-4400-A750-AD33FE6E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44F304-AD34-404F-87F4-AC0F44B5C030}"/>
              </a:ext>
            </a:extLst>
          </p:cNvPr>
          <p:cNvSpPr/>
          <p:nvPr/>
        </p:nvSpPr>
        <p:spPr>
          <a:xfrm>
            <a:off x="3171825" y="2847974"/>
            <a:ext cx="4762500" cy="14573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8942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0CFF8-357C-498F-8CD0-D4E90E11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test.txt </a:t>
            </a:r>
            <a:r>
              <a:rPr lang="ko-KR" altLang="en-US" dirty="0"/>
              <a:t>생성 및 편집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47C2058-ED13-4D27-B54F-B7696E0DC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1316831"/>
            <a:ext cx="8305800" cy="277177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22E2B5-DA0A-4A3D-AD5C-D893413B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76DDE8-0DF2-4DC1-A563-BE2E7A171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4288455"/>
            <a:ext cx="80772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74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C8259-E273-4129-BC0B-8201602B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Desktop </a:t>
            </a:r>
            <a:r>
              <a:rPr lang="ko-KR" altLang="en-US" dirty="0"/>
              <a:t>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BCBEE0-1F64-4366-8517-66D0C01F3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자동으로 </a:t>
            </a:r>
            <a:r>
              <a:rPr lang="en-US" altLang="ko-KR" sz="2000" dirty="0"/>
              <a:t>Changes </a:t>
            </a:r>
            <a:r>
              <a:rPr lang="ko-KR" altLang="en-US" sz="2000" dirty="0"/>
              <a:t>에 반영된 것을 볼 수 있음</a:t>
            </a:r>
            <a:r>
              <a:rPr lang="en-US" altLang="ko-KR" sz="2000" dirty="0"/>
              <a:t>. </a:t>
            </a:r>
            <a:r>
              <a:rPr lang="ko-KR" altLang="en-US" sz="2000" dirty="0"/>
              <a:t>바로 </a:t>
            </a:r>
            <a:r>
              <a:rPr lang="en-US" altLang="ko-KR" sz="2000" dirty="0"/>
              <a:t>commit </a:t>
            </a:r>
            <a:r>
              <a:rPr lang="ko-KR" altLang="en-US" sz="2000" dirty="0"/>
              <a:t>해보자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B588F4-711B-4DCF-85AD-5F960C51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30E44E-7D0D-43DD-A260-FD235FCDC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03" y="1582600"/>
            <a:ext cx="7600950" cy="5275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BBEBEF7-65E6-4D4E-95B7-4C14150C26AB}"/>
              </a:ext>
            </a:extLst>
          </p:cNvPr>
          <p:cNvSpPr/>
          <p:nvPr/>
        </p:nvSpPr>
        <p:spPr>
          <a:xfrm>
            <a:off x="771525" y="5187296"/>
            <a:ext cx="2000248" cy="16003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111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E1703-0034-4D33-B8B9-B94BA758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 </a:t>
            </a:r>
            <a:r>
              <a:rPr lang="ko-KR" altLang="en-US" dirty="0"/>
              <a:t>완료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DD2CCC1-81AD-4B97-8BC7-A20792934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201" y="1544638"/>
            <a:ext cx="7591598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0F0994-6F26-45E2-83C6-021103D0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C9D8B64-E391-414B-A4CC-DD5D0F0E5048}"/>
              </a:ext>
            </a:extLst>
          </p:cNvPr>
          <p:cNvSpPr txBox="1">
            <a:spLocks/>
          </p:cNvSpPr>
          <p:nvPr/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Staging</a:t>
            </a:r>
            <a:r>
              <a:rPr lang="ko-KR" altLang="en-US" sz="2000" dirty="0"/>
              <a:t> 과정 없이 즉각 </a:t>
            </a:r>
            <a:r>
              <a:rPr lang="en-US" altLang="ko-KR" sz="2000" dirty="0"/>
              <a:t>commit</a:t>
            </a:r>
            <a:r>
              <a:rPr lang="ko-KR" altLang="en-US" sz="2000" dirty="0"/>
              <a:t>이 완료됨</a:t>
            </a:r>
            <a:r>
              <a:rPr lang="en-US" altLang="ko-KR" sz="2000" dirty="0"/>
              <a:t>. Push </a:t>
            </a:r>
            <a:r>
              <a:rPr lang="ko-KR" altLang="en-US" sz="2000" dirty="0"/>
              <a:t>버튼 활성화됨</a:t>
            </a:r>
            <a:r>
              <a:rPr lang="en-US" altLang="ko-KR" sz="2000" dirty="0"/>
              <a:t> -&gt; PUSH!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E0CBF4-4850-4A9B-B54C-1D492F521DC9}"/>
              </a:ext>
            </a:extLst>
          </p:cNvPr>
          <p:cNvSpPr/>
          <p:nvPr/>
        </p:nvSpPr>
        <p:spPr>
          <a:xfrm>
            <a:off x="3152774" y="3225146"/>
            <a:ext cx="4810125" cy="10230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B8E4F3-84F4-4BE8-81C0-7B17BA79E360}"/>
              </a:ext>
            </a:extLst>
          </p:cNvPr>
          <p:cNvSpPr/>
          <p:nvPr/>
        </p:nvSpPr>
        <p:spPr>
          <a:xfrm>
            <a:off x="4495800" y="1717111"/>
            <a:ext cx="1876426" cy="4641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695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3B095-D728-4AF4-ACF7-8F158845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7892B71-23D5-4AD9-8B14-541E137BB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62" y="1628776"/>
            <a:ext cx="8976278" cy="412908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3F07D2-03D0-4DD6-B823-B8C497A9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482210-8E73-4E9A-9FD6-19C14EAC7CD9}"/>
              </a:ext>
            </a:extLst>
          </p:cNvPr>
          <p:cNvSpPr/>
          <p:nvPr/>
        </p:nvSpPr>
        <p:spPr>
          <a:xfrm>
            <a:off x="83860" y="3196943"/>
            <a:ext cx="1925915" cy="25609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0099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508B5-54C1-4A7C-A414-1047CE79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Desktop </a:t>
            </a:r>
            <a:r>
              <a:rPr lang="ko-KR" altLang="en-US" dirty="0"/>
              <a:t>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EFEBA9-1A0F-408F-96DA-A6B38BB1A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8566"/>
            <a:ext cx="8577014" cy="5269953"/>
          </a:xfrm>
        </p:spPr>
        <p:txBody>
          <a:bodyPr/>
          <a:lstStyle/>
          <a:p>
            <a:r>
              <a:rPr lang="en-US" altLang="ko-KR" dirty="0"/>
              <a:t>Local</a:t>
            </a:r>
            <a:r>
              <a:rPr lang="ko-KR" altLang="en-US" dirty="0"/>
              <a:t> </a:t>
            </a:r>
            <a:r>
              <a:rPr lang="en-US" altLang="ko-KR" dirty="0"/>
              <a:t>repo </a:t>
            </a:r>
            <a:r>
              <a:rPr lang="ko-KR" altLang="en-US" dirty="0"/>
              <a:t>와 </a:t>
            </a:r>
            <a:r>
              <a:rPr lang="en-US" altLang="ko-KR" dirty="0"/>
              <a:t>Remote repo </a:t>
            </a:r>
            <a:r>
              <a:rPr lang="ko-KR" altLang="en-US" dirty="0"/>
              <a:t>의 동기화를 위해 간단히 사용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Pull,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modification and Push</a:t>
            </a:r>
          </a:p>
          <a:p>
            <a:r>
              <a:rPr lang="en-US" altLang="ko-KR" dirty="0"/>
              <a:t>Commit</a:t>
            </a:r>
            <a:r>
              <a:rPr lang="ko-KR" altLang="en-US" dirty="0"/>
              <a:t>의 수정</a:t>
            </a:r>
            <a:r>
              <a:rPr lang="en-US" altLang="ko-KR" dirty="0"/>
              <a:t>, Branch </a:t>
            </a:r>
            <a:r>
              <a:rPr lang="ko-KR" altLang="en-US" dirty="0"/>
              <a:t>의 세세한 조정 등은 실제 개발자가 수행할 필요가 거의 없음</a:t>
            </a:r>
            <a:endParaRPr lang="en-US" altLang="ko-KR" dirty="0"/>
          </a:p>
          <a:p>
            <a:pPr lvl="1"/>
            <a:r>
              <a:rPr lang="ko-KR" altLang="en-US" dirty="0"/>
              <a:t>프로젝트 매니저</a:t>
            </a:r>
            <a:r>
              <a:rPr lang="en-US" altLang="ko-KR" dirty="0"/>
              <a:t>, Repository </a:t>
            </a:r>
            <a:r>
              <a:rPr lang="ko-KR" altLang="en-US" dirty="0"/>
              <a:t>및 코드 관리자가 수행</a:t>
            </a:r>
            <a:endParaRPr lang="en-US" altLang="ko-KR" dirty="0"/>
          </a:p>
          <a:p>
            <a:r>
              <a:rPr lang="ko-KR" altLang="en-US" dirty="0"/>
              <a:t>많은 </a:t>
            </a:r>
            <a:r>
              <a:rPr lang="en-US" altLang="ko-KR" dirty="0"/>
              <a:t>IDE</a:t>
            </a:r>
            <a:r>
              <a:rPr lang="ko-KR" altLang="en-US" dirty="0"/>
              <a:t>에서 </a:t>
            </a:r>
            <a:r>
              <a:rPr lang="en-US" altLang="ko-KR" dirty="0"/>
              <a:t>GitHub Desktop </a:t>
            </a:r>
            <a:r>
              <a:rPr lang="ko-KR" altLang="en-US" dirty="0"/>
              <a:t>을 대체할 수 있는 </a:t>
            </a:r>
            <a:r>
              <a:rPr lang="en-US" altLang="ko-KR" dirty="0"/>
              <a:t>GitHub </a:t>
            </a:r>
            <a:r>
              <a:rPr lang="ko-KR" altLang="en-US" dirty="0"/>
              <a:t>연동 기능을 제공하고 있으므로</a:t>
            </a:r>
            <a:r>
              <a:rPr lang="en-US" altLang="ko-KR" dirty="0"/>
              <a:t>, </a:t>
            </a:r>
            <a:r>
              <a:rPr lang="ko-KR" altLang="en-US" dirty="0"/>
              <a:t>그러한 경우에는 아예 불필요함</a:t>
            </a:r>
            <a:endParaRPr lang="en-US" altLang="ko-KR" dirty="0"/>
          </a:p>
          <a:p>
            <a:pPr lvl="1"/>
            <a:r>
              <a:rPr lang="en-US" altLang="ko-KR" dirty="0"/>
              <a:t>Visual Studio Code, Eclipse </a:t>
            </a:r>
            <a:r>
              <a:rPr lang="ko-KR" altLang="en-US" dirty="0"/>
              <a:t>등 널리 사용되는 </a:t>
            </a:r>
            <a:r>
              <a:rPr lang="en-US" altLang="ko-KR" dirty="0"/>
              <a:t>IDE</a:t>
            </a:r>
            <a:r>
              <a:rPr lang="ko-KR" altLang="en-US" dirty="0"/>
              <a:t>는 거의 모두 지원</a:t>
            </a:r>
            <a:endParaRPr lang="en-US" altLang="ko-KR" dirty="0"/>
          </a:p>
          <a:p>
            <a:pPr lvl="1"/>
            <a:r>
              <a:rPr lang="ko-KR" altLang="en-US" dirty="0"/>
              <a:t>차후 배우게 될 </a:t>
            </a:r>
            <a:r>
              <a:rPr lang="en-US" altLang="ko-KR" dirty="0"/>
              <a:t>Source Insight</a:t>
            </a:r>
            <a:r>
              <a:rPr lang="ko-KR" altLang="en-US" dirty="0"/>
              <a:t>는 지원하지 않음</a:t>
            </a:r>
            <a:endParaRPr lang="en-US" altLang="ko-KR" dirty="0"/>
          </a:p>
          <a:p>
            <a:pPr lvl="1"/>
            <a:r>
              <a:rPr lang="ko-KR" altLang="en-US" dirty="0"/>
              <a:t>이러한 경우</a:t>
            </a:r>
            <a:r>
              <a:rPr lang="en-US" altLang="ko-KR" dirty="0"/>
              <a:t>,  source code directory </a:t>
            </a:r>
            <a:r>
              <a:rPr lang="ko-KR" altLang="en-US" dirty="0"/>
              <a:t>를 </a:t>
            </a:r>
            <a:r>
              <a:rPr lang="en-US" altLang="ko-KR" dirty="0"/>
              <a:t>git repo</a:t>
            </a:r>
            <a:r>
              <a:rPr lang="ko-KR" altLang="en-US" dirty="0"/>
              <a:t> 로 설정해두고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source insight (</a:t>
            </a:r>
            <a:r>
              <a:rPr lang="ko-KR" altLang="en-US" dirty="0"/>
              <a:t>혹은 다른 에디터</a:t>
            </a:r>
            <a:r>
              <a:rPr lang="en-US" altLang="ko-KR" dirty="0"/>
              <a:t>)</a:t>
            </a:r>
            <a:r>
              <a:rPr lang="ko-KR" altLang="en-US" dirty="0"/>
              <a:t>로 수정 후</a:t>
            </a:r>
            <a:r>
              <a:rPr lang="en-US" altLang="ko-KR" dirty="0"/>
              <a:t>, GitHub Desktop </a:t>
            </a:r>
            <a:r>
              <a:rPr lang="ko-KR" altLang="en-US" dirty="0"/>
              <a:t>으로 </a:t>
            </a:r>
            <a:r>
              <a:rPr lang="en-US" altLang="ko-KR" dirty="0"/>
              <a:t>push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A02DD4-D6B0-4720-A5FB-9595018F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2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GUI</a:t>
            </a:r>
            <a:r>
              <a:rPr lang="ko-KR" altLang="en-US" dirty="0"/>
              <a:t>로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관리</a:t>
            </a:r>
            <a:r>
              <a:rPr lang="en-US" altLang="ko-KR" dirty="0"/>
              <a:t>: GitHub Desktop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Git: Branch </a:t>
            </a:r>
            <a:r>
              <a:rPr lang="ko-KR" altLang="en-US" dirty="0"/>
              <a:t>관리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 </a:t>
            </a:r>
            <a:r>
              <a:rPr lang="ko-KR" altLang="en-US" dirty="0"/>
              <a:t>개인실습 </a:t>
            </a:r>
            <a:r>
              <a:rPr lang="en-US" altLang="ko-KR" dirty="0"/>
              <a:t>#3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753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: Branch </a:t>
            </a:r>
            <a:r>
              <a:rPr lang="ko-KR" altLang="en-US" dirty="0"/>
              <a:t>관리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322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VCS</a:t>
            </a:r>
            <a:r>
              <a:rPr lang="ko-KR" altLang="en-US" dirty="0"/>
              <a:t>의 한계</a:t>
            </a:r>
            <a:endParaRPr lang="en-US" altLang="ko-KR" dirty="0"/>
          </a:p>
          <a:p>
            <a:pPr lvl="1"/>
            <a:r>
              <a:rPr lang="ko-KR" altLang="en-US" dirty="0"/>
              <a:t>충돌이 나는 파일은 수동으로 해결할 수 밖에 없음</a:t>
            </a:r>
            <a:endParaRPr lang="en-US" altLang="ko-KR" dirty="0"/>
          </a:p>
          <a:p>
            <a:pPr lvl="1"/>
            <a:r>
              <a:rPr lang="ko-KR" altLang="en-US" dirty="0"/>
              <a:t>따라서 최대한 분리하여 작업하도록 구성</a:t>
            </a:r>
            <a:r>
              <a:rPr lang="en-US" altLang="ko-KR" dirty="0"/>
              <a:t>	</a:t>
            </a:r>
          </a:p>
          <a:p>
            <a:pPr lvl="2"/>
            <a:r>
              <a:rPr lang="ko-KR" altLang="en-US" dirty="0"/>
              <a:t>단위</a:t>
            </a:r>
            <a:r>
              <a:rPr lang="en-US" altLang="ko-KR" dirty="0"/>
              <a:t>: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폴더</a:t>
            </a:r>
            <a:r>
              <a:rPr lang="en-US" altLang="ko-KR" dirty="0"/>
              <a:t>,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그러나 협업 구조에서 동시 작업의 필요성은 여전히 존재</a:t>
            </a:r>
            <a:endParaRPr lang="en-US" altLang="ko-KR" dirty="0"/>
          </a:p>
          <a:p>
            <a:pPr lvl="2"/>
            <a:r>
              <a:rPr lang="ko-KR" altLang="en-US" dirty="0"/>
              <a:t>기능 추가 팀</a:t>
            </a:r>
            <a:r>
              <a:rPr lang="en-US" altLang="ko-KR" dirty="0"/>
              <a:t>, </a:t>
            </a:r>
            <a:r>
              <a:rPr lang="ko-KR" altLang="en-US" dirty="0"/>
              <a:t>버그 수정 팀이 동시에 작업</a:t>
            </a:r>
            <a:endParaRPr lang="en-US" altLang="ko-KR" dirty="0"/>
          </a:p>
          <a:p>
            <a:r>
              <a:rPr lang="en-US" altLang="ko-KR" dirty="0"/>
              <a:t>Branch</a:t>
            </a:r>
          </a:p>
          <a:p>
            <a:pPr lvl="1"/>
            <a:r>
              <a:rPr lang="ko-KR" altLang="en-US" dirty="0"/>
              <a:t>같은 코드를 공유하되</a:t>
            </a:r>
            <a:r>
              <a:rPr lang="en-US" altLang="ko-KR" dirty="0"/>
              <a:t>, </a:t>
            </a:r>
            <a:r>
              <a:rPr lang="ko-KR" altLang="en-US" dirty="0"/>
              <a:t>작업을 독립적으로 분리해서 수행할 수 있음</a:t>
            </a:r>
            <a:endParaRPr lang="en-US" altLang="ko-KR" dirty="0"/>
          </a:p>
          <a:p>
            <a:pPr lvl="2"/>
            <a:r>
              <a:rPr lang="ko-KR" altLang="en-US" dirty="0"/>
              <a:t>독립적인 개발 및 </a:t>
            </a:r>
            <a:r>
              <a:rPr lang="ko-KR" altLang="en-US" dirty="0" err="1"/>
              <a:t>테스팅</a:t>
            </a:r>
            <a:r>
              <a:rPr lang="en-US" altLang="ko-KR" dirty="0"/>
              <a:t>, </a:t>
            </a:r>
            <a:r>
              <a:rPr lang="ko-KR" altLang="en-US" dirty="0" err="1"/>
              <a:t>커밋</a:t>
            </a:r>
            <a:r>
              <a:rPr lang="ko-KR" altLang="en-US" dirty="0"/>
              <a:t> 이력 관리</a:t>
            </a:r>
            <a:r>
              <a:rPr lang="en-US" altLang="ko-KR" dirty="0"/>
              <a:t>, </a:t>
            </a:r>
            <a:r>
              <a:rPr lang="ko-KR" altLang="en-US" dirty="0"/>
              <a:t>저장소 관리</a:t>
            </a:r>
            <a:endParaRPr lang="en-US" altLang="ko-KR" dirty="0"/>
          </a:p>
          <a:p>
            <a:pPr lvl="2"/>
            <a:r>
              <a:rPr lang="en-US" altLang="ko-KR" dirty="0" err="1"/>
              <a:t>Git</a:t>
            </a:r>
            <a:r>
              <a:rPr lang="ko-KR" altLang="en-US" dirty="0"/>
              <a:t>은 가볍고 빠른 </a:t>
            </a:r>
            <a:r>
              <a:rPr lang="ko-KR" altLang="en-US" dirty="0" err="1"/>
              <a:t>브랜치</a:t>
            </a:r>
            <a:r>
              <a:rPr lang="ko-KR" altLang="en-US" dirty="0"/>
              <a:t> 동작 제공</a:t>
            </a:r>
            <a:endParaRPr lang="en-US" altLang="ko-KR" dirty="0"/>
          </a:p>
          <a:p>
            <a:pPr lvl="1"/>
            <a:r>
              <a:rPr lang="ko-KR" altLang="en-US" dirty="0"/>
              <a:t>분리는 쉽다</a:t>
            </a:r>
            <a:r>
              <a:rPr lang="en-US" altLang="ko-KR" dirty="0"/>
              <a:t>, </a:t>
            </a:r>
            <a:r>
              <a:rPr lang="ko-KR" altLang="en-US" dirty="0"/>
              <a:t>나중에 다시 합칠 때는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/>
              <a:t>Merge </a:t>
            </a:r>
            <a:r>
              <a:rPr lang="ko-KR" altLang="en-US" dirty="0"/>
              <a:t>담당 전문가</a:t>
            </a:r>
            <a:r>
              <a:rPr lang="en-US" altLang="ko-KR" dirty="0"/>
              <a:t>, </a:t>
            </a:r>
            <a:r>
              <a:rPr lang="ko-KR" altLang="en-US" dirty="0"/>
              <a:t>테스트 과정 필요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011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이용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1026" name="Picture 2" descr="ブランチとは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43" y="1033278"/>
            <a:ext cx="3633287" cy="223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브랜치를 사용한 병행 작업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562" y="2522458"/>
            <a:ext cx="4976677" cy="408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712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r>
              <a:rPr lang="ko-KR" altLang="en-US" dirty="0"/>
              <a:t> 생성 및 </a:t>
            </a:r>
            <a:r>
              <a:rPr lang="en-US" altLang="ko-KR" dirty="0"/>
              <a:t>HEAD</a:t>
            </a:r>
            <a:r>
              <a:rPr lang="ko-KR" altLang="en-US" dirty="0"/>
              <a:t>의 이동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branch testing</a:t>
            </a:r>
          </a:p>
          <a:p>
            <a:pPr lvl="1"/>
            <a:r>
              <a:rPr lang="ko-KR" altLang="en-US" sz="1800" dirty="0"/>
              <a:t>새로운 </a:t>
            </a:r>
            <a:r>
              <a:rPr lang="ko-KR" altLang="en-US" sz="1800" dirty="0" err="1"/>
              <a:t>브랜치</a:t>
            </a:r>
            <a:r>
              <a:rPr lang="ko-KR" altLang="en-US" sz="1800" dirty="0"/>
              <a:t> 생성</a:t>
            </a:r>
            <a:endParaRPr lang="en-US" altLang="ko-KR" sz="1800" dirty="0"/>
          </a:p>
          <a:p>
            <a:pPr lvl="1"/>
            <a:r>
              <a:rPr lang="en-US" altLang="ko-KR" sz="1800" dirty="0"/>
              <a:t>HEAD</a:t>
            </a:r>
            <a:r>
              <a:rPr lang="ko-KR" altLang="en-US" sz="1800" dirty="0"/>
              <a:t>의 위치는 변경되지 않음</a:t>
            </a:r>
            <a:endParaRPr lang="en-US" altLang="ko-KR" sz="1800" dirty="0"/>
          </a:p>
          <a:p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checkout testing</a:t>
            </a:r>
          </a:p>
          <a:p>
            <a:pPr lvl="1"/>
            <a:r>
              <a:rPr lang="en-US" altLang="ko-KR" sz="1800" dirty="0"/>
              <a:t>HEAD</a:t>
            </a:r>
            <a:r>
              <a:rPr lang="ko-KR" altLang="en-US" sz="1800" dirty="0"/>
              <a:t>의 위치를 변경</a:t>
            </a:r>
            <a:endParaRPr lang="en-US" altLang="ko-KR" sz="1800" dirty="0"/>
          </a:p>
          <a:p>
            <a:pPr lvl="1"/>
            <a:r>
              <a:rPr lang="ko-KR" altLang="en-US" sz="1800" dirty="0"/>
              <a:t>작업 </a:t>
            </a:r>
            <a:r>
              <a:rPr lang="ko-KR" altLang="en-US" sz="1800" dirty="0" err="1"/>
              <a:t>브랜치가</a:t>
            </a:r>
            <a:r>
              <a:rPr lang="ko-KR" altLang="en-US" sz="1800" dirty="0"/>
              <a:t> 변경됨</a:t>
            </a:r>
            <a:r>
              <a:rPr lang="en-US" altLang="ko-KR" sz="1800" dirty="0"/>
              <a:t>. </a:t>
            </a:r>
            <a:r>
              <a:rPr lang="ko-KR" altLang="en-US" sz="1800" dirty="0"/>
              <a:t>이후 </a:t>
            </a:r>
            <a:r>
              <a:rPr lang="ko-KR" altLang="en-US" sz="1800" dirty="0" err="1"/>
              <a:t>커밋은</a:t>
            </a:r>
            <a:r>
              <a:rPr lang="ko-KR" altLang="en-US" sz="1800" dirty="0"/>
              <a:t> 해당 </a:t>
            </a:r>
            <a:r>
              <a:rPr lang="ko-KR" altLang="en-US" sz="1800" dirty="0" err="1"/>
              <a:t>브랜치에</a:t>
            </a:r>
            <a:r>
              <a:rPr lang="ko-KR" altLang="en-US" sz="1800" dirty="0"/>
              <a:t> 추가됨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2051" name="Picture 3" descr="현재 작업 중인 브랜치를 가리키는 H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21" y="3902686"/>
            <a:ext cx="3774981" cy="220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EAD는 testing 브랜치를 가리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877" y="3899143"/>
            <a:ext cx="3838587" cy="220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 화살표 6"/>
          <p:cNvSpPr/>
          <p:nvPr/>
        </p:nvSpPr>
        <p:spPr>
          <a:xfrm>
            <a:off x="4206585" y="4828381"/>
            <a:ext cx="516108" cy="348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787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173126-AE0F-4FED-8925-6F9B2D96A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827509"/>
            <a:ext cx="8012844" cy="46215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r>
              <a:rPr lang="ko-KR" altLang="en-US" dirty="0"/>
              <a:t> 생성 및 </a:t>
            </a:r>
            <a:r>
              <a:rPr lang="en-US" altLang="ko-KR" dirty="0"/>
              <a:t>HEAD</a:t>
            </a:r>
            <a:r>
              <a:rPr lang="ko-KR" altLang="en-US" dirty="0"/>
              <a:t>의 이동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 Desktop</a:t>
            </a:r>
            <a:r>
              <a:rPr lang="ko-KR" altLang="en-US" dirty="0"/>
              <a:t>에서의 </a:t>
            </a:r>
            <a:r>
              <a:rPr lang="en-US" altLang="ko-KR" dirty="0"/>
              <a:t>branch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094041" y="2021724"/>
            <a:ext cx="1715126" cy="5484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128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6A22214-2E9B-4360-8C57-D6BDE5AD0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337614"/>
            <a:ext cx="5729288" cy="324470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C722071-ED65-4E13-8B98-ACB61989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r>
              <a:rPr lang="ko-KR" altLang="en-US" dirty="0"/>
              <a:t> 생성 및 </a:t>
            </a:r>
            <a:r>
              <a:rPr lang="en-US" altLang="ko-KR" dirty="0"/>
              <a:t>HEAD</a:t>
            </a:r>
            <a:r>
              <a:rPr lang="ko-KR" altLang="en-US" dirty="0"/>
              <a:t>의 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3C2A1-A313-4529-AD93-17CBAF64A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8566"/>
            <a:ext cx="8352928" cy="5269953"/>
          </a:xfrm>
        </p:spPr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생성 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자동으로 </a:t>
            </a:r>
            <a:r>
              <a:rPr lang="en-US" altLang="ko-KR" dirty="0"/>
              <a:t>branch </a:t>
            </a:r>
            <a:r>
              <a:rPr lang="ko-KR" altLang="en-US" dirty="0"/>
              <a:t>변경됨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변경 여부 확인하고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안됐으면 </a:t>
            </a:r>
            <a:r>
              <a:rPr lang="en-US" altLang="ko-KR" dirty="0"/>
              <a:t>branch </a:t>
            </a:r>
            <a:r>
              <a:rPr lang="ko-KR" altLang="en-US" dirty="0"/>
              <a:t>에서 변경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F7631A-2A7E-426A-A87B-5E7F3068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3CAF69-8DFB-4A63-A54A-8A7E14DE1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707" y="1125241"/>
            <a:ext cx="3886200" cy="26479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1433A06-9D4D-4962-AE6D-A84F06C0C220}"/>
              </a:ext>
            </a:extLst>
          </p:cNvPr>
          <p:cNvSpPr/>
          <p:nvPr/>
        </p:nvSpPr>
        <p:spPr>
          <a:xfrm>
            <a:off x="4884460" y="1802074"/>
            <a:ext cx="2354540" cy="18174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F2C466-5527-4E4A-9D0C-40081DCC8F56}"/>
              </a:ext>
            </a:extLst>
          </p:cNvPr>
          <p:cNvSpPr/>
          <p:nvPr/>
        </p:nvSpPr>
        <p:spPr>
          <a:xfrm>
            <a:off x="512092" y="3611824"/>
            <a:ext cx="2840707" cy="7030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DAC6C8-4AE5-44AF-BE21-19919742A332}"/>
              </a:ext>
            </a:extLst>
          </p:cNvPr>
          <p:cNvSpPr/>
          <p:nvPr/>
        </p:nvSpPr>
        <p:spPr>
          <a:xfrm>
            <a:off x="512092" y="5752418"/>
            <a:ext cx="4233615" cy="7030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094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45FCB-F9DD-4638-B908-191B5BCD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23A07F-5E79-470E-8252-9ADB8D50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A8A6ECF-D326-49E1-9388-F3DD00F52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아직 </a:t>
            </a:r>
            <a:r>
              <a:rPr lang="en-US" altLang="ko-KR" dirty="0"/>
              <a:t>publish </a:t>
            </a:r>
            <a:r>
              <a:rPr lang="ko-KR" altLang="en-US" dirty="0"/>
              <a:t>하지는 말자</a:t>
            </a:r>
            <a:endParaRPr lang="en-US" altLang="ko-KR" dirty="0"/>
          </a:p>
          <a:p>
            <a:pPr lvl="1"/>
            <a:r>
              <a:rPr lang="en-US" altLang="ko-KR" dirty="0"/>
              <a:t>Branch </a:t>
            </a:r>
            <a:r>
              <a:rPr lang="ko-KR" altLang="en-US" dirty="0"/>
              <a:t>가 생성된 것을 </a:t>
            </a:r>
            <a:r>
              <a:rPr lang="en-US" altLang="ko-KR" dirty="0"/>
              <a:t>remote repository</a:t>
            </a:r>
            <a:r>
              <a:rPr lang="ko-KR" altLang="en-US" dirty="0"/>
              <a:t>에 아직 알리지 말자</a:t>
            </a:r>
          </a:p>
        </p:txBody>
      </p:sp>
      <p:pic>
        <p:nvPicPr>
          <p:cNvPr id="9" name="내용 개체 틀 5">
            <a:extLst>
              <a:ext uri="{FF2B5EF4-FFF2-40B4-BE49-F238E27FC236}">
                <a16:creationId xmlns:a16="http://schemas.microsoft.com/office/drawing/2014/main" id="{1C0FF3D2-2FE2-47A3-B29F-3BD96F7A0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1" y="2167607"/>
            <a:ext cx="7543800" cy="305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r>
              <a:rPr lang="ko-KR" altLang="en-US" dirty="0"/>
              <a:t> 생성 및 </a:t>
            </a:r>
            <a:r>
              <a:rPr lang="en-US" altLang="ko-KR" dirty="0"/>
              <a:t>HEAD</a:t>
            </a:r>
            <a:r>
              <a:rPr lang="ko-KR" altLang="en-US" dirty="0"/>
              <a:t>의 이동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$ notepad </a:t>
            </a:r>
            <a:r>
              <a:rPr lang="en-US" altLang="ko-KR" sz="2000" dirty="0" err="1"/>
              <a:t>test.c</a:t>
            </a:r>
            <a:endParaRPr lang="en-US" altLang="ko-KR" sz="2000" dirty="0"/>
          </a:p>
          <a:p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commit -a -m 'made a change‘</a:t>
            </a:r>
          </a:p>
          <a:p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checkout master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3075" name="Picture 3" descr="HEAD가 가리키는 testing 브랜치가 새 커밋을 가리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70" y="4654658"/>
            <a:ext cx="4064826" cy="169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EAD가 Checkout 한 브랜치로 이동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718" y="4654658"/>
            <a:ext cx="4079909" cy="170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오른쪽 화살표 7"/>
          <p:cNvSpPr/>
          <p:nvPr/>
        </p:nvSpPr>
        <p:spPr>
          <a:xfrm>
            <a:off x="4460362" y="5154478"/>
            <a:ext cx="516108" cy="348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23F8BA-35A1-47E8-BD0D-2F66635E94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67"/>
          <a:stretch/>
        </p:blipFill>
        <p:spPr>
          <a:xfrm>
            <a:off x="4131501" y="2707253"/>
            <a:ext cx="4616963" cy="1457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ACA610-626D-49C5-8C44-366A1D673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655" y="1068521"/>
            <a:ext cx="3807809" cy="122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31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4F24D93-F1FC-4379-AA96-0DABD88AB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75" y="1941412"/>
            <a:ext cx="4028854" cy="1127069"/>
          </a:xfrm>
          <a:prstGeom prst="rect">
            <a:avLst/>
          </a:prstGeom>
        </p:spPr>
      </p:pic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r>
              <a:rPr lang="ko-KR" altLang="en-US" dirty="0"/>
              <a:t> 생성 및 </a:t>
            </a:r>
            <a:r>
              <a:rPr lang="en-US" altLang="ko-KR" dirty="0"/>
              <a:t>HEAD</a:t>
            </a:r>
            <a:r>
              <a:rPr lang="ko-KR" altLang="en-US" dirty="0"/>
              <a:t>의 이동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$ notepad </a:t>
            </a:r>
            <a:r>
              <a:rPr lang="en-US" altLang="ko-KR" sz="2000" dirty="0" err="1"/>
              <a:t>test.c</a:t>
            </a:r>
            <a:endParaRPr lang="en-US" altLang="ko-KR" sz="2000" dirty="0"/>
          </a:p>
          <a:p>
            <a:pPr lvl="1"/>
            <a:r>
              <a:rPr lang="ko-KR" altLang="en-US" sz="1600" dirty="0"/>
              <a:t>이때 내용을 한번 확인해보자 </a:t>
            </a:r>
            <a:r>
              <a:rPr lang="en-US" altLang="ko-KR" sz="1600" dirty="0"/>
              <a:t>(master </a:t>
            </a:r>
            <a:r>
              <a:rPr lang="ko-KR" altLang="en-US" sz="1600" dirty="0" err="1"/>
              <a:t>브랜치에서는</a:t>
            </a:r>
            <a:r>
              <a:rPr lang="ko-KR" altLang="en-US" sz="1600" dirty="0"/>
              <a:t> 아직 변경하지 않았음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11111@master </a:t>
            </a:r>
            <a:r>
              <a:rPr lang="ko-KR" altLang="en-US" sz="1600" dirty="0"/>
              <a:t>로 변경</a:t>
            </a:r>
            <a:endParaRPr lang="en-US" altLang="ko-KR" sz="1600" dirty="0"/>
          </a:p>
          <a:p>
            <a:r>
              <a:rPr lang="en-US" altLang="ko-KR" sz="2000" dirty="0"/>
              <a:t>$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commit -a -m 'made other changes‘</a:t>
            </a:r>
          </a:p>
          <a:p>
            <a:pPr lvl="1"/>
            <a:r>
              <a:rPr lang="ko-KR" altLang="en-US" sz="1800" dirty="0"/>
              <a:t>분리된 </a:t>
            </a:r>
            <a:r>
              <a:rPr lang="ko-KR" altLang="en-US" sz="1800" dirty="0" err="1"/>
              <a:t>브랜치에서</a:t>
            </a:r>
            <a:r>
              <a:rPr lang="ko-KR" altLang="en-US" sz="1800" dirty="0"/>
              <a:t> 각각 </a:t>
            </a:r>
            <a:r>
              <a:rPr lang="ko-KR" altLang="en-US" sz="1800" dirty="0" err="1"/>
              <a:t>커밋</a:t>
            </a:r>
            <a:r>
              <a:rPr lang="ko-KR" altLang="en-US" sz="1800" dirty="0"/>
              <a:t> 완성</a:t>
            </a:r>
            <a:endParaRPr lang="en-US" altLang="ko-KR" sz="1800" dirty="0"/>
          </a:p>
          <a:p>
            <a:pPr lvl="1"/>
            <a:r>
              <a:rPr lang="ko-KR" altLang="en-US" sz="1800" dirty="0"/>
              <a:t>현재 </a:t>
            </a:r>
            <a:r>
              <a:rPr lang="en-US" altLang="ko-KR" sz="1800" dirty="0"/>
              <a:t>HEAD</a:t>
            </a:r>
            <a:r>
              <a:rPr lang="ko-KR" altLang="en-US" sz="1800" dirty="0"/>
              <a:t>는 </a:t>
            </a:r>
            <a:r>
              <a:rPr lang="en-US" altLang="ko-KR" sz="1800" dirty="0"/>
              <a:t>master </a:t>
            </a:r>
            <a:r>
              <a:rPr lang="ko-KR" altLang="en-US" sz="1800" dirty="0" err="1"/>
              <a:t>브랜치에</a:t>
            </a:r>
            <a:r>
              <a:rPr lang="ko-KR" altLang="en-US" sz="1800" dirty="0"/>
              <a:t> 위치</a:t>
            </a:r>
            <a:endParaRPr lang="en-US" altLang="ko-KR" sz="1800" dirty="0"/>
          </a:p>
          <a:p>
            <a:r>
              <a:rPr lang="en-US" altLang="ko-KR" sz="2000" dirty="0"/>
              <a:t>$ git log --</a:t>
            </a:r>
            <a:r>
              <a:rPr lang="en-US" altLang="ko-KR" sz="2000" dirty="0" err="1"/>
              <a:t>oneline</a:t>
            </a:r>
            <a:r>
              <a:rPr lang="en-US" altLang="ko-KR" sz="2000" dirty="0"/>
              <a:t> --decorate --graph --all</a:t>
            </a:r>
          </a:p>
          <a:p>
            <a:pPr lvl="1"/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r>
              <a:rPr lang="ko-KR" altLang="en-US" dirty="0"/>
              <a:t>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4098" name="Picture 2" descr="갈라지는 브랜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031" y="3044500"/>
            <a:ext cx="6133988" cy="392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640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2474D-8316-4A56-AFB7-B6045E24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r>
              <a:rPr lang="ko-KR" altLang="en-US" dirty="0"/>
              <a:t> </a:t>
            </a:r>
            <a:r>
              <a:rPr lang="en-US" altLang="ko-KR" dirty="0"/>
              <a:t>history</a:t>
            </a:r>
            <a:r>
              <a:rPr lang="ko-KR" altLang="en-US" dirty="0"/>
              <a:t> </a:t>
            </a:r>
            <a:r>
              <a:rPr lang="en-US" altLang="ko-KR" dirty="0"/>
              <a:t>@ Git Bash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109C8D4-2F50-4610-A3AB-7E58F06C5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528" y="2533650"/>
            <a:ext cx="8370944" cy="231933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B4FEAA-B2E1-41FD-A94E-3E4BD3DD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1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자료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장병진</a:t>
            </a:r>
            <a:r>
              <a:rPr lang="en-US" altLang="ko-KR" dirty="0"/>
              <a:t>, “</a:t>
            </a:r>
            <a:r>
              <a:rPr lang="ko-KR" altLang="en-US" dirty="0" err="1"/>
              <a:t>오픈소스</a:t>
            </a:r>
            <a:r>
              <a:rPr lang="ko-KR" altLang="en-US" dirty="0"/>
              <a:t> 개발을 위한 </a:t>
            </a:r>
            <a:r>
              <a:rPr lang="en-US" altLang="ko-KR" dirty="0"/>
              <a:t>GIT </a:t>
            </a:r>
            <a:r>
              <a:rPr lang="ko-KR" altLang="en-US" dirty="0"/>
              <a:t>사용법 실습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조성수</a:t>
            </a:r>
            <a:r>
              <a:rPr lang="en-US" altLang="ko-KR" dirty="0"/>
              <a:t>, “GitHub</a:t>
            </a:r>
            <a:r>
              <a:rPr lang="ko-KR" altLang="en-US" dirty="0"/>
              <a:t>으로 학교 </a:t>
            </a:r>
            <a:r>
              <a:rPr lang="ko-KR" altLang="en-US" dirty="0" err="1"/>
              <a:t>팀프로젝트</a:t>
            </a:r>
            <a:r>
              <a:rPr lang="ko-KR" altLang="en-US" dirty="0"/>
              <a:t> 하기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신승엽</a:t>
            </a:r>
            <a:r>
              <a:rPr lang="en-US" altLang="ko-KR" dirty="0"/>
              <a:t>, “GitHub </a:t>
            </a:r>
            <a:r>
              <a:rPr lang="ko-KR" altLang="en-US" dirty="0"/>
              <a:t>실습</a:t>
            </a:r>
            <a:r>
              <a:rPr lang="en-US" altLang="ko-KR" dirty="0"/>
              <a:t>”</a:t>
            </a:r>
          </a:p>
          <a:p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홈페이지 </a:t>
            </a:r>
            <a:r>
              <a:rPr lang="en-US" altLang="ko-KR" dirty="0"/>
              <a:t>Documentation</a:t>
            </a:r>
          </a:p>
          <a:p>
            <a:pPr lvl="1"/>
            <a:r>
              <a:rPr lang="en-US" altLang="ko-KR" dirty="0">
                <a:hlinkClick r:id="rId2"/>
              </a:rPr>
              <a:t>https://git-scm.com/book/ko/v2</a:t>
            </a:r>
            <a:endParaRPr lang="en-US" altLang="ko-KR" dirty="0"/>
          </a:p>
          <a:p>
            <a:r>
              <a:rPr lang="ko-KR" altLang="en-US" dirty="0"/>
              <a:t>누구나 쉽게 이해하는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입문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https://backlogtool.com/git-guide/kr/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꼭 살펴볼 것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46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 Desktop</a:t>
            </a:r>
            <a:r>
              <a:rPr lang="ko-KR" altLang="en-US" dirty="0"/>
              <a:t>에서</a:t>
            </a:r>
            <a:r>
              <a:rPr lang="en-US" altLang="ko-KR" dirty="0"/>
              <a:t> branch </a:t>
            </a:r>
            <a:r>
              <a:rPr lang="ko-KR" altLang="en-US" dirty="0"/>
              <a:t>확인 후</a:t>
            </a:r>
            <a:endParaRPr lang="en-US" altLang="ko-KR" dirty="0"/>
          </a:p>
          <a:p>
            <a:pPr lvl="1"/>
            <a:r>
              <a:rPr lang="ko-KR" altLang="en-US" dirty="0"/>
              <a:t>두 개 </a:t>
            </a:r>
            <a:r>
              <a:rPr lang="ko-KR" altLang="en-US" dirty="0" err="1"/>
              <a:t>브랜치를</a:t>
            </a:r>
            <a:r>
              <a:rPr lang="ko-KR" altLang="en-US" dirty="0"/>
              <a:t> 번갈아 변경 </a:t>
            </a:r>
            <a:r>
              <a:rPr lang="en-US" altLang="ko-KR" dirty="0"/>
              <a:t>(checkout)</a:t>
            </a:r>
          </a:p>
          <a:p>
            <a:pPr lvl="1"/>
            <a:r>
              <a:rPr lang="ko-KR" altLang="en-US" dirty="0"/>
              <a:t>각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>checkout </a:t>
            </a:r>
            <a:r>
              <a:rPr lang="ko-KR" altLang="en-US" dirty="0"/>
              <a:t>후</a:t>
            </a:r>
            <a:r>
              <a:rPr lang="en-US" altLang="ko-KR" dirty="0"/>
              <a:t>, </a:t>
            </a:r>
            <a:r>
              <a:rPr lang="en-US" altLang="ko-KR" dirty="0" err="1"/>
              <a:t>test.c</a:t>
            </a:r>
            <a:r>
              <a:rPr lang="en-US" altLang="ko-KR" dirty="0"/>
              <a:t> </a:t>
            </a:r>
            <a:r>
              <a:rPr lang="ko-KR" altLang="en-US" dirty="0"/>
              <a:t>파일 내용 확인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B89DF9-7DCD-4092-A14F-31529A0626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29" b="12470"/>
          <a:stretch/>
        </p:blipFill>
        <p:spPr>
          <a:xfrm>
            <a:off x="3580917" y="2633792"/>
            <a:ext cx="5414962" cy="20002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  <a:r>
              <a:rPr lang="ko-KR" altLang="en-US" dirty="0"/>
              <a:t> 이동하여 파일 내용 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AE250A-0A07-4A25-952A-03C24DE25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96" y="4500127"/>
            <a:ext cx="5543311" cy="201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68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87130-DAF7-43EE-9DAF-BA77EFD5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/>
              <a:t>하고</a:t>
            </a:r>
            <a:r>
              <a:rPr lang="en-US" altLang="ko-KR" dirty="0"/>
              <a:t>, GitHub </a:t>
            </a:r>
            <a:r>
              <a:rPr lang="ko-KR" altLang="en-US" dirty="0"/>
              <a:t>에서 </a:t>
            </a:r>
            <a:r>
              <a:rPr lang="en-US" altLang="ko-KR" dirty="0"/>
              <a:t>Commit </a:t>
            </a:r>
            <a:r>
              <a:rPr lang="ko-KR" altLang="en-US" dirty="0"/>
              <a:t>내역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5C447-6897-4C45-9B5C-19358E8ED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</a:t>
            </a:r>
            <a:r>
              <a:rPr lang="ko-KR" altLang="en-US" dirty="0" err="1"/>
              <a:t>브랜치에서</a:t>
            </a:r>
            <a:r>
              <a:rPr lang="ko-KR" altLang="en-US" dirty="0"/>
              <a:t> 각각 </a:t>
            </a:r>
            <a:r>
              <a:rPr lang="en-US" altLang="ko-KR" dirty="0"/>
              <a:t>push, publish </a:t>
            </a:r>
            <a:r>
              <a:rPr lang="ko-KR" altLang="en-US" dirty="0"/>
              <a:t>수행하고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GitHub </a:t>
            </a:r>
            <a:r>
              <a:rPr lang="ko-KR" altLang="en-US" dirty="0"/>
              <a:t>에서 내용 확인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6BFA08-B478-4B25-93C7-BCE014FC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A2B0F6-BD25-4109-A4DC-DFB4732FB7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232"/>
          <a:stretch/>
        </p:blipFill>
        <p:spPr>
          <a:xfrm>
            <a:off x="395536" y="2174795"/>
            <a:ext cx="8352928" cy="452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3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100E9-C51C-45A7-8357-30ED66C3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/>
              <a:t>하고</a:t>
            </a:r>
            <a:r>
              <a:rPr lang="en-US" altLang="ko-KR" dirty="0"/>
              <a:t>, GitHub </a:t>
            </a:r>
            <a:r>
              <a:rPr lang="ko-KR" altLang="en-US" dirty="0"/>
              <a:t>에서 </a:t>
            </a:r>
            <a:r>
              <a:rPr lang="en-US" altLang="ko-KR" dirty="0"/>
              <a:t>Commit </a:t>
            </a:r>
            <a:r>
              <a:rPr lang="ko-KR" altLang="en-US" dirty="0"/>
              <a:t>내역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E0007C-2B07-45C0-855B-C54B6841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7BA61B7-F931-44BC-A0D7-F89CD7840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554" y="1056721"/>
            <a:ext cx="8353425" cy="27705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4D6A29-41AA-4BC3-A0DE-D9A998CEB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54" y="3827245"/>
            <a:ext cx="8152394" cy="263486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A720405-ACEE-43E2-8E83-2B2C2149319A}"/>
              </a:ext>
            </a:extLst>
          </p:cNvPr>
          <p:cNvSpPr/>
          <p:nvPr/>
        </p:nvSpPr>
        <p:spPr>
          <a:xfrm>
            <a:off x="395536" y="1056721"/>
            <a:ext cx="3147764" cy="12959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DA51FD-10ED-46B7-9DEB-9B333CDDFBCE}"/>
              </a:ext>
            </a:extLst>
          </p:cNvPr>
          <p:cNvSpPr/>
          <p:nvPr/>
        </p:nvSpPr>
        <p:spPr>
          <a:xfrm>
            <a:off x="395536" y="3752296"/>
            <a:ext cx="3147764" cy="12959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630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개인실습 </a:t>
            </a:r>
            <a:r>
              <a:rPr lang="en-US" altLang="ko-KR"/>
              <a:t>#3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GitHub Desktop, GitHub repository </a:t>
            </a:r>
            <a:r>
              <a:rPr lang="ko-KR" altLang="en-US" sz="2000" dirty="0"/>
              <a:t>생성</a:t>
            </a:r>
            <a:endParaRPr lang="en-US" altLang="ko-KR" sz="2000" dirty="0"/>
          </a:p>
          <a:p>
            <a:pPr lvl="1"/>
            <a:r>
              <a:rPr lang="en-US" altLang="ko-KR" sz="1800" dirty="0"/>
              <a:t>Slide #17, #18 </a:t>
            </a:r>
            <a:r>
              <a:rPr lang="ko-KR" altLang="en-US" sz="1800" dirty="0"/>
              <a:t>과 유사하게</a:t>
            </a:r>
            <a:r>
              <a:rPr lang="en-US" altLang="ko-KR" sz="1800" dirty="0"/>
              <a:t>, </a:t>
            </a:r>
            <a:r>
              <a:rPr lang="ko-KR" altLang="en-US" sz="1800" dirty="0"/>
              <a:t>양쪽의 </a:t>
            </a:r>
            <a:r>
              <a:rPr lang="en-US" altLang="ko-KR" sz="1800" dirty="0"/>
              <a:t>repository </a:t>
            </a:r>
            <a:r>
              <a:rPr lang="ko-KR" altLang="en-US" sz="1800" dirty="0"/>
              <a:t>생성 확인</a:t>
            </a:r>
            <a:endParaRPr lang="en-US" altLang="ko-KR" sz="1800" dirty="0"/>
          </a:p>
          <a:p>
            <a:pPr lvl="1"/>
            <a:r>
              <a:rPr lang="en-US" altLang="ko-KR" sz="1800" dirty="0"/>
              <a:t>repo.jpg</a:t>
            </a:r>
          </a:p>
          <a:p>
            <a:r>
              <a:rPr lang="ko-KR" altLang="en-US" sz="2000" dirty="0"/>
              <a:t>추가 </a:t>
            </a:r>
            <a:r>
              <a:rPr lang="en-US" altLang="ko-KR" sz="2000" dirty="0"/>
              <a:t>Branch</a:t>
            </a:r>
            <a:r>
              <a:rPr lang="ko-KR" altLang="en-US" sz="2000" dirty="0"/>
              <a:t> 생성 및 양쪽의 내용 변경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GitBash</a:t>
            </a:r>
            <a:r>
              <a:rPr lang="en-US" altLang="ko-KR" sz="2000" dirty="0"/>
              <a:t> </a:t>
            </a:r>
            <a:r>
              <a:rPr lang="ko-KR" altLang="en-US" sz="2000" dirty="0"/>
              <a:t>확인</a:t>
            </a:r>
            <a:endParaRPr lang="en-US" altLang="ko-KR" sz="2000" dirty="0"/>
          </a:p>
          <a:p>
            <a:pPr lvl="1"/>
            <a:r>
              <a:rPr lang="en-US" altLang="ko-KR" sz="1800" dirty="0"/>
              <a:t>Slide #29 -&gt; branches1.jpg</a:t>
            </a:r>
          </a:p>
          <a:p>
            <a:r>
              <a:rPr lang="en-US" altLang="ko-KR" sz="2000" dirty="0"/>
              <a:t>GitHub Desktop </a:t>
            </a:r>
            <a:r>
              <a:rPr lang="ko-KR" altLang="en-US" sz="2000" dirty="0"/>
              <a:t>에서 양쪽의 변경 내용 확인</a:t>
            </a:r>
            <a:endParaRPr lang="en-US" altLang="ko-KR" sz="2000" dirty="0"/>
          </a:p>
          <a:p>
            <a:pPr lvl="1"/>
            <a:r>
              <a:rPr lang="en-US" altLang="ko-KR" sz="1800" dirty="0"/>
              <a:t>Slide #30 -&gt; branches2.jpg</a:t>
            </a:r>
          </a:p>
          <a:p>
            <a:r>
              <a:rPr lang="en-US" altLang="ko-KR" sz="2000" dirty="0"/>
              <a:t>GitHub </a:t>
            </a:r>
            <a:r>
              <a:rPr lang="ko-KR" altLang="en-US" sz="2000" dirty="0"/>
              <a:t>에서 확인</a:t>
            </a:r>
            <a:endParaRPr lang="en-US" altLang="ko-KR" sz="2000" dirty="0"/>
          </a:p>
          <a:p>
            <a:pPr lvl="1"/>
            <a:r>
              <a:rPr lang="en-US" altLang="ko-KR" sz="1800" dirty="0"/>
              <a:t>Slide #32 -&gt; Github.jpg</a:t>
            </a:r>
          </a:p>
          <a:p>
            <a:r>
              <a:rPr lang="ko-KR" altLang="en-US" sz="2000" dirty="0"/>
              <a:t>제출 기한</a:t>
            </a:r>
            <a:r>
              <a:rPr lang="en-US" altLang="ko-KR" sz="2000" dirty="0"/>
              <a:t>:</a:t>
            </a:r>
          </a:p>
          <a:p>
            <a:pPr lvl="1"/>
            <a:r>
              <a:rPr lang="en-US" altLang="ko-KR" sz="1800" dirty="0"/>
              <a:t>10/27 (</a:t>
            </a:r>
            <a:r>
              <a:rPr lang="ko-KR" altLang="en-US" sz="1800" dirty="0"/>
              <a:t>일</a:t>
            </a:r>
            <a:r>
              <a:rPr lang="en-US" altLang="ko-KR" sz="1800" dirty="0"/>
              <a:t>) 23:59</a:t>
            </a:r>
          </a:p>
          <a:p>
            <a:pPr lvl="1"/>
            <a:r>
              <a:rPr lang="ko-KR" altLang="en-US" sz="1800" dirty="0"/>
              <a:t>지각 감점</a:t>
            </a:r>
            <a:r>
              <a:rPr lang="en-US" altLang="ko-KR" sz="1800" dirty="0"/>
              <a:t>: 5%p / day</a:t>
            </a:r>
            <a:r>
              <a:rPr lang="ko-KR" altLang="en-US" sz="1800" dirty="0"/>
              <a:t> </a:t>
            </a:r>
            <a:r>
              <a:rPr lang="en-US" altLang="ko-KR" sz="1800" dirty="0"/>
              <a:t>(3</a:t>
            </a:r>
            <a:r>
              <a:rPr lang="ko-KR" altLang="en-US" sz="1800" dirty="0"/>
              <a:t>주 내 제출해야 함</a:t>
            </a:r>
            <a:r>
              <a:rPr lang="en-US" altLang="ko-KR" sz="1800" dirty="0"/>
              <a:t>)</a:t>
            </a:r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22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GUI</a:t>
            </a:r>
            <a:r>
              <a:rPr lang="ko-KR" altLang="en-US" dirty="0"/>
              <a:t>로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관리</a:t>
            </a:r>
            <a:r>
              <a:rPr lang="en-US" altLang="ko-KR" dirty="0"/>
              <a:t>: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GitHub Desktop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23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ABFF6C5-E749-468F-86E7-90F1867C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Desktop: Download and Install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3D1A38-2238-4356-8AC9-FFF996D8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EFA206-B988-4DC6-A377-3DB442202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4956"/>
            <a:ext cx="9144000" cy="46624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1DD383A-C815-4E7A-97DB-917AEFE9E707}"/>
              </a:ext>
            </a:extLst>
          </p:cNvPr>
          <p:cNvSpPr/>
          <p:nvPr/>
        </p:nvSpPr>
        <p:spPr>
          <a:xfrm>
            <a:off x="3137023" y="1104092"/>
            <a:ext cx="2869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https://desktop.github.com/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38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9140C-11CD-409D-9F7B-A9811972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Sign in: File -&gt; options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73BD1C-B44E-4674-A7FF-6725716A6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148CC77-1795-4C9D-9D5D-62C8D538E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847" y="1058863"/>
            <a:ext cx="7606307" cy="526891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3C32DF3-6F60-4222-8770-6F9451EC0C6D}"/>
              </a:ext>
            </a:extLst>
          </p:cNvPr>
          <p:cNvSpPr/>
          <p:nvPr/>
        </p:nvSpPr>
        <p:spPr>
          <a:xfrm>
            <a:off x="5191125" y="3588544"/>
            <a:ext cx="1009650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355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BCCC6-FFDD-437D-8596-17C065BD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new repository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494A142-8A9A-435A-AD8B-23972FA8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9D6703-B58B-470A-BF0D-75F333E2F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14438"/>
            <a:ext cx="4986089" cy="23278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A90937-E041-493B-B289-5D64D0AC7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340" y="1430155"/>
            <a:ext cx="4323310" cy="49128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EA7CA24-2CDF-4614-8D1F-EE06A03141EC}"/>
              </a:ext>
            </a:extLst>
          </p:cNvPr>
          <p:cNvSpPr/>
          <p:nvPr/>
        </p:nvSpPr>
        <p:spPr>
          <a:xfrm>
            <a:off x="323850" y="3640633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en-US" altLang="ko-KR" dirty="0"/>
              <a:t>repo </a:t>
            </a:r>
            <a:r>
              <a:rPr lang="ko-KR" altLang="en-US" dirty="0"/>
              <a:t>만드는 것과 같은 기능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README.md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Github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에 접근했을 때</a:t>
            </a:r>
            <a:r>
              <a:rPr lang="en-US" altLang="ko-KR" dirty="0"/>
              <a:t>, </a:t>
            </a:r>
            <a:r>
              <a:rPr lang="ko-KR" altLang="en-US" dirty="0"/>
              <a:t>가장 먼저 보여주는 </a:t>
            </a:r>
            <a:r>
              <a:rPr lang="en-US" altLang="ko-KR" dirty="0"/>
              <a:t>Markdown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Git ignore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Repo </a:t>
            </a:r>
            <a:r>
              <a:rPr lang="ko-KR" altLang="en-US" dirty="0"/>
              <a:t>에 존재하지만</a:t>
            </a:r>
            <a:r>
              <a:rPr lang="en-US" altLang="ko-KR" dirty="0"/>
              <a:t>, git</a:t>
            </a:r>
            <a:r>
              <a:rPr lang="ko-KR" altLang="en-US" dirty="0"/>
              <a:t>으로 버전 관리를 할 </a:t>
            </a:r>
            <a:r>
              <a:rPr lang="ko-KR" altLang="en-US" dirty="0" err="1"/>
              <a:t>필요없는</a:t>
            </a:r>
            <a:r>
              <a:rPr lang="ko-KR" altLang="en-US" dirty="0"/>
              <a:t> 예외 파일 설정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설정법 검색해서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804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3E17938-9E47-4BA1-95CB-62DE8538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Publish repository to GitHub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0EF85E4-2018-45D7-8323-EC22DA369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029" y="1058863"/>
            <a:ext cx="7621942" cy="5268912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2CCECDE-C0A9-45D3-A439-B1762431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27A994-2046-4D68-8310-C72C33C71A4A}"/>
              </a:ext>
            </a:extLst>
          </p:cNvPr>
          <p:cNvSpPr/>
          <p:nvPr/>
        </p:nvSpPr>
        <p:spPr>
          <a:xfrm>
            <a:off x="6753225" y="3124200"/>
            <a:ext cx="1009650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FE1630-5EAF-471A-A2B8-CC8A17602B5A}"/>
              </a:ext>
            </a:extLst>
          </p:cNvPr>
          <p:cNvSpPr/>
          <p:nvPr/>
        </p:nvSpPr>
        <p:spPr>
          <a:xfrm>
            <a:off x="761028" y="1323975"/>
            <a:ext cx="1944071" cy="323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782D93-EC55-4C6B-AF51-F622E0873596}"/>
              </a:ext>
            </a:extLst>
          </p:cNvPr>
          <p:cNvSpPr/>
          <p:nvPr/>
        </p:nvSpPr>
        <p:spPr>
          <a:xfrm>
            <a:off x="4571999" y="1323975"/>
            <a:ext cx="1647825" cy="323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053639-C931-4907-BD92-7297E7DBC4A3}"/>
              </a:ext>
            </a:extLst>
          </p:cNvPr>
          <p:cNvSpPr/>
          <p:nvPr/>
        </p:nvSpPr>
        <p:spPr>
          <a:xfrm>
            <a:off x="188158" y="2754867"/>
            <a:ext cx="2431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Pop up </a:t>
            </a:r>
            <a:r>
              <a:rPr lang="ko-KR" altLang="en-US" dirty="0">
                <a:solidFill>
                  <a:srgbClr val="FF0000"/>
                </a:solidFill>
              </a:rPr>
              <a:t>에서 적절히 선택하여 </a:t>
            </a:r>
            <a:r>
              <a:rPr lang="en-US" altLang="ko-KR" dirty="0">
                <a:solidFill>
                  <a:srgbClr val="FF0000"/>
                </a:solidFill>
              </a:rPr>
              <a:t>Publish</a:t>
            </a:r>
          </a:p>
        </p:txBody>
      </p:sp>
    </p:spTree>
    <p:extLst>
      <p:ext uri="{BB962C8B-B14F-4D97-AF65-F5344CB8AC3E}">
        <p14:creationId xmlns:p14="http://schemas.microsoft.com/office/powerpoint/2010/main" val="4031894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E0EFD-41A8-49D4-9FAD-A007AEF0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Publish Master branch to GitHub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4B86C2F-478C-4477-9484-0B06BD9A9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847" y="1058863"/>
            <a:ext cx="7606307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191A00-EF72-4598-BB92-10DA6DA5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117B90-07E8-4022-B56D-22CA0FA45810}"/>
              </a:ext>
            </a:extLst>
          </p:cNvPr>
          <p:cNvSpPr/>
          <p:nvPr/>
        </p:nvSpPr>
        <p:spPr>
          <a:xfrm>
            <a:off x="188158" y="2754867"/>
            <a:ext cx="24312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Pop up </a:t>
            </a:r>
            <a:r>
              <a:rPr lang="ko-KR" altLang="en-US" dirty="0">
                <a:solidFill>
                  <a:srgbClr val="FF0000"/>
                </a:solidFill>
              </a:rPr>
              <a:t>에서 적절히 선택하여 </a:t>
            </a:r>
            <a:r>
              <a:rPr lang="en-US" altLang="ko-KR" dirty="0">
                <a:solidFill>
                  <a:srgbClr val="FF0000"/>
                </a:solidFill>
              </a:rPr>
              <a:t>Publish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DFDA85-F404-4299-A348-91C23478381B}"/>
              </a:ext>
            </a:extLst>
          </p:cNvPr>
          <p:cNvSpPr/>
          <p:nvPr/>
        </p:nvSpPr>
        <p:spPr>
          <a:xfrm>
            <a:off x="6848475" y="3124200"/>
            <a:ext cx="1009650" cy="304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59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2931</TotalTime>
  <Words>726</Words>
  <Application>Microsoft Office PowerPoint</Application>
  <PresentationFormat>화면 슬라이드 쇼(4:3)</PresentationFormat>
  <Paragraphs>156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맑은 고딕</vt:lpstr>
      <vt:lpstr>Arial</vt:lpstr>
      <vt:lpstr>Calibri</vt:lpstr>
      <vt:lpstr>Calibri Light</vt:lpstr>
      <vt:lpstr>Office 테마</vt:lpstr>
      <vt:lpstr>분산 버전 관리 도구: Git  Advanced #1</vt:lpstr>
      <vt:lpstr>학습 내용</vt:lpstr>
      <vt:lpstr>참고 자료</vt:lpstr>
      <vt:lpstr>GUI로 Git 관리:   GitHub Desktop</vt:lpstr>
      <vt:lpstr>GitHub Desktop: Download and Install</vt:lpstr>
      <vt:lpstr>Sign in: File -&gt; options</vt:lpstr>
      <vt:lpstr>Create new repository</vt:lpstr>
      <vt:lpstr>Publish repository to GitHub</vt:lpstr>
      <vt:lpstr>Publish Master branch to GitHub</vt:lpstr>
      <vt:lpstr>GitHub 에서 확인</vt:lpstr>
      <vt:lpstr>GitHub 에서 확인</vt:lpstr>
      <vt:lpstr>GitHub Desktop: History 확인 (1 commit)</vt:lpstr>
      <vt:lpstr>Commit</vt:lpstr>
      <vt:lpstr>Open Explorer and Create a new file</vt:lpstr>
      <vt:lpstr>test.txt 생성 및 편집</vt:lpstr>
      <vt:lpstr>GitHub Desktop 확인</vt:lpstr>
      <vt:lpstr>Commit 완료 </vt:lpstr>
      <vt:lpstr>GitHub 확인</vt:lpstr>
      <vt:lpstr>GitHub Desktop 의 활용</vt:lpstr>
      <vt:lpstr>Git: Branch 관리 </vt:lpstr>
      <vt:lpstr>Branch</vt:lpstr>
      <vt:lpstr>Branch 이용 예</vt:lpstr>
      <vt:lpstr>Branch 생성 및 HEAD의 이동</vt:lpstr>
      <vt:lpstr>Branch 생성 및 HEAD의 이동</vt:lpstr>
      <vt:lpstr>Branch 생성 및 HEAD의 이동</vt:lpstr>
      <vt:lpstr>PowerPoint 프레젠테이션</vt:lpstr>
      <vt:lpstr>Branch 생성 및 HEAD의 이동</vt:lpstr>
      <vt:lpstr>Branch 생성 및 HEAD의 이동</vt:lpstr>
      <vt:lpstr>Branch history @ Git Bash</vt:lpstr>
      <vt:lpstr>Branch 이동하여 파일 내용 확인</vt:lpstr>
      <vt:lpstr>Push 하고, GitHub 에서 Commit 내역 확인</vt:lpstr>
      <vt:lpstr>Push 하고, GitHub 에서 Commit 내역 확인</vt:lpstr>
      <vt:lpstr>Git 개인실습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Hyunchan Park</cp:lastModifiedBy>
  <cp:revision>587</cp:revision>
  <cp:lastPrinted>2017-03-16T15:55:50Z</cp:lastPrinted>
  <dcterms:created xsi:type="dcterms:W3CDTF">2016-08-29T08:45:01Z</dcterms:created>
  <dcterms:modified xsi:type="dcterms:W3CDTF">2019-10-02T13:49:48Z</dcterms:modified>
</cp:coreProperties>
</file>