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9"/>
  </p:notesMasterIdLst>
  <p:sldIdLst>
    <p:sldId id="431" r:id="rId2"/>
    <p:sldId id="626" r:id="rId3"/>
    <p:sldId id="673" r:id="rId4"/>
    <p:sldId id="647" r:id="rId5"/>
    <p:sldId id="675" r:id="rId6"/>
    <p:sldId id="684" r:id="rId7"/>
    <p:sldId id="671" r:id="rId8"/>
    <p:sldId id="685" r:id="rId9"/>
    <p:sldId id="686" r:id="rId10"/>
    <p:sldId id="672" r:id="rId11"/>
    <p:sldId id="681" r:id="rId12"/>
    <p:sldId id="674" r:id="rId13"/>
    <p:sldId id="682" r:id="rId14"/>
    <p:sldId id="713" r:id="rId15"/>
    <p:sldId id="676" r:id="rId16"/>
    <p:sldId id="575" r:id="rId17"/>
    <p:sldId id="578" r:id="rId18"/>
    <p:sldId id="579" r:id="rId19"/>
    <p:sldId id="583" r:id="rId20"/>
    <p:sldId id="677" r:id="rId21"/>
    <p:sldId id="628" r:id="rId22"/>
    <p:sldId id="680" r:id="rId23"/>
    <p:sldId id="687" r:id="rId24"/>
    <p:sldId id="689" r:id="rId25"/>
    <p:sldId id="690" r:id="rId26"/>
    <p:sldId id="688" r:id="rId27"/>
    <p:sldId id="691" r:id="rId28"/>
    <p:sldId id="692" r:id="rId29"/>
    <p:sldId id="693" r:id="rId30"/>
    <p:sldId id="630" r:id="rId31"/>
    <p:sldId id="694" r:id="rId32"/>
    <p:sldId id="695" r:id="rId33"/>
    <p:sldId id="696" r:id="rId34"/>
    <p:sldId id="699" r:id="rId35"/>
    <p:sldId id="697" r:id="rId36"/>
    <p:sldId id="701" r:id="rId37"/>
    <p:sldId id="700" r:id="rId38"/>
    <p:sldId id="698" r:id="rId39"/>
    <p:sldId id="703" r:id="rId40"/>
    <p:sldId id="704" r:id="rId41"/>
    <p:sldId id="705" r:id="rId42"/>
    <p:sldId id="706" r:id="rId43"/>
    <p:sldId id="707" r:id="rId44"/>
    <p:sldId id="702" r:id="rId45"/>
    <p:sldId id="683" r:id="rId46"/>
    <p:sldId id="708" r:id="rId47"/>
    <p:sldId id="714" r:id="rId48"/>
    <p:sldId id="710" r:id="rId49"/>
    <p:sldId id="719" r:id="rId50"/>
    <p:sldId id="712" r:id="rId51"/>
    <p:sldId id="716" r:id="rId52"/>
    <p:sldId id="711" r:id="rId53"/>
    <p:sldId id="715" r:id="rId54"/>
    <p:sldId id="717" r:id="rId55"/>
    <p:sldId id="720" r:id="rId56"/>
    <p:sldId id="718" r:id="rId57"/>
    <p:sldId id="571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world.co.kr/news/109147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redhat.com/ko/topics/devops/what-is-ci-c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oowabros.github.io/experience/2018/06/26/bros-cicd.html" TargetMode="External"/><Relationship Id="rId5" Type="http://schemas.openxmlformats.org/officeDocument/2006/relationships/hyperlink" Target="https://tech.gamevilcom2us.com/blog/3597" TargetMode="External"/><Relationship Id="rId4" Type="http://schemas.openxmlformats.org/officeDocument/2006/relationships/hyperlink" Target="https://tech.kakao.com/2016/04/21/mobil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5275" y="2033326"/>
            <a:ext cx="855345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개발 프로세스 실습 </a:t>
            </a:r>
            <a:r>
              <a:rPr lang="en-US" altLang="ko-KR" sz="4800" dirty="0"/>
              <a:t>3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0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BDD53-1392-4BF5-BE03-3062B7DD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Environment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DD330-BD9A-4D98-8777-9CBC6D90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J-Cloud instance</a:t>
            </a:r>
            <a:r>
              <a:rPr lang="ko-KR" altLang="en-US" sz="2000" dirty="0"/>
              <a:t> 추가 생성</a:t>
            </a:r>
            <a:endParaRPr lang="en-US" altLang="ko-KR" sz="2000" dirty="0"/>
          </a:p>
          <a:p>
            <a:pPr lvl="1"/>
            <a:r>
              <a:rPr lang="en-US" altLang="ko-KR" sz="1800" dirty="0"/>
              <a:t>Deployment server, production server, service server…</a:t>
            </a:r>
          </a:p>
          <a:p>
            <a:pPr lvl="1"/>
            <a:r>
              <a:rPr lang="ko-KR" altLang="en-US" sz="1800" dirty="0"/>
              <a:t>서비스 용으로만 사용되는 서버</a:t>
            </a:r>
            <a:endParaRPr lang="en-US" altLang="ko-KR" sz="1800" dirty="0"/>
          </a:p>
          <a:p>
            <a:pPr lvl="2"/>
            <a:r>
              <a:rPr lang="ko-KR" altLang="en-US" sz="1600" dirty="0"/>
              <a:t>우선 수행을 위한 환경 설정 </a:t>
            </a:r>
            <a:r>
              <a:rPr lang="en-US" altLang="ko-KR" sz="1600" dirty="0"/>
              <a:t>(</a:t>
            </a:r>
            <a:r>
              <a:rPr lang="ko-KR" altLang="en-US" sz="1600" dirty="0"/>
              <a:t>기존 개발 서버와 동일한 환경 구성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600" dirty="0"/>
              <a:t>Nodejs, NPM </a:t>
            </a:r>
            <a:r>
              <a:rPr lang="ko-KR" altLang="en-US" sz="1600" dirty="0"/>
              <a:t>등등 </a:t>
            </a:r>
            <a:r>
              <a:rPr lang="en-US" altLang="ko-KR" sz="1600" dirty="0"/>
              <a:t>(</a:t>
            </a:r>
            <a:r>
              <a:rPr lang="ko-KR" altLang="en-US" sz="1600" dirty="0"/>
              <a:t>이 환경에서는 테스트는 수행하지 않음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800" dirty="0"/>
              <a:t>본래는 빌드 결과물인 바이너리를 받아와서 서비스를 </a:t>
            </a:r>
            <a:r>
              <a:rPr lang="ko-KR" altLang="en-US" sz="1800" dirty="0" err="1"/>
              <a:t>재시작하는</a:t>
            </a:r>
            <a:r>
              <a:rPr lang="ko-KR" altLang="en-US" sz="1800" dirty="0"/>
              <a:t> 동작을 </a:t>
            </a:r>
            <a:r>
              <a:rPr lang="ko-KR" altLang="en-US" sz="1800" dirty="0" err="1"/>
              <a:t>해야하지만</a:t>
            </a:r>
            <a:r>
              <a:rPr lang="en-US" altLang="ko-KR" sz="1800" dirty="0"/>
              <a:t>,</a:t>
            </a:r>
          </a:p>
          <a:p>
            <a:pPr lvl="1"/>
            <a:r>
              <a:rPr lang="ko-KR" altLang="en-US" sz="1800" dirty="0"/>
              <a:t>우리는 빌드가 없으므로 그냥 </a:t>
            </a:r>
            <a:r>
              <a:rPr lang="en-US" altLang="ko-KR" sz="1800" dirty="0"/>
              <a:t>git pull </a:t>
            </a:r>
            <a:r>
              <a:rPr lang="ko-KR" altLang="en-US" sz="1800" dirty="0"/>
              <a:t>로 새 버전을 받아와서 서비스를 </a:t>
            </a:r>
            <a:r>
              <a:rPr lang="ko-KR" altLang="en-US" sz="1800" dirty="0" err="1"/>
              <a:t>재시작하는</a:t>
            </a:r>
            <a:r>
              <a:rPr lang="ko-KR" altLang="en-US" sz="1800" dirty="0"/>
              <a:t> 동작을 수행</a:t>
            </a:r>
            <a:endParaRPr lang="en-US" altLang="ko-KR" sz="1800" dirty="0"/>
          </a:p>
          <a:p>
            <a:pPr lvl="2"/>
            <a:r>
              <a:rPr lang="ko-KR" altLang="en-US" sz="1600" dirty="0"/>
              <a:t>사실 </a:t>
            </a:r>
            <a:r>
              <a:rPr lang="ko-KR" altLang="en-US" sz="1600" dirty="0" err="1"/>
              <a:t>챗봇도</a:t>
            </a:r>
            <a:r>
              <a:rPr lang="ko-KR" altLang="en-US" sz="1600" dirty="0"/>
              <a:t> 테스트용을 따로 만들어서 다른 </a:t>
            </a:r>
            <a:r>
              <a:rPr lang="en-US" altLang="ko-KR" sz="1600" dirty="0"/>
              <a:t>Token </a:t>
            </a:r>
            <a:r>
              <a:rPr lang="ko-KR" altLang="en-US" sz="1600" dirty="0"/>
              <a:t>으로 관리해야 함</a:t>
            </a:r>
            <a:endParaRPr lang="en-US" altLang="ko-KR" sz="1600" dirty="0"/>
          </a:p>
          <a:p>
            <a:pPr lvl="2"/>
            <a:r>
              <a:rPr lang="ko-KR" altLang="en-US" sz="1600" dirty="0"/>
              <a:t>기존 서비스가 동작 중에도 개발 과정이 진행되어야 하므로</a:t>
            </a:r>
            <a:endParaRPr lang="en-US" altLang="ko-KR" sz="1600" dirty="0"/>
          </a:p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0E8D9-65C8-421E-82F3-A058C453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373DA-A8BE-4146-851C-76F78F99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2E06B-645D-43A9-8402-A40D14584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0000"/>
                </a:solidFill>
              </a:rPr>
              <a:t>Todo</a:t>
            </a:r>
            <a:r>
              <a:rPr lang="en-US" altLang="ko-KR" dirty="0">
                <a:solidFill>
                  <a:srgbClr val="FF0000"/>
                </a:solidFill>
              </a:rPr>
              <a:t> 1: Jenkins </a:t>
            </a:r>
            <a:r>
              <a:rPr lang="ko-KR" altLang="en-US" dirty="0">
                <a:solidFill>
                  <a:srgbClr val="FF0000"/>
                </a:solidFill>
              </a:rPr>
              <a:t>서버 구축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Todo</a:t>
            </a:r>
            <a:r>
              <a:rPr lang="en-US" altLang="ko-KR" dirty="0"/>
              <a:t> 2: Jenkins </a:t>
            </a:r>
            <a:r>
              <a:rPr lang="ko-KR" altLang="en-US" dirty="0"/>
              <a:t>환경 설정</a:t>
            </a:r>
            <a:endParaRPr lang="en-US" altLang="ko-KR" dirty="0"/>
          </a:p>
          <a:p>
            <a:r>
              <a:rPr lang="en-US" altLang="ko-KR" dirty="0" err="1"/>
              <a:t>Todo</a:t>
            </a:r>
            <a:r>
              <a:rPr lang="en-US" altLang="ko-KR" dirty="0"/>
              <a:t> 3: Jenkins </a:t>
            </a:r>
            <a:r>
              <a:rPr lang="ko-KR" altLang="en-US" dirty="0"/>
              <a:t>빌드 설정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0A1F4-DAF1-4600-ADF3-7BE17A8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4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EB5B09A4-1E10-428D-8514-B79B0F56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152F56-2F48-4FBA-AD97-30706609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322" y="1058566"/>
            <a:ext cx="6014142" cy="5269953"/>
          </a:xfrm>
        </p:spPr>
        <p:txBody>
          <a:bodyPr/>
          <a:lstStyle/>
          <a:p>
            <a:r>
              <a:rPr lang="en-US" altLang="ko-KR" sz="2000" dirty="0"/>
              <a:t>Source repository, </a:t>
            </a:r>
            <a:r>
              <a:rPr lang="ko-KR" altLang="en-US" sz="2000" dirty="0"/>
              <a:t>개발</a:t>
            </a:r>
            <a:r>
              <a:rPr lang="en-US" altLang="ko-KR" sz="2000" dirty="0"/>
              <a:t>, </a:t>
            </a:r>
            <a:r>
              <a:rPr lang="ko-KR" altLang="en-US" sz="2000" dirty="0"/>
              <a:t>빌드</a:t>
            </a:r>
            <a:r>
              <a:rPr lang="en-US" altLang="ko-KR" sz="2000" dirty="0"/>
              <a:t>, </a:t>
            </a:r>
            <a:r>
              <a:rPr lang="ko-KR" altLang="en-US" sz="2000" dirty="0"/>
              <a:t>테스트</a:t>
            </a:r>
            <a:r>
              <a:rPr lang="en-US" altLang="ko-KR" sz="2000" dirty="0"/>
              <a:t>, </a:t>
            </a:r>
            <a:r>
              <a:rPr lang="ko-KR" altLang="en-US" sz="2000" dirty="0"/>
              <a:t>배포 서버 등을 중앙에서 총괄하여</a:t>
            </a:r>
            <a:r>
              <a:rPr lang="en-US" altLang="ko-KR" sz="2000" dirty="0"/>
              <a:t>, CI/CD </a:t>
            </a:r>
            <a:r>
              <a:rPr lang="ko-KR" altLang="en-US" sz="2000" dirty="0"/>
              <a:t>작업을 수행해주는 </a:t>
            </a:r>
            <a:br>
              <a:rPr lang="en-US" altLang="ko-KR" sz="2000" dirty="0"/>
            </a:br>
            <a:r>
              <a:rPr lang="ko-KR" altLang="en-US" sz="2000" dirty="0"/>
              <a:t>가장 널리 쓰이는 도구</a:t>
            </a:r>
            <a:endParaRPr lang="en-US" altLang="ko-KR" sz="2000" dirty="0"/>
          </a:p>
          <a:p>
            <a:r>
              <a:rPr lang="en-US" altLang="ko-KR" sz="2000" dirty="0"/>
              <a:t>The open source automation server</a:t>
            </a:r>
          </a:p>
          <a:p>
            <a:pPr lvl="1"/>
            <a:r>
              <a:rPr lang="en-US" altLang="ko-KR" sz="1800" dirty="0"/>
              <a:t>Jenkins provides hundreds of plugins to support building, deploying and automating any project</a:t>
            </a:r>
            <a:endParaRPr lang="en-US" altLang="ko-KR" sz="2200" dirty="0"/>
          </a:p>
          <a:p>
            <a:pPr lvl="1"/>
            <a:r>
              <a:rPr lang="en-US" altLang="ko-KR" sz="1800" dirty="0"/>
              <a:t>CI/CD </a:t>
            </a:r>
            <a:r>
              <a:rPr lang="ko-KR" altLang="en-US" sz="1800" dirty="0"/>
              <a:t>외에 다양한 </a:t>
            </a:r>
            <a:r>
              <a:rPr lang="en-US" altLang="ko-KR" sz="1800" dirty="0"/>
              <a:t>automation </a:t>
            </a:r>
            <a:r>
              <a:rPr lang="ko-KR" altLang="en-US" sz="1800" dirty="0"/>
              <a:t>을 구성할 수 있음</a:t>
            </a:r>
            <a:endParaRPr lang="en-US" altLang="ko-KR" sz="1800" dirty="0"/>
          </a:p>
          <a:p>
            <a:pPr lvl="1"/>
            <a:r>
              <a:rPr lang="ko-KR" altLang="en-US" sz="1800" dirty="0"/>
              <a:t>초기 </a:t>
            </a:r>
            <a:r>
              <a:rPr lang="en-US" altLang="ko-KR" sz="1800" dirty="0"/>
              <a:t>Sun microsystems</a:t>
            </a:r>
            <a:r>
              <a:rPr lang="ko-KR" altLang="en-US" sz="1800" dirty="0"/>
              <a:t> 에서 </a:t>
            </a:r>
            <a:r>
              <a:rPr lang="en-US" altLang="ko-KR" sz="1800" dirty="0"/>
              <a:t>Hudson </a:t>
            </a:r>
            <a:r>
              <a:rPr lang="ko-KR" altLang="en-US" sz="1800" dirty="0"/>
              <a:t>으로 개발 및 사용되었고</a:t>
            </a:r>
            <a:r>
              <a:rPr lang="en-US" altLang="ko-KR" sz="1800" dirty="0"/>
              <a:t>, Oracle </a:t>
            </a:r>
            <a:r>
              <a:rPr lang="ko-KR" altLang="en-US" sz="1800" dirty="0"/>
              <a:t>이 </a:t>
            </a:r>
            <a:r>
              <a:rPr lang="en-US" altLang="ko-KR" sz="1800" dirty="0"/>
              <a:t>Sun </a:t>
            </a:r>
            <a:r>
              <a:rPr lang="ko-KR" altLang="en-US" sz="1800" dirty="0"/>
              <a:t>을 인수한 후</a:t>
            </a:r>
            <a:r>
              <a:rPr lang="en-US" altLang="ko-KR" sz="1800" dirty="0"/>
              <a:t>, </a:t>
            </a:r>
            <a:r>
              <a:rPr lang="ko-KR" altLang="en-US" sz="1800" dirty="0"/>
              <a:t>독자적인 오픈소스 프로젝트로 분화함</a:t>
            </a:r>
            <a:endParaRPr lang="en-US" altLang="ko-KR" sz="1800" dirty="0"/>
          </a:p>
          <a:p>
            <a:r>
              <a:rPr lang="ko-KR" altLang="en-US" sz="2000" dirty="0"/>
              <a:t>다른 </a:t>
            </a:r>
            <a:r>
              <a:rPr lang="en-US" altLang="ko-KR" sz="2000" dirty="0"/>
              <a:t>CI/CD </a:t>
            </a:r>
            <a:r>
              <a:rPr lang="ko-KR" altLang="en-US" sz="2000" dirty="0"/>
              <a:t>도구</a:t>
            </a:r>
            <a:endParaRPr lang="en-US" altLang="ko-KR" sz="2000" dirty="0"/>
          </a:p>
          <a:p>
            <a:pPr lvl="1"/>
            <a:r>
              <a:rPr lang="en-US" altLang="ko-KR" sz="1600" dirty="0"/>
              <a:t>Travis CI: GitHub </a:t>
            </a:r>
            <a:r>
              <a:rPr lang="ko-KR" altLang="en-US" sz="1600" dirty="0"/>
              <a:t>연동</a:t>
            </a:r>
            <a:r>
              <a:rPr lang="en-US" altLang="ko-KR" sz="1600" dirty="0"/>
              <a:t>, </a:t>
            </a:r>
            <a:r>
              <a:rPr lang="ko-KR" altLang="en-US" sz="1600" dirty="0"/>
              <a:t>무료</a:t>
            </a:r>
            <a:r>
              <a:rPr lang="en-US" altLang="ko-KR" sz="1600" dirty="0"/>
              <a:t>, CI </a:t>
            </a:r>
            <a:r>
              <a:rPr lang="ko-KR" altLang="en-US" sz="1600" dirty="0"/>
              <a:t>작업마다 환경을 새로 구성하여야 해서 다소 느림</a:t>
            </a:r>
            <a:endParaRPr lang="en-US" altLang="ko-KR" sz="1600" dirty="0"/>
          </a:p>
          <a:p>
            <a:pPr lvl="1"/>
            <a:r>
              <a:rPr lang="ko-KR" altLang="en-US" sz="1600" dirty="0"/>
              <a:t>기타</a:t>
            </a:r>
            <a:r>
              <a:rPr lang="en-US" altLang="ko-KR" sz="1600" dirty="0"/>
              <a:t> </a:t>
            </a:r>
            <a:r>
              <a:rPr lang="ko-KR" altLang="en-US" sz="1600" dirty="0"/>
              <a:t>다양한 클라우드 시스템에서 각기 서비스 제공</a:t>
            </a:r>
            <a:endParaRPr lang="en-US" altLang="ko-KR" sz="1600" dirty="0"/>
          </a:p>
          <a:p>
            <a:pPr lvl="2"/>
            <a:r>
              <a:rPr lang="en-US" altLang="ko-KR" sz="1400" dirty="0"/>
              <a:t>AWS: </a:t>
            </a:r>
            <a:r>
              <a:rPr lang="en-US" altLang="ko-KR" sz="1400" dirty="0" err="1"/>
              <a:t>CodePipeline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05638B-2DE1-4F7E-9911-5CE2793C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E5B9AC-76AE-4D49-9974-6A17506A55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8F9FB"/>
              </a:clrFrom>
              <a:clrTo>
                <a:srgbClr val="F8F9FB">
                  <a:alpha val="0"/>
                </a:srgbClr>
              </a:clrTo>
            </a:clrChange>
          </a:blip>
          <a:srcRect l="4375" r="9079" b="543"/>
          <a:stretch/>
        </p:blipFill>
        <p:spPr>
          <a:xfrm>
            <a:off x="76200" y="2087266"/>
            <a:ext cx="2539014" cy="338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3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354AE-C35C-4CB2-9BED-77F1E633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CC17CE-F630-49C9-93ED-368110CB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050" name="Picture 2" descr="alfred jenkins cicd에 대한 이미지 검색결과">
            <a:extLst>
              <a:ext uri="{FF2B5EF4-FFF2-40B4-BE49-F238E27FC236}">
                <a16:creationId xmlns:a16="http://schemas.microsoft.com/office/drawing/2014/main" id="{A3BD745E-67D5-48FF-9906-B3CEE9808A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" y="10355"/>
            <a:ext cx="9108490" cy="684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190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30E7-FC0A-4C7F-A7F1-ABDEF05B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5" y="161935"/>
            <a:ext cx="8708851" cy="70822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Jenkins </a:t>
            </a:r>
            <a:r>
              <a:rPr lang="ko-KR" altLang="en-US" dirty="0"/>
              <a:t>서버를 추가 </a:t>
            </a:r>
            <a:r>
              <a:rPr lang="en-US" altLang="ko-KR" sz="2700" dirty="0"/>
              <a:t>(</a:t>
            </a:r>
            <a:r>
              <a:rPr lang="ko-KR" altLang="en-US" sz="2700" dirty="0"/>
              <a:t>해야 하지만</a:t>
            </a:r>
            <a:r>
              <a:rPr lang="en-US" altLang="ko-KR" sz="2700" dirty="0"/>
              <a:t>..</a:t>
            </a:r>
            <a:r>
              <a:rPr lang="ko-KR" altLang="en-US" sz="2700" dirty="0"/>
              <a:t>개발 서버에 더부살이</a:t>
            </a:r>
            <a:r>
              <a:rPr lang="en-US" altLang="ko-KR" sz="2700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A8D7DD-8389-4B71-B1C0-B8AC1B8B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2050" name="Picture 2" descr="이상적인 시스템">
            <a:extLst>
              <a:ext uri="{FF2B5EF4-FFF2-40B4-BE49-F238E27FC236}">
                <a16:creationId xmlns:a16="http://schemas.microsoft.com/office/drawing/2014/main" id="{4C5FAF01-F35A-4174-BB35-5F179E7F03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" y="1647825"/>
            <a:ext cx="9064770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7FEBFC-2E68-4A5D-8507-3E84636007F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700" y="1068214"/>
            <a:ext cx="914400" cy="8766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07BE5F-53D8-418F-8DCA-2D0D1F5A89B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5075" y="5639785"/>
            <a:ext cx="914400" cy="876692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EAC595F-9A25-43A8-A89B-F4C184C914D2}"/>
              </a:ext>
            </a:extLst>
          </p:cNvPr>
          <p:cNvGrpSpPr/>
          <p:nvPr/>
        </p:nvGrpSpPr>
        <p:grpSpPr>
          <a:xfrm>
            <a:off x="578954" y="5329268"/>
            <a:ext cx="1707390" cy="1044598"/>
            <a:chOff x="327800" y="5387113"/>
            <a:chExt cx="1707390" cy="104459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1B2EE92-A95F-4843-BB21-E9F950F44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5536" y="5387113"/>
              <a:ext cx="910662" cy="50268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D7F0A83-EC05-42DB-B8D4-4EBAF67B18D5}"/>
                </a:ext>
              </a:extLst>
            </p:cNvPr>
            <p:cNvSpPr/>
            <p:nvPr/>
          </p:nvSpPr>
          <p:spPr>
            <a:xfrm>
              <a:off x="327800" y="5846936"/>
              <a:ext cx="17073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개발 서버 </a:t>
              </a:r>
              <a:br>
                <a:rPr lang="en-US" altLang="ko-KR" sz="1600" dirty="0">
                  <a:solidFill>
                    <a:srgbClr val="FF0000"/>
                  </a:solidFill>
                </a:rPr>
              </a:br>
              <a:r>
                <a:rPr lang="en-US" altLang="ko-KR" sz="1600" b="1" dirty="0">
                  <a:solidFill>
                    <a:srgbClr val="FF0000"/>
                  </a:solidFill>
                </a:rPr>
                <a:t>( = Jenkins server)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4621B1-CF8F-4A4A-B05A-2DD8F62341DD}"/>
              </a:ext>
            </a:extLst>
          </p:cNvPr>
          <p:cNvGrpSpPr/>
          <p:nvPr/>
        </p:nvGrpSpPr>
        <p:grpSpPr>
          <a:xfrm>
            <a:off x="3045929" y="1044328"/>
            <a:ext cx="1257075" cy="810887"/>
            <a:chOff x="327800" y="5374603"/>
            <a:chExt cx="1257075" cy="81088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D60095A-C28E-4599-8882-8D17E60B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1006" y="5374603"/>
              <a:ext cx="910662" cy="50268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0B0483-D0E3-4E32-AA45-1686FC298243}"/>
                </a:ext>
              </a:extLst>
            </p:cNvPr>
            <p:cNvSpPr/>
            <p:nvPr/>
          </p:nvSpPr>
          <p:spPr>
            <a:xfrm>
              <a:off x="327800" y="5846936"/>
              <a:ext cx="12570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테스트 서버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3027B57-BD1D-4104-9C48-9F1BF6EF8DF5}"/>
              </a:ext>
            </a:extLst>
          </p:cNvPr>
          <p:cNvGrpSpPr/>
          <p:nvPr/>
        </p:nvGrpSpPr>
        <p:grpSpPr>
          <a:xfrm>
            <a:off x="7491389" y="5210175"/>
            <a:ext cx="1257075" cy="810887"/>
            <a:chOff x="327800" y="5374603"/>
            <a:chExt cx="1257075" cy="81088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B4DEC32-4421-42D9-AF32-CF16B1E1E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1006" y="5374603"/>
              <a:ext cx="910662" cy="50268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0613E0-E10D-4B74-A424-9C3544610F18}"/>
                </a:ext>
              </a:extLst>
            </p:cNvPr>
            <p:cNvSpPr/>
            <p:nvPr/>
          </p:nvSpPr>
          <p:spPr>
            <a:xfrm>
              <a:off x="327800" y="5846936"/>
              <a:ext cx="12570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서비스 서버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EF45D4-EB6A-4C08-AA12-CEFEBE8B9AC7}"/>
              </a:ext>
            </a:extLst>
          </p:cNvPr>
          <p:cNvSpPr/>
          <p:nvPr/>
        </p:nvSpPr>
        <p:spPr>
          <a:xfrm>
            <a:off x="7126615" y="1547014"/>
            <a:ext cx="720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생략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B660DE-144D-433C-A6FE-C395FB272AD8}"/>
              </a:ext>
            </a:extLst>
          </p:cNvPr>
          <p:cNvSpPr/>
          <p:nvPr/>
        </p:nvSpPr>
        <p:spPr>
          <a:xfrm>
            <a:off x="2011991" y="2682359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git clone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E8D121-1E73-4064-ADD1-D4A83389F6A0}"/>
              </a:ext>
            </a:extLst>
          </p:cNvPr>
          <p:cNvSpPr/>
          <p:nvPr/>
        </p:nvSpPr>
        <p:spPr>
          <a:xfrm>
            <a:off x="7846684" y="3685299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git clone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 descr="slack에 대한 이미지 검색결과">
            <a:extLst>
              <a:ext uri="{FF2B5EF4-FFF2-40B4-BE49-F238E27FC236}">
                <a16:creationId xmlns:a16="http://schemas.microsoft.com/office/drawing/2014/main" id="{463D192A-6CB0-4561-B6D4-A1F885789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299" y="5639785"/>
            <a:ext cx="2159459" cy="8797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D5F5529-46F2-43FF-A9A6-4C47E71E5E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8F9FB"/>
              </a:clrFrom>
              <a:clrTo>
                <a:srgbClr val="F8F9FB">
                  <a:alpha val="0"/>
                </a:srgbClr>
              </a:clrTo>
            </a:clrChange>
          </a:blip>
          <a:srcRect l="4375" r="9079" b="543"/>
          <a:stretch/>
        </p:blipFill>
        <p:spPr>
          <a:xfrm>
            <a:off x="3543299" y="2657626"/>
            <a:ext cx="1783336" cy="2375394"/>
          </a:xfrm>
          <a:prstGeom prst="rect">
            <a:avLst/>
          </a:prstGeom>
        </p:spPr>
      </p:pic>
      <p:sp>
        <p:nvSpPr>
          <p:cNvPr id="5" name="화살표: 왼쪽/오른쪽 4">
            <a:extLst>
              <a:ext uri="{FF2B5EF4-FFF2-40B4-BE49-F238E27FC236}">
                <a16:creationId xmlns:a16="http://schemas.microsoft.com/office/drawing/2014/main" id="{B6AC3079-69E4-40F5-9AE0-8D29A939EB9B}"/>
              </a:ext>
            </a:extLst>
          </p:cNvPr>
          <p:cNvSpPr/>
          <p:nvPr/>
        </p:nvSpPr>
        <p:spPr>
          <a:xfrm rot="2576533">
            <a:off x="1662471" y="2556281"/>
            <a:ext cx="1954299" cy="202688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/오른쪽 23">
            <a:extLst>
              <a:ext uri="{FF2B5EF4-FFF2-40B4-BE49-F238E27FC236}">
                <a16:creationId xmlns:a16="http://schemas.microsoft.com/office/drawing/2014/main" id="{1DC66922-37D8-4B9D-880A-8595133DC4E7}"/>
              </a:ext>
            </a:extLst>
          </p:cNvPr>
          <p:cNvSpPr/>
          <p:nvPr/>
        </p:nvSpPr>
        <p:spPr>
          <a:xfrm rot="1648472">
            <a:off x="5535311" y="4757689"/>
            <a:ext cx="1954299" cy="202688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왼쪽/오른쪽 24">
            <a:extLst>
              <a:ext uri="{FF2B5EF4-FFF2-40B4-BE49-F238E27FC236}">
                <a16:creationId xmlns:a16="http://schemas.microsoft.com/office/drawing/2014/main" id="{75C7AC70-3C66-4910-864B-7E60448B3F8E}"/>
              </a:ext>
            </a:extLst>
          </p:cNvPr>
          <p:cNvSpPr/>
          <p:nvPr/>
        </p:nvSpPr>
        <p:spPr>
          <a:xfrm rot="3814742">
            <a:off x="3455947" y="2174859"/>
            <a:ext cx="998931" cy="17983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B93924FE-18BF-4395-922C-27686191E639}"/>
              </a:ext>
            </a:extLst>
          </p:cNvPr>
          <p:cNvSpPr/>
          <p:nvPr/>
        </p:nvSpPr>
        <p:spPr>
          <a:xfrm rot="5400000">
            <a:off x="4280111" y="5328896"/>
            <a:ext cx="586689" cy="141727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0F04C6B-934D-4482-8ECA-7733A2079AE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8F9FB"/>
              </a:clrFrom>
              <a:clrTo>
                <a:srgbClr val="F8F9FB">
                  <a:alpha val="0"/>
                </a:srgbClr>
              </a:clrTo>
            </a:clrChange>
          </a:blip>
          <a:srcRect l="4375" r="9079" b="543"/>
          <a:stretch/>
        </p:blipFill>
        <p:spPr>
          <a:xfrm>
            <a:off x="1641365" y="5357494"/>
            <a:ext cx="572553" cy="76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7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E652C-7564-470D-A7AA-652B10AF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Instructions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554D7-AAF8-48A0-B948-35E37B3E6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Jenkins Install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apt-get update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apt-get install openjdk-8-jdk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wget</a:t>
            </a:r>
            <a:r>
              <a:rPr lang="en-US" altLang="ko-KR" sz="1800" dirty="0"/>
              <a:t> -q -O - https://pkg.jenkins.io/debian/jenkins-ci.org.key | </a:t>
            </a:r>
            <a:r>
              <a:rPr lang="en-US" altLang="ko-KR" sz="1800" dirty="0" err="1"/>
              <a:t>sudo</a:t>
            </a:r>
            <a:r>
              <a:rPr lang="en-US" altLang="ko-KR" sz="1800" dirty="0"/>
              <a:t> apt-key add -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sh</a:t>
            </a:r>
            <a:r>
              <a:rPr lang="en-US" altLang="ko-KR" sz="1800" dirty="0"/>
              <a:t> -c "echo deb http://pkg.jenkins.io/debian-stable binary/ &gt; 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/apt/</a:t>
            </a:r>
            <a:r>
              <a:rPr lang="en-US" altLang="ko-KR" sz="1800" dirty="0" err="1"/>
              <a:t>sources.list.d</a:t>
            </a:r>
            <a:r>
              <a:rPr lang="en-US" altLang="ko-KR" sz="1800" dirty="0"/>
              <a:t>/</a:t>
            </a:r>
            <a:r>
              <a:rPr lang="en-US" altLang="ko-KR" sz="1800" dirty="0" err="1"/>
              <a:t>jenkins.list</a:t>
            </a:r>
            <a:r>
              <a:rPr lang="en-US" altLang="ko-KR" sz="1800" dirty="0"/>
              <a:t>“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apt-get update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apt-get install Jenkins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ko-KR" altLang="en-US" sz="1800" dirty="0"/>
              <a:t> </a:t>
            </a:r>
            <a:r>
              <a:rPr lang="en-US" altLang="ko-KR" sz="1800" dirty="0"/>
              <a:t>service </a:t>
            </a:r>
            <a:r>
              <a:rPr lang="en-US" altLang="ko-KR" sz="1800" dirty="0" err="1"/>
              <a:t>jenkins</a:t>
            </a:r>
            <a:r>
              <a:rPr lang="en-US" altLang="ko-KR" sz="1800" dirty="0"/>
              <a:t> start</a:t>
            </a:r>
          </a:p>
          <a:p>
            <a:r>
              <a:rPr lang="en-US" altLang="ko-KR" sz="2000" dirty="0"/>
              <a:t>(Troubleshooting for apt-get update error)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rm -rf /var/lib/</a:t>
            </a:r>
            <a:r>
              <a:rPr lang="en-US" altLang="ko-KR" sz="1800" dirty="0" err="1"/>
              <a:t>dpkg</a:t>
            </a:r>
            <a:r>
              <a:rPr lang="en-US" altLang="ko-KR" sz="1800" dirty="0"/>
              <a:t>/lock-frontend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rm -rf /var/cache/apt/archives/lock 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DCF56B-4238-45B2-8B39-5C015DCC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5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6932D671-1D92-42DB-9E14-251FFA78B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76" y="1069465"/>
            <a:ext cx="8561648" cy="4936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EF418C2-CD36-470E-AAB8-BD15797F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초기화 </a:t>
            </a:r>
            <a:r>
              <a:rPr lang="en-US" altLang="ko-KR" dirty="0"/>
              <a:t>(10</a:t>
            </a:r>
            <a:r>
              <a:rPr lang="ko-KR" altLang="en-US" dirty="0"/>
              <a:t>분 이상 소요됨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BF1740-5726-4B2D-A82A-33AB2CE0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2ECDDA60-D3DE-4249-AA40-3D786EA6A6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646"/>
          <a:stretch/>
        </p:blipFill>
        <p:spPr>
          <a:xfrm>
            <a:off x="497175" y="2594223"/>
            <a:ext cx="8148650" cy="37976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4DA327C-C84A-4E70-B389-5D4A727854FC}"/>
              </a:ext>
            </a:extLst>
          </p:cNvPr>
          <p:cNvSpPr/>
          <p:nvPr/>
        </p:nvSpPr>
        <p:spPr>
          <a:xfrm>
            <a:off x="1322798" y="2010535"/>
            <a:ext cx="3043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http://203.254.143.211:17</a:t>
            </a:r>
            <a:r>
              <a:rPr lang="en-US" altLang="ko-KR" dirty="0">
                <a:solidFill>
                  <a:srgbClr val="FF0000"/>
                </a:solidFill>
              </a:rPr>
              <a:t>037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1F3F82-7E70-46E4-BDBF-09928ECE0DDC}"/>
              </a:ext>
            </a:extLst>
          </p:cNvPr>
          <p:cNvSpPr/>
          <p:nvPr/>
        </p:nvSpPr>
        <p:spPr>
          <a:xfrm>
            <a:off x="2337956" y="1063244"/>
            <a:ext cx="6514367" cy="253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9FAC7C-52D9-4B04-99CB-ED47A3B1FC29}"/>
              </a:ext>
            </a:extLst>
          </p:cNvPr>
          <p:cNvSpPr/>
          <p:nvPr/>
        </p:nvSpPr>
        <p:spPr>
          <a:xfrm>
            <a:off x="4696287" y="2010535"/>
            <a:ext cx="3043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 Internal IP: 192.168.0.</a:t>
            </a:r>
            <a:r>
              <a:rPr lang="en-US" altLang="ko-KR" dirty="0">
                <a:solidFill>
                  <a:srgbClr val="FF0000"/>
                </a:solidFill>
              </a:rPr>
              <a:t>37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화살표: U자형 6">
            <a:extLst>
              <a:ext uri="{FF2B5EF4-FFF2-40B4-BE49-F238E27FC236}">
                <a16:creationId xmlns:a16="http://schemas.microsoft.com/office/drawing/2014/main" id="{B7739707-FE2E-4E32-BB2C-69503F62AF14}"/>
              </a:ext>
            </a:extLst>
          </p:cNvPr>
          <p:cNvSpPr/>
          <p:nvPr/>
        </p:nvSpPr>
        <p:spPr>
          <a:xfrm flipH="1">
            <a:off x="4021583" y="1822483"/>
            <a:ext cx="3124940" cy="253027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F22DE3-E7A2-44C3-9691-EA3008163AB6}"/>
              </a:ext>
            </a:extLst>
          </p:cNvPr>
          <p:cNvSpPr/>
          <p:nvPr/>
        </p:nvSpPr>
        <p:spPr>
          <a:xfrm>
            <a:off x="1954769" y="1779719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>
                <a:solidFill>
                  <a:schemeClr val="accent1"/>
                </a:solidFill>
              </a:rPr>
              <a:t>공통 주소 부분</a:t>
            </a:r>
            <a:r>
              <a:rPr lang="en-US" altLang="ko-KR" sz="1600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9094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D9144-D715-46BC-B118-CC7B0618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구성으로 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ED997F4-055B-45B5-940B-CA1D0E9B8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195" y="1058863"/>
            <a:ext cx="6897611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56DF52-F4D5-4A21-8CF0-238772DC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C80B39-63FD-4235-92B7-C45F7FA1E23B}"/>
              </a:ext>
            </a:extLst>
          </p:cNvPr>
          <p:cNvSpPr/>
          <p:nvPr/>
        </p:nvSpPr>
        <p:spPr>
          <a:xfrm>
            <a:off x="1771650" y="2736056"/>
            <a:ext cx="2381250" cy="1607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572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9C088-D0AA-4459-BB67-E668E4FA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 </a:t>
            </a:r>
            <a:r>
              <a:rPr lang="ko-KR" altLang="en-US" dirty="0"/>
              <a:t>계정 생성</a:t>
            </a:r>
            <a:r>
              <a:rPr lang="en-US" altLang="ko-KR" dirty="0"/>
              <a:t>. </a:t>
            </a:r>
            <a:r>
              <a:rPr lang="ko-KR" altLang="en-US" dirty="0"/>
              <a:t>전부 </a:t>
            </a:r>
            <a:r>
              <a:rPr lang="en-US" altLang="ko-KR" dirty="0"/>
              <a:t>admin </a:t>
            </a:r>
            <a:r>
              <a:rPr lang="ko-KR" altLang="en-US" dirty="0"/>
              <a:t>이라고 입력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AC7E41-1B5E-4504-A2F6-8B242313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477B01EF-C7F0-4ED0-A6B9-872133C16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321594"/>
            <a:ext cx="68580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80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79BEE-A7AD-4E90-B361-C262C78A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URL </a:t>
            </a:r>
            <a:r>
              <a:rPr lang="ko-KR" altLang="en-US" dirty="0"/>
              <a:t>등록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6F3237-9BB1-4D9D-9B8A-90D934E4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3BE6746-DF01-4D4A-9087-BA7B2D93B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563" y="2426494"/>
            <a:ext cx="77628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2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0D042-6B4A-4B45-A5CD-3489AB8F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Integration and Deployment</a:t>
            </a:r>
            <a:endParaRPr lang="ko-KR" altLang="en-US" sz="5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D29FE-5EF9-45B1-A850-9D6FF3152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6C32A-3733-4238-9941-603F2BD8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00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A9489-5431-4525-BE66-B031EEF1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완성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AB67EAA-AAE9-420A-A2AB-B26DFBC4A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474933"/>
            <a:ext cx="8353425" cy="443677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8BF861-3140-40D7-86BA-A2E3CF3C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37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373DA-A8BE-4146-851C-76F78F99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2E06B-645D-43A9-8402-A40D14584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en-US" altLang="ko-KR" dirty="0"/>
              <a:t> 1: Jenkins </a:t>
            </a:r>
            <a:r>
              <a:rPr lang="ko-KR" altLang="en-US" dirty="0"/>
              <a:t>서버 구축</a:t>
            </a:r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Todo</a:t>
            </a:r>
            <a:r>
              <a:rPr lang="en-US" altLang="ko-KR" dirty="0">
                <a:solidFill>
                  <a:srgbClr val="FF0000"/>
                </a:solidFill>
              </a:rPr>
              <a:t> 2: Jenkins </a:t>
            </a:r>
            <a:r>
              <a:rPr lang="ko-KR" altLang="en-US" dirty="0">
                <a:solidFill>
                  <a:srgbClr val="FF0000"/>
                </a:solidFill>
              </a:rPr>
              <a:t>작업 설정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Todo</a:t>
            </a:r>
            <a:r>
              <a:rPr lang="en-US" altLang="ko-KR" dirty="0"/>
              <a:t> 3: Jenkins </a:t>
            </a:r>
            <a:r>
              <a:rPr lang="ko-KR" altLang="en-US" dirty="0"/>
              <a:t>빌드 설정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0A1F4-DAF1-4600-ADF3-7BE17A8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89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3CD5F70-4EA5-407D-A94F-90FC5B84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작업 설정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7C188EE-A323-4D34-907D-00C1455F5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핵심</a:t>
            </a:r>
            <a:r>
              <a:rPr lang="en-US" altLang="ko-KR" dirty="0"/>
              <a:t>: </a:t>
            </a:r>
            <a:r>
              <a:rPr lang="ko-KR" altLang="en-US" dirty="0"/>
              <a:t>수동으로 했던 일련의 작업을 자동으로 수행하게 설정</a:t>
            </a:r>
            <a:endParaRPr lang="en-US" altLang="ko-KR" dirty="0"/>
          </a:p>
          <a:p>
            <a:r>
              <a:rPr lang="en-US" altLang="ko-KR" dirty="0"/>
              <a:t>Trigger: Git repository</a:t>
            </a:r>
            <a:r>
              <a:rPr lang="ko-KR" altLang="en-US" dirty="0"/>
              <a:t> 에 </a:t>
            </a:r>
            <a:r>
              <a:rPr lang="en-US" altLang="ko-KR" dirty="0"/>
              <a:t>merge</a:t>
            </a:r>
            <a:r>
              <a:rPr lang="ko-KR" altLang="en-US" dirty="0"/>
              <a:t> 발생</a:t>
            </a:r>
            <a:endParaRPr lang="en-US" altLang="ko-KR" dirty="0"/>
          </a:p>
          <a:p>
            <a:r>
              <a:rPr lang="en-US" altLang="ko-KR" dirty="0"/>
              <a:t>Task</a:t>
            </a:r>
            <a:r>
              <a:rPr lang="ko-KR" altLang="en-US" dirty="0"/>
              <a:t> 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Integration and Test (on Integration server)</a:t>
            </a:r>
          </a:p>
          <a:p>
            <a:pPr lvl="1"/>
            <a:r>
              <a:rPr lang="en-US" altLang="ko-KR" dirty="0"/>
              <a:t>Git clone or pull</a:t>
            </a:r>
          </a:p>
          <a:p>
            <a:pPr lvl="1"/>
            <a:r>
              <a:rPr lang="en-US" altLang="ko-KR" dirty="0"/>
              <a:t>Run tests</a:t>
            </a:r>
          </a:p>
          <a:p>
            <a:pPr lvl="1"/>
            <a:r>
              <a:rPr lang="en-US" altLang="ko-KR" dirty="0"/>
              <a:t>Pass</a:t>
            </a:r>
            <a:r>
              <a:rPr lang="ko-KR" altLang="en-US" dirty="0"/>
              <a:t> 인 경우</a:t>
            </a:r>
            <a:r>
              <a:rPr lang="en-US" altLang="ko-KR" dirty="0"/>
              <a:t>, </a:t>
            </a:r>
            <a:r>
              <a:rPr lang="ko-KR" altLang="en-US" dirty="0"/>
              <a:t>다음 작업 수행</a:t>
            </a:r>
            <a:endParaRPr lang="en-US" altLang="ko-KR" dirty="0"/>
          </a:p>
          <a:p>
            <a:r>
              <a:rPr lang="en-US" altLang="ko-KR" dirty="0"/>
              <a:t>Task 2. Deployment (on Deployment server)</a:t>
            </a:r>
          </a:p>
          <a:p>
            <a:pPr lvl="1"/>
            <a:r>
              <a:rPr lang="en-US" altLang="ko-KR" dirty="0"/>
              <a:t>git clone or pull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28BB56-448F-4715-9C11-21DA8D0D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456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CF951-28CF-4134-A430-D46647CC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r>
              <a:rPr lang="en-US" altLang="ko-KR" dirty="0"/>
              <a:t>: </a:t>
            </a:r>
            <a:r>
              <a:rPr lang="ko-KR" altLang="en-US" dirty="0"/>
              <a:t>원격 서버에 대한 작업 수행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769D3-0443-4C1C-B8D8-5F3389F6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어떻게 다른 서버에서 </a:t>
            </a:r>
            <a:r>
              <a:rPr lang="en-US" altLang="ko-KR" sz="2000" dirty="0"/>
              <a:t>git clone</a:t>
            </a:r>
            <a:r>
              <a:rPr lang="ko-KR" altLang="en-US" sz="2000" dirty="0"/>
              <a:t> 을 수행시킬 수 있을까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Integration server, Deployment server</a:t>
            </a:r>
            <a:r>
              <a:rPr lang="ko-KR" altLang="en-US" sz="1800" dirty="0"/>
              <a:t>는 </a:t>
            </a:r>
            <a:r>
              <a:rPr lang="en-US" altLang="ko-KR" sz="1800" dirty="0"/>
              <a:t>Jenkins </a:t>
            </a:r>
            <a:r>
              <a:rPr lang="ko-KR" altLang="en-US" sz="1800" dirty="0"/>
              <a:t>서버와 분리되어 있음</a:t>
            </a:r>
            <a:endParaRPr lang="en-US" altLang="ko-KR" sz="1800" dirty="0"/>
          </a:p>
          <a:p>
            <a:pPr lvl="1"/>
            <a:r>
              <a:rPr lang="en-US" altLang="ko-KR" sz="1800" dirty="0"/>
              <a:t>(</a:t>
            </a:r>
            <a:r>
              <a:rPr lang="ko-KR" altLang="en-US" sz="1800" dirty="0"/>
              <a:t>편의상 개발 서버와 </a:t>
            </a:r>
            <a:r>
              <a:rPr lang="en-US" altLang="ko-KR" sz="1800" dirty="0"/>
              <a:t>Integration server</a:t>
            </a:r>
            <a:r>
              <a:rPr lang="ko-KR" altLang="en-US" sz="1800" dirty="0"/>
              <a:t> 는 동일</a:t>
            </a:r>
            <a:r>
              <a:rPr lang="en-US" altLang="ko-KR" sz="1800" dirty="0"/>
              <a:t>)</a:t>
            </a:r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가능한 방법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다양한 방법이 있으니</a:t>
            </a:r>
            <a:r>
              <a:rPr lang="en-US" altLang="ko-KR" sz="1800" dirty="0"/>
              <a:t>, </a:t>
            </a:r>
            <a:r>
              <a:rPr lang="ko-KR" altLang="en-US" sz="1800" dirty="0"/>
              <a:t>각자 고민해볼 것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Publish Over SSH Plugin</a:t>
            </a:r>
          </a:p>
          <a:p>
            <a:pPr lvl="1"/>
            <a:r>
              <a:rPr lang="en-US" altLang="ko-KR" sz="1800" dirty="0"/>
              <a:t>SSH </a:t>
            </a:r>
            <a:r>
              <a:rPr lang="ko-KR" altLang="en-US" sz="1800" dirty="0"/>
              <a:t>로 접근해서 원하는 동작을 수행시켜주는 플러그인</a:t>
            </a:r>
            <a:endParaRPr lang="en-US" altLang="ko-KR" sz="18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338CE2-F82B-4C90-91E2-636D8820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039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D5CD2-9802-49D1-B4DD-751B54AF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플러그인 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E373C6D-4A04-46D3-84B4-7643FA1A1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278" y="1058863"/>
            <a:ext cx="4525445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B173ED-E25F-4BBF-A91E-B4C2BC9C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32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FC073-8570-473F-A4BD-33C669AB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플러그인 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069E80B-9C86-4DB5-B435-33B67C182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7" y="1105200"/>
            <a:ext cx="7019925" cy="3276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359CD1-E552-44C0-8551-C062FF90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B1814-86AB-49D0-AB09-09C9DE5E857B}"/>
              </a:ext>
            </a:extLst>
          </p:cNvPr>
          <p:cNvSpPr/>
          <p:nvPr/>
        </p:nvSpPr>
        <p:spPr>
          <a:xfrm>
            <a:off x="4972049" y="1128677"/>
            <a:ext cx="2809875" cy="421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66A130-DAD9-4B8A-8F24-59F6C6E06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2" y="4496259"/>
            <a:ext cx="5124454" cy="21998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10A431E-8F16-41E9-89A9-69A0AB313DBE}"/>
              </a:ext>
            </a:extLst>
          </p:cNvPr>
          <p:cNvSpPr/>
          <p:nvPr/>
        </p:nvSpPr>
        <p:spPr>
          <a:xfrm>
            <a:off x="1062038" y="3243227"/>
            <a:ext cx="2014538" cy="421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04128E-F29B-447B-A4EF-FE7815DBEA25}"/>
              </a:ext>
            </a:extLst>
          </p:cNvPr>
          <p:cNvSpPr/>
          <p:nvPr/>
        </p:nvSpPr>
        <p:spPr>
          <a:xfrm>
            <a:off x="2069307" y="5795927"/>
            <a:ext cx="3321843" cy="421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613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88D3C-AF12-4C68-AF5A-9ADDCADE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Publish Over SSH Plugin </a:t>
            </a:r>
            <a:r>
              <a:rPr lang="ko-KR" altLang="en-US" dirty="0"/>
              <a:t>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19DBEA-319C-456B-9EB5-8CBBA6855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1" y="1250967"/>
            <a:ext cx="6248400" cy="488470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8DC08E-5B68-4090-A1F4-DA3EF90E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75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5C182-2F78-451B-B60C-1BDB6776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Publish Over SSH Plugin </a:t>
            </a:r>
            <a:r>
              <a:rPr lang="ko-KR" altLang="en-US" dirty="0"/>
              <a:t>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8293A4-F766-444C-89B1-B76ED88FA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423"/>
          <a:stretch/>
        </p:blipFill>
        <p:spPr>
          <a:xfrm>
            <a:off x="395536" y="2175302"/>
            <a:ext cx="8352928" cy="28611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9545F3-2BFC-4E54-B874-DD2BB059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6AE04F1-0725-42F6-870D-1CA3900BC829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J-Cloud </a:t>
            </a:r>
            <a:r>
              <a:rPr lang="ko-KR" altLang="en-US" dirty="0"/>
              <a:t>서버에 접근할 때 사용하던 </a:t>
            </a:r>
            <a:r>
              <a:rPr lang="en-US" altLang="ko-KR" dirty="0"/>
              <a:t>keypair </a:t>
            </a:r>
            <a:r>
              <a:rPr lang="en-US" altLang="ko-KR" dirty="0" err="1"/>
              <a:t>pem</a:t>
            </a:r>
            <a:r>
              <a:rPr lang="en-US" altLang="ko-KR" dirty="0"/>
              <a:t> </a:t>
            </a:r>
            <a:r>
              <a:rPr lang="ko-KR" altLang="en-US" dirty="0"/>
              <a:t>파일의 내용을 복사해서 </a:t>
            </a:r>
            <a:r>
              <a:rPr lang="en-US" altLang="ko-KR" dirty="0"/>
              <a:t>Key </a:t>
            </a:r>
            <a:r>
              <a:rPr lang="ko-KR" altLang="en-US" dirty="0"/>
              <a:t>항목에 붙여넣기</a:t>
            </a:r>
          </a:p>
        </p:txBody>
      </p:sp>
    </p:spTree>
    <p:extLst>
      <p:ext uri="{BB962C8B-B14F-4D97-AF65-F5344CB8AC3E}">
        <p14:creationId xmlns:p14="http://schemas.microsoft.com/office/powerpoint/2010/main" val="2607372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9752A-4AB0-46ED-92A3-5AB37691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 </a:t>
            </a:r>
            <a:r>
              <a:rPr lang="ko-KR" altLang="en-US" dirty="0"/>
              <a:t>서버 등록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4198BD-6899-44CE-A2CC-86FE2DAE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A63DC22-E6D0-48A9-A6BA-B79FCBD90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86" y="2596801"/>
            <a:ext cx="4219575" cy="3581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A3EA3B-B4C7-46F4-B85E-CA1EC186D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0" y="2596802"/>
            <a:ext cx="3497242" cy="3581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E80E13E-ECBE-42C2-8E1F-FC409A68FA57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두 개의 </a:t>
            </a:r>
            <a:r>
              <a:rPr lang="en-US" altLang="ko-KR" sz="2000" dirty="0"/>
              <a:t>SSH </a:t>
            </a:r>
            <a:r>
              <a:rPr lang="ko-KR" altLang="en-US" sz="2000" dirty="0"/>
              <a:t>서버를 </a:t>
            </a:r>
            <a:r>
              <a:rPr lang="en-US" altLang="ko-KR" sz="2000" dirty="0"/>
              <a:t>“</a:t>
            </a:r>
            <a:r>
              <a:rPr lang="ko-KR" altLang="en-US" sz="2000" dirty="0"/>
              <a:t>추가</a:t>
            </a:r>
            <a:r>
              <a:rPr lang="en-US" altLang="ko-KR" sz="2000" dirty="0"/>
              <a:t>”</a:t>
            </a:r>
          </a:p>
          <a:p>
            <a:r>
              <a:rPr lang="en-US" altLang="ko-KR" sz="2000" dirty="0"/>
              <a:t>IP</a:t>
            </a:r>
            <a:r>
              <a:rPr lang="ko-KR" altLang="en-US" sz="2000" dirty="0"/>
              <a:t>는 </a:t>
            </a:r>
            <a:r>
              <a:rPr lang="en-US" altLang="ko-KR" sz="2000" dirty="0"/>
              <a:t>internal IP </a:t>
            </a:r>
            <a:r>
              <a:rPr lang="ko-KR" altLang="en-US" sz="2000" dirty="0"/>
              <a:t>를 사용</a:t>
            </a:r>
            <a:r>
              <a:rPr lang="en-US" altLang="ko-KR" sz="2000" dirty="0"/>
              <a:t>, Port: 7777</a:t>
            </a:r>
          </a:p>
          <a:p>
            <a:r>
              <a:rPr lang="ko-KR" altLang="en-US" sz="2000" dirty="0"/>
              <a:t>아래 </a:t>
            </a:r>
            <a:r>
              <a:rPr lang="en-US" altLang="ko-KR" sz="2000" dirty="0"/>
              <a:t>Test </a:t>
            </a:r>
            <a:r>
              <a:rPr lang="ko-KR" altLang="en-US" sz="2000" dirty="0"/>
              <a:t>버튼 사용해서 </a:t>
            </a:r>
            <a:r>
              <a:rPr lang="en-US" altLang="ko-KR" sz="2000" dirty="0"/>
              <a:t>success </a:t>
            </a:r>
            <a:r>
              <a:rPr lang="ko-KR" altLang="en-US" sz="2000" dirty="0"/>
              <a:t>확인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0D0893-0D79-459A-A588-751373A55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2" y="529481"/>
            <a:ext cx="3068709" cy="19468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2919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C26AF-ED73-48C6-A8E6-226E2B48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작업 등록 시작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C997EF-B831-4A83-A55A-A23957EB4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675" y="1058863"/>
            <a:ext cx="7532651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86D328-A3C1-46AA-A1E5-030F5D64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06BC9F-9862-47A6-8C38-474D3663BBD8}"/>
              </a:ext>
            </a:extLst>
          </p:cNvPr>
          <p:cNvSpPr/>
          <p:nvPr/>
        </p:nvSpPr>
        <p:spPr>
          <a:xfrm>
            <a:off x="4758986" y="2495838"/>
            <a:ext cx="807314" cy="389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1B91C9-AB4D-4C26-86F5-8C8AD9AF5715}"/>
              </a:ext>
            </a:extLst>
          </p:cNvPr>
          <p:cNvSpPr/>
          <p:nvPr/>
        </p:nvSpPr>
        <p:spPr>
          <a:xfrm>
            <a:off x="832308" y="1742716"/>
            <a:ext cx="1209556" cy="389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94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6083B0F-FAC7-461A-BA20-38F2113C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(System) Integration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0F26E1-6555-41F8-B029-074FAD3A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200" dirty="0"/>
              <a:t>시스템의 구성</a:t>
            </a:r>
            <a:endParaRPr lang="en-US" altLang="ko-KR" sz="2200" dirty="0"/>
          </a:p>
          <a:p>
            <a:pPr lvl="1"/>
            <a:r>
              <a:rPr lang="ko-KR" altLang="en-US" sz="1800" dirty="0"/>
              <a:t>최종 시스템은 여러 서브 시스템 혹은 서비스로 구성되고</a:t>
            </a:r>
            <a:r>
              <a:rPr lang="en-US" altLang="ko-KR" sz="1800" dirty="0"/>
              <a:t>,</a:t>
            </a:r>
          </a:p>
          <a:p>
            <a:pPr lvl="1"/>
            <a:r>
              <a:rPr lang="ko-KR" altLang="en-US" sz="1800" dirty="0"/>
              <a:t>서브시스템</a:t>
            </a:r>
            <a:r>
              <a:rPr lang="en-US" altLang="ko-KR" sz="1800" dirty="0"/>
              <a:t>, </a:t>
            </a:r>
            <a:r>
              <a:rPr lang="ko-KR" altLang="en-US" sz="1800" dirty="0"/>
              <a:t>서비스는 여러 컴포넌트들로 구성되고</a:t>
            </a:r>
            <a:r>
              <a:rPr lang="en-US" altLang="ko-KR" sz="1800" dirty="0"/>
              <a:t>,</a:t>
            </a:r>
          </a:p>
          <a:p>
            <a:pPr lvl="1"/>
            <a:r>
              <a:rPr lang="ko-KR" altLang="en-US" sz="1800" dirty="0"/>
              <a:t>컴포넌트는 여러 파일 및 함수들로 구성됨</a:t>
            </a:r>
            <a:endParaRPr lang="en-US" altLang="ko-KR" sz="1800" dirty="0"/>
          </a:p>
          <a:p>
            <a:pPr lvl="2"/>
            <a:r>
              <a:rPr lang="en-US" altLang="ko-KR" sz="1600" dirty="0"/>
              <a:t>(</a:t>
            </a:r>
            <a:r>
              <a:rPr lang="ko-KR" altLang="en-US" sz="1600" dirty="0"/>
              <a:t>용어는 환경에 따라 다를 수 있음</a:t>
            </a:r>
            <a:r>
              <a:rPr lang="en-US" altLang="ko-KR" sz="1600" dirty="0"/>
              <a:t>)</a:t>
            </a:r>
          </a:p>
          <a:p>
            <a:r>
              <a:rPr lang="ko-KR" altLang="en-US" sz="2000" dirty="0"/>
              <a:t>시스템의 여러 구성 요소들을 통합하여 최종 시스템으로 빌드하는 작업</a:t>
            </a:r>
            <a:endParaRPr lang="en-US" altLang="ko-KR" sz="2000" dirty="0"/>
          </a:p>
          <a:p>
            <a:pPr lvl="1"/>
            <a:r>
              <a:rPr lang="ko-KR" altLang="en-US" sz="1800" dirty="0"/>
              <a:t>모든 구성요소들을 </a:t>
            </a:r>
            <a:r>
              <a:rPr lang="en-US" altLang="ko-KR" sz="1800" dirty="0"/>
              <a:t>bottom-up </a:t>
            </a:r>
            <a:r>
              <a:rPr lang="ko-KR" altLang="en-US" sz="1800" dirty="0"/>
              <a:t>으로 조립하며</a:t>
            </a:r>
            <a:r>
              <a:rPr lang="en-US" altLang="ko-KR" sz="1800" dirty="0"/>
              <a:t>, </a:t>
            </a:r>
            <a:r>
              <a:rPr lang="ko-KR" altLang="en-US" sz="1800" dirty="0"/>
              <a:t>최종 시스템을 빌드</a:t>
            </a:r>
            <a:endParaRPr lang="en-US" altLang="ko-KR" sz="1800" dirty="0"/>
          </a:p>
          <a:p>
            <a:pPr lvl="1"/>
            <a:r>
              <a:rPr lang="en-US" altLang="ko-KR" sz="1800" dirty="0"/>
              <a:t>Integration test: </a:t>
            </a:r>
            <a:r>
              <a:rPr lang="ko-KR" altLang="en-US" sz="1800" dirty="0"/>
              <a:t>각 통합 단계 별로 테스트를 진행</a:t>
            </a:r>
            <a:endParaRPr lang="en-US" altLang="ko-KR" sz="1800" dirty="0"/>
          </a:p>
          <a:p>
            <a:pPr lvl="2"/>
            <a:r>
              <a:rPr lang="ko-KR" altLang="en-US" sz="1600" dirty="0"/>
              <a:t>최하위 컴포넌트</a:t>
            </a:r>
            <a:r>
              <a:rPr lang="en-US" altLang="ko-KR" sz="1600" dirty="0"/>
              <a:t>, </a:t>
            </a:r>
            <a:r>
              <a:rPr lang="ko-KR" altLang="en-US" sz="1600" dirty="0"/>
              <a:t>모듈들은 각기 </a:t>
            </a:r>
            <a:r>
              <a:rPr lang="en-US" altLang="ko-KR" sz="1600" dirty="0"/>
              <a:t>Unit test</a:t>
            </a:r>
            <a:r>
              <a:rPr lang="ko-KR" altLang="en-US" sz="1600" dirty="0"/>
              <a:t>를 통과한 상태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800" dirty="0"/>
              <a:t>* </a:t>
            </a:r>
            <a:r>
              <a:rPr lang="ko-KR" altLang="en-US" sz="1800" dirty="0"/>
              <a:t>참고</a:t>
            </a:r>
            <a:r>
              <a:rPr lang="en-US" altLang="ko-KR" sz="1800" dirty="0"/>
              <a:t>: System Integration(SI) </a:t>
            </a:r>
            <a:r>
              <a:rPr lang="ko-KR" altLang="en-US" sz="1800" dirty="0"/>
              <a:t>업체</a:t>
            </a:r>
            <a:endParaRPr lang="en-US" altLang="ko-KR" sz="1800" dirty="0"/>
          </a:p>
          <a:p>
            <a:pPr lvl="1"/>
            <a:r>
              <a:rPr lang="ko-KR" altLang="en-US" sz="1600" dirty="0"/>
              <a:t>고객사에 납품할 최종 시스템을 구축하기 위해 기획</a:t>
            </a:r>
            <a:r>
              <a:rPr lang="en-US" altLang="ko-KR" sz="1600" dirty="0"/>
              <a:t>, </a:t>
            </a:r>
            <a:r>
              <a:rPr lang="ko-KR" altLang="en-US" sz="1600" dirty="0"/>
              <a:t>개발</a:t>
            </a:r>
            <a:r>
              <a:rPr lang="en-US" altLang="ko-KR" sz="1600" dirty="0"/>
              <a:t>, </a:t>
            </a:r>
            <a:r>
              <a:rPr lang="ko-KR" altLang="en-US" sz="1600" dirty="0"/>
              <a:t>유지보수</a:t>
            </a:r>
            <a:r>
              <a:rPr lang="en-US" altLang="ko-KR" sz="1600" dirty="0"/>
              <a:t>, </a:t>
            </a:r>
            <a:r>
              <a:rPr lang="ko-KR" altLang="en-US" sz="1600" dirty="0"/>
              <a:t>운영 등을 수행하는 업체</a:t>
            </a:r>
            <a:endParaRPr lang="en-US" altLang="ko-KR" sz="1600" dirty="0"/>
          </a:p>
          <a:p>
            <a:pPr lvl="1"/>
            <a:r>
              <a:rPr lang="ko-KR" altLang="en-US" sz="1600" dirty="0"/>
              <a:t>보통 </a:t>
            </a:r>
            <a:r>
              <a:rPr lang="en-US" altLang="ko-KR" sz="1600" dirty="0"/>
              <a:t>SI</a:t>
            </a:r>
            <a:r>
              <a:rPr lang="ko-KR" altLang="en-US" sz="1600" dirty="0"/>
              <a:t>업체가 수주하고</a:t>
            </a:r>
            <a:r>
              <a:rPr lang="en-US" altLang="ko-KR" sz="1600" dirty="0"/>
              <a:t>, </a:t>
            </a:r>
            <a:r>
              <a:rPr lang="ko-KR" altLang="en-US" sz="1600" dirty="0"/>
              <a:t>전체 시스템의 설계를 수행하고</a:t>
            </a:r>
            <a:r>
              <a:rPr lang="en-US" altLang="ko-KR" sz="1600" dirty="0"/>
              <a:t>, </a:t>
            </a:r>
            <a:r>
              <a:rPr lang="ko-KR" altLang="en-US" sz="1600" dirty="0"/>
              <a:t>필요한 구성 요소들은 다시 하청을 통해 개발하는 경우가 많음 </a:t>
            </a:r>
            <a:r>
              <a:rPr lang="en-US" altLang="ko-KR" sz="1600" dirty="0"/>
              <a:t>-&gt; </a:t>
            </a:r>
            <a:r>
              <a:rPr lang="ko-KR" altLang="en-US" sz="1600" dirty="0"/>
              <a:t>각 하청에서 올라온 컴포넌트들을 </a:t>
            </a:r>
            <a:r>
              <a:rPr lang="en-US" altLang="ko-KR" sz="1600" dirty="0"/>
              <a:t>Integration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93B8DB-69C3-4A5E-BE38-2B750974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620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48FFE-6EC2-41A8-BBE7-88710920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작업 등록 시작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64F18F-3BFD-412E-B3C0-7BB1E2555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784" y="1058863"/>
            <a:ext cx="6632432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463FF1-82D7-42E0-9A05-3280EAC5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F500CC-3BBC-4CEE-9063-CAFF6EC0DF52}"/>
              </a:ext>
            </a:extLst>
          </p:cNvPr>
          <p:cNvSpPr/>
          <p:nvPr/>
        </p:nvSpPr>
        <p:spPr>
          <a:xfrm>
            <a:off x="1412105" y="2327162"/>
            <a:ext cx="1579670" cy="540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609C0B-1A30-422D-AC38-4D3545C26DF0}"/>
              </a:ext>
            </a:extLst>
          </p:cNvPr>
          <p:cNvSpPr/>
          <p:nvPr/>
        </p:nvSpPr>
        <p:spPr>
          <a:xfrm>
            <a:off x="1412105" y="5754748"/>
            <a:ext cx="807314" cy="389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303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D4A4F-C2AA-44CD-98FF-3D4A686A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667884-4510-42C8-8101-024D5B44E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265579"/>
            <a:ext cx="8353425" cy="485548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685ABC-161B-4B3A-B9CE-F39BF7D0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90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3F0EC-E137-4503-9C9F-B29E232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 관리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3DBB83-1F44-4A58-A3EB-4E1EE0F5B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088" y="1058863"/>
            <a:ext cx="6863825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232F0D-67D9-4247-B49B-19858650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CA48FC-1F72-47B7-9559-0371726B0093}"/>
              </a:ext>
            </a:extLst>
          </p:cNvPr>
          <p:cNvSpPr/>
          <p:nvPr/>
        </p:nvSpPr>
        <p:spPr>
          <a:xfrm>
            <a:off x="1234551" y="1821135"/>
            <a:ext cx="5734419" cy="815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C2E599-22BB-4683-91D6-4F4ABC903977}"/>
              </a:ext>
            </a:extLst>
          </p:cNvPr>
          <p:cNvSpPr/>
          <p:nvPr/>
        </p:nvSpPr>
        <p:spPr>
          <a:xfrm>
            <a:off x="5268342" y="3693319"/>
            <a:ext cx="946027" cy="381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668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70B2F-EAB3-431F-BE58-3CBAB61F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Private</a:t>
            </a:r>
            <a:r>
              <a:rPr lang="ko-KR" altLang="en-US" sz="2800" dirty="0"/>
              <a:t> </a:t>
            </a:r>
            <a:r>
              <a:rPr lang="en-US" altLang="ko-KR" sz="2800" dirty="0"/>
              <a:t>Repo </a:t>
            </a:r>
            <a:r>
              <a:rPr lang="ko-KR" altLang="en-US" sz="2800" dirty="0"/>
              <a:t>인 경우</a:t>
            </a:r>
            <a:r>
              <a:rPr lang="en-US" altLang="ko-KR" sz="2800" dirty="0"/>
              <a:t>, add credential </a:t>
            </a:r>
            <a:r>
              <a:rPr lang="ko-KR" altLang="en-US" sz="2800" dirty="0"/>
              <a:t>로 계정 정보를 </a:t>
            </a:r>
            <a:br>
              <a:rPr lang="en-US" altLang="ko-KR" sz="2800" dirty="0"/>
            </a:br>
            <a:r>
              <a:rPr lang="ko-KR" altLang="en-US" sz="2800" dirty="0"/>
              <a:t>추가해주어야 접속 가능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30A14D-833E-4CD5-9896-CD2ABA58E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870" y="1058863"/>
            <a:ext cx="7886261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3E7D04-6C42-432B-A65C-5A294236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FCE33A-BFD8-4379-99A1-A6AF6119C6B7}"/>
              </a:ext>
            </a:extLst>
          </p:cNvPr>
          <p:cNvSpPr/>
          <p:nvPr/>
        </p:nvSpPr>
        <p:spPr>
          <a:xfrm>
            <a:off x="1420982" y="2956264"/>
            <a:ext cx="6844129" cy="1660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74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77E56-A22A-4BF3-8DA3-D9CC593B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Private repo </a:t>
            </a:r>
            <a:r>
              <a:rPr lang="ko-KR" altLang="en-US" dirty="0"/>
              <a:t>접근 성공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9B41E7-F7D7-4A23-9426-01A79BE8B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218230"/>
            <a:ext cx="8353425" cy="495017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726B6A-359C-4270-82DB-7A85F292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0F0A27-F60A-45C5-ABF5-1491441AFC44}"/>
              </a:ext>
            </a:extLst>
          </p:cNvPr>
          <p:cNvSpPr/>
          <p:nvPr/>
        </p:nvSpPr>
        <p:spPr>
          <a:xfrm>
            <a:off x="2459670" y="2033194"/>
            <a:ext cx="2991220" cy="372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200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11269-29B8-4533-99D0-F69179B2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triggers (</a:t>
            </a:r>
            <a:r>
              <a:rPr lang="ko-KR" altLang="en-US" dirty="0"/>
              <a:t>작업 유발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50AA90-ADB3-4848-A3D7-379A1FF61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530992"/>
            <a:ext cx="8353425" cy="232465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A382D5-7F1E-4CDF-90DB-3B3E870F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D05E7D-F9F2-4262-997A-94D16EF92415}"/>
              </a:ext>
            </a:extLst>
          </p:cNvPr>
          <p:cNvSpPr/>
          <p:nvPr/>
        </p:nvSpPr>
        <p:spPr>
          <a:xfrm>
            <a:off x="395287" y="3992211"/>
            <a:ext cx="3164659" cy="411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072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4AB8E-20FF-4BF3-831F-21089D1D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환경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B24BE89-87B7-466A-ACBD-E91C786AD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058398"/>
            <a:ext cx="8353425" cy="326984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F1B91-6D76-475A-93C7-793D0820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46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33D1B-948A-4FED-B785-B4D44E53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(</a:t>
            </a:r>
            <a:r>
              <a:rPr lang="ko-KR" altLang="en-US" dirty="0"/>
              <a:t>실제 수행할 작업들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BA9561-D437-4198-BDA5-9A2DEB3E2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921640"/>
            <a:ext cx="8353425" cy="354335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4591C9-5AB7-4AE8-8DDC-3AFADD33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84B4EF-2770-43A7-8EC8-BB91017704D8}"/>
              </a:ext>
            </a:extLst>
          </p:cNvPr>
          <p:cNvSpPr/>
          <p:nvPr/>
        </p:nvSpPr>
        <p:spPr>
          <a:xfrm>
            <a:off x="1408328" y="1393002"/>
            <a:ext cx="680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일단 </a:t>
            </a:r>
            <a:r>
              <a:rPr lang="en-US" altLang="ko-KR" dirty="0"/>
              <a:t>GitHub </a:t>
            </a:r>
            <a:r>
              <a:rPr lang="ko-KR" altLang="en-US" dirty="0"/>
              <a:t>와의 연동 테스트를 위해 간단한 메시지 출력만 수행</a:t>
            </a:r>
          </a:p>
        </p:txBody>
      </p:sp>
    </p:spTree>
    <p:extLst>
      <p:ext uri="{BB962C8B-B14F-4D97-AF65-F5344CB8AC3E}">
        <p14:creationId xmlns:p14="http://schemas.microsoft.com/office/powerpoint/2010/main" val="869932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04278-A0DF-42CA-A1B3-DD675F95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Webhook </a:t>
            </a:r>
            <a:r>
              <a:rPr lang="ko-KR" altLang="en-US" dirty="0"/>
              <a:t>을 통한 </a:t>
            </a:r>
            <a:r>
              <a:rPr lang="en-US" altLang="ko-KR" dirty="0"/>
              <a:t>Jenkins </a:t>
            </a:r>
            <a:r>
              <a:rPr lang="ko-KR" altLang="en-US" dirty="0"/>
              <a:t>연동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6CE153-B25B-4818-ABEA-B34F929DF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526092"/>
            <a:ext cx="8353425" cy="433445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B74FB3-305B-4FB7-AA96-B745527E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328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3E2D7-E40F-4E34-9538-4B605974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Webhook </a:t>
            </a:r>
            <a:r>
              <a:rPr lang="ko-KR" altLang="en-US" dirty="0"/>
              <a:t>등록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A2670F-2F34-4351-BF50-398678627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047" y="1058863"/>
            <a:ext cx="4569907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DEB1-F34B-419C-A1E0-6BFFA592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DEE483-948E-4E45-ACDC-EEFA9C34BE6C}"/>
              </a:ext>
            </a:extLst>
          </p:cNvPr>
          <p:cNvSpPr/>
          <p:nvPr/>
        </p:nvSpPr>
        <p:spPr>
          <a:xfrm>
            <a:off x="2287047" y="2394231"/>
            <a:ext cx="3164659" cy="411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BB856B-4547-451B-A75A-07F95B5DF64C}"/>
              </a:ext>
            </a:extLst>
          </p:cNvPr>
          <p:cNvSpPr/>
          <p:nvPr/>
        </p:nvSpPr>
        <p:spPr>
          <a:xfrm>
            <a:off x="2375007" y="5916662"/>
            <a:ext cx="1122795" cy="411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51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B5B24-B7F7-4C1E-AFF3-C770596B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Deployment (or</a:t>
            </a:r>
            <a:r>
              <a:rPr lang="ko-KR" altLang="en-US" dirty="0"/>
              <a:t> </a:t>
            </a:r>
            <a:r>
              <a:rPr lang="en-US" altLang="ko-KR" dirty="0"/>
              <a:t>Delivery)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CAD60-8E9F-4C4A-B625-51E759305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고객에게 서비스를 제공하는 </a:t>
            </a:r>
            <a:r>
              <a:rPr lang="en-US" altLang="ko-KR" sz="2000" dirty="0"/>
              <a:t>Production </a:t>
            </a:r>
            <a:r>
              <a:rPr lang="ko-KR" altLang="en-US" sz="2000" dirty="0"/>
              <a:t>환경에 새로운 서비스를 배포</a:t>
            </a:r>
            <a:endParaRPr lang="en-US" altLang="ko-KR" sz="2000" dirty="0"/>
          </a:p>
          <a:p>
            <a:pPr lvl="1"/>
            <a:r>
              <a:rPr lang="ko-KR" altLang="en-US" sz="1800" dirty="0"/>
              <a:t>배포 이슈</a:t>
            </a:r>
            <a:endParaRPr lang="en-US" altLang="ko-KR" sz="1800" dirty="0"/>
          </a:p>
          <a:p>
            <a:pPr lvl="2"/>
            <a:r>
              <a:rPr lang="ko-KR" altLang="en-US" sz="1600" dirty="0"/>
              <a:t>가동 중지 시간으로 인한 서비스 가용성 </a:t>
            </a:r>
            <a:r>
              <a:rPr lang="en-US" altLang="ko-KR" sz="1600" dirty="0"/>
              <a:t>(availability) </a:t>
            </a:r>
            <a:r>
              <a:rPr lang="ko-KR" altLang="en-US" sz="1600" dirty="0"/>
              <a:t>저하</a:t>
            </a:r>
            <a:endParaRPr lang="en-US" altLang="ko-KR" sz="1600" dirty="0"/>
          </a:p>
          <a:p>
            <a:pPr lvl="2"/>
            <a:r>
              <a:rPr lang="ko-KR" altLang="en-US" sz="1600" dirty="0"/>
              <a:t>서비스의 연속성</a:t>
            </a:r>
            <a:r>
              <a:rPr lang="en-US" altLang="ko-KR" sz="1600" dirty="0"/>
              <a:t> </a:t>
            </a:r>
            <a:r>
              <a:rPr lang="ko-KR" altLang="en-US" sz="1600" dirty="0"/>
              <a:t>보장</a:t>
            </a:r>
            <a:r>
              <a:rPr lang="en-US" altLang="ko-KR" sz="1600" dirty="0"/>
              <a:t>: </a:t>
            </a:r>
            <a:r>
              <a:rPr lang="ko-KR" altLang="en-US" sz="1600" dirty="0"/>
              <a:t>정확한 데이터의 보존 및 이전</a:t>
            </a:r>
            <a:endParaRPr lang="en-US" altLang="ko-KR" sz="1600" dirty="0"/>
          </a:p>
          <a:p>
            <a:pPr lvl="2"/>
            <a:r>
              <a:rPr lang="ko-KR" altLang="en-US" sz="1600" dirty="0"/>
              <a:t>새로운 환경</a:t>
            </a:r>
            <a:r>
              <a:rPr lang="en-US" altLang="ko-KR" sz="1600" dirty="0"/>
              <a:t>(OS, DB </a:t>
            </a:r>
            <a:r>
              <a:rPr lang="ko-KR" altLang="en-US" sz="1600" dirty="0"/>
              <a:t>업데이트 등</a:t>
            </a:r>
            <a:r>
              <a:rPr lang="en-US" altLang="ko-KR" sz="1600" dirty="0"/>
              <a:t>)</a:t>
            </a:r>
            <a:r>
              <a:rPr lang="ko-KR" altLang="en-US" sz="1600" dirty="0"/>
              <a:t>을 적용하는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그로 인한 문제점 발생 가능</a:t>
            </a:r>
            <a:endParaRPr lang="en-US" altLang="ko-KR" sz="1600" dirty="0"/>
          </a:p>
          <a:p>
            <a:pPr lvl="2"/>
            <a:r>
              <a:rPr lang="ko-KR" altLang="en-US" sz="1600" dirty="0"/>
              <a:t>배포 이전에 실제 사용 환경과 유사한 종류</a:t>
            </a:r>
            <a:r>
              <a:rPr lang="en-US" altLang="ko-KR" sz="1600" dirty="0"/>
              <a:t>, </a:t>
            </a:r>
            <a:r>
              <a:rPr lang="ko-KR" altLang="en-US" sz="1600" dirty="0"/>
              <a:t>강도의 테스트가 필수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ko-KR" altLang="en-US" sz="1800" dirty="0" err="1"/>
              <a:t>무중단</a:t>
            </a:r>
            <a:r>
              <a:rPr lang="ko-KR" altLang="en-US" sz="1800" dirty="0"/>
              <a:t> 배포</a:t>
            </a:r>
            <a:r>
              <a:rPr lang="en-US" altLang="ko-KR" sz="1800" dirty="0"/>
              <a:t>: </a:t>
            </a:r>
            <a:r>
              <a:rPr lang="ko-KR" altLang="en-US" sz="1800" dirty="0"/>
              <a:t>완전히 새로운 환경을 구성하는 것이 핵심</a:t>
            </a:r>
            <a:endParaRPr lang="en-US" altLang="ko-KR" sz="1800" dirty="0"/>
          </a:p>
          <a:p>
            <a:pPr lvl="2"/>
            <a:r>
              <a:rPr lang="ko-KR" altLang="en-US" sz="1600" dirty="0"/>
              <a:t>예</a:t>
            </a:r>
            <a:r>
              <a:rPr lang="en-US" altLang="ko-KR" sz="1600" dirty="0"/>
              <a:t>) A, B </a:t>
            </a:r>
            <a:r>
              <a:rPr lang="ko-KR" altLang="en-US" sz="1600" dirty="0"/>
              <a:t>환경이 있다고 할 때</a:t>
            </a:r>
            <a:r>
              <a:rPr lang="en-US" altLang="ko-KR" sz="1600" dirty="0"/>
              <a:t>, </a:t>
            </a:r>
            <a:r>
              <a:rPr lang="ko-KR" altLang="en-US" sz="1600" dirty="0"/>
              <a:t>기존 배포는 </a:t>
            </a:r>
            <a:r>
              <a:rPr lang="en-US" altLang="ko-KR" sz="1600" dirty="0"/>
              <a:t>A, </a:t>
            </a:r>
            <a:r>
              <a:rPr lang="ko-KR" altLang="en-US" sz="1600" dirty="0"/>
              <a:t>새로운 버전의 테스트는 </a:t>
            </a:r>
            <a:r>
              <a:rPr lang="en-US" altLang="ko-KR" sz="1600" dirty="0"/>
              <a:t>B</a:t>
            </a:r>
            <a:r>
              <a:rPr lang="ko-KR" altLang="en-US" sz="1600" dirty="0"/>
              <a:t>에서 진행</a:t>
            </a:r>
            <a:endParaRPr lang="en-US" altLang="ko-KR" sz="1600" dirty="0"/>
          </a:p>
          <a:p>
            <a:pPr lvl="2"/>
            <a:r>
              <a:rPr lang="en-US" altLang="ko-KR" sz="1600" dirty="0"/>
              <a:t>B</a:t>
            </a:r>
            <a:r>
              <a:rPr lang="ko-KR" altLang="en-US" sz="1600" dirty="0"/>
              <a:t>환경에서 테스트 완료 후</a:t>
            </a:r>
            <a:r>
              <a:rPr lang="en-US" altLang="ko-KR" sz="1600" dirty="0"/>
              <a:t>, </a:t>
            </a:r>
            <a:r>
              <a:rPr lang="ko-KR" altLang="en-US" sz="1600" dirty="0"/>
              <a:t>서비스 </a:t>
            </a:r>
            <a:r>
              <a:rPr lang="ko-KR" altLang="en-US" sz="1600" dirty="0" err="1"/>
              <a:t>엔드포인트를</a:t>
            </a:r>
            <a:r>
              <a:rPr lang="ko-KR" altLang="en-US" sz="1600" dirty="0"/>
              <a:t> </a:t>
            </a:r>
            <a:r>
              <a:rPr lang="en-US" altLang="ko-KR" sz="1600" dirty="0"/>
              <a:t>A</a:t>
            </a:r>
            <a:r>
              <a:rPr lang="ko-KR" altLang="en-US" sz="1600" dirty="0"/>
              <a:t>에서 </a:t>
            </a:r>
            <a:r>
              <a:rPr lang="en-US" altLang="ko-KR" sz="1600" dirty="0"/>
              <a:t>B</a:t>
            </a:r>
            <a:r>
              <a:rPr lang="ko-KR" altLang="en-US" sz="1600" dirty="0"/>
              <a:t>로 변경해주면 </a:t>
            </a:r>
            <a:br>
              <a:rPr lang="en-US" altLang="ko-KR" sz="1600" dirty="0"/>
            </a:br>
            <a:r>
              <a:rPr lang="ko-KR" altLang="en-US" sz="1600" dirty="0"/>
              <a:t>즉각 업데이트가 완료됨</a:t>
            </a:r>
            <a:r>
              <a:rPr lang="en-US" altLang="ko-KR" sz="1600" dirty="0"/>
              <a:t>. </a:t>
            </a:r>
            <a:r>
              <a:rPr lang="ko-KR" altLang="en-US" sz="1600" dirty="0"/>
              <a:t>이후 </a:t>
            </a:r>
            <a:r>
              <a:rPr lang="en-US" altLang="ko-KR" sz="1600" dirty="0"/>
              <a:t>A</a:t>
            </a:r>
            <a:r>
              <a:rPr lang="ko-KR" altLang="en-US" sz="1600" dirty="0"/>
              <a:t>환경은 정리하고</a:t>
            </a:r>
            <a:r>
              <a:rPr lang="en-US" altLang="ko-KR" sz="1600" dirty="0"/>
              <a:t>,</a:t>
            </a:r>
            <a:r>
              <a:rPr lang="ko-KR" altLang="en-US" sz="1600" dirty="0"/>
              <a:t> 다시 테스트 용도로 사용</a:t>
            </a:r>
            <a:endParaRPr lang="en-US" altLang="ko-KR" sz="1600" dirty="0"/>
          </a:p>
          <a:p>
            <a:pPr lvl="3"/>
            <a:r>
              <a:rPr lang="en-US" altLang="ko-KR" sz="1400" dirty="0"/>
              <a:t>IP</a:t>
            </a:r>
            <a:r>
              <a:rPr lang="ko-KR" altLang="en-US" sz="1400" dirty="0"/>
              <a:t> 주소 할당을 변경하거나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혹은 </a:t>
            </a:r>
            <a:r>
              <a:rPr lang="en-US" altLang="ko-KR" sz="1400" dirty="0"/>
              <a:t>DNS </a:t>
            </a:r>
            <a:r>
              <a:rPr lang="ko-KR" altLang="en-US" sz="1400" dirty="0"/>
              <a:t>레코드를 변경</a:t>
            </a:r>
            <a:endParaRPr lang="en-US" altLang="ko-KR" sz="1400" dirty="0"/>
          </a:p>
          <a:p>
            <a:pPr lvl="3"/>
            <a:r>
              <a:rPr lang="ko-KR" altLang="en-US" sz="1400" dirty="0"/>
              <a:t>두 시스템이 동일한 데이터로 작업하도록 시스템이 설계되어 있어야 함</a:t>
            </a:r>
            <a:endParaRPr lang="en-US" altLang="ko-KR" sz="1400" dirty="0"/>
          </a:p>
          <a:p>
            <a:pPr lvl="2"/>
            <a:r>
              <a:rPr lang="ko-KR" altLang="en-US" sz="1600" dirty="0"/>
              <a:t>혹은 완전히 새로운 환경을 배포 때마다 구성 </a:t>
            </a:r>
            <a:r>
              <a:rPr lang="en-US" altLang="ko-KR" sz="1600" dirty="0"/>
              <a:t>(Cloud </a:t>
            </a:r>
            <a:r>
              <a:rPr lang="ko-KR" altLang="en-US" sz="1600" dirty="0"/>
              <a:t>기반의 </a:t>
            </a:r>
            <a:r>
              <a:rPr lang="en-US" altLang="ko-KR" sz="1600" dirty="0"/>
              <a:t>VM, Container </a:t>
            </a:r>
            <a:r>
              <a:rPr lang="ko-KR" altLang="en-US" sz="1600" dirty="0"/>
              <a:t>환경</a:t>
            </a:r>
            <a:r>
              <a:rPr lang="en-US" altLang="ko-KR" sz="1600" dirty="0"/>
              <a:t>)</a:t>
            </a:r>
          </a:p>
          <a:p>
            <a:endParaRPr lang="en-US" altLang="ko-KR" sz="2200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205DC8-024E-4210-A48D-A211DF18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91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401A48-E217-4B7D-B20A-93BF82A4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247" y="2165680"/>
            <a:ext cx="5712301" cy="450249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93944C-2F2F-453E-8274-31A2DB9E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간단히 </a:t>
            </a:r>
            <a:r>
              <a:rPr lang="en-US" altLang="ko-KR" dirty="0"/>
              <a:t>PR </a:t>
            </a:r>
            <a:r>
              <a:rPr lang="ko-KR" altLang="en-US" dirty="0"/>
              <a:t>을 하나 만들어 테스트해보자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BB773-8DE7-4655-83F7-E8E5416C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491012" cy="5269953"/>
          </a:xfrm>
        </p:spPr>
        <p:txBody>
          <a:bodyPr/>
          <a:lstStyle/>
          <a:p>
            <a:r>
              <a:rPr lang="en-US" altLang="ko-KR" sz="2000" dirty="0"/>
              <a:t>GitHub </a:t>
            </a:r>
            <a:r>
              <a:rPr lang="ko-KR" altLang="en-US" sz="2000" dirty="0"/>
              <a:t>에서 </a:t>
            </a:r>
            <a:r>
              <a:rPr lang="en-US" altLang="ko-KR" sz="2000" dirty="0"/>
              <a:t>Fork </a:t>
            </a:r>
            <a:r>
              <a:rPr lang="ko-KR" altLang="en-US" sz="2000" dirty="0"/>
              <a:t>한 후</a:t>
            </a:r>
            <a:r>
              <a:rPr lang="en-US" altLang="ko-KR" sz="2000" dirty="0"/>
              <a:t>, PR </a:t>
            </a:r>
            <a:r>
              <a:rPr lang="ko-KR" altLang="en-US" sz="2000" dirty="0"/>
              <a:t>을 만들고 </a:t>
            </a:r>
            <a:r>
              <a:rPr lang="en-US" altLang="ko-KR" sz="2000" dirty="0"/>
              <a:t>Merge </a:t>
            </a:r>
            <a:r>
              <a:rPr lang="ko-KR" altLang="en-US" sz="2000" dirty="0"/>
              <a:t>까지 수행</a:t>
            </a:r>
            <a:endParaRPr lang="en-US" altLang="ko-KR" sz="2000" dirty="0"/>
          </a:p>
          <a:p>
            <a:r>
              <a:rPr lang="en-US" altLang="ko-KR" sz="2000" dirty="0"/>
              <a:t>Merge</a:t>
            </a:r>
            <a:r>
              <a:rPr lang="ko-KR" altLang="en-US" sz="2000" dirty="0"/>
              <a:t>가 </a:t>
            </a:r>
            <a:r>
              <a:rPr lang="en-US" altLang="ko-KR" sz="2000" dirty="0"/>
              <a:t>Push </a:t>
            </a:r>
            <a:r>
              <a:rPr lang="ko-KR" altLang="en-US" sz="2000" dirty="0"/>
              <a:t>이벤트로 인식되어</a:t>
            </a:r>
            <a:r>
              <a:rPr lang="en-US" altLang="ko-KR" sz="2000" dirty="0"/>
              <a:t>, Webhook</a:t>
            </a:r>
            <a:r>
              <a:rPr lang="ko-KR" altLang="en-US" sz="2000" dirty="0"/>
              <a:t>을 통해 </a:t>
            </a:r>
            <a:r>
              <a:rPr lang="en-US" altLang="ko-KR" sz="2000" dirty="0"/>
              <a:t>Jenkins</a:t>
            </a:r>
            <a:r>
              <a:rPr lang="ko-KR" altLang="en-US" sz="2000" dirty="0"/>
              <a:t>로 이벤트 전달</a:t>
            </a:r>
            <a:endParaRPr lang="en-US" altLang="ko-KR" sz="2000" dirty="0"/>
          </a:p>
          <a:p>
            <a:r>
              <a:rPr lang="ko-KR" altLang="en-US" sz="2000" dirty="0"/>
              <a:t>빌드가 수행됨을 </a:t>
            </a:r>
            <a:br>
              <a:rPr lang="en-US" altLang="ko-KR" sz="2000" dirty="0"/>
            </a:br>
            <a:r>
              <a:rPr lang="ko-KR" altLang="en-US" sz="2000" dirty="0"/>
              <a:t>알 수 있음</a:t>
            </a:r>
            <a:endParaRPr lang="en-US" altLang="ko-KR" sz="2000" dirty="0"/>
          </a:p>
          <a:p>
            <a:r>
              <a:rPr lang="ko-KR" altLang="en-US" sz="2000" dirty="0"/>
              <a:t>끝나고 나서 </a:t>
            </a:r>
            <a:br>
              <a:rPr lang="en-US" altLang="ko-KR" sz="2000" dirty="0"/>
            </a:br>
            <a:r>
              <a:rPr lang="ko-KR" altLang="en-US" sz="2000" dirty="0"/>
              <a:t>빌드 번호를 눌러보자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8F2279-DE57-4B2C-AFA8-EFBDA6AD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C9C7C3-B197-4A59-8BE0-2601AE6DEBBB}"/>
              </a:ext>
            </a:extLst>
          </p:cNvPr>
          <p:cNvSpPr/>
          <p:nvPr/>
        </p:nvSpPr>
        <p:spPr>
          <a:xfrm>
            <a:off x="3174247" y="5189437"/>
            <a:ext cx="2505608" cy="1478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691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78A57-F42D-4E0C-8536-C4F61440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정보 나옴 </a:t>
            </a:r>
            <a:r>
              <a:rPr lang="en-US" altLang="ko-KR" dirty="0"/>
              <a:t>(</a:t>
            </a:r>
            <a:r>
              <a:rPr lang="ko-KR" altLang="en-US" dirty="0"/>
              <a:t>파란 버튼은 성공을 뜻함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560F927-7DE8-4EC0-B2C0-F265E36E2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694348"/>
            <a:ext cx="8353425" cy="399794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26347-356C-406A-8D0F-5EB5E1C7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D90275-9121-44DA-A1FF-08A5A33240B4}"/>
              </a:ext>
            </a:extLst>
          </p:cNvPr>
          <p:cNvSpPr/>
          <p:nvPr/>
        </p:nvSpPr>
        <p:spPr>
          <a:xfrm>
            <a:off x="3645331" y="2651683"/>
            <a:ext cx="4870019" cy="517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80922F-6347-4E94-B213-3CF066A2C6E8}"/>
              </a:ext>
            </a:extLst>
          </p:cNvPr>
          <p:cNvSpPr/>
          <p:nvPr/>
        </p:nvSpPr>
        <p:spPr>
          <a:xfrm>
            <a:off x="480672" y="3429001"/>
            <a:ext cx="1490171" cy="3440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754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A5A5D-8BDE-411C-97C2-83B697BB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3C5963-E522-44CA-802E-01DAE9968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331" y="1058863"/>
            <a:ext cx="5337339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793065-306B-43B0-B319-DC0BF0AB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552449-B9EB-4AB1-83B2-959CFEFD441C}"/>
              </a:ext>
            </a:extLst>
          </p:cNvPr>
          <p:cNvSpPr/>
          <p:nvPr/>
        </p:nvSpPr>
        <p:spPr>
          <a:xfrm>
            <a:off x="1903330" y="1710650"/>
            <a:ext cx="2544383" cy="198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450B39-BFCF-4236-BBF5-B9F11F3B6037}"/>
              </a:ext>
            </a:extLst>
          </p:cNvPr>
          <p:cNvSpPr/>
          <p:nvPr/>
        </p:nvSpPr>
        <p:spPr>
          <a:xfrm>
            <a:off x="2012704" y="5799137"/>
            <a:ext cx="1502853" cy="459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2860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A8CE5-D7BC-444B-A359-A82EC0D3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Workspace </a:t>
            </a:r>
            <a:r>
              <a:rPr lang="ko-KR" altLang="en-US" dirty="0"/>
              <a:t>가 만들어진 것을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AB66DC-F8AD-4337-BA27-62C106080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126" y="1058863"/>
            <a:ext cx="6809749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14CD2E-9149-41BF-B731-71991987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1633A6-5EBA-422E-ABC4-3D27EA86EC0E}"/>
              </a:ext>
            </a:extLst>
          </p:cNvPr>
          <p:cNvSpPr/>
          <p:nvPr/>
        </p:nvSpPr>
        <p:spPr>
          <a:xfrm>
            <a:off x="1167125" y="2647565"/>
            <a:ext cx="1247601" cy="317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C1F0E2-70A0-4D08-A4E1-1FB3E22C4F17}"/>
              </a:ext>
            </a:extLst>
          </p:cNvPr>
          <p:cNvSpPr/>
          <p:nvPr/>
        </p:nvSpPr>
        <p:spPr>
          <a:xfrm>
            <a:off x="4400077" y="3111423"/>
            <a:ext cx="1148468" cy="44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088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95EB0-9B5D-4CBA-8CD5-D4831CAD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Repo</a:t>
            </a:r>
            <a:r>
              <a:rPr lang="ko-KR" altLang="en-US" dirty="0"/>
              <a:t> 를 가져온 것을 확인할 수 있음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07038B6-80F5-45DE-AEF8-7BC5681BE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675" y="1064419"/>
            <a:ext cx="6724650" cy="52578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BB838B-54B0-4075-B39B-8FF8F898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456454-CA5F-4FA3-BCE3-F4C6E08095D5}"/>
              </a:ext>
            </a:extLst>
          </p:cNvPr>
          <p:cNvSpPr/>
          <p:nvPr/>
        </p:nvSpPr>
        <p:spPr>
          <a:xfrm>
            <a:off x="4772965" y="1854639"/>
            <a:ext cx="42578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빌드를 위해 필요한 파일들은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모두 이 </a:t>
            </a:r>
            <a:r>
              <a:rPr lang="en-US" altLang="ko-KR" dirty="0">
                <a:solidFill>
                  <a:srgbClr val="FF0000"/>
                </a:solidFill>
              </a:rPr>
              <a:t>workspace </a:t>
            </a:r>
            <a:r>
              <a:rPr lang="ko-KR" altLang="en-US" dirty="0">
                <a:solidFill>
                  <a:srgbClr val="FF0000"/>
                </a:solidFill>
              </a:rPr>
              <a:t>에서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관리됨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필요하면 항상 새로 만들 수도 있지만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빌드 성능이 저하될 수 있음</a:t>
            </a:r>
          </a:p>
        </p:txBody>
      </p:sp>
    </p:spTree>
    <p:extLst>
      <p:ext uri="{BB962C8B-B14F-4D97-AF65-F5344CB8AC3E}">
        <p14:creationId xmlns:p14="http://schemas.microsoft.com/office/powerpoint/2010/main" val="2002913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373DA-A8BE-4146-851C-76F78F99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2E06B-645D-43A9-8402-A40D14584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en-US" altLang="ko-KR" dirty="0"/>
              <a:t> 1: Jenkins </a:t>
            </a:r>
            <a:r>
              <a:rPr lang="ko-KR" altLang="en-US" dirty="0"/>
              <a:t>서버 구축</a:t>
            </a:r>
            <a:endParaRPr lang="en-US" altLang="ko-KR" dirty="0"/>
          </a:p>
          <a:p>
            <a:r>
              <a:rPr lang="en-US" altLang="ko-KR" dirty="0" err="1"/>
              <a:t>Todo</a:t>
            </a:r>
            <a:r>
              <a:rPr lang="en-US" altLang="ko-KR" dirty="0"/>
              <a:t> 2: Jenkins </a:t>
            </a:r>
            <a:r>
              <a:rPr lang="ko-KR" altLang="en-US" dirty="0"/>
              <a:t>작업 설정</a:t>
            </a:r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Todo</a:t>
            </a:r>
            <a:r>
              <a:rPr lang="en-US" altLang="ko-KR" dirty="0">
                <a:solidFill>
                  <a:srgbClr val="FF0000"/>
                </a:solidFill>
              </a:rPr>
              <a:t> 3: Jenkins </a:t>
            </a:r>
            <a:r>
              <a:rPr lang="ko-KR" altLang="en-US" dirty="0">
                <a:solidFill>
                  <a:srgbClr val="FF0000"/>
                </a:solidFill>
              </a:rPr>
              <a:t>빌드 설정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0A1F4-DAF1-4600-ADF3-7BE17A8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06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DC982-F6A5-4418-8C59-289F0435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8D4A7-69A5-4AA6-8AC2-F60406EB1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GitHub </a:t>
            </a:r>
            <a:r>
              <a:rPr lang="ko-KR" altLang="en-US" sz="2000" dirty="0"/>
              <a:t>연동 테스트는 했으니</a:t>
            </a:r>
            <a:r>
              <a:rPr lang="en-US" altLang="ko-KR" sz="2000" dirty="0"/>
              <a:t>, </a:t>
            </a:r>
            <a:r>
              <a:rPr lang="ko-KR" altLang="en-US" sz="2000" dirty="0"/>
              <a:t>실제 빌드할 내용을 설정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Test (integration)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SSH </a:t>
            </a:r>
            <a:r>
              <a:rPr lang="ko-KR" altLang="en-US" sz="1800" dirty="0"/>
              <a:t>를 이용해 </a:t>
            </a:r>
            <a:r>
              <a:rPr lang="en-US" altLang="ko-KR" sz="1800" dirty="0"/>
              <a:t>Git pull (</a:t>
            </a:r>
            <a:r>
              <a:rPr lang="ko-KR" altLang="en-US" sz="1800" dirty="0"/>
              <a:t>이미 </a:t>
            </a:r>
            <a:r>
              <a:rPr lang="en-US" altLang="ko-KR" sz="1800" dirty="0"/>
              <a:t>git clone </a:t>
            </a:r>
            <a:r>
              <a:rPr lang="ko-KR" altLang="en-US" sz="1800" dirty="0"/>
              <a:t>으로 환경이 구성되어 있음</a:t>
            </a:r>
            <a:r>
              <a:rPr lang="en-US" altLang="ko-KR" sz="18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이미 동작 중인 프로세스가 있다면 강제 종료</a:t>
            </a:r>
            <a:endParaRPr lang="en-US" altLang="ko-KR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Mocha</a:t>
            </a:r>
            <a:r>
              <a:rPr lang="ko-KR" altLang="en-US" sz="1800" dirty="0"/>
              <a:t>를 이용한 동작 테스트</a:t>
            </a:r>
            <a:endParaRPr lang="en-US" altLang="ko-KR" sz="18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실패하면 중단</a:t>
            </a: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SSH </a:t>
            </a:r>
            <a:r>
              <a:rPr lang="ko-KR" altLang="en-US" sz="1800" dirty="0"/>
              <a:t>를 이용해 </a:t>
            </a:r>
            <a:r>
              <a:rPr lang="en-US" altLang="ko-KR" sz="1800" dirty="0"/>
              <a:t>Git pull (</a:t>
            </a:r>
            <a:r>
              <a:rPr lang="ko-KR" altLang="en-US" sz="1800" dirty="0"/>
              <a:t>이미 </a:t>
            </a:r>
            <a:r>
              <a:rPr lang="en-US" altLang="ko-KR" sz="1800" dirty="0"/>
              <a:t>git clone </a:t>
            </a:r>
            <a:r>
              <a:rPr lang="ko-KR" altLang="en-US" sz="1800" dirty="0"/>
              <a:t>으로 환경이 구성되어 있음</a:t>
            </a:r>
            <a:r>
              <a:rPr lang="en-US" altLang="ko-KR" sz="18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이미 동작 중인 프로세스가 있다면 강제 종료</a:t>
            </a:r>
            <a:endParaRPr lang="en-US" altLang="ko-KR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FF0000"/>
                </a:solidFill>
              </a:rPr>
              <a:t>execute </a:t>
            </a:r>
            <a:r>
              <a:rPr lang="en-US" altLang="ko-KR" sz="1800" dirty="0" err="1">
                <a:solidFill>
                  <a:srgbClr val="FF0000"/>
                </a:solidFill>
              </a:rPr>
              <a:t>nodejs</a:t>
            </a:r>
            <a:r>
              <a:rPr lang="en-US" altLang="ko-KR" sz="1800" dirty="0">
                <a:solidFill>
                  <a:srgbClr val="FF0000"/>
                </a:solidFill>
              </a:rPr>
              <a:t> index.js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D4EEA6-93D6-428A-9B9E-1B25F089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10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5D8BF-17C0-4A5F-9CDE-27C80B9E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CD1F6-9509-487C-BD6F-BFD679A99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Deployment Server </a:t>
            </a:r>
            <a:r>
              <a:rPr lang="ko-KR" altLang="en-US" sz="2000" dirty="0"/>
              <a:t>에서 이미 동작 중인 </a:t>
            </a:r>
            <a:r>
              <a:rPr lang="ko-KR" altLang="en-US" sz="2000" dirty="0" err="1"/>
              <a:t>챗봇</a:t>
            </a:r>
            <a:r>
              <a:rPr lang="ko-KR" altLang="en-US" sz="2000" dirty="0"/>
              <a:t> 서버</a:t>
            </a:r>
            <a:endParaRPr lang="en-US" altLang="ko-KR" sz="2000" dirty="0"/>
          </a:p>
          <a:p>
            <a:pPr lvl="1"/>
            <a:r>
              <a:rPr lang="ko-KR" altLang="en-US" sz="1800" dirty="0"/>
              <a:t>이미 </a:t>
            </a:r>
            <a:r>
              <a:rPr lang="en-US" altLang="ko-KR" sz="1800" dirty="0"/>
              <a:t>deploy server </a:t>
            </a:r>
            <a:r>
              <a:rPr lang="ko-KR" altLang="en-US" sz="1800" dirty="0"/>
              <a:t>에서 </a:t>
            </a:r>
            <a:r>
              <a:rPr lang="ko-KR" altLang="en-US" sz="1800" dirty="0" err="1"/>
              <a:t>챗봇</a:t>
            </a:r>
            <a:r>
              <a:rPr lang="ko-KR" altLang="en-US" sz="1800" dirty="0"/>
              <a:t> 서버가 서비스 중이라는 점</a:t>
            </a:r>
            <a:endParaRPr lang="en-US" altLang="ko-KR" sz="1800" dirty="0"/>
          </a:p>
          <a:p>
            <a:pPr lvl="1"/>
            <a:r>
              <a:rPr lang="ko-KR" altLang="en-US" sz="1800" dirty="0"/>
              <a:t>따라서 기존 </a:t>
            </a:r>
            <a:r>
              <a:rPr lang="ko-KR" altLang="en-US" sz="1800" dirty="0" err="1"/>
              <a:t>챗봇들</a:t>
            </a:r>
            <a:r>
              <a:rPr lang="ko-KR" altLang="en-US" sz="1800" dirty="0"/>
              <a:t> 외에 추가로 테스트를 위한 </a:t>
            </a:r>
            <a:r>
              <a:rPr lang="ko-KR" altLang="en-US" sz="1800" dirty="0" err="1"/>
              <a:t>챗봇을</a:t>
            </a:r>
            <a:r>
              <a:rPr lang="ko-KR" altLang="en-US" sz="1800" dirty="0"/>
              <a:t> 추가해야 함</a:t>
            </a:r>
            <a:endParaRPr lang="en-US" altLang="ko-KR" sz="1800" dirty="0"/>
          </a:p>
          <a:p>
            <a:pPr lvl="1"/>
            <a:r>
              <a:rPr lang="en-US" altLang="ko-KR" sz="1800" dirty="0"/>
              <a:t>(</a:t>
            </a:r>
            <a:r>
              <a:rPr lang="ko-KR" altLang="en-US" sz="1800" dirty="0"/>
              <a:t>편의상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deploy server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챗봇</a:t>
            </a:r>
            <a:r>
              <a:rPr lang="ko-KR" altLang="en-US" sz="1800" dirty="0"/>
              <a:t> 서버는 동작을 멈추고 진행할 것</a:t>
            </a:r>
            <a:r>
              <a:rPr lang="en-US" altLang="ko-KR" sz="1800" dirty="0"/>
              <a:t>)</a:t>
            </a:r>
          </a:p>
          <a:p>
            <a:r>
              <a:rPr lang="en-US" altLang="ko-KR" sz="2000" dirty="0"/>
              <a:t>GitHub project </a:t>
            </a:r>
            <a:r>
              <a:rPr lang="ko-KR" altLang="en-US" sz="2000" dirty="0"/>
              <a:t>가</a:t>
            </a:r>
            <a:r>
              <a:rPr lang="en-US" altLang="ko-KR" sz="2000" dirty="0"/>
              <a:t> private </a:t>
            </a:r>
            <a:r>
              <a:rPr lang="ko-KR" altLang="en-US" sz="2000" dirty="0"/>
              <a:t>인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자동으로 </a:t>
            </a:r>
            <a:r>
              <a:rPr lang="en-US" altLang="ko-KR" sz="2000" dirty="0"/>
              <a:t>pull </a:t>
            </a:r>
            <a:r>
              <a:rPr lang="ko-KR" altLang="en-US" sz="2000" dirty="0"/>
              <a:t>이 안됨</a:t>
            </a:r>
            <a:endParaRPr lang="en-US" altLang="ko-KR" sz="2000" dirty="0"/>
          </a:p>
          <a:p>
            <a:pPr lvl="1"/>
            <a:r>
              <a:rPr lang="en-US" altLang="ko-KR" sz="1800" dirty="0"/>
              <a:t>ID, PW</a:t>
            </a:r>
            <a:r>
              <a:rPr lang="ko-KR" altLang="en-US" sz="1800" dirty="0"/>
              <a:t>를 입력해야 하기 때문</a:t>
            </a:r>
            <a:endParaRPr lang="en-US" altLang="ko-KR" sz="1800" dirty="0"/>
          </a:p>
          <a:p>
            <a:pPr lvl="1"/>
            <a:r>
              <a:rPr lang="en-US" altLang="ko-KR" sz="1800" dirty="0"/>
              <a:t>$ git config </a:t>
            </a:r>
            <a:r>
              <a:rPr lang="en-US" altLang="ko-KR" sz="1800" dirty="0" err="1"/>
              <a:t>credential.helper</a:t>
            </a:r>
            <a:r>
              <a:rPr lang="en-US" altLang="ko-KR" sz="1800" dirty="0"/>
              <a:t> store</a:t>
            </a:r>
          </a:p>
          <a:p>
            <a:pPr lvl="1"/>
            <a:r>
              <a:rPr lang="en-US" altLang="ko-KR" sz="1800" dirty="0"/>
              <a:t>$ git config --global </a:t>
            </a:r>
            <a:r>
              <a:rPr lang="en-US" altLang="ko-KR" sz="1800" dirty="0" err="1"/>
              <a:t>credential.helper</a:t>
            </a:r>
            <a:r>
              <a:rPr lang="en-US" altLang="ko-KR" sz="1800" dirty="0"/>
              <a:t> 'cache --timeout 7200’</a:t>
            </a:r>
          </a:p>
          <a:p>
            <a:pPr lvl="2"/>
            <a:r>
              <a:rPr lang="en-US" altLang="ko-KR" sz="1600" dirty="0"/>
              <a:t>7200</a:t>
            </a:r>
            <a:r>
              <a:rPr lang="ko-KR" altLang="en-US" sz="1600" dirty="0"/>
              <a:t>초 동안 다시 로그인할 필요 없음 </a:t>
            </a:r>
            <a:r>
              <a:rPr lang="en-US" altLang="ko-KR" sz="1600" dirty="0"/>
              <a:t>(</a:t>
            </a:r>
            <a:r>
              <a:rPr lang="ko-KR" altLang="en-US" sz="1600" dirty="0"/>
              <a:t>일주일</a:t>
            </a:r>
            <a:r>
              <a:rPr lang="en-US" altLang="ko-KR" sz="1600" dirty="0"/>
              <a:t>: 604800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600" dirty="0"/>
              <a:t>Private repo</a:t>
            </a:r>
            <a:r>
              <a:rPr lang="ko-KR" altLang="en-US" sz="1600" dirty="0"/>
              <a:t>를 쓸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로그인 정보는 정기적으로 관리할 필요가 있음</a:t>
            </a:r>
            <a:endParaRPr lang="en-US" altLang="ko-KR" sz="1600" dirty="0"/>
          </a:p>
          <a:p>
            <a:pPr lvl="1"/>
            <a:r>
              <a:rPr lang="en-US" altLang="ko-KR" sz="1800" dirty="0"/>
              <a:t>$ git pull	&lt;- </a:t>
            </a:r>
            <a:r>
              <a:rPr lang="ko-KR" altLang="en-US" sz="1800" dirty="0"/>
              <a:t>여기서 한 번 로그인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53A8B-DBEB-4A10-B1BB-FEBF12D6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504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54DB4-51E0-4CE4-9CFC-67B4A620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설정</a:t>
            </a:r>
            <a:r>
              <a:rPr lang="en-US" altLang="ko-KR" dirty="0"/>
              <a:t>: </a:t>
            </a:r>
            <a:r>
              <a:rPr lang="ko-KR" altLang="en-US" dirty="0"/>
              <a:t>빌드 단계 추가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B0BDD3-CE97-43A1-A245-4DA508AAB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888" y="1188244"/>
            <a:ext cx="7134225" cy="50101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044BE6-E5F5-417B-B4B9-61B0942A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E5000B-2E34-46CD-8642-34A8B084D5ED}"/>
              </a:ext>
            </a:extLst>
          </p:cNvPr>
          <p:cNvSpPr/>
          <p:nvPr/>
        </p:nvSpPr>
        <p:spPr>
          <a:xfrm>
            <a:off x="1149370" y="5577196"/>
            <a:ext cx="2934358" cy="317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246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CD048-230A-4593-BCC6-0BFB4B92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빌드 설정</a:t>
            </a:r>
            <a:r>
              <a:rPr lang="en-US" altLang="ko-KR" dirty="0"/>
              <a:t>) 0. </a:t>
            </a:r>
            <a:r>
              <a:rPr lang="ko-KR" altLang="en-US" dirty="0"/>
              <a:t>서비스 중지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F03C7-8B19-4090-A7F6-088320A5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97F874C5-8E17-4B88-812A-DE0DCBB45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059656"/>
            <a:ext cx="7848600" cy="5267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982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302AC-4361-46B5-A88A-D21EB5A6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CI/CD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3C910-F692-4346-98BE-CD8E30F61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Continuous Integration/Deployment (</a:t>
            </a:r>
            <a:r>
              <a:rPr lang="ko-KR" altLang="en-US" sz="2000" dirty="0"/>
              <a:t>지속적인 통합 및 배포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800" dirty="0"/>
              <a:t>목표</a:t>
            </a:r>
            <a:r>
              <a:rPr lang="en-US" altLang="ko-KR" sz="1800" dirty="0"/>
              <a:t>: </a:t>
            </a:r>
            <a:r>
              <a:rPr lang="ko-KR" altLang="en-US" sz="1800" dirty="0"/>
              <a:t>서비스 개선 사항을 빠르게 고객에게 전달하는 것</a:t>
            </a:r>
            <a:endParaRPr lang="en-US" altLang="ko-KR" sz="1800" dirty="0"/>
          </a:p>
          <a:p>
            <a:pPr lvl="2"/>
            <a:r>
              <a:rPr lang="ko-KR" altLang="en-US" sz="1600" dirty="0"/>
              <a:t>배포 오버헤드를 최소화하여</a:t>
            </a:r>
            <a:r>
              <a:rPr lang="en-US" altLang="ko-KR" sz="1600" dirty="0"/>
              <a:t>, </a:t>
            </a:r>
            <a:r>
              <a:rPr lang="ko-KR" altLang="en-US" sz="1600" dirty="0"/>
              <a:t>작은 버그 수정 하나도 빠르게 실제 서비스에 반영</a:t>
            </a:r>
            <a:endParaRPr lang="en-US" altLang="ko-KR" sz="1600" dirty="0"/>
          </a:p>
          <a:p>
            <a:pPr lvl="1"/>
            <a:r>
              <a:rPr lang="ko-KR" altLang="en-US" sz="1800" dirty="0"/>
              <a:t>정의</a:t>
            </a:r>
            <a:endParaRPr lang="en-US" altLang="ko-KR" sz="1800" dirty="0"/>
          </a:p>
          <a:p>
            <a:pPr lvl="2"/>
            <a:r>
              <a:rPr lang="ko-KR" altLang="en-US" sz="1600" dirty="0"/>
              <a:t>통합 및 배포 단계에 자동화를 적용하여</a:t>
            </a:r>
            <a:r>
              <a:rPr lang="en-US" altLang="ko-KR" sz="1600" dirty="0"/>
              <a:t>,</a:t>
            </a:r>
          </a:p>
          <a:p>
            <a:pPr lvl="2"/>
            <a:r>
              <a:rPr lang="ko-KR" altLang="en-US" sz="1600" dirty="0"/>
              <a:t>소스 코드의 변화가 즉각 통합 및 배포로 이행되도록 </a:t>
            </a:r>
            <a:endParaRPr lang="en-US" altLang="ko-KR" sz="1600" dirty="0"/>
          </a:p>
          <a:p>
            <a:pPr lvl="2"/>
            <a:r>
              <a:rPr lang="ko-KR" altLang="en-US" sz="1600" dirty="0"/>
              <a:t>개발 프로세스를 운영하는 것 </a:t>
            </a:r>
            <a:endParaRPr lang="en-US" altLang="ko-KR" sz="1400" dirty="0"/>
          </a:p>
          <a:p>
            <a:pPr lvl="1"/>
            <a:r>
              <a:rPr lang="ko-KR" altLang="en-US" sz="1800" dirty="0"/>
              <a:t>단계별로 자동화된 전체 프로세르를 </a:t>
            </a:r>
            <a:r>
              <a:rPr lang="en-US" altLang="ko-KR" sz="1800" dirty="0"/>
              <a:t>CI/CD Pipeline</a:t>
            </a:r>
            <a:r>
              <a:rPr lang="ko-KR" altLang="en-US" sz="1800" dirty="0"/>
              <a:t> 이라고 함</a:t>
            </a:r>
            <a:endParaRPr lang="en-US" altLang="ko-KR" sz="1800" dirty="0"/>
          </a:p>
          <a:p>
            <a:r>
              <a:rPr lang="ko-KR" altLang="en-US" sz="1800" dirty="0"/>
              <a:t>참고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2"/>
              </a:rPr>
              <a:t>Red Hat CI/CD</a:t>
            </a:r>
            <a:r>
              <a:rPr lang="en-US" altLang="ko-KR" sz="1800" dirty="0"/>
              <a:t>, </a:t>
            </a:r>
            <a:r>
              <a:rPr lang="en-US" altLang="ko-KR" sz="1800" dirty="0" err="1">
                <a:hlinkClick r:id="rId3"/>
              </a:rPr>
              <a:t>ITworld</a:t>
            </a:r>
            <a:r>
              <a:rPr lang="en-US" altLang="ko-KR" sz="1800" dirty="0">
                <a:hlinkClick r:id="rId3"/>
              </a:rPr>
              <a:t> CI/CD</a:t>
            </a:r>
            <a:r>
              <a:rPr lang="en-US" altLang="ko-KR" sz="1800" dirty="0"/>
              <a:t>, </a:t>
            </a:r>
            <a:r>
              <a:rPr lang="ko-KR" altLang="en-US" sz="1800" dirty="0">
                <a:hlinkClick r:id="rId4"/>
              </a:rPr>
              <a:t>카카오 사례</a:t>
            </a:r>
            <a:r>
              <a:rPr lang="en-US" altLang="ko-KR" sz="1800" dirty="0"/>
              <a:t>, </a:t>
            </a:r>
            <a:r>
              <a:rPr lang="ko-KR" altLang="en-US" sz="1800" dirty="0" err="1">
                <a:hlinkClick r:id="rId5"/>
              </a:rPr>
              <a:t>컴투스</a:t>
            </a:r>
            <a:r>
              <a:rPr lang="ko-KR" altLang="en-US" sz="1800" dirty="0">
                <a:hlinkClick r:id="rId5"/>
              </a:rPr>
              <a:t> 사례</a:t>
            </a:r>
            <a:r>
              <a:rPr lang="en-US" altLang="ko-KR" sz="1800" dirty="0"/>
              <a:t>, </a:t>
            </a:r>
            <a:r>
              <a:rPr lang="ko-KR" altLang="en-US" sz="1800" dirty="0">
                <a:hlinkClick r:id="rId6"/>
              </a:rPr>
              <a:t>우아한 형제들 사례</a:t>
            </a:r>
            <a:endParaRPr lang="en-US" altLang="ko-KR" sz="20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54CE3-F8A2-484A-A3DE-DD193B0F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026" name="Picture 2" descr="CI/CD flow">
            <a:extLst>
              <a:ext uri="{FF2B5EF4-FFF2-40B4-BE49-F238E27FC236}">
                <a16:creationId xmlns:a16="http://schemas.microsoft.com/office/drawing/2014/main" id="{0C877C23-5626-4532-BDBF-0CC5DBFEA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691130"/>
            <a:ext cx="78676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3259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BD13EAC4-CBDF-46AB-9122-354751391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284" y="1058863"/>
            <a:ext cx="6747433" cy="52689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D3DF14-9FB4-4741-96F1-9C926E63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빌드 설정</a:t>
            </a:r>
            <a:r>
              <a:rPr lang="en-US" altLang="ko-KR" dirty="0"/>
              <a:t>) 1. Test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6C2F8-CD7C-4FF2-814C-D64EF34C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68444C-B3B1-47A0-B778-F74D5B52D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0" y="1565778"/>
            <a:ext cx="4095939" cy="11946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D6E9A56-5552-4D4D-B861-EEDE9CA143B9}"/>
              </a:ext>
            </a:extLst>
          </p:cNvPr>
          <p:cNvSpPr/>
          <p:nvPr/>
        </p:nvSpPr>
        <p:spPr>
          <a:xfrm>
            <a:off x="71020" y="2830387"/>
            <a:ext cx="1728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아래 고급 옵션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F1A509-EE09-46C2-B08F-AD45D05DF777}"/>
              </a:ext>
            </a:extLst>
          </p:cNvPr>
          <p:cNvSpPr/>
          <p:nvPr/>
        </p:nvSpPr>
        <p:spPr>
          <a:xfrm>
            <a:off x="5739413" y="4292311"/>
            <a:ext cx="2159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마지막 </a:t>
            </a:r>
            <a:r>
              <a:rPr lang="en-US" altLang="ko-KR" dirty="0">
                <a:solidFill>
                  <a:srgbClr val="FF0000"/>
                </a:solidFill>
              </a:rPr>
              <a:t>fi</a:t>
            </a:r>
            <a:r>
              <a:rPr lang="ko-KR" altLang="en-US" dirty="0">
                <a:solidFill>
                  <a:srgbClr val="FF0000"/>
                </a:solidFill>
              </a:rPr>
              <a:t> 뒤에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꼭 </a:t>
            </a:r>
            <a:r>
              <a:rPr lang="en-US" altLang="ko-KR" dirty="0">
                <a:solidFill>
                  <a:srgbClr val="FF0000"/>
                </a:solidFill>
              </a:rPr>
              <a:t>enter </a:t>
            </a:r>
            <a:r>
              <a:rPr lang="ko-KR" altLang="en-US" dirty="0">
                <a:solidFill>
                  <a:srgbClr val="FF0000"/>
                </a:solidFill>
              </a:rPr>
              <a:t>를 넣을 것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738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8DAC1-4CED-4114-A8CF-B9F0AD3B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빌드 설정</a:t>
            </a:r>
            <a:r>
              <a:rPr lang="en-US" altLang="ko-KR" dirty="0"/>
              <a:t>) 1. Test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1671F-B639-4BD5-A3B8-6D9F6DDDA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62975"/>
            <a:ext cx="3375179" cy="501398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cd /home/ubuntu/chatbot</a:t>
            </a:r>
          </a:p>
          <a:p>
            <a:pPr marL="0" indent="0">
              <a:buNone/>
            </a:pPr>
            <a:r>
              <a:rPr lang="en-US" altLang="ko-KR" sz="1800" dirty="0"/>
              <a:t>git pull</a:t>
            </a:r>
          </a:p>
          <a:p>
            <a:pPr marL="0" indent="0">
              <a:buNone/>
            </a:pPr>
            <a:r>
              <a:rPr lang="en-US" altLang="ko-KR" sz="1800" dirty="0" err="1"/>
              <a:t>killall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nodejs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nodejs</a:t>
            </a:r>
            <a:r>
              <a:rPr lang="en-US" altLang="ko-KR" sz="1800" dirty="0"/>
              <a:t> index.js &amp;</a:t>
            </a:r>
          </a:p>
          <a:p>
            <a:pPr marL="0" indent="0">
              <a:buNone/>
            </a:pPr>
            <a:r>
              <a:rPr lang="en-US" altLang="ko-KR" sz="1800" dirty="0"/>
              <a:t>cd test</a:t>
            </a:r>
          </a:p>
          <a:p>
            <a:pPr marL="0" indent="0">
              <a:buNone/>
            </a:pPr>
            <a:r>
              <a:rPr lang="en-US" altLang="ko-KR" sz="1800" dirty="0" err="1"/>
              <a:t>nodejs</a:t>
            </a:r>
            <a:r>
              <a:rPr lang="en-US" altLang="ko-KR" sz="1800" dirty="0"/>
              <a:t> test.js</a:t>
            </a:r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845EF8-B77F-4E4B-93D7-C766F9745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3626" y="1162975"/>
            <a:ext cx="4351723" cy="501398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if [ $? -eq 0 ];</a:t>
            </a:r>
          </a:p>
          <a:p>
            <a:pPr marL="0" indent="0">
              <a:buNone/>
            </a:pPr>
            <a:r>
              <a:rPr lang="en-US" altLang="ko-KR" sz="1800" dirty="0"/>
              <a:t>then</a:t>
            </a:r>
          </a:p>
          <a:p>
            <a:pPr marL="0" indent="0">
              <a:buNone/>
            </a:pPr>
            <a:r>
              <a:rPr lang="en-US" altLang="ko-KR" sz="1800" dirty="0"/>
              <a:t>	echo "</a:t>
            </a:r>
            <a:r>
              <a:rPr lang="ko-KR" altLang="en-US" sz="1800" dirty="0"/>
              <a:t>통합 테스트 통과</a:t>
            </a:r>
            <a:r>
              <a:rPr lang="en-US" altLang="ko-KR" sz="1800" dirty="0"/>
              <a:t>!“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killall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nodejs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exit 0 </a:t>
            </a:r>
          </a:p>
          <a:p>
            <a:pPr marL="0" indent="0">
              <a:buNone/>
            </a:pPr>
            <a:r>
              <a:rPr lang="en-US" altLang="ko-KR" sz="1800" dirty="0"/>
              <a:t>else</a:t>
            </a:r>
          </a:p>
          <a:p>
            <a:pPr marL="0" indent="0">
              <a:buNone/>
            </a:pPr>
            <a:r>
              <a:rPr lang="en-US" altLang="ko-KR" sz="1800" dirty="0"/>
              <a:t>	echo "</a:t>
            </a:r>
            <a:r>
              <a:rPr lang="ko-KR" altLang="en-US" sz="1800" dirty="0"/>
              <a:t>통합 테스트 실패</a:t>
            </a:r>
            <a:r>
              <a:rPr lang="en-US" altLang="ko-KR" sz="1800" dirty="0"/>
              <a:t>! </a:t>
            </a:r>
            <a:r>
              <a:rPr lang="ko-KR" altLang="en-US" sz="1800" dirty="0"/>
              <a:t>빌드가 취소되었습니다</a:t>
            </a:r>
            <a:r>
              <a:rPr lang="en-US" altLang="ko-KR" sz="1800" dirty="0"/>
              <a:t>.“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killall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nodejs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exit 1</a:t>
            </a:r>
          </a:p>
          <a:p>
            <a:pPr marL="0" indent="0">
              <a:buNone/>
            </a:pPr>
            <a:r>
              <a:rPr lang="en-US" altLang="ko-KR" sz="1800" dirty="0"/>
              <a:t>fi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3D68C8-4DB6-411F-9F12-30B5FD5C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4543F9-C3F9-4F06-9A39-D451087F7BD9}"/>
              </a:ext>
            </a:extLst>
          </p:cNvPr>
          <p:cNvSpPr/>
          <p:nvPr/>
        </p:nvSpPr>
        <p:spPr>
          <a:xfrm>
            <a:off x="6134470" y="5371859"/>
            <a:ext cx="2159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마지막 </a:t>
            </a:r>
            <a:r>
              <a:rPr lang="en-US" altLang="ko-KR" dirty="0">
                <a:solidFill>
                  <a:srgbClr val="FF0000"/>
                </a:solidFill>
              </a:rPr>
              <a:t>fi</a:t>
            </a:r>
            <a:r>
              <a:rPr lang="ko-KR" altLang="en-US" dirty="0">
                <a:solidFill>
                  <a:srgbClr val="FF0000"/>
                </a:solidFill>
              </a:rPr>
              <a:t> 뒤에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꼭 </a:t>
            </a:r>
            <a:r>
              <a:rPr lang="en-US" altLang="ko-KR" dirty="0">
                <a:solidFill>
                  <a:srgbClr val="FF0000"/>
                </a:solidFill>
              </a:rPr>
              <a:t>enter </a:t>
            </a:r>
            <a:r>
              <a:rPr lang="ko-KR" altLang="en-US" dirty="0">
                <a:solidFill>
                  <a:srgbClr val="FF0000"/>
                </a:solidFill>
              </a:rPr>
              <a:t>를 넣을 것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1238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4A654-B40E-474D-9386-DA5F4F7C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설정 테스트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49EDC9-7613-40A9-9C01-570C3035C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016" y="1058863"/>
            <a:ext cx="5115968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9005CE-9222-408E-807F-46274326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8A789C-6026-41C8-96D1-A8C55A921694}"/>
              </a:ext>
            </a:extLst>
          </p:cNvPr>
          <p:cNvSpPr/>
          <p:nvPr/>
        </p:nvSpPr>
        <p:spPr>
          <a:xfrm>
            <a:off x="2014016" y="2079394"/>
            <a:ext cx="1013269" cy="317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559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3DF14-9FB4-4741-96F1-9C926E63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설정 테스트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CB6171-93F6-4F6A-8B52-B9FE60E2F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415" y="1103251"/>
            <a:ext cx="4107049" cy="52689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6C2F8-CD7C-4FF2-814C-D64EF34C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C386AD-7437-43EF-878A-9A2332358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9" y="1103251"/>
            <a:ext cx="4140887" cy="25581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177996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D706FCF1-F1AB-4C82-9E32-D364C85F0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10714"/>
            <a:ext cx="8353425" cy="52091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B998E91-CDAE-4484-9DDD-CA05BEC2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빌드 설정</a:t>
            </a:r>
            <a:r>
              <a:rPr lang="en-US" altLang="ko-KR" dirty="0"/>
              <a:t>) 2. Deploy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C29BF3-B87C-4F64-8A8B-F42C11D1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FDAEBE-1D24-4F84-817A-6864725E5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7" y="4376089"/>
            <a:ext cx="3829050" cy="1781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7A7331-F26A-4C01-AA63-37797CB9AB37}"/>
              </a:ext>
            </a:extLst>
          </p:cNvPr>
          <p:cNvSpPr/>
          <p:nvPr/>
        </p:nvSpPr>
        <p:spPr>
          <a:xfrm>
            <a:off x="6355701" y="5685306"/>
            <a:ext cx="2159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마지막 </a:t>
            </a:r>
            <a:r>
              <a:rPr lang="en-US" altLang="ko-KR" dirty="0">
                <a:solidFill>
                  <a:srgbClr val="FF0000"/>
                </a:solidFill>
              </a:rPr>
              <a:t>fi</a:t>
            </a:r>
            <a:r>
              <a:rPr lang="ko-KR" altLang="en-US" dirty="0">
                <a:solidFill>
                  <a:srgbClr val="FF0000"/>
                </a:solidFill>
              </a:rPr>
              <a:t> 뒤에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꼭 </a:t>
            </a:r>
            <a:r>
              <a:rPr lang="en-US" altLang="ko-KR" dirty="0">
                <a:solidFill>
                  <a:srgbClr val="FF0000"/>
                </a:solidFill>
              </a:rPr>
              <a:t>enter </a:t>
            </a:r>
            <a:r>
              <a:rPr lang="ko-KR" altLang="en-US" dirty="0">
                <a:solidFill>
                  <a:srgbClr val="FF0000"/>
                </a:solidFill>
              </a:rPr>
              <a:t>를 넣을 것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D3A6A8-9536-4069-9451-AC709293412E}"/>
              </a:ext>
            </a:extLst>
          </p:cNvPr>
          <p:cNvSpPr/>
          <p:nvPr/>
        </p:nvSpPr>
        <p:spPr>
          <a:xfrm>
            <a:off x="3985519" y="1999339"/>
            <a:ext cx="4944862" cy="1498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daemonize</a:t>
            </a:r>
            <a:r>
              <a:rPr lang="en-US" altLang="ko-KR" dirty="0">
                <a:solidFill>
                  <a:srgbClr val="FF0000"/>
                </a:solidFill>
              </a:rPr>
              <a:t> –E BUILD_ID=</a:t>
            </a:r>
            <a:r>
              <a:rPr lang="en-US" altLang="ko-KR" dirty="0" err="1">
                <a:solidFill>
                  <a:srgbClr val="FF0000"/>
                </a:solidFill>
              </a:rPr>
              <a:t>dontKillMe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이 옵션은 </a:t>
            </a:r>
            <a:r>
              <a:rPr lang="en-US" altLang="ko-KR" dirty="0">
                <a:solidFill>
                  <a:srgbClr val="FF0000"/>
                </a:solidFill>
              </a:rPr>
              <a:t>Jenkins </a:t>
            </a:r>
            <a:r>
              <a:rPr lang="ko-KR" altLang="en-US" dirty="0">
                <a:solidFill>
                  <a:srgbClr val="FF0000"/>
                </a:solidFill>
              </a:rPr>
              <a:t>가 작업 종료 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작업에 사용된 프로세스를 모두 </a:t>
            </a:r>
            <a:r>
              <a:rPr lang="ko-KR" altLang="en-US" dirty="0" err="1">
                <a:solidFill>
                  <a:srgbClr val="FF0000"/>
                </a:solidFill>
              </a:rPr>
              <a:t>종료시키기</a:t>
            </a:r>
            <a:r>
              <a:rPr lang="ko-KR" altLang="en-US" dirty="0">
                <a:solidFill>
                  <a:srgbClr val="FF0000"/>
                </a:solidFill>
              </a:rPr>
              <a:t> 때문에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이로 인해 </a:t>
            </a:r>
            <a:r>
              <a:rPr lang="ko-KR" altLang="en-US" dirty="0" err="1">
                <a:solidFill>
                  <a:srgbClr val="FF0000"/>
                </a:solidFill>
              </a:rPr>
              <a:t>챗봇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서버가  종료되는 것을 방지하기 위한 명령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64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789C-EB9F-4295-9094-FE7651B3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빌드 설정</a:t>
            </a:r>
            <a:r>
              <a:rPr lang="en-US" altLang="ko-KR" dirty="0"/>
              <a:t>) 2. Deploy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A8CD55-AF69-4D75-BB44-15764A138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61" y="1961966"/>
            <a:ext cx="8605678" cy="34627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2C59B3-7ED1-462D-A170-81753680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C29F3A-5944-4FDD-925D-FE8DC3CEE6A1}"/>
              </a:ext>
            </a:extLst>
          </p:cNvPr>
          <p:cNvSpPr/>
          <p:nvPr/>
        </p:nvSpPr>
        <p:spPr>
          <a:xfrm>
            <a:off x="1540275" y="1110162"/>
            <a:ext cx="3990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Deploy serve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 err="1">
                <a:solidFill>
                  <a:srgbClr val="FF0000"/>
                </a:solidFill>
              </a:rPr>
              <a:t>daemonize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설치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615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47B8C-A800-4A2D-AE70-39D422B5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설정 테스트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991EBF6-D21C-4D0A-BA46-19DF2FA8F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086" y="1155570"/>
            <a:ext cx="5415378" cy="5075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F00FDB-4DCB-4398-820F-5C9E7873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5C4146-5D80-417D-BB24-FA6C1929A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02" y="1155570"/>
            <a:ext cx="2932735" cy="15698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033625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E9FED-E219-4427-91A8-FEB51FDD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#12</a:t>
            </a:r>
            <a:r>
              <a:rPr lang="ko-KR" altLang="en-US" dirty="0"/>
              <a:t> </a:t>
            </a:r>
            <a:r>
              <a:rPr lang="en-US" altLang="ko-KR" dirty="0"/>
              <a:t>: CI/CD </a:t>
            </a:r>
            <a:r>
              <a:rPr lang="ko-KR" altLang="en-US" dirty="0"/>
              <a:t>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11566-00BA-4E73-8E6B-4609EB88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를 이용한 </a:t>
            </a:r>
            <a:r>
              <a:rPr lang="en-US" altLang="ko-KR" dirty="0"/>
              <a:t>CI/CD </a:t>
            </a:r>
            <a:r>
              <a:rPr lang="ko-KR" altLang="en-US" dirty="0"/>
              <a:t>구축</a:t>
            </a:r>
            <a:endParaRPr lang="en-US" altLang="ko-KR" dirty="0"/>
          </a:p>
          <a:p>
            <a:pPr lvl="1"/>
            <a:r>
              <a:rPr lang="ko-KR" altLang="en-US" dirty="0"/>
              <a:t>전체 빌드 설정 화면</a:t>
            </a:r>
            <a:endParaRPr lang="en-US" altLang="ko-KR" dirty="0"/>
          </a:p>
          <a:p>
            <a:pPr lvl="1"/>
            <a:r>
              <a:rPr lang="en-US" altLang="ko-KR" dirty="0"/>
              <a:t>GitHub</a:t>
            </a:r>
            <a:r>
              <a:rPr lang="ko-KR" altLang="en-US" dirty="0"/>
              <a:t>에 간단한 </a:t>
            </a:r>
            <a:r>
              <a:rPr lang="en-US" altLang="ko-KR" dirty="0"/>
              <a:t>PR </a:t>
            </a:r>
            <a:r>
              <a:rPr lang="ko-KR" altLang="en-US" dirty="0"/>
              <a:t>및 </a:t>
            </a:r>
            <a:r>
              <a:rPr lang="en-US" altLang="ko-KR" dirty="0"/>
              <a:t>merge </a:t>
            </a:r>
            <a:r>
              <a:rPr lang="ko-KR" altLang="en-US" dirty="0"/>
              <a:t>진행 </a:t>
            </a:r>
            <a:r>
              <a:rPr lang="en-US" altLang="ko-KR" dirty="0"/>
              <a:t>(</a:t>
            </a:r>
            <a:r>
              <a:rPr lang="ko-KR" altLang="en-US" dirty="0"/>
              <a:t>완료된 </a:t>
            </a:r>
            <a:r>
              <a:rPr lang="en-US" altLang="ko-KR" dirty="0"/>
              <a:t>PR </a:t>
            </a:r>
            <a:r>
              <a:rPr lang="ko-KR" altLang="en-US" dirty="0"/>
              <a:t>화면 캡처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간단한 메시지를 수정해서</a:t>
            </a:r>
            <a:r>
              <a:rPr lang="en-US" altLang="ko-KR" dirty="0"/>
              <a:t>, slack </a:t>
            </a:r>
            <a:r>
              <a:rPr lang="ko-KR" altLang="en-US" dirty="0"/>
              <a:t>에서 확인할 수 있도록</a:t>
            </a:r>
            <a:endParaRPr lang="en-US" altLang="ko-KR" dirty="0"/>
          </a:p>
          <a:p>
            <a:pPr lvl="1"/>
            <a:r>
              <a:rPr lang="ko-KR" altLang="en-US" dirty="0"/>
              <a:t>최종 빌드 결과 화면 </a:t>
            </a:r>
            <a:r>
              <a:rPr lang="en-US" altLang="ko-KR" dirty="0"/>
              <a:t>(console output </a:t>
            </a:r>
            <a:r>
              <a:rPr lang="ko-KR" altLang="en-US" dirty="0"/>
              <a:t>에서 배포 성공 메시지 확인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Slack </a:t>
            </a:r>
            <a:r>
              <a:rPr lang="ko-KR" altLang="en-US" dirty="0"/>
              <a:t>에서 새로운 서비스가 잘 배포되었음을 확인하는 화면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제출 기한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12/15 (</a:t>
            </a:r>
            <a:r>
              <a:rPr lang="ko-KR" altLang="en-US" dirty="0"/>
              <a:t>일</a:t>
            </a:r>
            <a:r>
              <a:rPr lang="en-US" altLang="ko-KR" dirty="0"/>
              <a:t>) 23:59 (firm deadline: </a:t>
            </a:r>
            <a:r>
              <a:rPr lang="ko-KR" altLang="en-US" dirty="0"/>
              <a:t>지각 제출 없음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5FDD3-C21D-4FFC-AE84-38CCB55E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5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30E7-FC0A-4C7F-A7F1-ABDEF05B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우아한 형제들 </a:t>
            </a:r>
            <a:r>
              <a:rPr lang="en-US" altLang="ko-KR" dirty="0"/>
              <a:t>CI/CD </a:t>
            </a:r>
            <a:r>
              <a:rPr lang="ko-KR" altLang="en-US" dirty="0"/>
              <a:t>시스템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A8D7DD-8389-4B71-B1C0-B8AC1B8B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050" name="Picture 2" descr="이상적인 시스템">
            <a:extLst>
              <a:ext uri="{FF2B5EF4-FFF2-40B4-BE49-F238E27FC236}">
                <a16:creationId xmlns:a16="http://schemas.microsoft.com/office/drawing/2014/main" id="{4C5FAF01-F35A-4174-BB35-5F179E7F03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" y="1647825"/>
            <a:ext cx="9064770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79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7F80769-68CE-444E-B248-2D6BA6F6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우리의 </a:t>
            </a:r>
            <a:r>
              <a:rPr lang="en-US" altLang="ko-KR" dirty="0"/>
              <a:t>I/D 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1DA83-0E81-487B-9780-4A9B68474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748464" cy="52699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Code Convention Check &amp; Unit test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Pull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Code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rgbClr val="FF0000"/>
                </a:solidFill>
              </a:rPr>
              <a:t>Merge	&lt;- Merge </a:t>
            </a:r>
            <a:r>
              <a:rPr lang="ko-KR" altLang="en-US" sz="2000" dirty="0">
                <a:solidFill>
                  <a:srgbClr val="FF0000"/>
                </a:solidFill>
              </a:rPr>
              <a:t>가 이루어지면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수동으로 </a:t>
            </a:r>
            <a:r>
              <a:rPr lang="en-US" altLang="ko-KR" sz="2000" dirty="0">
                <a:solidFill>
                  <a:srgbClr val="FF0000"/>
                </a:solidFill>
              </a:rPr>
              <a:t>I/D </a:t>
            </a:r>
            <a:r>
              <a:rPr lang="ko-KR" altLang="en-US" sz="2000" dirty="0">
                <a:solidFill>
                  <a:srgbClr val="FF0000"/>
                </a:solidFill>
              </a:rPr>
              <a:t>시작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2"/>
                </a:solidFill>
              </a:rPr>
              <a:t>Integration and Build (on the Build environment, deployed by git clone)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2"/>
                </a:solidFill>
              </a:rPr>
              <a:t>Deploy the build results to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2"/>
                </a:solidFill>
              </a:rPr>
              <a:t>Integration test 	&lt;- </a:t>
            </a:r>
            <a:r>
              <a:rPr lang="ko-KR" altLang="en-US" sz="2000" dirty="0">
                <a:solidFill>
                  <a:schemeClr val="accent2"/>
                </a:solidFill>
              </a:rPr>
              <a:t>수동으로 테스트 환경에 </a:t>
            </a:r>
            <a:r>
              <a:rPr lang="en-US" altLang="ko-KR" sz="2000" dirty="0">
                <a:solidFill>
                  <a:schemeClr val="accent2"/>
                </a:solidFill>
              </a:rPr>
              <a:t>deploy </a:t>
            </a:r>
            <a:r>
              <a:rPr lang="ko-KR" altLang="en-US" sz="2000" dirty="0">
                <a:solidFill>
                  <a:schemeClr val="accent2"/>
                </a:solidFill>
              </a:rPr>
              <a:t>후</a:t>
            </a:r>
            <a:r>
              <a:rPr lang="en-US" altLang="ko-KR" sz="2000" dirty="0">
                <a:solidFill>
                  <a:schemeClr val="accent2"/>
                </a:solidFill>
              </a:rPr>
              <a:t>, </a:t>
            </a:r>
            <a:r>
              <a:rPr lang="ko-KR" altLang="en-US" sz="2000" dirty="0">
                <a:solidFill>
                  <a:schemeClr val="accent2"/>
                </a:solidFill>
              </a:rPr>
              <a:t>테스트 진행</a:t>
            </a:r>
            <a:endParaRPr lang="en-US" altLang="ko-KR" sz="2000" dirty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Q/A: Quality Assurance on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2"/>
                </a:solidFill>
              </a:rPr>
              <a:t>Deploy to the Service environment	&lt;- </a:t>
            </a:r>
            <a:r>
              <a:rPr lang="ko-KR" altLang="en-US" sz="2000" dirty="0">
                <a:solidFill>
                  <a:schemeClr val="accent2"/>
                </a:solidFill>
              </a:rPr>
              <a:t>테스트 통과 후</a:t>
            </a:r>
            <a:r>
              <a:rPr lang="en-US" altLang="ko-KR" sz="2000" dirty="0">
                <a:solidFill>
                  <a:schemeClr val="accent2"/>
                </a:solidFill>
              </a:rPr>
              <a:t>, </a:t>
            </a:r>
            <a:r>
              <a:rPr lang="ko-KR" altLang="en-US" sz="2000" dirty="0">
                <a:solidFill>
                  <a:schemeClr val="accent2"/>
                </a:solidFill>
              </a:rPr>
              <a:t>수동으로 배포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A69BCB-DE97-4978-90F1-FDB0964E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1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30E7-FC0A-4C7F-A7F1-ABDEF05B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우리의 </a:t>
            </a:r>
            <a:r>
              <a:rPr lang="en-US" altLang="ko-KR" dirty="0"/>
              <a:t>I/D 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A8D7DD-8389-4B71-B1C0-B8AC1B8B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050" name="Picture 2" descr="이상적인 시스템">
            <a:extLst>
              <a:ext uri="{FF2B5EF4-FFF2-40B4-BE49-F238E27FC236}">
                <a16:creationId xmlns:a16="http://schemas.microsoft.com/office/drawing/2014/main" id="{4C5FAF01-F35A-4174-BB35-5F179E7F03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" y="1647825"/>
            <a:ext cx="9064770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7FEBFC-2E68-4A5D-8507-3E84636007F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700" y="1068214"/>
            <a:ext cx="914400" cy="8766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07BE5F-53D8-418F-8DCA-2D0D1F5A89B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5075" y="5639785"/>
            <a:ext cx="914400" cy="876692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EAC595F-9A25-43A8-A89B-F4C184C914D2}"/>
              </a:ext>
            </a:extLst>
          </p:cNvPr>
          <p:cNvGrpSpPr/>
          <p:nvPr/>
        </p:nvGrpSpPr>
        <p:grpSpPr>
          <a:xfrm>
            <a:off x="578954" y="5329268"/>
            <a:ext cx="1051891" cy="798377"/>
            <a:chOff x="327800" y="5387113"/>
            <a:chExt cx="1051891" cy="79837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1B2EE92-A95F-4843-BB21-E9F950F44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5536" y="5387113"/>
              <a:ext cx="910662" cy="50268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D7F0A83-EC05-42DB-B8D4-4EBAF67B18D5}"/>
                </a:ext>
              </a:extLst>
            </p:cNvPr>
            <p:cNvSpPr/>
            <p:nvPr/>
          </p:nvSpPr>
          <p:spPr>
            <a:xfrm>
              <a:off x="327800" y="5846936"/>
              <a:ext cx="10518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개발 서버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4621B1-CF8F-4A4A-B05A-2DD8F62341DD}"/>
              </a:ext>
            </a:extLst>
          </p:cNvPr>
          <p:cNvGrpSpPr/>
          <p:nvPr/>
        </p:nvGrpSpPr>
        <p:grpSpPr>
          <a:xfrm>
            <a:off x="3045929" y="1044328"/>
            <a:ext cx="1257075" cy="810887"/>
            <a:chOff x="327800" y="5374603"/>
            <a:chExt cx="1257075" cy="81088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D60095A-C28E-4599-8882-8D17E60B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1006" y="5374603"/>
              <a:ext cx="910662" cy="50268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0B0483-D0E3-4E32-AA45-1686FC298243}"/>
                </a:ext>
              </a:extLst>
            </p:cNvPr>
            <p:cNvSpPr/>
            <p:nvPr/>
          </p:nvSpPr>
          <p:spPr>
            <a:xfrm>
              <a:off x="327800" y="5846936"/>
              <a:ext cx="12570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테스트 서버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3027B57-BD1D-4104-9C48-9F1BF6EF8DF5}"/>
              </a:ext>
            </a:extLst>
          </p:cNvPr>
          <p:cNvGrpSpPr/>
          <p:nvPr/>
        </p:nvGrpSpPr>
        <p:grpSpPr>
          <a:xfrm>
            <a:off x="7491389" y="5210175"/>
            <a:ext cx="1257075" cy="810887"/>
            <a:chOff x="327800" y="5374603"/>
            <a:chExt cx="1257075" cy="81088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B4DEC32-4421-42D9-AF32-CF16B1E1E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1006" y="5374603"/>
              <a:ext cx="910662" cy="50268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0613E0-E10D-4B74-A424-9C3544610F18}"/>
                </a:ext>
              </a:extLst>
            </p:cNvPr>
            <p:cNvSpPr/>
            <p:nvPr/>
          </p:nvSpPr>
          <p:spPr>
            <a:xfrm>
              <a:off x="327800" y="5846936"/>
              <a:ext cx="12570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서비스 서버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EF45D4-EB6A-4C08-AA12-CEFEBE8B9AC7}"/>
              </a:ext>
            </a:extLst>
          </p:cNvPr>
          <p:cNvSpPr/>
          <p:nvPr/>
        </p:nvSpPr>
        <p:spPr>
          <a:xfrm>
            <a:off x="7126615" y="1547014"/>
            <a:ext cx="720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생략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B660DE-144D-433C-A6FE-C395FB272AD8}"/>
              </a:ext>
            </a:extLst>
          </p:cNvPr>
          <p:cNvSpPr/>
          <p:nvPr/>
        </p:nvSpPr>
        <p:spPr>
          <a:xfrm>
            <a:off x="2011991" y="2682359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git clone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E8D121-1E73-4064-ADD1-D4A83389F6A0}"/>
              </a:ext>
            </a:extLst>
          </p:cNvPr>
          <p:cNvSpPr/>
          <p:nvPr/>
        </p:nvSpPr>
        <p:spPr>
          <a:xfrm>
            <a:off x="7846684" y="3685299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git clone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 descr="slack에 대한 이미지 검색결과">
            <a:extLst>
              <a:ext uri="{FF2B5EF4-FFF2-40B4-BE49-F238E27FC236}">
                <a16:creationId xmlns:a16="http://schemas.microsoft.com/office/drawing/2014/main" id="{463D192A-6CB0-4561-B6D4-A1F885789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299" y="5639785"/>
            <a:ext cx="2159459" cy="8797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52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D0D08-07CC-4A87-89ED-2764AB43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실제로 개발 프로세스를 돌려보자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E1403-3DC3-4DAC-8883-5F91780A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간단한 코드 수정</a:t>
            </a:r>
            <a:endParaRPr lang="en-US" altLang="ko-KR" sz="2000" dirty="0"/>
          </a:p>
          <a:p>
            <a:pPr lvl="1"/>
            <a:r>
              <a:rPr lang="en-US" altLang="ko-KR" sz="1800" dirty="0"/>
              <a:t>“</a:t>
            </a:r>
            <a:r>
              <a:rPr lang="ko-KR" altLang="en-US" sz="1800" dirty="0"/>
              <a:t>영화</a:t>
            </a:r>
            <a:r>
              <a:rPr lang="en-US" altLang="ko-KR" sz="1800" dirty="0"/>
              <a:t>” </a:t>
            </a:r>
            <a:r>
              <a:rPr lang="ko-KR" altLang="en-US" sz="1800" dirty="0"/>
              <a:t>입력에 대한 메시지 수정</a:t>
            </a:r>
            <a:endParaRPr lang="en-US" altLang="ko-KR" sz="1800" dirty="0"/>
          </a:p>
          <a:p>
            <a:r>
              <a:rPr lang="en-US" altLang="ko-KR" sz="2000" dirty="0"/>
              <a:t>Commit (including code convention check)</a:t>
            </a:r>
          </a:p>
          <a:p>
            <a:r>
              <a:rPr lang="en-US" altLang="ko-KR" sz="2000" dirty="0"/>
              <a:t>Pull request and Code review (</a:t>
            </a:r>
            <a:r>
              <a:rPr lang="ko-KR" altLang="en-US" sz="2000" dirty="0"/>
              <a:t>리뷰는 생략</a:t>
            </a:r>
            <a:r>
              <a:rPr lang="en-US" altLang="ko-KR" sz="2000" dirty="0"/>
              <a:t>)</a:t>
            </a:r>
          </a:p>
          <a:p>
            <a:r>
              <a:rPr lang="en-US" altLang="ko-KR" sz="2200" dirty="0"/>
              <a:t>Merge: Repository updated!</a:t>
            </a:r>
          </a:p>
          <a:p>
            <a:r>
              <a:rPr lang="en-US" altLang="ko-KR" sz="2000" dirty="0"/>
              <a:t>Integration </a:t>
            </a:r>
            <a:r>
              <a:rPr lang="ko-KR" altLang="en-US" sz="2000" dirty="0"/>
              <a:t>환경</a:t>
            </a:r>
            <a:r>
              <a:rPr lang="en-US" altLang="ko-KR" sz="2000" dirty="0"/>
              <a:t>(</a:t>
            </a:r>
            <a:r>
              <a:rPr lang="ko-KR" altLang="en-US" sz="2000" dirty="0"/>
              <a:t>테스트 서버</a:t>
            </a:r>
            <a:r>
              <a:rPr lang="en-US" altLang="ko-KR" sz="2000" dirty="0"/>
              <a:t>)</a:t>
            </a:r>
            <a:r>
              <a:rPr lang="ko-KR" altLang="en-US" sz="2000" dirty="0"/>
              <a:t>로 배포</a:t>
            </a:r>
            <a:endParaRPr lang="en-US" altLang="ko-KR" sz="2000" dirty="0"/>
          </a:p>
          <a:p>
            <a:pPr lvl="1"/>
            <a:r>
              <a:rPr lang="en-US" altLang="ko-KR" sz="1800" dirty="0"/>
              <a:t>Git clone (or pull) and Service start</a:t>
            </a:r>
          </a:p>
          <a:p>
            <a:r>
              <a:rPr lang="en-US" altLang="ko-KR" sz="2000" dirty="0"/>
              <a:t>Mocha</a:t>
            </a:r>
            <a:r>
              <a:rPr lang="ko-KR" altLang="en-US" sz="2000" dirty="0"/>
              <a:t>를 활용한 최종 테스트</a:t>
            </a:r>
            <a:endParaRPr lang="en-US" altLang="ko-KR" sz="2000" dirty="0"/>
          </a:p>
          <a:p>
            <a:r>
              <a:rPr lang="en-US" altLang="ko-KR" sz="2000" dirty="0"/>
              <a:t>Service (production) </a:t>
            </a:r>
            <a:r>
              <a:rPr lang="ko-KR" altLang="en-US" sz="2000" dirty="0"/>
              <a:t>환경으로 배포</a:t>
            </a:r>
            <a:endParaRPr lang="en-US" altLang="ko-KR" sz="2000" dirty="0"/>
          </a:p>
          <a:p>
            <a:pPr lvl="1"/>
            <a:r>
              <a:rPr lang="en-US" altLang="ko-KR" sz="1800" dirty="0"/>
              <a:t>Git clone (or pull) and Service restart</a:t>
            </a:r>
          </a:p>
          <a:p>
            <a:pPr lvl="1"/>
            <a:r>
              <a:rPr lang="en-US" altLang="ko-KR" sz="1800" dirty="0"/>
              <a:t>.env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파일ㅇ느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1A5311-D4FB-4271-8186-66EF49B7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37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1831</Words>
  <Application>Microsoft Office PowerPoint</Application>
  <PresentationFormat>화면 슬라이드 쇼(4:3)</PresentationFormat>
  <Paragraphs>320</Paragraphs>
  <Slides>57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2" baseType="lpstr">
      <vt:lpstr>맑은 고딕</vt:lpstr>
      <vt:lpstr>Arial</vt:lpstr>
      <vt:lpstr>Calibri</vt:lpstr>
      <vt:lpstr>Calibri Light</vt:lpstr>
      <vt:lpstr>Office 테마</vt:lpstr>
      <vt:lpstr>개발 프로세스 실습 3</vt:lpstr>
      <vt:lpstr>Integration and Deployment</vt:lpstr>
      <vt:lpstr>(System) Integration</vt:lpstr>
      <vt:lpstr>Deployment (or Delivery)</vt:lpstr>
      <vt:lpstr>CI/CD</vt:lpstr>
      <vt:lpstr>우아한 형제들 CI/CD 시스템</vt:lpstr>
      <vt:lpstr>현재 우리의 I/D 는?</vt:lpstr>
      <vt:lpstr>현재 우리의 I/D 는?</vt:lpstr>
      <vt:lpstr>실제로 개발 프로세스를 돌려보자</vt:lpstr>
      <vt:lpstr>Service Environment 구성</vt:lpstr>
      <vt:lpstr>Jenkins</vt:lpstr>
      <vt:lpstr>Jenkins</vt:lpstr>
      <vt:lpstr>PowerPoint 프레젠테이션</vt:lpstr>
      <vt:lpstr>Jenkins 서버를 추가 (해야 하지만..개발 서버에 더부살이)</vt:lpstr>
      <vt:lpstr>Instructions</vt:lpstr>
      <vt:lpstr>Jenkins 초기화 (10분 이상 소요됨)</vt:lpstr>
      <vt:lpstr>기본 구성으로 설정</vt:lpstr>
      <vt:lpstr>Admin 계정 생성. 전부 admin 이라고 입력</vt:lpstr>
      <vt:lpstr>URL 등록</vt:lpstr>
      <vt:lpstr>완성!</vt:lpstr>
      <vt:lpstr>Jenkins</vt:lpstr>
      <vt:lpstr>Jenkins 작업 설정</vt:lpstr>
      <vt:lpstr>문제점: 원격 서버에 대한 작업 수행</vt:lpstr>
      <vt:lpstr>Jenkins 플러그인 설치</vt:lpstr>
      <vt:lpstr>Jenkins 플러그인 설치</vt:lpstr>
      <vt:lpstr>Publish Over SSH Plugin 설정</vt:lpstr>
      <vt:lpstr>Publish Over SSH Plugin 설정</vt:lpstr>
      <vt:lpstr>SSH 서버 등록</vt:lpstr>
      <vt:lpstr>실제 작업 등록 시작</vt:lpstr>
      <vt:lpstr>실제 작업 등록 시작</vt:lpstr>
      <vt:lpstr>General </vt:lpstr>
      <vt:lpstr>소스 코드 관리</vt:lpstr>
      <vt:lpstr>Private Repo 인 경우, add credential 로 계정 정보를  추가해주어야 접속 가능</vt:lpstr>
      <vt:lpstr>Private repo 접근 성공</vt:lpstr>
      <vt:lpstr>Build triggers (작업 유발)</vt:lpstr>
      <vt:lpstr>빌드 환경</vt:lpstr>
      <vt:lpstr>Build (실제 수행할 작업들)</vt:lpstr>
      <vt:lpstr>GitHub Webhook 을 통한 Jenkins 연동</vt:lpstr>
      <vt:lpstr>GitHub Webhook 등록</vt:lpstr>
      <vt:lpstr>간단히 PR 을 하나 만들어 테스트해보자</vt:lpstr>
      <vt:lpstr>빌드 정보 나옴 (파란 버튼은 성공을 뜻함)</vt:lpstr>
      <vt:lpstr>PowerPoint 프레젠테이션</vt:lpstr>
      <vt:lpstr>Workspace 가 만들어진 것을 확인</vt:lpstr>
      <vt:lpstr>Git Repo 를 가져온 것을 확인할 수 있음</vt:lpstr>
      <vt:lpstr>Jenkins</vt:lpstr>
      <vt:lpstr>빌드 설정</vt:lpstr>
      <vt:lpstr>이슈</vt:lpstr>
      <vt:lpstr>빌드 설정: 빌드 단계 추가</vt:lpstr>
      <vt:lpstr>(빌드 설정) 0. 서비스 중지</vt:lpstr>
      <vt:lpstr>(빌드 설정) 1. Test </vt:lpstr>
      <vt:lpstr>(빌드 설정) 1. Test </vt:lpstr>
      <vt:lpstr>빌드 설정 테스트</vt:lpstr>
      <vt:lpstr>빌드 설정 테스트</vt:lpstr>
      <vt:lpstr>(빌드 설정) 2. Deploy</vt:lpstr>
      <vt:lpstr>(빌드 설정) 2. Deploy</vt:lpstr>
      <vt:lpstr>빌드 설정 테스트 완료!</vt:lpstr>
      <vt:lpstr>개인 과제 #12 : CI/CD 구축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기반 개발 프로세스 1</dc:title>
  <dc:creator>Hyunchan Park</dc:creator>
  <cp:lastModifiedBy>41983@staff.jbnu.ac.kr</cp:lastModifiedBy>
  <cp:revision>139</cp:revision>
  <dcterms:created xsi:type="dcterms:W3CDTF">2019-11-09T14:08:12Z</dcterms:created>
  <dcterms:modified xsi:type="dcterms:W3CDTF">2019-11-18T09:21:33Z</dcterms:modified>
</cp:coreProperties>
</file>