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8"/>
  </p:notesMasterIdLst>
  <p:sldIdLst>
    <p:sldId id="256" r:id="rId2"/>
    <p:sldId id="259" r:id="rId3"/>
    <p:sldId id="283" r:id="rId4"/>
    <p:sldId id="260" r:id="rId5"/>
    <p:sldId id="285" r:id="rId6"/>
    <p:sldId id="286" r:id="rId7"/>
    <p:sldId id="290" r:id="rId8"/>
    <p:sldId id="287" r:id="rId9"/>
    <p:sldId id="288" r:id="rId10"/>
    <p:sldId id="289" r:id="rId11"/>
    <p:sldId id="291" r:id="rId12"/>
    <p:sldId id="292" r:id="rId13"/>
    <p:sldId id="293" r:id="rId14"/>
    <p:sldId id="294" r:id="rId15"/>
    <p:sldId id="295" r:id="rId16"/>
    <p:sldId id="296"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19" autoAdjust="0"/>
  </p:normalViewPr>
  <p:slideViewPr>
    <p:cSldViewPr snapToGrid="0">
      <p:cViewPr varScale="1">
        <p:scale>
          <a:sx n="133" d="100"/>
          <a:sy n="133" d="100"/>
        </p:scale>
        <p:origin x="90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c213249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c213249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64954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127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35190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06059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965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0983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3317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1742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3b330e2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3b330e2f_0_17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3b330e2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3b330e2f_0_17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37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3b330e2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3b330e2f_0_17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31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799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811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3b330e2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3b330e2f_0_1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Subject to rigorous debate in the literature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921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mp; Subtitle">
  <p:cSld name="TITLE_1">
    <p:spTree>
      <p:nvGrpSpPr>
        <p:cNvPr id="1" name="Shape 82"/>
        <p:cNvGrpSpPr/>
        <p:nvPr/>
      </p:nvGrpSpPr>
      <p:grpSpPr>
        <a:xfrm>
          <a:off x="0" y="0"/>
          <a:ext cx="0" cy="0"/>
          <a:chOff x="0" y="0"/>
          <a:chExt cx="0" cy="0"/>
        </a:xfrm>
      </p:grpSpPr>
      <p:grpSp>
        <p:nvGrpSpPr>
          <p:cNvPr id="83" name="Google Shape;83;p13"/>
          <p:cNvGrpSpPr/>
          <p:nvPr/>
        </p:nvGrpSpPr>
        <p:grpSpPr>
          <a:xfrm>
            <a:off x="285750" y="4547443"/>
            <a:ext cx="8572195" cy="26787"/>
            <a:chOff x="0" y="0"/>
            <a:chExt cx="12192000" cy="50800"/>
          </a:xfrm>
        </p:grpSpPr>
        <p:cxnSp>
          <p:nvCxnSpPr>
            <p:cNvPr id="84" name="Google Shape;84;p13"/>
            <p:cNvCxnSpPr/>
            <p:nvPr/>
          </p:nvCxnSpPr>
          <p:spPr>
            <a:xfrm>
              <a:off x="0" y="0"/>
              <a:ext cx="12192000" cy="0"/>
            </a:xfrm>
            <a:prstGeom prst="straightConnector1">
              <a:avLst/>
            </a:prstGeom>
            <a:noFill/>
            <a:ln w="12700" cap="flat" cmpd="sng">
              <a:solidFill>
                <a:srgbClr val="7794B9"/>
              </a:solidFill>
              <a:prstDash val="solid"/>
              <a:miter lim="400000"/>
              <a:headEnd type="none" w="sm" len="sm"/>
              <a:tailEnd type="none" w="sm" len="sm"/>
            </a:ln>
          </p:spPr>
        </p:cxnSp>
        <p:cxnSp>
          <p:nvCxnSpPr>
            <p:cNvPr id="85" name="Google Shape;85;p13"/>
            <p:cNvCxnSpPr/>
            <p:nvPr/>
          </p:nvCxnSpPr>
          <p:spPr>
            <a:xfrm>
              <a:off x="0" y="50800"/>
              <a:ext cx="12192000" cy="0"/>
            </a:xfrm>
            <a:prstGeom prst="straightConnector1">
              <a:avLst/>
            </a:prstGeom>
            <a:noFill/>
            <a:ln w="12700" cap="flat" cmpd="sng">
              <a:solidFill>
                <a:srgbClr val="7794B9"/>
              </a:solidFill>
              <a:prstDash val="solid"/>
              <a:miter lim="400000"/>
              <a:headEnd type="none" w="sm" len="sm"/>
              <a:tailEnd type="none" w="sm" len="sm"/>
            </a:ln>
          </p:spPr>
        </p:cxnSp>
      </p:grpSp>
      <p:sp>
        <p:nvSpPr>
          <p:cNvPr id="86" name="Google Shape;86;p13"/>
          <p:cNvSpPr txBox="1">
            <a:spLocks noGrp="1"/>
          </p:cNvSpPr>
          <p:nvPr>
            <p:ph type="body" idx="1"/>
          </p:nvPr>
        </p:nvSpPr>
        <p:spPr>
          <a:xfrm>
            <a:off x="259750" y="4644554"/>
            <a:ext cx="8617200" cy="214500"/>
          </a:xfrm>
          <a:prstGeom prst="rect">
            <a:avLst/>
          </a:prstGeom>
          <a:noFill/>
          <a:ln>
            <a:noFill/>
          </a:ln>
        </p:spPr>
        <p:txBody>
          <a:bodyPr spcFirstLastPara="1" wrap="square" lIns="32750" tIns="32750" rIns="32750" bIns="32750" anchor="ctr" anchorCtr="0">
            <a:noAutofit/>
          </a:bodyPr>
          <a:lstStyle>
            <a:lvl1pPr marL="457200" marR="0" lvl="0" indent="-228600" algn="l" rtl="0">
              <a:lnSpc>
                <a:spcPct val="100000"/>
              </a:lnSpc>
              <a:spcBef>
                <a:spcPts val="700"/>
              </a:spcBef>
              <a:spcAft>
                <a:spcPts val="0"/>
              </a:spcAft>
              <a:buClr>
                <a:srgbClr val="5C86B9"/>
              </a:buClr>
              <a:buSzPts val="1200"/>
              <a:buFont typeface="Arial"/>
              <a:buNone/>
              <a:defRPr sz="1200" b="0" i="1" u="none" strike="noStrike" cap="none">
                <a:solidFill>
                  <a:srgbClr val="5C86B9"/>
                </a:solidFill>
                <a:latin typeface="Palatino"/>
                <a:ea typeface="Palatino"/>
                <a:cs typeface="Palatino"/>
                <a:sym typeface="Palatino"/>
              </a:defRPr>
            </a:lvl1pPr>
            <a:lvl2pPr marL="914400" marR="0" lvl="1"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2pPr>
            <a:lvl3pPr marL="1371600" marR="0" lvl="2"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3pPr>
            <a:lvl4pPr marL="1828800" marR="0" lvl="3"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4pPr>
            <a:lvl5pPr marL="2286000" marR="0" lvl="4"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5pPr>
            <a:lvl6pPr marL="2743200" marR="0" lvl="5"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6pPr>
            <a:lvl7pPr marL="3200400" marR="0" lvl="6"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7pPr>
            <a:lvl8pPr marL="3657600" marR="0" lvl="7"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8pPr>
            <a:lvl9pPr marL="4114800" marR="0" lvl="8"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9pPr>
          </a:lstStyle>
          <a:p>
            <a:endParaRPr/>
          </a:p>
        </p:txBody>
      </p:sp>
      <p:sp>
        <p:nvSpPr>
          <p:cNvPr id="87" name="Google Shape;87;p13"/>
          <p:cNvSpPr txBox="1">
            <a:spLocks noGrp="1"/>
          </p:cNvSpPr>
          <p:nvPr>
            <p:ph type="title"/>
          </p:nvPr>
        </p:nvSpPr>
        <p:spPr>
          <a:xfrm>
            <a:off x="250031" y="3114229"/>
            <a:ext cx="8643900" cy="1111800"/>
          </a:xfrm>
          <a:prstGeom prst="rect">
            <a:avLst/>
          </a:prstGeom>
          <a:noFill/>
          <a:ln>
            <a:noFill/>
          </a:ln>
        </p:spPr>
        <p:txBody>
          <a:bodyPr spcFirstLastPara="1" wrap="square" lIns="32750" tIns="32750" rIns="32750" bIns="32750" anchor="b" anchorCtr="0">
            <a:noAutofit/>
          </a:bodyPr>
          <a:lstStyle>
            <a:lvl1pPr marR="0" lvl="0" algn="l" rtl="0">
              <a:lnSpc>
                <a:spcPct val="10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1pPr>
            <a:lvl2pPr marR="0" lvl="1"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2pPr>
            <a:lvl3pPr marR="0" lvl="2"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3pPr>
            <a:lvl4pPr marR="0" lvl="3"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4pPr>
            <a:lvl5pPr marR="0" lvl="4"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5pPr>
            <a:lvl6pPr marR="0" lvl="5"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6pPr>
            <a:lvl7pPr marR="0" lvl="6"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7pPr>
            <a:lvl8pPr marR="0" lvl="7"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8pPr>
            <a:lvl9pPr marR="0" lvl="8"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9pPr>
          </a:lstStyle>
          <a:p>
            <a:endParaRPr/>
          </a:p>
        </p:txBody>
      </p:sp>
      <p:sp>
        <p:nvSpPr>
          <p:cNvPr id="88" name="Google Shape;88;p13"/>
          <p:cNvSpPr txBox="1">
            <a:spLocks noGrp="1"/>
          </p:cNvSpPr>
          <p:nvPr>
            <p:ph type="body" idx="2"/>
          </p:nvPr>
        </p:nvSpPr>
        <p:spPr>
          <a:xfrm>
            <a:off x="250031" y="4219277"/>
            <a:ext cx="8643900" cy="267900"/>
          </a:xfrm>
          <a:prstGeom prst="rect">
            <a:avLst/>
          </a:prstGeom>
          <a:noFill/>
          <a:ln>
            <a:noFill/>
          </a:ln>
        </p:spPr>
        <p:txBody>
          <a:bodyPr spcFirstLastPara="1" wrap="square" lIns="32750" tIns="32750" rIns="32750" bIns="32750" anchor="t" anchorCtr="0">
            <a:noAutofit/>
          </a:bodyPr>
          <a:lstStyle>
            <a:lvl1pPr marL="457200" marR="0" lvl="0"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1pPr>
            <a:lvl2pPr marL="914400" marR="0" lvl="1"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2pPr>
            <a:lvl3pPr marL="1371600" marR="0" lvl="2"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3pPr>
            <a:lvl4pPr marL="1828800" marR="0" lvl="3"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4pPr>
            <a:lvl5pPr marL="2286000" marR="0" lvl="4" indent="-228600" algn="just" rtl="0">
              <a:lnSpc>
                <a:spcPct val="90000"/>
              </a:lnSpc>
              <a:spcBef>
                <a:spcPts val="0"/>
              </a:spcBef>
              <a:spcAft>
                <a:spcPts val="0"/>
              </a:spcAft>
              <a:buClr>
                <a:srgbClr val="5C86B9"/>
              </a:buClr>
              <a:buSzPts val="1500"/>
              <a:buFont typeface="Arial"/>
              <a:buNone/>
              <a:defRPr sz="1500" b="0" i="0" u="none" strike="noStrike" cap="none">
                <a:solidFill>
                  <a:srgbClr val="5C86B9"/>
                </a:solidFill>
                <a:latin typeface="Palatino"/>
                <a:ea typeface="Palatino"/>
                <a:cs typeface="Palatino"/>
                <a:sym typeface="Palatino"/>
              </a:defRPr>
            </a:lvl5pPr>
            <a:lvl6pPr marL="2743200" marR="0" lvl="5"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6pPr>
            <a:lvl7pPr marL="3200400" marR="0" lvl="6"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7pPr>
            <a:lvl8pPr marL="3657600" marR="0" lvl="7"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8pPr>
            <a:lvl9pPr marL="4114800" marR="0" lvl="8"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9pPr>
          </a:lstStyle>
          <a:p>
            <a:endParaRPr/>
          </a:p>
        </p:txBody>
      </p:sp>
      <p:sp>
        <p:nvSpPr>
          <p:cNvPr id="89" name="Google Shape;89;p13"/>
          <p:cNvSpPr txBox="1">
            <a:spLocks noGrp="1"/>
          </p:cNvSpPr>
          <p:nvPr>
            <p:ph type="sldNum" idx="12"/>
          </p:nvPr>
        </p:nvSpPr>
        <p:spPr>
          <a:xfrm>
            <a:off x="8670727" y="4862215"/>
            <a:ext cx="223200" cy="187500"/>
          </a:xfrm>
          <a:prstGeom prst="rect">
            <a:avLst/>
          </a:prstGeom>
          <a:noFill/>
          <a:ln>
            <a:noFill/>
          </a:ln>
        </p:spPr>
        <p:txBody>
          <a:bodyPr spcFirstLastPara="1" wrap="square" lIns="32750" tIns="32750" rIns="32750" bIns="32750" anchor="t" anchorCtr="0">
            <a:noAutofit/>
          </a:bodyPr>
          <a:lstStyle>
            <a:lvl1pPr marL="0" marR="0" lvl="0"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1pPr>
            <a:lvl2pPr marL="0" marR="0" lvl="1"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2pPr>
            <a:lvl3pPr marL="0" marR="0" lvl="2"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3pPr>
            <a:lvl4pPr marL="0" marR="0" lvl="3"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4pPr>
            <a:lvl5pPr marL="0" marR="0" lvl="4"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5pPr>
            <a:lvl6pPr marL="0" marR="0" lvl="5"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6pPr>
            <a:lvl7pPr marL="0" marR="0" lvl="6"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7pPr>
            <a:lvl8pPr marL="0" marR="0" lvl="7"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8pPr>
            <a:lvl9pPr marL="0" marR="0" lvl="8"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
              <a:t>‹#›</a:t>
            </a:fld>
            <a:endParaRPr>
              <a:solidFill>
                <a:schemeClr val="accent1"/>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90"/>
        <p:cNvGrpSpPr/>
        <p:nvPr/>
      </p:nvGrpSpPr>
      <p:grpSpPr>
        <a:xfrm>
          <a:off x="0" y="0"/>
          <a:ext cx="0" cy="0"/>
          <a:chOff x="0" y="0"/>
          <a:chExt cx="0" cy="0"/>
        </a:xfrm>
      </p:grpSpPr>
      <p:grpSp>
        <p:nvGrpSpPr>
          <p:cNvPr id="91" name="Google Shape;91;p14"/>
          <p:cNvGrpSpPr/>
          <p:nvPr/>
        </p:nvGrpSpPr>
        <p:grpSpPr>
          <a:xfrm>
            <a:off x="285750" y="2565053"/>
            <a:ext cx="8572195" cy="26787"/>
            <a:chOff x="0" y="0"/>
            <a:chExt cx="12192000" cy="50800"/>
          </a:xfrm>
        </p:grpSpPr>
        <p:cxnSp>
          <p:nvCxnSpPr>
            <p:cNvPr id="92" name="Google Shape;92;p14"/>
            <p:cNvCxnSpPr/>
            <p:nvPr/>
          </p:nvCxnSpPr>
          <p:spPr>
            <a:xfrm>
              <a:off x="0" y="0"/>
              <a:ext cx="12192000" cy="0"/>
            </a:xfrm>
            <a:prstGeom prst="straightConnector1">
              <a:avLst/>
            </a:prstGeom>
            <a:noFill/>
            <a:ln w="12700" cap="flat" cmpd="sng">
              <a:solidFill>
                <a:srgbClr val="7794B9"/>
              </a:solidFill>
              <a:prstDash val="solid"/>
              <a:miter lim="400000"/>
              <a:headEnd type="none" w="sm" len="sm"/>
              <a:tailEnd type="none" w="sm" len="sm"/>
            </a:ln>
          </p:spPr>
        </p:cxnSp>
        <p:cxnSp>
          <p:nvCxnSpPr>
            <p:cNvPr id="93" name="Google Shape;93;p14"/>
            <p:cNvCxnSpPr/>
            <p:nvPr/>
          </p:nvCxnSpPr>
          <p:spPr>
            <a:xfrm>
              <a:off x="0" y="50800"/>
              <a:ext cx="12192000" cy="0"/>
            </a:xfrm>
            <a:prstGeom prst="straightConnector1">
              <a:avLst/>
            </a:prstGeom>
            <a:noFill/>
            <a:ln w="12700" cap="flat" cmpd="sng">
              <a:solidFill>
                <a:srgbClr val="7794B9"/>
              </a:solidFill>
              <a:prstDash val="solid"/>
              <a:miter lim="400000"/>
              <a:headEnd type="none" w="sm" len="sm"/>
              <a:tailEnd type="none" w="sm" len="sm"/>
            </a:ln>
          </p:spPr>
        </p:cxnSp>
      </p:grpSp>
      <p:sp>
        <p:nvSpPr>
          <p:cNvPr id="94" name="Google Shape;94;p14"/>
          <p:cNvSpPr txBox="1">
            <a:spLocks noGrp="1"/>
          </p:cNvSpPr>
          <p:nvPr>
            <p:ph type="title"/>
          </p:nvPr>
        </p:nvSpPr>
        <p:spPr>
          <a:xfrm>
            <a:off x="250031" y="1386334"/>
            <a:ext cx="8643900" cy="1111800"/>
          </a:xfrm>
          <a:prstGeom prst="rect">
            <a:avLst/>
          </a:prstGeom>
          <a:noFill/>
          <a:ln>
            <a:noFill/>
          </a:ln>
        </p:spPr>
        <p:txBody>
          <a:bodyPr spcFirstLastPara="1" wrap="square" lIns="32750" tIns="32750" rIns="32750" bIns="32750" anchor="b" anchorCtr="0">
            <a:noAutofit/>
          </a:bodyPr>
          <a:lstStyle>
            <a:lvl1pPr marR="0" lvl="0" algn="l" rtl="0">
              <a:lnSpc>
                <a:spcPct val="100000"/>
              </a:lnSpc>
              <a:spcBef>
                <a:spcPts val="0"/>
              </a:spcBef>
              <a:spcAft>
                <a:spcPts val="0"/>
              </a:spcAft>
              <a:buClr>
                <a:srgbClr val="2F4763"/>
              </a:buClr>
              <a:buSzPts val="4100"/>
              <a:buNone/>
              <a:defRPr sz="4100" i="0" u="none" strike="noStrike" cap="none">
                <a:solidFill>
                  <a:srgbClr val="2F4763"/>
                </a:solidFill>
              </a:defRPr>
            </a:lvl1pPr>
            <a:lvl2pPr marR="0" lvl="1"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2pPr>
            <a:lvl3pPr marR="0" lvl="2"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3pPr>
            <a:lvl4pPr marR="0" lvl="3"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4pPr>
            <a:lvl5pPr marR="0" lvl="4"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5pPr>
            <a:lvl6pPr marR="0" lvl="5"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6pPr>
            <a:lvl7pPr marR="0" lvl="6"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7pPr>
            <a:lvl8pPr marR="0" lvl="7"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8pPr>
            <a:lvl9pPr marR="0" lvl="8" algn="l" rtl="0">
              <a:lnSpc>
                <a:spcPct val="90000"/>
              </a:lnSpc>
              <a:spcBef>
                <a:spcPts val="0"/>
              </a:spcBef>
              <a:spcAft>
                <a:spcPts val="0"/>
              </a:spcAft>
              <a:buClr>
                <a:srgbClr val="2F4763"/>
              </a:buClr>
              <a:buSzPts val="4100"/>
              <a:buFont typeface="Arial"/>
              <a:buNone/>
              <a:defRPr sz="4100" b="0" i="0" u="none" strike="noStrike" cap="none">
                <a:solidFill>
                  <a:srgbClr val="2F4763"/>
                </a:solidFill>
                <a:latin typeface="Arial"/>
                <a:ea typeface="Arial"/>
                <a:cs typeface="Arial"/>
                <a:sym typeface="Arial"/>
              </a:defRPr>
            </a:lvl9pPr>
          </a:lstStyle>
          <a:p>
            <a:endParaRPr/>
          </a:p>
        </p:txBody>
      </p:sp>
      <p:sp>
        <p:nvSpPr>
          <p:cNvPr id="95" name="Google Shape;95;p14"/>
          <p:cNvSpPr txBox="1">
            <a:spLocks noGrp="1"/>
          </p:cNvSpPr>
          <p:nvPr>
            <p:ph type="sldNum" idx="12"/>
          </p:nvPr>
        </p:nvSpPr>
        <p:spPr>
          <a:xfrm>
            <a:off x="8670727" y="4862215"/>
            <a:ext cx="223200" cy="187500"/>
          </a:xfrm>
          <a:prstGeom prst="rect">
            <a:avLst/>
          </a:prstGeom>
          <a:noFill/>
          <a:ln>
            <a:noFill/>
          </a:ln>
        </p:spPr>
        <p:txBody>
          <a:bodyPr spcFirstLastPara="1" wrap="square" lIns="32750" tIns="32750" rIns="32750" bIns="32750" anchor="t" anchorCtr="0">
            <a:noAutofit/>
          </a:bodyPr>
          <a:lstStyle>
            <a:lvl1pPr marL="0" marR="0" lvl="0"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1pPr>
            <a:lvl2pPr marL="0" marR="0" lvl="1"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2pPr>
            <a:lvl3pPr marL="0" marR="0" lvl="2"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3pPr>
            <a:lvl4pPr marL="0" marR="0" lvl="3"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4pPr>
            <a:lvl5pPr marL="0" marR="0" lvl="4"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5pPr>
            <a:lvl6pPr marL="0" marR="0" lvl="5"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6pPr>
            <a:lvl7pPr marL="0" marR="0" lvl="6"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7pPr>
            <a:lvl8pPr marL="0" marR="0" lvl="7"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8pPr>
            <a:lvl9pPr marL="0" marR="0" lvl="8"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
              <a:t>‹#›</a:t>
            </a:fld>
            <a:endParaRPr>
              <a:solidFill>
                <a:schemeClr val="accent1"/>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250031" y="234404"/>
            <a:ext cx="8643900" cy="4674600"/>
          </a:xfrm>
          <a:prstGeom prst="rect">
            <a:avLst/>
          </a:prstGeom>
          <a:noFill/>
          <a:ln>
            <a:noFill/>
          </a:ln>
        </p:spPr>
        <p:txBody>
          <a:bodyPr spcFirstLastPara="1" wrap="square" lIns="32750" tIns="32750" rIns="32750" bIns="32750" anchor="ctr" anchorCtr="0">
            <a:noAutofit/>
          </a:bodyPr>
          <a:lstStyle>
            <a:lvl1pPr marL="457200" marR="0" lvl="0"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1pPr>
            <a:lvl2pPr marL="914400" marR="0" lvl="1"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2pPr>
            <a:lvl3pPr marL="1371600" marR="0" lvl="2"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3pPr>
            <a:lvl4pPr marL="1828800" marR="0" lvl="3"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4pPr>
            <a:lvl5pPr marL="2286000" marR="0" lvl="4" indent="-304800" algn="l" rtl="0">
              <a:lnSpc>
                <a:spcPct val="120000"/>
              </a:lnSpc>
              <a:spcBef>
                <a:spcPts val="2400"/>
              </a:spcBef>
              <a:spcAft>
                <a:spcPts val="0"/>
              </a:spcAft>
              <a:buClr>
                <a:srgbClr val="5C86B9"/>
              </a:buClr>
              <a:buSzPts val="1200"/>
              <a:buFont typeface="Arial"/>
              <a:buChar char="●"/>
              <a:defRPr sz="2400" b="0" i="0" u="none" strike="noStrike" cap="none">
                <a:solidFill>
                  <a:srgbClr val="000000"/>
                </a:solidFill>
                <a:latin typeface="Palatino"/>
                <a:ea typeface="Palatino"/>
                <a:cs typeface="Palatino"/>
                <a:sym typeface="Palatino"/>
              </a:defRPr>
            </a:lvl5pPr>
            <a:lvl6pPr marL="2743200" marR="0" lvl="5"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6pPr>
            <a:lvl7pPr marL="3200400" marR="0" lvl="6"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7pPr>
            <a:lvl8pPr marL="3657600" marR="0" lvl="7"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8pPr>
            <a:lvl9pPr marL="4114800" marR="0" lvl="8" indent="-292100" algn="l" rtl="0">
              <a:lnSpc>
                <a:spcPct val="90000"/>
              </a:lnSpc>
              <a:spcBef>
                <a:spcPts val="2400"/>
              </a:spcBef>
              <a:spcAft>
                <a:spcPts val="0"/>
              </a:spcAft>
              <a:buClr>
                <a:srgbClr val="5C86B9"/>
              </a:buClr>
              <a:buSzPts val="1000"/>
              <a:buFont typeface="Arial"/>
              <a:buChar char="●"/>
              <a:defRPr sz="1900" b="0" i="0" u="none" strike="noStrike" cap="none">
                <a:solidFill>
                  <a:srgbClr val="000000"/>
                </a:solidFill>
                <a:latin typeface="Palatino"/>
                <a:ea typeface="Palatino"/>
                <a:cs typeface="Palatino"/>
                <a:sym typeface="Palatino"/>
              </a:defRPr>
            </a:lvl9pPr>
          </a:lstStyle>
          <a:p>
            <a:endParaRPr/>
          </a:p>
        </p:txBody>
      </p:sp>
      <p:sp>
        <p:nvSpPr>
          <p:cNvPr id="98" name="Google Shape;98;p15"/>
          <p:cNvSpPr txBox="1">
            <a:spLocks noGrp="1"/>
          </p:cNvSpPr>
          <p:nvPr>
            <p:ph type="sldNum" idx="12"/>
          </p:nvPr>
        </p:nvSpPr>
        <p:spPr>
          <a:xfrm>
            <a:off x="8670727" y="4862215"/>
            <a:ext cx="223200" cy="187500"/>
          </a:xfrm>
          <a:prstGeom prst="rect">
            <a:avLst/>
          </a:prstGeom>
          <a:noFill/>
          <a:ln>
            <a:noFill/>
          </a:ln>
        </p:spPr>
        <p:txBody>
          <a:bodyPr spcFirstLastPara="1" wrap="square" lIns="32750" tIns="32750" rIns="32750" bIns="32750" anchor="t" anchorCtr="0">
            <a:noAutofit/>
          </a:bodyPr>
          <a:lstStyle>
            <a:lvl1pPr marL="0" marR="0" lvl="0"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1pPr>
            <a:lvl2pPr marL="0" marR="0" lvl="1"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2pPr>
            <a:lvl3pPr marL="0" marR="0" lvl="2"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3pPr>
            <a:lvl4pPr marL="0" marR="0" lvl="3"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4pPr>
            <a:lvl5pPr marL="0" marR="0" lvl="4"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5pPr>
            <a:lvl6pPr marL="0" marR="0" lvl="5"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6pPr>
            <a:lvl7pPr marL="0" marR="0" lvl="6"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7pPr>
            <a:lvl8pPr marL="0" marR="0" lvl="7"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8pPr>
            <a:lvl9pPr marL="0" marR="0" lvl="8" indent="0" algn="r" rtl="0">
              <a:lnSpc>
                <a:spcPct val="100000"/>
              </a:lnSpc>
              <a:spcBef>
                <a:spcPts val="0"/>
              </a:spcBef>
              <a:spcAft>
                <a:spcPts val="0"/>
              </a:spcAft>
              <a:buClr>
                <a:srgbClr val="2F4763"/>
              </a:buClr>
              <a:buSzPts val="1000"/>
              <a:buFont typeface="Palatino"/>
              <a:buNone/>
              <a:defRPr sz="1000" b="0" i="0" u="none" strike="noStrike" cap="none">
                <a:solidFill>
                  <a:srgbClr val="2F4763"/>
                </a:solidFill>
                <a:latin typeface="Palatino"/>
                <a:ea typeface="Palatino"/>
                <a:cs typeface="Palatino"/>
                <a:sym typeface="Palatino"/>
              </a:defRPr>
            </a:lvl9pPr>
          </a:lstStyle>
          <a:p>
            <a:pPr marL="0" lvl="0" indent="0" algn="r" rtl="0">
              <a:spcBef>
                <a:spcPts val="0"/>
              </a:spcBef>
              <a:spcAft>
                <a:spcPts val="0"/>
              </a:spcAft>
              <a:buNone/>
            </a:pPr>
            <a:fld id="{00000000-1234-1234-1234-123412341234}" type="slidenum">
              <a:rPr lang="en"/>
              <a:t>‹#›</a:t>
            </a:fld>
            <a:endParaRPr>
              <a:solidFill>
                <a:schemeClr val="accen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uides.library.illinois.edu/citingsourc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729450" y="1322450"/>
            <a:ext cx="80226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dirty="0"/>
              <a:t>Intro. to the Final Project</a:t>
            </a:r>
            <a:endParaRPr sz="3900" dirty="0"/>
          </a:p>
        </p:txBody>
      </p:sp>
      <p:sp>
        <p:nvSpPr>
          <p:cNvPr id="3" name="Subtitle 2">
            <a:extLst>
              <a:ext uri="{FF2B5EF4-FFF2-40B4-BE49-F238E27FC236}">
                <a16:creationId xmlns:a16="http://schemas.microsoft.com/office/drawing/2014/main" id="{6188DBAF-31F5-39A1-1099-8CEE44B91D92}"/>
              </a:ext>
            </a:extLst>
          </p:cNvPr>
          <p:cNvSpPr>
            <a:spLocks noGrp="1"/>
          </p:cNvSpPr>
          <p:nvPr>
            <p:ph type="subTitle" idx="1"/>
          </p:nvPr>
        </p:nvSpPr>
        <p:spPr/>
        <p:txBody>
          <a:bodyPr/>
          <a:lstStyle/>
          <a:p>
            <a:r>
              <a:rPr lang="en-US" dirty="0"/>
              <a:t>GGIS 224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 1-2 page proposal (single spaced text, 12 pt font). </a:t>
            </a:r>
          </a:p>
          <a:p>
            <a:pPr marL="38100" lvl="0" indent="0" algn="l" rtl="0">
              <a:spcBef>
                <a:spcPts val="0"/>
              </a:spcBef>
              <a:spcAft>
                <a:spcPts val="0"/>
              </a:spcAft>
              <a:buSzPts val="1800"/>
              <a:buNone/>
            </a:pPr>
            <a:endParaRPr lang="en-US" sz="1600" dirty="0"/>
          </a:p>
          <a:p>
            <a:pPr marL="381000" lvl="0" indent="-342900" algn="l" rtl="0">
              <a:spcBef>
                <a:spcPts val="0"/>
              </a:spcBef>
              <a:spcAft>
                <a:spcPts val="0"/>
              </a:spcAft>
              <a:buSzPts val="1800"/>
              <a:buFont typeface="+mj-lt"/>
              <a:buAutoNum type="arabicPeriod" startAt="5"/>
            </a:pPr>
            <a:r>
              <a:rPr lang="en-US" sz="1600" dirty="0"/>
              <a:t>(5%) Propose how you may explore and present the environmental features modeled. For example, </a:t>
            </a:r>
            <a:r>
              <a:rPr lang="en-US" sz="1600" i="1" dirty="0"/>
              <a:t>will you generate a summary statistics table and series of choropleth maps? Will you generate a scatter plot to show the relationship between any of the variables? Will you generate a LISA (local autocorrelation) map to illustrate the clustering pattern of the studied variable? </a:t>
            </a:r>
            <a:r>
              <a:rPr lang="en-US" sz="1600" dirty="0"/>
              <a:t>Following item 4, extend the working conceptual diagram or roadmap to show your proposed methods.  </a:t>
            </a:r>
            <a:endParaRPr lang="en" sz="1200" dirty="0"/>
          </a:p>
        </p:txBody>
      </p:sp>
    </p:spTree>
    <p:extLst>
      <p:ext uri="{BB962C8B-B14F-4D97-AF65-F5344CB8AC3E}">
        <p14:creationId xmlns:p14="http://schemas.microsoft.com/office/powerpoint/2010/main" val="73528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832509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II (85%): A final project report (due May, 10</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11407"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an ~7 page report (single spaced text, 12 pt font, the ~7 page limit includes figures and plots but excludes bibliography). </a:t>
            </a:r>
          </a:p>
          <a:p>
            <a:pPr marL="38100" lvl="0" indent="0" algn="l" rtl="0">
              <a:spcBef>
                <a:spcPts val="0"/>
              </a:spcBef>
              <a:spcAft>
                <a:spcPts val="0"/>
              </a:spcAft>
              <a:buSzPts val="1800"/>
              <a:buNone/>
            </a:pPr>
            <a:endParaRPr lang="en-US" sz="1600" dirty="0"/>
          </a:p>
          <a:p>
            <a:pPr marL="38100" lvl="0" indent="0" algn="l" rtl="0">
              <a:spcBef>
                <a:spcPts val="0"/>
              </a:spcBef>
              <a:spcAft>
                <a:spcPts val="0"/>
              </a:spcAft>
              <a:buSzPts val="1800"/>
              <a:buNone/>
            </a:pPr>
            <a:r>
              <a:rPr lang="en-US" sz="1600" dirty="0"/>
              <a:t>Section 1. Background and introduction (7%)</a:t>
            </a:r>
          </a:p>
          <a:p>
            <a:pPr marL="381000" indent="-342900">
              <a:buSzPts val="1800"/>
            </a:pPr>
            <a:r>
              <a:rPr lang="en-US" sz="1600" dirty="0"/>
              <a:t>Present your overall topic and its importance. </a:t>
            </a:r>
          </a:p>
          <a:p>
            <a:pPr marL="381000" indent="-342900">
              <a:buSzPts val="1800"/>
            </a:pPr>
            <a:r>
              <a:rPr lang="en-US" sz="1600" dirty="0"/>
              <a:t>Describe your research question, its significance, and its associated hypothesis.</a:t>
            </a:r>
          </a:p>
          <a:p>
            <a:pPr marL="381000" indent="-342900">
              <a:buSzPts val="1800"/>
            </a:pPr>
            <a:r>
              <a:rPr lang="en-US" sz="1600" dirty="0"/>
              <a:t>Briefly describe how your question or its relevant topics have been answered by the literature and exiting work. </a:t>
            </a:r>
          </a:p>
          <a:p>
            <a:pPr marL="381000" lvl="0" indent="-342900" algn="l" rtl="0">
              <a:spcBef>
                <a:spcPts val="0"/>
              </a:spcBef>
              <a:spcAft>
                <a:spcPts val="0"/>
              </a:spcAft>
              <a:buSzPts val="1800"/>
              <a:buFont typeface="+mj-lt"/>
              <a:buAutoNum type="arabicPeriod"/>
            </a:pPr>
            <a:endParaRPr lang="en-US" sz="1600" dirty="0"/>
          </a:p>
          <a:p>
            <a:pPr marL="381000" lvl="0" indent="-342900" algn="l" rtl="0">
              <a:spcBef>
                <a:spcPts val="0"/>
              </a:spcBef>
              <a:spcAft>
                <a:spcPts val="0"/>
              </a:spcAft>
              <a:buSzPts val="1800"/>
              <a:buFont typeface="+mj-lt"/>
              <a:buAutoNum type="arabicPeriod"/>
            </a:pPr>
            <a:endParaRPr lang="en-US" sz="1600" dirty="0"/>
          </a:p>
        </p:txBody>
      </p:sp>
    </p:spTree>
    <p:extLst>
      <p:ext uri="{BB962C8B-B14F-4D97-AF65-F5344CB8AC3E}">
        <p14:creationId xmlns:p14="http://schemas.microsoft.com/office/powerpoint/2010/main" val="27404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832509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II (85%): A final project report (due May, 10</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11407"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an ~7 page report (single spaced text, 12 pt font, the ~7 page limit includes figures and plots but excludes bibliography). </a:t>
            </a:r>
          </a:p>
          <a:p>
            <a:pPr marL="38100" lvl="0" indent="0" algn="l" rtl="0">
              <a:spcBef>
                <a:spcPts val="0"/>
              </a:spcBef>
              <a:spcAft>
                <a:spcPts val="0"/>
              </a:spcAft>
              <a:buSzPts val="1800"/>
              <a:buNone/>
            </a:pPr>
            <a:endParaRPr lang="en-US" sz="1600" dirty="0"/>
          </a:p>
          <a:p>
            <a:pPr marL="38100" lvl="0" indent="0" algn="l" rtl="0">
              <a:spcBef>
                <a:spcPts val="0"/>
              </a:spcBef>
              <a:spcAft>
                <a:spcPts val="0"/>
              </a:spcAft>
              <a:buSzPts val="1800"/>
              <a:buNone/>
            </a:pPr>
            <a:r>
              <a:rPr lang="en-US" sz="1600" dirty="0"/>
              <a:t>Section 2. Data used (10%)</a:t>
            </a:r>
          </a:p>
          <a:p>
            <a:pPr marL="381000" indent="-342900">
              <a:buSzPts val="1800"/>
            </a:pPr>
            <a:r>
              <a:rPr lang="en-US" sz="1600" dirty="0"/>
              <a:t>Briefly introduce the data sources you used. Be specific about the following information: official name of the data, data download link (e.g., URL), data version (if other versions exist), the period of time you used (for example, the data is available for 1960-2020 but you only used the period of 2000-2020), and other necessary information such as data resolution and scale, and importantly, the full data citation. </a:t>
            </a:r>
          </a:p>
          <a:p>
            <a:pPr marL="381000" lvl="0" indent="-342900" algn="l" rtl="0">
              <a:spcBef>
                <a:spcPts val="0"/>
              </a:spcBef>
              <a:spcAft>
                <a:spcPts val="0"/>
              </a:spcAft>
              <a:buSzPts val="1800"/>
              <a:buFont typeface="+mj-lt"/>
              <a:buAutoNum type="arabicPeriod"/>
            </a:pPr>
            <a:endParaRPr lang="en-US" sz="1600" dirty="0"/>
          </a:p>
          <a:p>
            <a:pPr marL="381000" lvl="0" indent="-342900" algn="l" rtl="0">
              <a:spcBef>
                <a:spcPts val="0"/>
              </a:spcBef>
              <a:spcAft>
                <a:spcPts val="0"/>
              </a:spcAft>
              <a:buSzPts val="1800"/>
              <a:buFont typeface="+mj-lt"/>
              <a:buAutoNum type="arabicPeriod"/>
            </a:pPr>
            <a:endParaRPr lang="en-US" sz="1600" dirty="0"/>
          </a:p>
        </p:txBody>
      </p:sp>
    </p:spTree>
    <p:extLst>
      <p:ext uri="{BB962C8B-B14F-4D97-AF65-F5344CB8AC3E}">
        <p14:creationId xmlns:p14="http://schemas.microsoft.com/office/powerpoint/2010/main" val="140465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832509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II (85%): A final project report (due May, 10</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98551"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an ~7 page report (single spaced text, 12 pt font, the ~7 page limit includes figures and plots but excludes bibliography). </a:t>
            </a:r>
          </a:p>
          <a:p>
            <a:pPr marL="38100" lvl="0" indent="0" algn="l" rtl="0">
              <a:spcBef>
                <a:spcPts val="0"/>
              </a:spcBef>
              <a:spcAft>
                <a:spcPts val="0"/>
              </a:spcAft>
              <a:buSzPts val="1800"/>
              <a:buNone/>
            </a:pPr>
            <a:endParaRPr lang="en-US" sz="1600" dirty="0"/>
          </a:p>
          <a:p>
            <a:pPr marL="38100" lvl="0" indent="0" algn="l" rtl="0">
              <a:spcBef>
                <a:spcPts val="0"/>
              </a:spcBef>
              <a:spcAft>
                <a:spcPts val="0"/>
              </a:spcAft>
              <a:buSzPts val="1800"/>
              <a:buNone/>
            </a:pPr>
            <a:r>
              <a:rPr lang="en-US" sz="1600" dirty="0"/>
              <a:t>Section 3. Methods (30%)</a:t>
            </a:r>
          </a:p>
          <a:p>
            <a:pPr marL="381000" indent="-342900">
              <a:buSzPts val="1800"/>
            </a:pPr>
            <a:r>
              <a:rPr lang="en-US" sz="1400" dirty="0"/>
              <a:t>Articulate the detailed methods you applied in data wrangling, processing, analysis, visualization, and any other analysis derived from the downloaded data. For example, what variables did you model or how did you construct or model them? How did you explore and present the environmental features modeled? What other spatial operations did you use? Some of the text can come from your proposal. Feel free to use subsections (if needed) to organize the methods.</a:t>
            </a:r>
          </a:p>
          <a:p>
            <a:pPr marL="381000" indent="-342900">
              <a:buSzPts val="1800"/>
            </a:pPr>
            <a:r>
              <a:rPr lang="en-US" sz="1400" dirty="0"/>
              <a:t>Include a working conceptual diagram or flowchart, such as using the </a:t>
            </a:r>
            <a:r>
              <a:rPr lang="en-US" sz="1400" dirty="0" err="1"/>
              <a:t>Lucidchart</a:t>
            </a:r>
            <a:r>
              <a:rPr lang="en-US" sz="1400" dirty="0"/>
              <a:t> (</a:t>
            </a:r>
            <a:r>
              <a:rPr lang="en-US" sz="1400" dirty="0">
                <a:hlinkClick r:id="rId3"/>
              </a:rPr>
              <a:t>https://lucid.app</a:t>
            </a:r>
            <a:r>
              <a:rPr lang="en-US" sz="1400" dirty="0"/>
              <a:t>), to guide the logical flow of your method description. </a:t>
            </a:r>
          </a:p>
          <a:p>
            <a:pPr marL="381000" lvl="0" indent="-342900" algn="l" rtl="0">
              <a:spcBef>
                <a:spcPts val="0"/>
              </a:spcBef>
              <a:spcAft>
                <a:spcPts val="0"/>
              </a:spcAft>
              <a:buSzPts val="1800"/>
              <a:buFont typeface="+mj-lt"/>
              <a:buAutoNum type="arabicPeriod"/>
            </a:pPr>
            <a:endParaRPr lang="en-US" sz="1600" dirty="0"/>
          </a:p>
          <a:p>
            <a:pPr marL="381000" lvl="0" indent="-342900" algn="l" rtl="0">
              <a:spcBef>
                <a:spcPts val="0"/>
              </a:spcBef>
              <a:spcAft>
                <a:spcPts val="0"/>
              </a:spcAft>
              <a:buSzPts val="1800"/>
              <a:buFont typeface="+mj-lt"/>
              <a:buAutoNum type="arabicPeriod"/>
            </a:pPr>
            <a:endParaRPr lang="en-US" sz="1600" dirty="0"/>
          </a:p>
        </p:txBody>
      </p:sp>
    </p:spTree>
    <p:extLst>
      <p:ext uri="{BB962C8B-B14F-4D97-AF65-F5344CB8AC3E}">
        <p14:creationId xmlns:p14="http://schemas.microsoft.com/office/powerpoint/2010/main" val="388108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832509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II (85%): A final project report (due May, 10</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98551"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an ~7 page report (single spaced text, 12 pt font, the ~7 page limit includes figures and plots but excludes bibliography). </a:t>
            </a:r>
          </a:p>
          <a:p>
            <a:pPr marL="38100" lvl="0" indent="0" algn="l" rtl="0">
              <a:spcBef>
                <a:spcPts val="0"/>
              </a:spcBef>
              <a:spcAft>
                <a:spcPts val="0"/>
              </a:spcAft>
              <a:buSzPts val="1800"/>
              <a:buNone/>
            </a:pPr>
            <a:endParaRPr lang="en-US" sz="1600" dirty="0"/>
          </a:p>
          <a:p>
            <a:pPr marL="38100" lvl="0" indent="0" algn="l" rtl="0">
              <a:spcBef>
                <a:spcPts val="0"/>
              </a:spcBef>
              <a:spcAft>
                <a:spcPts val="0"/>
              </a:spcAft>
              <a:buSzPts val="1800"/>
              <a:buNone/>
            </a:pPr>
            <a:r>
              <a:rPr lang="en-US" sz="1600" dirty="0"/>
              <a:t>Section 4. Results and Discussions (30%)</a:t>
            </a:r>
          </a:p>
          <a:p>
            <a:pPr marL="381000" indent="-342900">
              <a:buSzPts val="1800"/>
            </a:pPr>
            <a:r>
              <a:rPr lang="en-US" sz="1600" dirty="0"/>
              <a:t>Present your results and outcomes in detail. Was your hypothesis accepted or rejected? Feel free to use subsections (if needed) to organize the results.</a:t>
            </a:r>
          </a:p>
          <a:p>
            <a:pPr marL="381000" indent="-342900">
              <a:buSzPts val="1800"/>
            </a:pPr>
            <a:r>
              <a:rPr lang="en-US" sz="1600" dirty="0"/>
              <a:t>Identify at least 3 limitations of your analysis. </a:t>
            </a:r>
          </a:p>
          <a:p>
            <a:pPr marL="381000" indent="-342900">
              <a:buSzPts val="1800"/>
            </a:pPr>
            <a:r>
              <a:rPr lang="en-US" sz="1600" dirty="0"/>
              <a:t>Use table and/or graphical (figure, map, and plot) components to facilitate your result discussions. Include a caption for each table or graphical component, and make sure each table/graphical component is described in the report text.  </a:t>
            </a:r>
          </a:p>
          <a:p>
            <a:pPr marL="381000" lvl="0" indent="-342900" algn="l" rtl="0">
              <a:spcBef>
                <a:spcPts val="0"/>
              </a:spcBef>
              <a:spcAft>
                <a:spcPts val="0"/>
              </a:spcAft>
              <a:buSzPts val="1800"/>
              <a:buFont typeface="+mj-lt"/>
              <a:buAutoNum type="arabicPeriod"/>
            </a:pPr>
            <a:endParaRPr lang="en-US" sz="1600" dirty="0"/>
          </a:p>
        </p:txBody>
      </p:sp>
    </p:spTree>
    <p:extLst>
      <p:ext uri="{BB962C8B-B14F-4D97-AF65-F5344CB8AC3E}">
        <p14:creationId xmlns:p14="http://schemas.microsoft.com/office/powerpoint/2010/main" val="294258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832509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II (85%): A final project report (due May, 10</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98551"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an ~7 page report (single spaced text, 12 pt font, the ~7 page limit includes figures and plots but excludes bibliography). </a:t>
            </a:r>
          </a:p>
          <a:p>
            <a:pPr marL="38100" lvl="0" indent="0" algn="l" rtl="0">
              <a:spcBef>
                <a:spcPts val="0"/>
              </a:spcBef>
              <a:spcAft>
                <a:spcPts val="0"/>
              </a:spcAft>
              <a:buSzPts val="1800"/>
              <a:buNone/>
            </a:pPr>
            <a:endParaRPr lang="en-US" sz="1600" dirty="0"/>
          </a:p>
          <a:p>
            <a:pPr marL="38100" lvl="0" indent="0" algn="l" rtl="0">
              <a:spcBef>
                <a:spcPts val="0"/>
              </a:spcBef>
              <a:spcAft>
                <a:spcPts val="0"/>
              </a:spcAft>
              <a:buSzPts val="1800"/>
              <a:buNone/>
            </a:pPr>
            <a:r>
              <a:rPr lang="en-US" sz="1600" dirty="0"/>
              <a:t>Section 5. Conclusions (5%)</a:t>
            </a:r>
          </a:p>
          <a:p>
            <a:pPr marL="381000" indent="-342900">
              <a:buSzPts val="1800"/>
            </a:pPr>
            <a:r>
              <a:rPr lang="en-US" sz="1600" dirty="0"/>
              <a:t>Briefly summarize your findings and provide your suggestions and/or caveats. </a:t>
            </a:r>
          </a:p>
          <a:p>
            <a:pPr marL="381000" indent="-342900">
              <a:buSzPts val="1800"/>
            </a:pPr>
            <a:r>
              <a:rPr lang="en-US" sz="1600" dirty="0"/>
              <a:t>Rehash the limitations of your work and suggest possible future work or improvements. </a:t>
            </a:r>
          </a:p>
          <a:p>
            <a:pPr marL="381000" lvl="0" indent="-342900" algn="l" rtl="0">
              <a:spcBef>
                <a:spcPts val="0"/>
              </a:spcBef>
              <a:spcAft>
                <a:spcPts val="0"/>
              </a:spcAft>
              <a:buSzPts val="1800"/>
              <a:buFont typeface="+mj-lt"/>
              <a:buAutoNum type="arabicPeriod"/>
            </a:pPr>
            <a:endParaRPr lang="en-US" sz="1600" dirty="0"/>
          </a:p>
        </p:txBody>
      </p:sp>
    </p:spTree>
    <p:extLst>
      <p:ext uri="{BB962C8B-B14F-4D97-AF65-F5344CB8AC3E}">
        <p14:creationId xmlns:p14="http://schemas.microsoft.com/office/powerpoint/2010/main" val="115841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832509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II (85%): A final project report (due May, 10</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98551"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an ~7 page report (single spaced text, 12 pt font, the ~7 page limit includes figures and plots but excludes bibliography). </a:t>
            </a:r>
          </a:p>
          <a:p>
            <a:pPr marL="38100" lvl="0" indent="0" algn="l" rtl="0">
              <a:spcBef>
                <a:spcPts val="0"/>
              </a:spcBef>
              <a:spcAft>
                <a:spcPts val="0"/>
              </a:spcAft>
              <a:buSzPts val="1800"/>
              <a:buNone/>
            </a:pPr>
            <a:endParaRPr lang="en-US" sz="1600" dirty="0"/>
          </a:p>
          <a:p>
            <a:pPr marL="38100" lvl="0" indent="0" algn="l" rtl="0">
              <a:spcBef>
                <a:spcPts val="0"/>
              </a:spcBef>
              <a:spcAft>
                <a:spcPts val="0"/>
              </a:spcAft>
              <a:buSzPts val="1800"/>
              <a:buNone/>
            </a:pPr>
            <a:r>
              <a:rPr lang="en-US" sz="1600" dirty="0"/>
              <a:t>Section 6. Bibliography or References (3%)</a:t>
            </a:r>
          </a:p>
          <a:p>
            <a:pPr marL="381000" indent="-342900">
              <a:buSzPts val="1800"/>
            </a:pPr>
            <a:r>
              <a:rPr lang="en-US" sz="1600" dirty="0"/>
              <a:t>List all references you cited in the report at the end of the report. Note that all work cited in the report must be listed in the bibliography; likewise, all listed work in the bibliography must also be cited in the text of the report. </a:t>
            </a:r>
          </a:p>
          <a:p>
            <a:pPr marL="381000" indent="-342900">
              <a:buSzPts val="1800"/>
            </a:pPr>
            <a:r>
              <a:rPr lang="en-US" sz="1600" dirty="0"/>
              <a:t>Make sure to use a consistent citation/reference style. See major citation styles here: </a:t>
            </a:r>
            <a:r>
              <a:rPr lang="en-US" sz="1600" dirty="0">
                <a:hlinkClick r:id="rId3"/>
              </a:rPr>
              <a:t>https://guides.library.illinois.edu/citingsources</a:t>
            </a:r>
            <a:r>
              <a:rPr lang="en-US" sz="1600" dirty="0"/>
              <a:t> </a:t>
            </a:r>
          </a:p>
          <a:p>
            <a:pPr marL="381000" lvl="0" indent="-342900" algn="l" rtl="0">
              <a:spcBef>
                <a:spcPts val="0"/>
              </a:spcBef>
              <a:spcAft>
                <a:spcPts val="0"/>
              </a:spcAft>
              <a:buSzPts val="1800"/>
              <a:buFont typeface="+mj-lt"/>
              <a:buAutoNum type="arabicPeriod"/>
            </a:pPr>
            <a:endParaRPr lang="en-US" sz="1600" dirty="0"/>
          </a:p>
        </p:txBody>
      </p:sp>
    </p:spTree>
    <p:extLst>
      <p:ext uri="{BB962C8B-B14F-4D97-AF65-F5344CB8AC3E}">
        <p14:creationId xmlns:p14="http://schemas.microsoft.com/office/powerpoint/2010/main" val="385010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Goals</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To harness what you have learned from this class, including the theories of environmental data and problem-solving skills (such as in the R language), to address a real-world question defined or perceived by yourself. </a:t>
            </a:r>
            <a:br>
              <a:rPr lang="en" sz="1600" dirty="0"/>
            </a:br>
            <a:endParaRPr lang="e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Expectations</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For the final project, you will </a:t>
            </a:r>
            <a:r>
              <a:rPr lang="en-US" sz="1600" b="1" dirty="0"/>
              <a:t>define</a:t>
            </a:r>
            <a:r>
              <a:rPr lang="en-US" sz="1600" dirty="0"/>
              <a:t>, </a:t>
            </a:r>
            <a:r>
              <a:rPr lang="en-US" sz="1600" b="1" dirty="0"/>
              <a:t>construct</a:t>
            </a:r>
            <a:r>
              <a:rPr lang="en-US" sz="1600" dirty="0"/>
              <a:t>, and </a:t>
            </a:r>
            <a:r>
              <a:rPr lang="en-US" sz="1600" b="1" dirty="0"/>
              <a:t>explore</a:t>
            </a:r>
            <a:r>
              <a:rPr lang="en-US" sz="1600" dirty="0"/>
              <a:t> environmental dimensions of some phenomenon (or phenomena) in Illinois or anywhere else in the world. </a:t>
            </a:r>
            <a:endParaRPr lang="en" sz="1200" dirty="0"/>
          </a:p>
        </p:txBody>
      </p:sp>
    </p:spTree>
    <p:extLst>
      <p:ext uri="{BB962C8B-B14F-4D97-AF65-F5344CB8AC3E}">
        <p14:creationId xmlns:p14="http://schemas.microsoft.com/office/powerpoint/2010/main" val="1722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 expectations</a:t>
            </a:r>
            <a:endParaRPr dirty="0"/>
          </a:p>
        </p:txBody>
      </p:sp>
      <p:sp>
        <p:nvSpPr>
          <p:cNvPr id="126" name="Google Shape;126;p20"/>
          <p:cNvSpPr txBox="1">
            <a:spLocks noGrp="1"/>
          </p:cNvSpPr>
          <p:nvPr>
            <p:ph type="body" idx="1"/>
          </p:nvPr>
        </p:nvSpPr>
        <p:spPr>
          <a:xfrm>
            <a:off x="729450" y="2078875"/>
            <a:ext cx="7688700" cy="27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the final project you must:</a:t>
            </a:r>
          </a:p>
          <a:p>
            <a:pPr marL="0" lvl="0" indent="0" algn="l" rtl="0">
              <a:spcBef>
                <a:spcPts val="0"/>
              </a:spcBef>
              <a:spcAft>
                <a:spcPts val="0"/>
              </a:spcAft>
              <a:buNone/>
            </a:pPr>
            <a:endParaRPr lang="en-US" sz="1600" dirty="0"/>
          </a:p>
          <a:p>
            <a:pPr marL="285750" indent="-285750">
              <a:buFont typeface="+mj-lt"/>
              <a:buAutoNum type="arabicPeriod"/>
            </a:pPr>
            <a:r>
              <a:rPr lang="en-US" sz="1600" dirty="0"/>
              <a:t>Define what environmental aspect you are analyzing or modeling. Is it the physical/natural, social, cultural, economic, or built environment?</a:t>
            </a:r>
          </a:p>
          <a:p>
            <a:pPr marL="285750" indent="-285750">
              <a:buFont typeface="+mj-lt"/>
              <a:buAutoNum type="arabicPeriod"/>
            </a:pPr>
            <a:endParaRPr lang="en-US" sz="1600" dirty="0"/>
          </a:p>
          <a:p>
            <a:pPr marL="285750" indent="-285750">
              <a:buFont typeface="+mj-lt"/>
              <a:buAutoNum type="arabicPeriod"/>
            </a:pPr>
            <a:r>
              <a:rPr lang="en-US" sz="1600" dirty="0"/>
              <a:t>Define what your overarching question is? If relevant, propose a hypothesis for your question. An example can be: </a:t>
            </a:r>
            <a:r>
              <a:rPr lang="en-US" sz="1600" i="1" dirty="0"/>
              <a:t>A good accessibility to parks and green space (built or natural environment) may lead to a better health condition of the local residents.</a:t>
            </a:r>
            <a:r>
              <a:rPr lang="en-US" sz="16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 expectations</a:t>
            </a:r>
            <a:endParaRPr dirty="0"/>
          </a:p>
        </p:txBody>
      </p:sp>
      <p:sp>
        <p:nvSpPr>
          <p:cNvPr id="126" name="Google Shape;126;p20"/>
          <p:cNvSpPr txBox="1">
            <a:spLocks noGrp="1"/>
          </p:cNvSpPr>
          <p:nvPr>
            <p:ph type="body" idx="1"/>
          </p:nvPr>
        </p:nvSpPr>
        <p:spPr>
          <a:xfrm>
            <a:off x="729450" y="2078875"/>
            <a:ext cx="7688700" cy="27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the final project you must:</a:t>
            </a:r>
          </a:p>
          <a:p>
            <a:pPr marL="0" lvl="0" indent="0" algn="l" rtl="0">
              <a:spcBef>
                <a:spcPts val="0"/>
              </a:spcBef>
              <a:spcAft>
                <a:spcPts val="0"/>
              </a:spcAft>
              <a:buNone/>
            </a:pPr>
            <a:endParaRPr lang="en-US" sz="1600" dirty="0"/>
          </a:p>
          <a:p>
            <a:pPr marL="342900" indent="-342900">
              <a:buFont typeface="+mj-lt"/>
              <a:buAutoNum type="arabicPeriod" startAt="3"/>
            </a:pPr>
            <a:r>
              <a:rPr lang="en-US" sz="1600" dirty="0"/>
              <a:t>Construct or model the environment, using the data wrangling, attribute, spatial, and geometric operations (and other methods) you have been learning in this course. You must calculate at least one new spatial variable for your analysis, such as </a:t>
            </a:r>
            <a:r>
              <a:rPr lang="en-US" sz="1600" i="1" dirty="0"/>
              <a:t>(1) the percentage of green space within each of your spatial units/neighborhood or (2) the distance to parks</a:t>
            </a:r>
            <a:r>
              <a:rPr lang="en-US" sz="1600" dirty="0"/>
              <a:t>. The spatial scale should be clear (tract? county level? Or your own definition?).</a:t>
            </a:r>
          </a:p>
        </p:txBody>
      </p:sp>
    </p:spTree>
    <p:extLst>
      <p:ext uri="{BB962C8B-B14F-4D97-AF65-F5344CB8AC3E}">
        <p14:creationId xmlns:p14="http://schemas.microsoft.com/office/powerpoint/2010/main" val="379640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 expectations</a:t>
            </a:r>
            <a:endParaRPr dirty="0"/>
          </a:p>
        </p:txBody>
      </p:sp>
      <p:sp>
        <p:nvSpPr>
          <p:cNvPr id="126" name="Google Shape;126;p20"/>
          <p:cNvSpPr txBox="1">
            <a:spLocks noGrp="1"/>
          </p:cNvSpPr>
          <p:nvPr>
            <p:ph type="body" idx="1"/>
          </p:nvPr>
        </p:nvSpPr>
        <p:spPr>
          <a:xfrm>
            <a:off x="729450" y="2078875"/>
            <a:ext cx="7688700" cy="27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the final project you must:</a:t>
            </a:r>
          </a:p>
          <a:p>
            <a:pPr marL="0" lvl="0" indent="0" algn="l" rtl="0">
              <a:spcBef>
                <a:spcPts val="0"/>
              </a:spcBef>
              <a:spcAft>
                <a:spcPts val="0"/>
              </a:spcAft>
              <a:buNone/>
            </a:pPr>
            <a:endParaRPr lang="en-US" sz="1600" dirty="0"/>
          </a:p>
          <a:p>
            <a:pPr marL="342900" indent="-342900">
              <a:buFont typeface="+mj-lt"/>
              <a:buAutoNum type="arabicPeriod" startAt="4"/>
            </a:pPr>
            <a:r>
              <a:rPr lang="en-US" sz="1600" dirty="0"/>
              <a:t>Explore and present the environmental features you modeled. This can include spatial visualizations, summary statistics of variables, analysis of the patterns observed (e.g., </a:t>
            </a:r>
            <a:r>
              <a:rPr lang="en-US" sz="1600" i="1" dirty="0"/>
              <a:t>the spatial autocorrelation of health condition, and the correlation between proximity to parks and health condition</a:t>
            </a:r>
            <a:r>
              <a:rPr lang="en-US" sz="1600" dirty="0"/>
              <a:t>), and any other discussions that pertain to your hypothesis or your questions.</a:t>
            </a:r>
          </a:p>
        </p:txBody>
      </p:sp>
    </p:spTree>
    <p:extLst>
      <p:ext uri="{BB962C8B-B14F-4D97-AF65-F5344CB8AC3E}">
        <p14:creationId xmlns:p14="http://schemas.microsoft.com/office/powerpoint/2010/main" val="104532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4" name="Google Shape;119;p19">
            <a:extLst>
              <a:ext uri="{FF2B5EF4-FFF2-40B4-BE49-F238E27FC236}">
                <a16:creationId xmlns:a16="http://schemas.microsoft.com/office/drawing/2014/main" id="{BB533EE6-35FD-FE56-4BC0-071E66075264}"/>
              </a:ext>
            </a:extLst>
          </p:cNvPr>
          <p:cNvSpPr txBox="1">
            <a:spLocks/>
          </p:cNvSpPr>
          <p:nvPr/>
        </p:nvSpPr>
        <p:spPr>
          <a:xfrm>
            <a:off x="729450" y="223425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Phase II (85%): Final project report (due last day of the finals week)</a:t>
            </a:r>
          </a:p>
        </p:txBody>
      </p:sp>
    </p:spTree>
    <p:extLst>
      <p:ext uri="{BB962C8B-B14F-4D97-AF65-F5344CB8AC3E}">
        <p14:creationId xmlns:p14="http://schemas.microsoft.com/office/powerpoint/2010/main" val="24462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120" name="Google Shape;120;p19"/>
          <p:cNvSpPr txBox="1">
            <a:spLocks noGrp="1"/>
          </p:cNvSpPr>
          <p:nvPr>
            <p:ph type="body" idx="1"/>
          </p:nvPr>
        </p:nvSpPr>
        <p:spPr>
          <a:xfrm>
            <a:off x="729449" y="1986975"/>
            <a:ext cx="8111407"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 1-2 page proposal (single spaced text, 12 pt font). </a:t>
            </a:r>
          </a:p>
          <a:p>
            <a:pPr marL="38100" lvl="0" indent="0" algn="l" rtl="0">
              <a:spcBef>
                <a:spcPts val="0"/>
              </a:spcBef>
              <a:spcAft>
                <a:spcPts val="0"/>
              </a:spcAft>
              <a:buSzPts val="1800"/>
              <a:buNone/>
            </a:pPr>
            <a:endParaRPr lang="en-US" sz="1600" dirty="0"/>
          </a:p>
          <a:p>
            <a:pPr marL="381000" lvl="0" indent="-342900" algn="l" rtl="0">
              <a:spcBef>
                <a:spcPts val="0"/>
              </a:spcBef>
              <a:spcAft>
                <a:spcPts val="0"/>
              </a:spcAft>
              <a:buSzPts val="1800"/>
              <a:buFont typeface="+mj-lt"/>
              <a:buAutoNum type="arabicPeriod"/>
            </a:pPr>
            <a:r>
              <a:rPr lang="en-US" sz="1600" dirty="0"/>
              <a:t>(1%) Present your overall topic and its importance. </a:t>
            </a:r>
          </a:p>
          <a:p>
            <a:pPr marL="381000" lvl="0" indent="-342900" algn="l" rtl="0">
              <a:spcBef>
                <a:spcPts val="0"/>
              </a:spcBef>
              <a:spcAft>
                <a:spcPts val="0"/>
              </a:spcAft>
              <a:buSzPts val="1800"/>
              <a:buFont typeface="+mj-lt"/>
              <a:buAutoNum type="arabicPeriod"/>
            </a:pPr>
            <a:r>
              <a:rPr lang="en-US" sz="1600" dirty="0"/>
              <a:t>(2%) Describe how you will define what environmental aspect you are modeling. </a:t>
            </a:r>
          </a:p>
          <a:p>
            <a:pPr marL="381000" lvl="0" indent="-342900" algn="l" rtl="0">
              <a:spcBef>
                <a:spcPts val="0"/>
              </a:spcBef>
              <a:spcAft>
                <a:spcPts val="0"/>
              </a:spcAft>
              <a:buSzPts val="1800"/>
              <a:buFont typeface="+mj-lt"/>
              <a:buAutoNum type="arabicPeriod"/>
            </a:pPr>
            <a:r>
              <a:rPr lang="en-US" sz="1600" dirty="0"/>
              <a:t>(2%) Describe your research question, its significance, and its associated hypothesis.</a:t>
            </a:r>
          </a:p>
          <a:p>
            <a:pPr marL="381000" lvl="0" indent="-342900" algn="l" rtl="0">
              <a:spcBef>
                <a:spcPts val="0"/>
              </a:spcBef>
              <a:spcAft>
                <a:spcPts val="0"/>
              </a:spcAft>
              <a:buSzPts val="1800"/>
              <a:buFont typeface="+mj-lt"/>
              <a:buAutoNum type="arabicPeriod"/>
            </a:pPr>
            <a:endParaRPr lang="en-US" sz="1600" dirty="0"/>
          </a:p>
          <a:p>
            <a:pPr marL="38100" lvl="0" indent="0" algn="l" rtl="0">
              <a:spcBef>
                <a:spcPts val="0"/>
              </a:spcBef>
              <a:spcAft>
                <a:spcPts val="0"/>
              </a:spcAft>
              <a:buSzPts val="1800"/>
              <a:buNone/>
            </a:pPr>
            <a:r>
              <a:rPr lang="en-US" sz="1600" dirty="0"/>
              <a:t>The order of items 2 and 3 can be switched depending on the situation, but the order must be logical. </a:t>
            </a:r>
            <a:endParaRPr lang="en" sz="1200" dirty="0"/>
          </a:p>
        </p:txBody>
      </p:sp>
    </p:spTree>
    <p:extLst>
      <p:ext uri="{BB962C8B-B14F-4D97-AF65-F5344CB8AC3E}">
        <p14:creationId xmlns:p14="http://schemas.microsoft.com/office/powerpoint/2010/main" val="285643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 I (15%): A mini-proposal (due March, 24</a:t>
            </a:r>
            <a:r>
              <a:rPr lang="en" baseline="30000" dirty="0"/>
              <a:t>th</a:t>
            </a:r>
            <a:r>
              <a:rPr lang="en" dirty="0"/>
              <a:t>)</a:t>
            </a:r>
            <a:endParaRPr dirty="0"/>
          </a:p>
        </p:txBody>
      </p:sp>
      <p:sp>
        <p:nvSpPr>
          <p:cNvPr id="120" name="Google Shape;120;p19"/>
          <p:cNvSpPr txBox="1">
            <a:spLocks noGrp="1"/>
          </p:cNvSpPr>
          <p:nvPr>
            <p:ph type="body" idx="1"/>
          </p:nvPr>
        </p:nvSpPr>
        <p:spPr>
          <a:xfrm>
            <a:off x="729450" y="1986975"/>
            <a:ext cx="7688700" cy="2352900"/>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SzPts val="1800"/>
              <a:buNone/>
            </a:pPr>
            <a:r>
              <a:rPr lang="en-US" sz="1600" dirty="0"/>
              <a:t>Submit the following as a 1-2 page proposal (single spaced text, 12 pt font). </a:t>
            </a:r>
          </a:p>
          <a:p>
            <a:pPr marL="38100" lvl="0" indent="0" algn="l" rtl="0">
              <a:spcBef>
                <a:spcPts val="0"/>
              </a:spcBef>
              <a:spcAft>
                <a:spcPts val="0"/>
              </a:spcAft>
              <a:buSzPts val="1800"/>
              <a:buNone/>
            </a:pPr>
            <a:endParaRPr lang="en-US" sz="1600" dirty="0"/>
          </a:p>
          <a:p>
            <a:pPr marL="381000" lvl="0" indent="-342900" algn="l" rtl="0">
              <a:spcBef>
                <a:spcPts val="0"/>
              </a:spcBef>
              <a:spcAft>
                <a:spcPts val="0"/>
              </a:spcAft>
              <a:buSzPts val="1800"/>
              <a:buFont typeface="+mj-lt"/>
              <a:buAutoNum type="arabicPeriod" startAt="4"/>
            </a:pPr>
            <a:r>
              <a:rPr lang="en-US" sz="1600" dirty="0"/>
              <a:t>(5%) Propose how you may construct or model the studied environment. Indicate 2-3 variables you’ll need to calculate, what sources of data you will use for each, and what operations you may need to do to get there. Include a working conceptual diagram or flowchart, such as using the </a:t>
            </a:r>
            <a:r>
              <a:rPr lang="en-US" sz="1600" dirty="0" err="1"/>
              <a:t>Lucidchart</a:t>
            </a:r>
            <a:r>
              <a:rPr lang="en-US" sz="1600" dirty="0"/>
              <a:t> (</a:t>
            </a:r>
            <a:r>
              <a:rPr lang="en-US" sz="1600" dirty="0">
                <a:hlinkClick r:id="rId3"/>
              </a:rPr>
              <a:t>https://lucid.app</a:t>
            </a:r>
            <a:r>
              <a:rPr lang="en-US" sz="1600" dirty="0"/>
              <a:t>).</a:t>
            </a:r>
            <a:endParaRPr lang="en" sz="1200" dirty="0"/>
          </a:p>
        </p:txBody>
      </p:sp>
    </p:spTree>
    <p:extLst>
      <p:ext uri="{BB962C8B-B14F-4D97-AF65-F5344CB8AC3E}">
        <p14:creationId xmlns:p14="http://schemas.microsoft.com/office/powerpoint/2010/main" val="355610226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1499</Words>
  <Application>Microsoft Office PowerPoint</Application>
  <PresentationFormat>On-screen Show (16:9)</PresentationFormat>
  <Paragraphs>87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Lato</vt:lpstr>
      <vt:lpstr>Palatino</vt:lpstr>
      <vt:lpstr>Raleway</vt:lpstr>
      <vt:lpstr>Streamline</vt:lpstr>
      <vt:lpstr>Intro. to the Final Project</vt:lpstr>
      <vt:lpstr>Goals</vt:lpstr>
      <vt:lpstr>Expectations</vt:lpstr>
      <vt:lpstr>Specific expectations</vt:lpstr>
      <vt:lpstr>Specific expectations</vt:lpstr>
      <vt:lpstr>Specific expectations</vt:lpstr>
      <vt:lpstr>Phase I (15%): A mini-proposal (due March, 24th)</vt:lpstr>
      <vt:lpstr>Phase I (15%): A mini-proposal (due March, 24th)</vt:lpstr>
      <vt:lpstr>Phase I (15%): A mini-proposal (due March, 24th)</vt:lpstr>
      <vt:lpstr>Phase I (15%): A mini-proposal (due March, 24th)</vt:lpstr>
      <vt:lpstr>Phase II (85%): A final project report (due May, 10th)</vt:lpstr>
      <vt:lpstr>Phase II (85%): A final project report (due May, 10th)</vt:lpstr>
      <vt:lpstr>Phase II (85%): A final project report (due May, 10th)</vt:lpstr>
      <vt:lpstr>Phase II (85%): A final project report (due May, 10th)</vt:lpstr>
      <vt:lpstr>Phase II (85%): A final project report (due May, 10th)</vt:lpstr>
      <vt:lpstr>Phase II (85%): A final project report (due May, 10th)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People, Neighborhoods, &amp; Fiat Boundaries</dc:title>
  <cp:lastModifiedBy>Wang, Jida</cp:lastModifiedBy>
  <cp:revision>107</cp:revision>
  <dcterms:modified xsi:type="dcterms:W3CDTF">2024-04-29T19:26:40Z</dcterms:modified>
</cp:coreProperties>
</file>