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59" r:id="rId3"/>
    <p:sldId id="283" r:id="rId4"/>
    <p:sldId id="260" r:id="rId5"/>
    <p:sldId id="285" r:id="rId6"/>
    <p:sldId id="286" r:id="rId7"/>
    <p:sldId id="290" r:id="rId8"/>
    <p:sldId id="287" r:id="rId9"/>
    <p:sldId id="288" r:id="rId10"/>
    <p:sldId id="289"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19" autoAdjust="0"/>
  </p:normalViewPr>
  <p:slideViewPr>
    <p:cSldViewPr snapToGrid="0">
      <p:cViewPr varScale="1">
        <p:scale>
          <a:sx n="87" d="100"/>
          <a:sy n="87" d="100"/>
        </p:scale>
        <p:origin x="6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c213249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c213249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6495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1742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3b330e2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3b330e2f_0_17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3b330e2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3b330e2f_0_17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37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3b330e2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3b330e2f_0_17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31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799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811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921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mp; Subtitle">
  <p:cSld name="TITLE_1">
    <p:spTree>
      <p:nvGrpSpPr>
        <p:cNvPr id="1" name="Shape 82"/>
        <p:cNvGrpSpPr/>
        <p:nvPr/>
      </p:nvGrpSpPr>
      <p:grpSpPr>
        <a:xfrm>
          <a:off x="0" y="0"/>
          <a:ext cx="0" cy="0"/>
          <a:chOff x="0" y="0"/>
          <a:chExt cx="0" cy="0"/>
        </a:xfrm>
      </p:grpSpPr>
      <p:grpSp>
        <p:nvGrpSpPr>
          <p:cNvPr id="83" name="Google Shape;83;p13"/>
          <p:cNvGrpSpPr/>
          <p:nvPr/>
        </p:nvGrpSpPr>
        <p:grpSpPr>
          <a:xfrm>
            <a:off x="285750" y="4547443"/>
            <a:ext cx="8572195" cy="26787"/>
            <a:chOff x="0" y="0"/>
            <a:chExt cx="12192000" cy="50800"/>
          </a:xfrm>
        </p:grpSpPr>
        <p:cxnSp>
          <p:nvCxnSpPr>
            <p:cNvPr id="84" name="Google Shape;84;p13"/>
            <p:cNvCxnSpPr/>
            <p:nvPr/>
          </p:nvCxnSpPr>
          <p:spPr>
            <a:xfrm>
              <a:off x="0" y="0"/>
              <a:ext cx="12192000" cy="0"/>
            </a:xfrm>
            <a:prstGeom prst="straightConnector1">
              <a:avLst/>
            </a:prstGeom>
            <a:noFill/>
            <a:ln w="12700" cap="flat" cmpd="sng">
              <a:solidFill>
                <a:srgbClr val="7794B9"/>
              </a:solidFill>
              <a:prstDash val="solid"/>
              <a:miter lim="400000"/>
              <a:headEnd type="none" w="sm" len="sm"/>
              <a:tailEnd type="none" w="sm" len="sm"/>
            </a:ln>
          </p:spPr>
        </p:cxnSp>
        <p:cxnSp>
          <p:nvCxnSpPr>
            <p:cNvPr id="85" name="Google Shape;85;p13"/>
            <p:cNvCxnSpPr/>
            <p:nvPr/>
          </p:nvCxnSpPr>
          <p:spPr>
            <a:xfrm>
              <a:off x="0" y="50800"/>
              <a:ext cx="12192000" cy="0"/>
            </a:xfrm>
            <a:prstGeom prst="straightConnector1">
              <a:avLst/>
            </a:prstGeom>
            <a:noFill/>
            <a:ln w="12700" cap="flat" cmpd="sng">
              <a:solidFill>
                <a:srgbClr val="7794B9"/>
              </a:solidFill>
              <a:prstDash val="solid"/>
              <a:miter lim="400000"/>
              <a:headEnd type="none" w="sm" len="sm"/>
              <a:tailEnd type="none" w="sm" len="sm"/>
            </a:ln>
          </p:spPr>
        </p:cxnSp>
      </p:grpSp>
      <p:sp>
        <p:nvSpPr>
          <p:cNvPr id="86" name="Google Shape;86;p13"/>
          <p:cNvSpPr txBox="1">
            <a:spLocks noGrp="1"/>
          </p:cNvSpPr>
          <p:nvPr>
            <p:ph type="body" idx="1"/>
          </p:nvPr>
        </p:nvSpPr>
        <p:spPr>
          <a:xfrm>
            <a:off x="259750" y="4644554"/>
            <a:ext cx="8617200" cy="214500"/>
          </a:xfrm>
          <a:prstGeom prst="rect">
            <a:avLst/>
          </a:prstGeom>
          <a:noFill/>
          <a:ln>
            <a:noFill/>
          </a:ln>
        </p:spPr>
        <p:txBody>
          <a:bodyPr spcFirstLastPara="1" wrap="square" lIns="32750" tIns="32750" rIns="32750" bIns="32750" anchor="ctr" anchorCtr="0">
            <a:noAutofit/>
          </a:bodyPr>
          <a:lstStyle>
            <a:lvl1pPr marL="457200" marR="0" lvl="0" indent="-228600" algn="l" rtl="0">
              <a:lnSpc>
                <a:spcPct val="100000"/>
              </a:lnSpc>
              <a:spcBef>
                <a:spcPts val="700"/>
              </a:spcBef>
              <a:spcAft>
                <a:spcPts val="0"/>
              </a:spcAft>
              <a:buClr>
                <a:srgbClr val="5C86B9"/>
              </a:buClr>
              <a:buSzPts val="1200"/>
              <a:buFont typeface="Arial"/>
              <a:buNone/>
              <a:defRPr sz="1200" b="0" i="1" u="none" strike="noStrike" cap="none">
                <a:solidFill>
                  <a:srgbClr val="5C86B9"/>
                </a:solidFill>
                <a:latin typeface="Palatino"/>
                <a:ea typeface="Palatino"/>
                <a:cs typeface="Palatino"/>
                <a:sym typeface="Palatino"/>
              </a:defRPr>
            </a:lvl1pPr>
            <a:lvl2pPr marL="914400" marR="0" lvl="1"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2pPr>
            <a:lvl3pPr marL="1371600" marR="0" lvl="2"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3pPr>
            <a:lvl4pPr marL="1828800" marR="0" lvl="3"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4pPr>
            <a:lvl5pPr marL="2286000" marR="0" lvl="4"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5pPr>
            <a:lvl6pPr marL="2743200" marR="0" lvl="5"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6pPr>
            <a:lvl7pPr marL="3200400" marR="0" lvl="6"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7pPr>
            <a:lvl8pPr marL="3657600" marR="0" lvl="7"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8pPr>
            <a:lvl9pPr marL="4114800" marR="0" lvl="8"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9pPr>
          </a:lstStyle>
          <a:p>
            <a:endParaRPr/>
          </a:p>
        </p:txBody>
      </p:sp>
      <p:sp>
        <p:nvSpPr>
          <p:cNvPr id="87" name="Google Shape;87;p13"/>
          <p:cNvSpPr txBox="1">
            <a:spLocks noGrp="1"/>
          </p:cNvSpPr>
          <p:nvPr>
            <p:ph type="title"/>
          </p:nvPr>
        </p:nvSpPr>
        <p:spPr>
          <a:xfrm>
            <a:off x="250031" y="3114229"/>
            <a:ext cx="8643900" cy="1111800"/>
          </a:xfrm>
          <a:prstGeom prst="rect">
            <a:avLst/>
          </a:prstGeom>
          <a:noFill/>
          <a:ln>
            <a:noFill/>
          </a:ln>
        </p:spPr>
        <p:txBody>
          <a:bodyPr spcFirstLastPara="1" wrap="square" lIns="32750" tIns="32750" rIns="32750" bIns="32750" anchor="b" anchorCtr="0">
            <a:noAutofit/>
          </a:bodyPr>
          <a:lstStyle>
            <a:lvl1pPr marR="0" lvl="0" algn="l" rtl="0">
              <a:lnSpc>
                <a:spcPct val="10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1pPr>
            <a:lvl2pPr marR="0" lvl="1"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2pPr>
            <a:lvl3pPr marR="0" lvl="2"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3pPr>
            <a:lvl4pPr marR="0" lvl="3"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4pPr>
            <a:lvl5pPr marR="0" lvl="4"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5pPr>
            <a:lvl6pPr marR="0" lvl="5"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6pPr>
            <a:lvl7pPr marR="0" lvl="6"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7pPr>
            <a:lvl8pPr marR="0" lvl="7"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8pPr>
            <a:lvl9pPr marR="0" lvl="8"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9pPr>
          </a:lstStyle>
          <a:p>
            <a:endParaRPr/>
          </a:p>
        </p:txBody>
      </p:sp>
      <p:sp>
        <p:nvSpPr>
          <p:cNvPr id="88" name="Google Shape;88;p13"/>
          <p:cNvSpPr txBox="1">
            <a:spLocks noGrp="1"/>
          </p:cNvSpPr>
          <p:nvPr>
            <p:ph type="body" idx="2"/>
          </p:nvPr>
        </p:nvSpPr>
        <p:spPr>
          <a:xfrm>
            <a:off x="250031" y="4219277"/>
            <a:ext cx="8643900" cy="267900"/>
          </a:xfrm>
          <a:prstGeom prst="rect">
            <a:avLst/>
          </a:prstGeom>
          <a:noFill/>
          <a:ln>
            <a:noFill/>
          </a:ln>
        </p:spPr>
        <p:txBody>
          <a:bodyPr spcFirstLastPara="1" wrap="square" lIns="32750" tIns="32750" rIns="32750" bIns="32750" anchor="t" anchorCtr="0">
            <a:noAutofit/>
          </a:bodyPr>
          <a:lstStyle>
            <a:lvl1pPr marL="457200" marR="0" lvl="0"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1pPr>
            <a:lvl2pPr marL="914400" marR="0" lvl="1"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2pPr>
            <a:lvl3pPr marL="1371600" marR="0" lvl="2"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3pPr>
            <a:lvl4pPr marL="1828800" marR="0" lvl="3"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4pPr>
            <a:lvl5pPr marL="2286000" marR="0" lvl="4"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5pPr>
            <a:lvl6pPr marL="2743200" marR="0" lvl="5"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6pPr>
            <a:lvl7pPr marL="3200400" marR="0" lvl="6"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7pPr>
            <a:lvl8pPr marL="3657600" marR="0" lvl="7"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8pPr>
            <a:lvl9pPr marL="4114800" marR="0" lvl="8"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9pPr>
          </a:lstStyle>
          <a:p>
            <a:endParaRPr/>
          </a:p>
        </p:txBody>
      </p:sp>
      <p:sp>
        <p:nvSpPr>
          <p:cNvPr id="89" name="Google Shape;89;p13"/>
          <p:cNvSpPr txBox="1">
            <a:spLocks noGrp="1"/>
          </p:cNvSpPr>
          <p:nvPr>
            <p:ph type="sldNum" idx="12"/>
          </p:nvPr>
        </p:nvSpPr>
        <p:spPr>
          <a:xfrm>
            <a:off x="8670727" y="4862215"/>
            <a:ext cx="223200" cy="187500"/>
          </a:xfrm>
          <a:prstGeom prst="rect">
            <a:avLst/>
          </a:prstGeom>
          <a:noFill/>
          <a:ln>
            <a:noFill/>
          </a:ln>
        </p:spPr>
        <p:txBody>
          <a:bodyPr spcFirstLastPara="1" wrap="square" lIns="32750" tIns="32750" rIns="32750" bIns="32750" anchor="t" anchorCtr="0">
            <a:noAutofit/>
          </a:bodyPr>
          <a:lstStyle>
            <a:lvl1pPr marL="0" marR="0" lvl="0"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1pPr>
            <a:lvl2pPr marL="0" marR="0" lvl="1"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2pPr>
            <a:lvl3pPr marL="0" marR="0" lvl="2"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3pPr>
            <a:lvl4pPr marL="0" marR="0" lvl="3"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4pPr>
            <a:lvl5pPr marL="0" marR="0" lvl="4"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5pPr>
            <a:lvl6pPr marL="0" marR="0" lvl="5"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6pPr>
            <a:lvl7pPr marL="0" marR="0" lvl="6"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7pPr>
            <a:lvl8pPr marL="0" marR="0" lvl="7"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8pPr>
            <a:lvl9pPr marL="0" marR="0" lvl="8"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
              <a:t>‹#›</a:t>
            </a:fld>
            <a:endParaRPr>
              <a:solidFill>
                <a:schemeClr val="accent1"/>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90"/>
        <p:cNvGrpSpPr/>
        <p:nvPr/>
      </p:nvGrpSpPr>
      <p:grpSpPr>
        <a:xfrm>
          <a:off x="0" y="0"/>
          <a:ext cx="0" cy="0"/>
          <a:chOff x="0" y="0"/>
          <a:chExt cx="0" cy="0"/>
        </a:xfrm>
      </p:grpSpPr>
      <p:grpSp>
        <p:nvGrpSpPr>
          <p:cNvPr id="91" name="Google Shape;91;p14"/>
          <p:cNvGrpSpPr/>
          <p:nvPr/>
        </p:nvGrpSpPr>
        <p:grpSpPr>
          <a:xfrm>
            <a:off x="285750" y="2565053"/>
            <a:ext cx="8572195" cy="26787"/>
            <a:chOff x="0" y="0"/>
            <a:chExt cx="12192000" cy="50800"/>
          </a:xfrm>
        </p:grpSpPr>
        <p:cxnSp>
          <p:nvCxnSpPr>
            <p:cNvPr id="92" name="Google Shape;92;p14"/>
            <p:cNvCxnSpPr/>
            <p:nvPr/>
          </p:nvCxnSpPr>
          <p:spPr>
            <a:xfrm>
              <a:off x="0" y="0"/>
              <a:ext cx="12192000" cy="0"/>
            </a:xfrm>
            <a:prstGeom prst="straightConnector1">
              <a:avLst/>
            </a:prstGeom>
            <a:noFill/>
            <a:ln w="12700" cap="flat" cmpd="sng">
              <a:solidFill>
                <a:srgbClr val="7794B9"/>
              </a:solidFill>
              <a:prstDash val="solid"/>
              <a:miter lim="400000"/>
              <a:headEnd type="none" w="sm" len="sm"/>
              <a:tailEnd type="none" w="sm" len="sm"/>
            </a:ln>
          </p:spPr>
        </p:cxnSp>
        <p:cxnSp>
          <p:nvCxnSpPr>
            <p:cNvPr id="93" name="Google Shape;93;p14"/>
            <p:cNvCxnSpPr/>
            <p:nvPr/>
          </p:nvCxnSpPr>
          <p:spPr>
            <a:xfrm>
              <a:off x="0" y="50800"/>
              <a:ext cx="12192000" cy="0"/>
            </a:xfrm>
            <a:prstGeom prst="straightConnector1">
              <a:avLst/>
            </a:prstGeom>
            <a:noFill/>
            <a:ln w="12700" cap="flat" cmpd="sng">
              <a:solidFill>
                <a:srgbClr val="7794B9"/>
              </a:solidFill>
              <a:prstDash val="solid"/>
              <a:miter lim="400000"/>
              <a:headEnd type="none" w="sm" len="sm"/>
              <a:tailEnd type="none" w="sm" len="sm"/>
            </a:ln>
          </p:spPr>
        </p:cxnSp>
      </p:grpSp>
      <p:sp>
        <p:nvSpPr>
          <p:cNvPr id="94" name="Google Shape;94;p14"/>
          <p:cNvSpPr txBox="1">
            <a:spLocks noGrp="1"/>
          </p:cNvSpPr>
          <p:nvPr>
            <p:ph type="title"/>
          </p:nvPr>
        </p:nvSpPr>
        <p:spPr>
          <a:xfrm>
            <a:off x="250031" y="1386334"/>
            <a:ext cx="8643900" cy="1111800"/>
          </a:xfrm>
          <a:prstGeom prst="rect">
            <a:avLst/>
          </a:prstGeom>
          <a:noFill/>
          <a:ln>
            <a:noFill/>
          </a:ln>
        </p:spPr>
        <p:txBody>
          <a:bodyPr spcFirstLastPara="1" wrap="square" lIns="32750" tIns="32750" rIns="32750" bIns="32750" anchor="b" anchorCtr="0">
            <a:noAutofit/>
          </a:bodyPr>
          <a:lstStyle>
            <a:lvl1pPr marR="0" lvl="0" algn="l" rtl="0">
              <a:lnSpc>
                <a:spcPct val="100000"/>
              </a:lnSpc>
              <a:spcBef>
                <a:spcPts val="0"/>
              </a:spcBef>
              <a:spcAft>
                <a:spcPts val="0"/>
              </a:spcAft>
              <a:buClr>
                <a:srgbClr val="2F4763"/>
              </a:buClr>
              <a:buSzPts val="4100"/>
              <a:buNone/>
              <a:defRPr sz="4100" i="0" u="none" strike="noStrike" cap="none">
                <a:solidFill>
                  <a:srgbClr val="2F4763"/>
                </a:solidFill>
              </a:defRPr>
            </a:lvl1pPr>
            <a:lvl2pPr marR="0" lvl="1"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2pPr>
            <a:lvl3pPr marR="0" lvl="2"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3pPr>
            <a:lvl4pPr marR="0" lvl="3"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4pPr>
            <a:lvl5pPr marR="0" lvl="4"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5pPr>
            <a:lvl6pPr marR="0" lvl="5"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6pPr>
            <a:lvl7pPr marR="0" lvl="6"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7pPr>
            <a:lvl8pPr marR="0" lvl="7"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8pPr>
            <a:lvl9pPr marR="0" lvl="8"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9pPr>
          </a:lstStyle>
          <a:p>
            <a:endParaRPr/>
          </a:p>
        </p:txBody>
      </p:sp>
      <p:sp>
        <p:nvSpPr>
          <p:cNvPr id="95" name="Google Shape;95;p14"/>
          <p:cNvSpPr txBox="1">
            <a:spLocks noGrp="1"/>
          </p:cNvSpPr>
          <p:nvPr>
            <p:ph type="sldNum" idx="12"/>
          </p:nvPr>
        </p:nvSpPr>
        <p:spPr>
          <a:xfrm>
            <a:off x="8670727" y="4862215"/>
            <a:ext cx="223200" cy="187500"/>
          </a:xfrm>
          <a:prstGeom prst="rect">
            <a:avLst/>
          </a:prstGeom>
          <a:noFill/>
          <a:ln>
            <a:noFill/>
          </a:ln>
        </p:spPr>
        <p:txBody>
          <a:bodyPr spcFirstLastPara="1" wrap="square" lIns="32750" tIns="32750" rIns="32750" bIns="32750" anchor="t" anchorCtr="0">
            <a:noAutofit/>
          </a:bodyPr>
          <a:lstStyle>
            <a:lvl1pPr marL="0" marR="0" lvl="0"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1pPr>
            <a:lvl2pPr marL="0" marR="0" lvl="1"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2pPr>
            <a:lvl3pPr marL="0" marR="0" lvl="2"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3pPr>
            <a:lvl4pPr marL="0" marR="0" lvl="3"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4pPr>
            <a:lvl5pPr marL="0" marR="0" lvl="4"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5pPr>
            <a:lvl6pPr marL="0" marR="0" lvl="5"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6pPr>
            <a:lvl7pPr marL="0" marR="0" lvl="6"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7pPr>
            <a:lvl8pPr marL="0" marR="0" lvl="7"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8pPr>
            <a:lvl9pPr marL="0" marR="0" lvl="8"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
              <a:t>‹#›</a:t>
            </a:fld>
            <a:endParaRPr>
              <a:solidFill>
                <a:schemeClr val="accent1"/>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250031" y="234404"/>
            <a:ext cx="8643900" cy="4674600"/>
          </a:xfrm>
          <a:prstGeom prst="rect">
            <a:avLst/>
          </a:prstGeom>
          <a:noFill/>
          <a:ln>
            <a:noFill/>
          </a:ln>
        </p:spPr>
        <p:txBody>
          <a:bodyPr spcFirstLastPara="1" wrap="square" lIns="32750" tIns="32750" rIns="32750" bIns="32750" anchor="ctr" anchorCtr="0">
            <a:noAutofit/>
          </a:bodyPr>
          <a:lstStyle>
            <a:lvl1pPr marL="457200" marR="0" lvl="0"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1pPr>
            <a:lvl2pPr marL="914400" marR="0" lvl="1"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2pPr>
            <a:lvl3pPr marL="1371600" marR="0" lvl="2"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3pPr>
            <a:lvl4pPr marL="1828800" marR="0" lvl="3"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4pPr>
            <a:lvl5pPr marL="2286000" marR="0" lvl="4"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5pPr>
            <a:lvl6pPr marL="2743200" marR="0" lvl="5"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6pPr>
            <a:lvl7pPr marL="3200400" marR="0" lvl="6"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7pPr>
            <a:lvl8pPr marL="3657600" marR="0" lvl="7"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8pPr>
            <a:lvl9pPr marL="4114800" marR="0" lvl="8"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9pPr>
          </a:lstStyle>
          <a:p>
            <a:endParaRPr/>
          </a:p>
        </p:txBody>
      </p:sp>
      <p:sp>
        <p:nvSpPr>
          <p:cNvPr id="98" name="Google Shape;98;p15"/>
          <p:cNvSpPr txBox="1">
            <a:spLocks noGrp="1"/>
          </p:cNvSpPr>
          <p:nvPr>
            <p:ph type="sldNum" idx="12"/>
          </p:nvPr>
        </p:nvSpPr>
        <p:spPr>
          <a:xfrm>
            <a:off x="8670727" y="4862215"/>
            <a:ext cx="223200" cy="187500"/>
          </a:xfrm>
          <a:prstGeom prst="rect">
            <a:avLst/>
          </a:prstGeom>
          <a:noFill/>
          <a:ln>
            <a:noFill/>
          </a:ln>
        </p:spPr>
        <p:txBody>
          <a:bodyPr spcFirstLastPara="1" wrap="square" lIns="32750" tIns="32750" rIns="32750" bIns="32750" anchor="t" anchorCtr="0">
            <a:noAutofit/>
          </a:bodyPr>
          <a:lstStyle>
            <a:lvl1pPr marL="0" marR="0" lvl="0"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1pPr>
            <a:lvl2pPr marL="0" marR="0" lvl="1"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2pPr>
            <a:lvl3pPr marL="0" marR="0" lvl="2"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3pPr>
            <a:lvl4pPr marL="0" marR="0" lvl="3"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4pPr>
            <a:lvl5pPr marL="0" marR="0" lvl="4"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5pPr>
            <a:lvl6pPr marL="0" marR="0" lvl="5"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6pPr>
            <a:lvl7pPr marL="0" marR="0" lvl="6"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7pPr>
            <a:lvl8pPr marL="0" marR="0" lvl="7"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8pPr>
            <a:lvl9pPr marL="0" marR="0" lvl="8"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
              <a:t>‹#›</a:t>
            </a:fld>
            <a:endParaRPr>
              <a:solidFill>
                <a:schemeClr val="accen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729450" y="1322450"/>
            <a:ext cx="80226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dirty="0"/>
              <a:t>Intro. to the Final Project</a:t>
            </a:r>
            <a:endParaRPr sz="3900" dirty="0"/>
          </a:p>
        </p:txBody>
      </p:sp>
      <p:sp>
        <p:nvSpPr>
          <p:cNvPr id="3" name="Subtitle 2">
            <a:extLst>
              <a:ext uri="{FF2B5EF4-FFF2-40B4-BE49-F238E27FC236}">
                <a16:creationId xmlns:a16="http://schemas.microsoft.com/office/drawing/2014/main" id="{6188DBAF-31F5-39A1-1099-8CEE44B91D92}"/>
              </a:ext>
            </a:extLst>
          </p:cNvPr>
          <p:cNvSpPr>
            <a:spLocks noGrp="1"/>
          </p:cNvSpPr>
          <p:nvPr>
            <p:ph type="subTitle" idx="1"/>
          </p:nvPr>
        </p:nvSpPr>
        <p:spPr/>
        <p:txBody>
          <a:bodyPr/>
          <a:lstStyle/>
          <a:p>
            <a:r>
              <a:rPr lang="en-US" dirty="0"/>
              <a:t>GGIS 224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 1-2 page proposal (single spaced text, 12 pt font). </a:t>
            </a:r>
          </a:p>
          <a:p>
            <a:pPr marL="38100" lvl="0" indent="0" algn="l" rtl="0">
              <a:spcBef>
                <a:spcPts val="0"/>
              </a:spcBef>
              <a:spcAft>
                <a:spcPts val="0"/>
              </a:spcAft>
              <a:buSzPts val="1800"/>
              <a:buNone/>
            </a:pPr>
            <a:endParaRPr lang="en-US" sz="1600" dirty="0"/>
          </a:p>
          <a:p>
            <a:pPr marL="381000" lvl="0" indent="-342900" algn="l" rtl="0">
              <a:spcBef>
                <a:spcPts val="0"/>
              </a:spcBef>
              <a:spcAft>
                <a:spcPts val="0"/>
              </a:spcAft>
              <a:buSzPts val="1800"/>
              <a:buFont typeface="+mj-lt"/>
              <a:buAutoNum type="arabicPeriod" startAt="5"/>
            </a:pPr>
            <a:r>
              <a:rPr lang="en-US" sz="1600" dirty="0"/>
              <a:t>(5%) Propose how you may explore and present the environmental features modeled. For example, </a:t>
            </a:r>
            <a:r>
              <a:rPr lang="en-US" sz="1600" i="1" dirty="0"/>
              <a:t>will you generate a summary statistics table and series of choropleth maps? Will you generate a scatter plot to show the relationship between any of the variables? Will you generate a LISA (local autocorrelation) map to illustrate the clustering pattern of the studied variable? </a:t>
            </a:r>
            <a:r>
              <a:rPr lang="en-US" sz="1600" dirty="0"/>
              <a:t>Following item 4, extend the working conceptual diagram or roadmap to show your proposed methods.  </a:t>
            </a:r>
            <a:endParaRPr lang="en" sz="1200" dirty="0"/>
          </a:p>
        </p:txBody>
      </p:sp>
    </p:spTree>
    <p:extLst>
      <p:ext uri="{BB962C8B-B14F-4D97-AF65-F5344CB8AC3E}">
        <p14:creationId xmlns:p14="http://schemas.microsoft.com/office/powerpoint/2010/main" val="73528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Goals</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To harness what you have learned from this class, including the theories of environmental data and problem-solving skills (such as in the R language), to address a real-world question defined or perceived by yourself. </a:t>
            </a:r>
            <a:br>
              <a:rPr lang="en" sz="1600" dirty="0"/>
            </a:br>
            <a:endParaRPr lang="e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Expectations</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For the final project, you will </a:t>
            </a:r>
            <a:r>
              <a:rPr lang="en-US" sz="1600" b="1" dirty="0"/>
              <a:t>define</a:t>
            </a:r>
            <a:r>
              <a:rPr lang="en-US" sz="1600" dirty="0"/>
              <a:t>, </a:t>
            </a:r>
            <a:r>
              <a:rPr lang="en-US" sz="1600" b="1" dirty="0"/>
              <a:t>construct</a:t>
            </a:r>
            <a:r>
              <a:rPr lang="en-US" sz="1600" dirty="0"/>
              <a:t>, and </a:t>
            </a:r>
            <a:r>
              <a:rPr lang="en-US" sz="1600" b="1" dirty="0"/>
              <a:t>explore</a:t>
            </a:r>
            <a:r>
              <a:rPr lang="en-US" sz="1600" dirty="0"/>
              <a:t> environmental dimensions of some phenomenon (or phenomena) in Illinois or anywhere else in the world. </a:t>
            </a:r>
            <a:endParaRPr lang="en" sz="1200" dirty="0"/>
          </a:p>
        </p:txBody>
      </p:sp>
    </p:spTree>
    <p:extLst>
      <p:ext uri="{BB962C8B-B14F-4D97-AF65-F5344CB8AC3E}">
        <p14:creationId xmlns:p14="http://schemas.microsoft.com/office/powerpoint/2010/main" val="1722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 expectations</a:t>
            </a:r>
            <a:endParaRPr dirty="0"/>
          </a:p>
        </p:txBody>
      </p:sp>
      <p:sp>
        <p:nvSpPr>
          <p:cNvPr id="126" name="Google Shape;126;p20"/>
          <p:cNvSpPr txBox="1">
            <a:spLocks noGrp="1"/>
          </p:cNvSpPr>
          <p:nvPr>
            <p:ph type="body" idx="1"/>
          </p:nvPr>
        </p:nvSpPr>
        <p:spPr>
          <a:xfrm>
            <a:off x="729450" y="2078875"/>
            <a:ext cx="7688700" cy="27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the final project you must:</a:t>
            </a:r>
          </a:p>
          <a:p>
            <a:pPr marL="0" lvl="0" indent="0" algn="l" rtl="0">
              <a:spcBef>
                <a:spcPts val="0"/>
              </a:spcBef>
              <a:spcAft>
                <a:spcPts val="0"/>
              </a:spcAft>
              <a:buNone/>
            </a:pPr>
            <a:endParaRPr lang="en-US" sz="1600" dirty="0"/>
          </a:p>
          <a:p>
            <a:pPr marL="285750" indent="-285750">
              <a:buFont typeface="+mj-lt"/>
              <a:buAutoNum type="arabicPeriod"/>
            </a:pPr>
            <a:r>
              <a:rPr lang="en-US" sz="1600" dirty="0"/>
              <a:t>Define what environmental aspect you are analyzing or modeling. Is it the physical/natural, social, cultural, economic, or built environment?</a:t>
            </a:r>
          </a:p>
          <a:p>
            <a:pPr marL="285750" indent="-285750">
              <a:buFont typeface="+mj-lt"/>
              <a:buAutoNum type="arabicPeriod"/>
            </a:pPr>
            <a:endParaRPr lang="en-US" sz="1600" dirty="0"/>
          </a:p>
          <a:p>
            <a:pPr marL="285750" indent="-285750">
              <a:buFont typeface="+mj-lt"/>
              <a:buAutoNum type="arabicPeriod"/>
            </a:pPr>
            <a:r>
              <a:rPr lang="en-US" sz="1600" dirty="0"/>
              <a:t>Define what your overarching question is? If relevant, propose a hypothesis for your question. An example can be: </a:t>
            </a:r>
            <a:r>
              <a:rPr lang="en-US" sz="1600" i="1" dirty="0"/>
              <a:t>A good accessibility to parks and green space (built or natural environment) may lead to a better health condition of the local residents.</a:t>
            </a:r>
            <a:r>
              <a:rPr lang="en-US" sz="16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 expectations</a:t>
            </a:r>
            <a:endParaRPr dirty="0"/>
          </a:p>
        </p:txBody>
      </p:sp>
      <p:sp>
        <p:nvSpPr>
          <p:cNvPr id="126" name="Google Shape;126;p20"/>
          <p:cNvSpPr txBox="1">
            <a:spLocks noGrp="1"/>
          </p:cNvSpPr>
          <p:nvPr>
            <p:ph type="body" idx="1"/>
          </p:nvPr>
        </p:nvSpPr>
        <p:spPr>
          <a:xfrm>
            <a:off x="729450" y="2078875"/>
            <a:ext cx="7688700" cy="27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the final project you must:</a:t>
            </a:r>
          </a:p>
          <a:p>
            <a:pPr marL="0" lvl="0" indent="0" algn="l" rtl="0">
              <a:spcBef>
                <a:spcPts val="0"/>
              </a:spcBef>
              <a:spcAft>
                <a:spcPts val="0"/>
              </a:spcAft>
              <a:buNone/>
            </a:pPr>
            <a:endParaRPr lang="en-US" sz="1600" dirty="0"/>
          </a:p>
          <a:p>
            <a:pPr marL="342900" indent="-342900">
              <a:buFont typeface="+mj-lt"/>
              <a:buAutoNum type="arabicPeriod" startAt="3"/>
            </a:pPr>
            <a:r>
              <a:rPr lang="en-US" sz="1600" dirty="0"/>
              <a:t>Construct or model the environment, using the data wrangling, attribute, spatial, and geometric operations (and other methods) you have been learning in this course. You must calculate at least one new spatial variable for your analysis, such as </a:t>
            </a:r>
            <a:r>
              <a:rPr lang="en-US" sz="1600" i="1" dirty="0"/>
              <a:t>(1) the percentage of green space within each of your spatial units/neighborhood or (2) the distance to parks</a:t>
            </a:r>
            <a:r>
              <a:rPr lang="en-US" sz="1600" dirty="0"/>
              <a:t>. The spatial scale should be clear (tract? county level? Or your own definition?).</a:t>
            </a:r>
          </a:p>
        </p:txBody>
      </p:sp>
    </p:spTree>
    <p:extLst>
      <p:ext uri="{BB962C8B-B14F-4D97-AF65-F5344CB8AC3E}">
        <p14:creationId xmlns:p14="http://schemas.microsoft.com/office/powerpoint/2010/main" val="379640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 expectations</a:t>
            </a:r>
            <a:endParaRPr dirty="0"/>
          </a:p>
        </p:txBody>
      </p:sp>
      <p:sp>
        <p:nvSpPr>
          <p:cNvPr id="126" name="Google Shape;126;p20"/>
          <p:cNvSpPr txBox="1">
            <a:spLocks noGrp="1"/>
          </p:cNvSpPr>
          <p:nvPr>
            <p:ph type="body" idx="1"/>
          </p:nvPr>
        </p:nvSpPr>
        <p:spPr>
          <a:xfrm>
            <a:off x="729450" y="2078875"/>
            <a:ext cx="7688700" cy="27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the final project you must:</a:t>
            </a:r>
          </a:p>
          <a:p>
            <a:pPr marL="0" lvl="0" indent="0" algn="l" rtl="0">
              <a:spcBef>
                <a:spcPts val="0"/>
              </a:spcBef>
              <a:spcAft>
                <a:spcPts val="0"/>
              </a:spcAft>
              <a:buNone/>
            </a:pPr>
            <a:endParaRPr lang="en-US" sz="1600" dirty="0"/>
          </a:p>
          <a:p>
            <a:pPr marL="342900" indent="-342900">
              <a:buFont typeface="+mj-lt"/>
              <a:buAutoNum type="arabicPeriod" startAt="4"/>
            </a:pPr>
            <a:r>
              <a:rPr lang="en-US" sz="1600" dirty="0"/>
              <a:t>Explore and present the environmental features you modeled. This can include spatial visualizations, summary statistics of variables, analysis of the patterns observed (e.g., </a:t>
            </a:r>
            <a:r>
              <a:rPr lang="en-US" sz="1600" i="1" dirty="0"/>
              <a:t>the spatial autocorrelation of health condition, and the correlation between proximity to parks and health condition</a:t>
            </a:r>
            <a:r>
              <a:rPr lang="en-US" sz="1600" dirty="0"/>
              <a:t>), and any other discussions that pertain to your hypothesis or your questions.</a:t>
            </a:r>
          </a:p>
        </p:txBody>
      </p:sp>
    </p:spTree>
    <p:extLst>
      <p:ext uri="{BB962C8B-B14F-4D97-AF65-F5344CB8AC3E}">
        <p14:creationId xmlns:p14="http://schemas.microsoft.com/office/powerpoint/2010/main" val="104532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4" name="Google Shape;119;p19">
            <a:extLst>
              <a:ext uri="{FF2B5EF4-FFF2-40B4-BE49-F238E27FC236}">
                <a16:creationId xmlns:a16="http://schemas.microsoft.com/office/drawing/2014/main" id="{BB533EE6-35FD-FE56-4BC0-071E66075264}"/>
              </a:ext>
            </a:extLst>
          </p:cNvPr>
          <p:cNvSpPr txBox="1">
            <a:spLocks/>
          </p:cNvSpPr>
          <p:nvPr/>
        </p:nvSpPr>
        <p:spPr>
          <a:xfrm>
            <a:off x="729450" y="223425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Phase II (85%): Final project report (due last day of the finals week)</a:t>
            </a:r>
          </a:p>
        </p:txBody>
      </p:sp>
    </p:spTree>
    <p:extLst>
      <p:ext uri="{BB962C8B-B14F-4D97-AF65-F5344CB8AC3E}">
        <p14:creationId xmlns:p14="http://schemas.microsoft.com/office/powerpoint/2010/main" val="24462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11407"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 1-2 page proposal (single spaced text, 12 pt font). </a:t>
            </a:r>
          </a:p>
          <a:p>
            <a:pPr marL="38100" lvl="0" indent="0" algn="l" rtl="0">
              <a:spcBef>
                <a:spcPts val="0"/>
              </a:spcBef>
              <a:spcAft>
                <a:spcPts val="0"/>
              </a:spcAft>
              <a:buSzPts val="1800"/>
              <a:buNone/>
            </a:pPr>
            <a:endParaRPr lang="en-US" sz="1600" dirty="0"/>
          </a:p>
          <a:p>
            <a:pPr marL="381000" lvl="0" indent="-342900" algn="l" rtl="0">
              <a:spcBef>
                <a:spcPts val="0"/>
              </a:spcBef>
              <a:spcAft>
                <a:spcPts val="0"/>
              </a:spcAft>
              <a:buSzPts val="1800"/>
              <a:buFont typeface="+mj-lt"/>
              <a:buAutoNum type="arabicPeriod"/>
            </a:pPr>
            <a:r>
              <a:rPr lang="en-US" sz="1600" dirty="0"/>
              <a:t>(1%) Present your overall topic and its importance. </a:t>
            </a:r>
          </a:p>
          <a:p>
            <a:pPr marL="381000" lvl="0" indent="-342900" algn="l" rtl="0">
              <a:spcBef>
                <a:spcPts val="0"/>
              </a:spcBef>
              <a:spcAft>
                <a:spcPts val="0"/>
              </a:spcAft>
              <a:buSzPts val="1800"/>
              <a:buFont typeface="+mj-lt"/>
              <a:buAutoNum type="arabicPeriod"/>
            </a:pPr>
            <a:r>
              <a:rPr lang="en-US" sz="1600" dirty="0"/>
              <a:t>(2%) Describe how you will define what environmental aspect you are modeling. </a:t>
            </a:r>
          </a:p>
          <a:p>
            <a:pPr marL="381000" lvl="0" indent="-342900" algn="l" rtl="0">
              <a:spcBef>
                <a:spcPts val="0"/>
              </a:spcBef>
              <a:spcAft>
                <a:spcPts val="0"/>
              </a:spcAft>
              <a:buSzPts val="1800"/>
              <a:buFont typeface="+mj-lt"/>
              <a:buAutoNum type="arabicPeriod"/>
            </a:pPr>
            <a:r>
              <a:rPr lang="en-US" sz="1600" dirty="0"/>
              <a:t>(2%) Describe your research question, its significance, and its associated hypothesis.</a:t>
            </a:r>
          </a:p>
          <a:p>
            <a:pPr marL="381000" lvl="0" indent="-342900" algn="l" rtl="0">
              <a:spcBef>
                <a:spcPts val="0"/>
              </a:spcBef>
              <a:spcAft>
                <a:spcPts val="0"/>
              </a:spcAft>
              <a:buSzPts val="1800"/>
              <a:buFont typeface="+mj-lt"/>
              <a:buAutoNum type="arabicPeriod"/>
            </a:pPr>
            <a:endParaRPr lang="en-US" sz="1600" dirty="0"/>
          </a:p>
          <a:p>
            <a:pPr marL="38100" lvl="0" indent="0" algn="l" rtl="0">
              <a:spcBef>
                <a:spcPts val="0"/>
              </a:spcBef>
              <a:spcAft>
                <a:spcPts val="0"/>
              </a:spcAft>
              <a:buSzPts val="1800"/>
              <a:buNone/>
            </a:pPr>
            <a:r>
              <a:rPr lang="en-US" sz="1600" dirty="0"/>
              <a:t>The order of items 2 and 3 can be switched depending on the situation, but the order must be logical. </a:t>
            </a:r>
            <a:endParaRPr lang="en" sz="1200" dirty="0"/>
          </a:p>
        </p:txBody>
      </p:sp>
    </p:spTree>
    <p:extLst>
      <p:ext uri="{BB962C8B-B14F-4D97-AF65-F5344CB8AC3E}">
        <p14:creationId xmlns:p14="http://schemas.microsoft.com/office/powerpoint/2010/main" val="285643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 1-2 page proposal (single spaced text, 12 pt font). </a:t>
            </a:r>
          </a:p>
          <a:p>
            <a:pPr marL="38100" lvl="0" indent="0" algn="l" rtl="0">
              <a:spcBef>
                <a:spcPts val="0"/>
              </a:spcBef>
              <a:spcAft>
                <a:spcPts val="0"/>
              </a:spcAft>
              <a:buSzPts val="1800"/>
              <a:buNone/>
            </a:pPr>
            <a:endParaRPr lang="en-US" sz="1600" dirty="0"/>
          </a:p>
          <a:p>
            <a:pPr marL="381000" lvl="0" indent="-342900" algn="l" rtl="0">
              <a:spcBef>
                <a:spcPts val="0"/>
              </a:spcBef>
              <a:spcAft>
                <a:spcPts val="0"/>
              </a:spcAft>
              <a:buSzPts val="1800"/>
              <a:buFont typeface="+mj-lt"/>
              <a:buAutoNum type="arabicPeriod" startAt="4"/>
            </a:pPr>
            <a:r>
              <a:rPr lang="en-US" sz="1600" dirty="0"/>
              <a:t>(5%) Propose how you may construct or model the studied environment. Indicate 2-3 variables you’ll need to calculate, what sources of data you will use for each, and what operations you may need to do to get there. Include a working conceptual diagram or flowchart, such as using the </a:t>
            </a:r>
            <a:r>
              <a:rPr lang="en-US" sz="1600" dirty="0" err="1"/>
              <a:t>Lucidchart</a:t>
            </a:r>
            <a:r>
              <a:rPr lang="en-US" sz="1600" dirty="0"/>
              <a:t> (</a:t>
            </a:r>
            <a:r>
              <a:rPr lang="en-US" sz="1600" dirty="0">
                <a:hlinkClick r:id="rId3"/>
              </a:rPr>
              <a:t>https://lucid.app</a:t>
            </a:r>
            <a:r>
              <a:rPr lang="en-US" sz="1600" dirty="0"/>
              <a:t>).</a:t>
            </a:r>
            <a:endParaRPr lang="en" sz="1200" dirty="0"/>
          </a:p>
        </p:txBody>
      </p:sp>
    </p:spTree>
    <p:extLst>
      <p:ext uri="{BB962C8B-B14F-4D97-AF65-F5344CB8AC3E}">
        <p14:creationId xmlns:p14="http://schemas.microsoft.com/office/powerpoint/2010/main" val="355610226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705</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Raleway</vt:lpstr>
      <vt:lpstr>Arial</vt:lpstr>
      <vt:lpstr>Lato</vt:lpstr>
      <vt:lpstr>Palatino</vt:lpstr>
      <vt:lpstr>Streamline</vt:lpstr>
      <vt:lpstr>Intro. to the Final Project</vt:lpstr>
      <vt:lpstr>Goals</vt:lpstr>
      <vt:lpstr>Expectations</vt:lpstr>
      <vt:lpstr>Specific expectations</vt:lpstr>
      <vt:lpstr>Specific expectations</vt:lpstr>
      <vt:lpstr>Specific expectations</vt:lpstr>
      <vt:lpstr>Phase I (15%): A mini-proposal (due March, 24th)</vt:lpstr>
      <vt:lpstr>Phase I (15%): A mini-proposal (due March, 24th)</vt:lpstr>
      <vt:lpstr>Phase I (15%): A mini-proposal (due March, 24th)</vt:lpstr>
      <vt:lpstr>Phase I (15%): A mini-proposal (due March, 24th)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People, Neighborhoods, &amp; Fiat Boundaries</dc:title>
  <cp:lastModifiedBy>Wang, Jida</cp:lastModifiedBy>
  <cp:revision>76</cp:revision>
  <dcterms:modified xsi:type="dcterms:W3CDTF">2024-03-06T18:56:27Z</dcterms:modified>
</cp:coreProperties>
</file>