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ac95eca5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ac95eca5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ac95eca5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ac95eca5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ac95eca5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ac95eca5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ac95eca5e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ac95eca5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ac95eca5e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ac95eca5e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ac95eca5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9ac95eca5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kaggle.com/datasets/heesoo37/120-years-of-olympic-history-athletes-and-results" TargetMode="External"/><Relationship Id="rId4" Type="http://schemas.openxmlformats.org/officeDocument/2006/relationships/hyperlink" Target="https://data.worldbank.org/indicator/NY.GDP.MKTP.CD" TargetMode="External"/><Relationship Id="rId5" Type="http://schemas.openxmlformats.org/officeDocument/2006/relationships/hyperlink" Target="https://github.com/JBaconQa/cs2704project" TargetMode="External"/><Relationship Id="rId6" Type="http://schemas.openxmlformats.org/officeDocument/2006/relationships/image" Target="../media/image1.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Olympics vs. GDP</a:t>
            </a:r>
            <a:endParaRPr sz="1200"/>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Joshua Bacon-Qaunaq</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Hypothesis Question	 	(slide 3)</a:t>
            </a:r>
            <a:endParaRPr/>
          </a:p>
          <a:p>
            <a:pPr indent="0" lvl="0" marL="0" rtl="0" algn="l">
              <a:spcBef>
                <a:spcPts val="1200"/>
              </a:spcBef>
              <a:spcAft>
                <a:spcPts val="0"/>
              </a:spcAft>
              <a:buNone/>
            </a:pPr>
            <a:r>
              <a:t/>
            </a:r>
            <a:endParaRPr/>
          </a:p>
          <a:p>
            <a:pPr indent="-308610" lvl="0" marL="457200" rtl="0" algn="l">
              <a:spcBef>
                <a:spcPts val="1200"/>
              </a:spcBef>
              <a:spcAft>
                <a:spcPts val="0"/>
              </a:spcAft>
              <a:buSzPct val="100000"/>
              <a:buChar char="●"/>
            </a:pPr>
            <a:r>
              <a:rPr lang="en"/>
              <a:t>Hypothesis Explanation		(slide 4)</a:t>
            </a:r>
            <a:endParaRPr/>
          </a:p>
          <a:p>
            <a:pPr indent="0" lvl="0" marL="0" rtl="0" algn="l">
              <a:spcBef>
                <a:spcPts val="1200"/>
              </a:spcBef>
              <a:spcAft>
                <a:spcPts val="0"/>
              </a:spcAft>
              <a:buNone/>
            </a:pPr>
            <a:r>
              <a:t/>
            </a:r>
            <a:endParaRPr/>
          </a:p>
          <a:p>
            <a:pPr indent="-308610" lvl="0" marL="457200" rtl="0" algn="l">
              <a:spcBef>
                <a:spcPts val="1200"/>
              </a:spcBef>
              <a:spcAft>
                <a:spcPts val="0"/>
              </a:spcAft>
              <a:buSzPct val="100000"/>
              <a:buChar char="●"/>
            </a:pPr>
            <a:r>
              <a:rPr lang="en"/>
              <a:t>Resources				(slide 5)</a:t>
            </a:r>
            <a:endParaRPr/>
          </a:p>
          <a:p>
            <a:pPr indent="0" lvl="0" marL="0" rtl="0" algn="l">
              <a:spcBef>
                <a:spcPts val="1200"/>
              </a:spcBef>
              <a:spcAft>
                <a:spcPts val="0"/>
              </a:spcAft>
              <a:buNone/>
            </a:pPr>
            <a:r>
              <a:t/>
            </a:r>
            <a:endParaRPr/>
          </a:p>
          <a:p>
            <a:pPr indent="-308610" lvl="0" marL="457200" rtl="0" algn="l">
              <a:spcBef>
                <a:spcPts val="1200"/>
              </a:spcBef>
              <a:spcAft>
                <a:spcPts val="0"/>
              </a:spcAft>
              <a:buSzPct val="100000"/>
              <a:buChar char="●"/>
            </a:pPr>
            <a:r>
              <a:rPr lang="en"/>
              <a:t>Planned Procedures		(slide 6)</a:t>
            </a:r>
            <a:endParaRPr/>
          </a:p>
          <a:p>
            <a:pPr indent="0" lvl="0" marL="0" rtl="0" algn="l">
              <a:spcBef>
                <a:spcPts val="1200"/>
              </a:spcBef>
              <a:spcAft>
                <a:spcPts val="0"/>
              </a:spcAft>
              <a:buNone/>
            </a:pPr>
            <a:r>
              <a:t/>
            </a:r>
            <a:endParaRPr/>
          </a:p>
          <a:p>
            <a:pPr indent="-308610" lvl="0" marL="457200" rtl="0" algn="l">
              <a:spcBef>
                <a:spcPts val="1200"/>
              </a:spcBef>
              <a:spcAft>
                <a:spcPts val="0"/>
              </a:spcAft>
              <a:buSzPct val="100000"/>
              <a:buChar char="●"/>
            </a:pPr>
            <a:r>
              <a:rPr lang="en"/>
              <a:t>Expected Outputs			(slide 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Hypothesis Question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u="sng"/>
              <a:t>Initial Question:</a:t>
            </a:r>
            <a:r>
              <a:rPr lang="en"/>
              <a:t> Is it possible to determine if a country is economically well based on its performance in the Olympics?</a:t>
            </a:r>
            <a:endParaRPr/>
          </a:p>
          <a:p>
            <a:pPr indent="-304165" lvl="0" marL="457200" rtl="0" algn="l">
              <a:lnSpc>
                <a:spcPct val="150000"/>
              </a:lnSpc>
              <a:spcBef>
                <a:spcPts val="1200"/>
              </a:spcBef>
              <a:spcAft>
                <a:spcPts val="0"/>
              </a:spcAft>
              <a:buSzPct val="100000"/>
              <a:buChar char="●"/>
            </a:pPr>
            <a:r>
              <a:rPr lang="en" sz="1400"/>
              <a:t>It would make sense to most people that if the GDP of a country increases, so will the living standard. </a:t>
            </a:r>
            <a:endParaRPr sz="1400"/>
          </a:p>
          <a:p>
            <a:pPr indent="0" lvl="0" marL="457200" rtl="0" algn="l">
              <a:lnSpc>
                <a:spcPct val="150000"/>
              </a:lnSpc>
              <a:spcBef>
                <a:spcPts val="1200"/>
              </a:spcBef>
              <a:spcAft>
                <a:spcPts val="0"/>
              </a:spcAft>
              <a:buNone/>
            </a:pPr>
            <a:r>
              <a:t/>
            </a:r>
            <a:endParaRPr sz="1400"/>
          </a:p>
          <a:p>
            <a:pPr indent="-304165" lvl="0" marL="457200" rtl="0" algn="l">
              <a:lnSpc>
                <a:spcPct val="150000"/>
              </a:lnSpc>
              <a:spcBef>
                <a:spcPts val="1200"/>
              </a:spcBef>
              <a:spcAft>
                <a:spcPts val="0"/>
              </a:spcAft>
              <a:buSzPct val="100000"/>
              <a:buChar char="●"/>
            </a:pPr>
            <a:r>
              <a:rPr lang="en" sz="1400"/>
              <a:t>If living standards improve then it is implied that people will live better and healthier lives. But that is all speculation in this case, as the only data we will be looking at pertains to GDP and Olympics performance. </a:t>
            </a:r>
            <a:endParaRPr sz="1400"/>
          </a:p>
          <a:p>
            <a:pPr indent="0" lvl="0" marL="457200" rtl="0" algn="l">
              <a:lnSpc>
                <a:spcPct val="150000"/>
              </a:lnSpc>
              <a:spcBef>
                <a:spcPts val="1200"/>
              </a:spcBef>
              <a:spcAft>
                <a:spcPts val="0"/>
              </a:spcAft>
              <a:buNone/>
            </a:pPr>
            <a:r>
              <a:t/>
            </a:r>
            <a:endParaRPr sz="1400"/>
          </a:p>
          <a:p>
            <a:pPr indent="-304165" lvl="0" marL="457200" rtl="0" algn="l">
              <a:lnSpc>
                <a:spcPct val="150000"/>
              </a:lnSpc>
              <a:spcBef>
                <a:spcPts val="1200"/>
              </a:spcBef>
              <a:spcAft>
                <a:spcPts val="0"/>
              </a:spcAft>
              <a:buSzPct val="100000"/>
              <a:buChar char="●"/>
            </a:pPr>
            <a:r>
              <a:rPr lang="en" sz="1400"/>
              <a:t>That is, to suggest that there is a corresponding trend between Olympics performance and GDP, then the athletes of said country will get better as the economy grows due to economic-based benefits.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Hypothesis Explanation</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The assumption here would be that; as countries become stronger economically, the </a:t>
            </a:r>
            <a:r>
              <a:rPr lang="en"/>
              <a:t>athletes</a:t>
            </a:r>
            <a:r>
              <a:rPr lang="en"/>
              <a:t> should also become stronger physically. This would be due to some external factors that are correlated to, or based on the economic growth of said country. </a:t>
            </a:r>
            <a:endParaRPr/>
          </a:p>
          <a:p>
            <a:pPr indent="0" lvl="0" marL="0" rtl="0" algn="l">
              <a:spcBef>
                <a:spcPts val="1200"/>
              </a:spcBef>
              <a:spcAft>
                <a:spcPts val="0"/>
              </a:spcAft>
              <a:buNone/>
            </a:pPr>
            <a:r>
              <a:t/>
            </a:r>
            <a:endParaRPr/>
          </a:p>
          <a:p>
            <a:pPr indent="-317182" lvl="0" marL="457200" rtl="0" algn="l">
              <a:spcBef>
                <a:spcPts val="1200"/>
              </a:spcBef>
              <a:spcAft>
                <a:spcPts val="0"/>
              </a:spcAft>
              <a:buSzPct val="100000"/>
              <a:buChar char="●"/>
            </a:pPr>
            <a:r>
              <a:rPr lang="en"/>
              <a:t>Of course, there is a chance that a country could have a society that is focused more around physical activities. Which would mean that on average, that country’s athletes would be better in the Olympics and thus having better scores on average compared to other countries.</a:t>
            </a:r>
            <a:endParaRPr/>
          </a:p>
          <a:p>
            <a:pPr indent="0" lvl="0" marL="0" rtl="0" algn="l">
              <a:spcBef>
                <a:spcPts val="1200"/>
              </a:spcBef>
              <a:spcAft>
                <a:spcPts val="0"/>
              </a:spcAft>
              <a:buNone/>
            </a:pPr>
            <a:r>
              <a:t/>
            </a:r>
            <a:endParaRPr/>
          </a:p>
          <a:p>
            <a:pPr indent="-317182" lvl="0" marL="457200" rtl="0" algn="l">
              <a:spcBef>
                <a:spcPts val="1200"/>
              </a:spcBef>
              <a:spcAft>
                <a:spcPts val="0"/>
              </a:spcAft>
              <a:buSzPct val="100000"/>
              <a:buChar char="●"/>
            </a:pPr>
            <a:r>
              <a:rPr lang="en"/>
              <a:t>For that reason, it would be more suitable to also compare countries’ data pertaining to GDP and Olympic performance only on itself, instead of only comparing Olympic </a:t>
            </a:r>
            <a:r>
              <a:rPr lang="en"/>
              <a:t>performance</a:t>
            </a:r>
            <a:r>
              <a:rPr lang="en"/>
              <a:t> of different countries- or on country GDP to other country GDP.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88" name="Google Shape;88;p1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There are two data sets used for this project. A collection of 120 years worth of Olympics performance data from Kaggle and GDP data from 1960 to ~2022 from worldbank.</a:t>
            </a:r>
            <a:endParaRPr/>
          </a:p>
          <a:p>
            <a:pPr indent="0" lvl="0" marL="0" rtl="0" algn="l">
              <a:spcBef>
                <a:spcPts val="1200"/>
              </a:spcBef>
              <a:spcAft>
                <a:spcPts val="0"/>
              </a:spcAft>
              <a:buNone/>
            </a:pPr>
            <a:r>
              <a:t/>
            </a:r>
            <a:endParaRPr/>
          </a:p>
          <a:p>
            <a:pPr indent="-266700" lvl="0" marL="457200" rtl="0" algn="l">
              <a:spcBef>
                <a:spcPts val="1200"/>
              </a:spcBef>
              <a:spcAft>
                <a:spcPts val="0"/>
              </a:spcAft>
              <a:buSzPts val="600"/>
              <a:buChar char="●"/>
            </a:pPr>
            <a:r>
              <a:rPr lang="en" sz="600" u="sng">
                <a:solidFill>
                  <a:schemeClr val="hlink"/>
                </a:solidFill>
                <a:hlinkClick r:id="rId3"/>
              </a:rPr>
              <a:t>https://www.kaggle.com/datasets/heesoo37/120-years-of-olympic-history-athletes-and-results</a:t>
            </a:r>
            <a:endParaRPr sz="600"/>
          </a:p>
          <a:p>
            <a:pPr indent="0" lvl="0" marL="0" rtl="0" algn="l">
              <a:spcBef>
                <a:spcPts val="1200"/>
              </a:spcBef>
              <a:spcAft>
                <a:spcPts val="0"/>
              </a:spcAft>
              <a:buNone/>
            </a:pPr>
            <a:r>
              <a:t/>
            </a:r>
            <a:endParaRPr sz="600"/>
          </a:p>
          <a:p>
            <a:pPr indent="-266700" lvl="0" marL="457200" rtl="0" algn="l">
              <a:spcBef>
                <a:spcPts val="1200"/>
              </a:spcBef>
              <a:spcAft>
                <a:spcPts val="0"/>
              </a:spcAft>
              <a:buSzPts val="600"/>
              <a:buChar char="●"/>
            </a:pPr>
            <a:r>
              <a:rPr lang="en" sz="600" u="sng">
                <a:solidFill>
                  <a:schemeClr val="hlink"/>
                </a:solidFill>
                <a:hlinkClick r:id="rId4"/>
              </a:rPr>
              <a:t>https://data.worldbank.org/indicator/NY.GDP.MKTP.CD</a:t>
            </a:r>
            <a:endParaRPr sz="600"/>
          </a:p>
          <a:p>
            <a:pPr indent="0" lvl="0" marL="0" rtl="0" algn="l">
              <a:spcBef>
                <a:spcPts val="1200"/>
              </a:spcBef>
              <a:spcAft>
                <a:spcPts val="0"/>
              </a:spcAft>
              <a:buNone/>
            </a:pPr>
            <a:r>
              <a:t/>
            </a:r>
            <a:endParaRPr sz="600"/>
          </a:p>
          <a:p>
            <a:pPr indent="-266700" lvl="0" marL="457200" rtl="0" algn="l">
              <a:spcBef>
                <a:spcPts val="1200"/>
              </a:spcBef>
              <a:spcAft>
                <a:spcPts val="0"/>
              </a:spcAft>
              <a:buSzPts val="600"/>
              <a:buChar char="●"/>
            </a:pPr>
            <a:r>
              <a:rPr lang="en" sz="600" u="sng">
                <a:solidFill>
                  <a:schemeClr val="hlink"/>
                </a:solidFill>
                <a:hlinkClick r:id="rId5"/>
              </a:rPr>
              <a:t>https://github.com/JBaconQa/cs2704project</a:t>
            </a:r>
            <a:endParaRPr sz="600"/>
          </a:p>
          <a:p>
            <a:pPr indent="0" lvl="0" marL="0" rtl="0" algn="l">
              <a:spcBef>
                <a:spcPts val="1200"/>
              </a:spcBef>
              <a:spcAft>
                <a:spcPts val="0"/>
              </a:spcAft>
              <a:buNone/>
            </a:pPr>
            <a:r>
              <a:t/>
            </a:r>
            <a:endParaRPr sz="600"/>
          </a:p>
          <a:p>
            <a:pPr indent="0" lvl="0" marL="0" rtl="0" algn="l">
              <a:spcBef>
                <a:spcPts val="1200"/>
              </a:spcBef>
              <a:spcAft>
                <a:spcPts val="1200"/>
              </a:spcAft>
              <a:buNone/>
            </a:pPr>
            <a:r>
              <a:t/>
            </a:r>
            <a:endParaRPr sz="600"/>
          </a:p>
        </p:txBody>
      </p:sp>
      <p:pic>
        <p:nvPicPr>
          <p:cNvPr id="89" name="Google Shape;89;p17"/>
          <p:cNvPicPr preferRelativeResize="0"/>
          <p:nvPr/>
        </p:nvPicPr>
        <p:blipFill>
          <a:blip r:embed="rId6">
            <a:alphaModFix/>
          </a:blip>
          <a:stretch>
            <a:fillRect/>
          </a:stretch>
        </p:blipFill>
        <p:spPr>
          <a:xfrm>
            <a:off x="4387800" y="458025"/>
            <a:ext cx="4756199" cy="1532079"/>
          </a:xfrm>
          <a:prstGeom prst="rect">
            <a:avLst/>
          </a:prstGeom>
          <a:noFill/>
          <a:ln>
            <a:noFill/>
          </a:ln>
        </p:spPr>
      </p:pic>
      <p:pic>
        <p:nvPicPr>
          <p:cNvPr id="90" name="Google Shape;90;p17"/>
          <p:cNvPicPr preferRelativeResize="0"/>
          <p:nvPr/>
        </p:nvPicPr>
        <p:blipFill>
          <a:blip r:embed="rId7">
            <a:alphaModFix/>
          </a:blip>
          <a:stretch>
            <a:fillRect/>
          </a:stretch>
        </p:blipFill>
        <p:spPr>
          <a:xfrm>
            <a:off x="4387800" y="2680854"/>
            <a:ext cx="4451400" cy="18878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Planned Procedures</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To do the statistics required for the datasets used in this project, python will obviously be used along with statistical packages to aid in the actual analysis on the data.</a:t>
            </a:r>
            <a:endParaRPr/>
          </a:p>
          <a:p>
            <a:pPr indent="-334327" lvl="0" marL="457200" rtl="0" algn="l">
              <a:spcBef>
                <a:spcPts val="0"/>
              </a:spcBef>
              <a:spcAft>
                <a:spcPts val="0"/>
              </a:spcAft>
              <a:buSzPct val="150000"/>
              <a:buChar char="●"/>
            </a:pPr>
            <a:r>
              <a:rPr lang="en"/>
              <a:t>Multiple test sets using segments will be run and compared if possible to confirm that the data can be “related” and </a:t>
            </a:r>
            <a:r>
              <a:rPr lang="en"/>
              <a:t>plotted</a:t>
            </a:r>
            <a:r>
              <a:rPr lang="en"/>
              <a:t> on a graph. </a:t>
            </a:r>
            <a:r>
              <a:rPr lang="en" sz="1200"/>
              <a:t>(ex: C1[GDP + OP] vs. C2[GDP + OP])</a:t>
            </a:r>
            <a:endParaRPr sz="1200"/>
          </a:p>
          <a:p>
            <a:pPr indent="0" lvl="0" marL="0" rtl="0" algn="l">
              <a:spcBef>
                <a:spcPts val="1200"/>
              </a:spcBef>
              <a:spcAft>
                <a:spcPts val="0"/>
              </a:spcAft>
              <a:buNone/>
            </a:pPr>
            <a:r>
              <a:t/>
            </a:r>
            <a:endParaRPr sz="1200"/>
          </a:p>
          <a:p>
            <a:pPr indent="-334327" lvl="0" marL="457200" rtl="0" algn="l">
              <a:spcBef>
                <a:spcPts val="1200"/>
              </a:spcBef>
              <a:spcAft>
                <a:spcPts val="0"/>
              </a:spcAft>
              <a:buSzPct val="100000"/>
              <a:buChar char="●"/>
            </a:pPr>
            <a:r>
              <a:rPr lang="en"/>
              <a:t>Once the test sets are complete, then specific tests will be chosen and run on the full data and graphed. </a:t>
            </a:r>
            <a:endParaRPr/>
          </a:p>
          <a:p>
            <a:pPr indent="-334327" lvl="0" marL="457200" rtl="0" algn="l">
              <a:spcBef>
                <a:spcPts val="0"/>
              </a:spcBef>
              <a:spcAft>
                <a:spcPts val="0"/>
              </a:spcAft>
              <a:buSzPct val="100000"/>
              <a:buChar char="●"/>
            </a:pPr>
            <a:r>
              <a:rPr lang="en"/>
              <a:t>Then the test will be run again with random data segments removed to check whether the results have a similar trend to the complete data set tests.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Expected Output</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personally feel as though there will be a good connection to my hypothesis and the actual output. There is also some things that I feel will greatly skew the results of the test. That is because there are certain world events that occur that cause whole nations to become infatuated with an idea. Which can sometimes be a sport, and if there are cases like that, which there most likely has been cases like that, then it is very possible for those infatuations to skew the output no matter what the GDP actually is whether better or worse.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