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60" r:id="rId5"/>
    <p:sldId id="257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XML Serialization/Deserialization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Jesse Lynn-Bailey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30" y="2121589"/>
            <a:ext cx="7248364" cy="3264604"/>
          </a:xfrm>
        </p:spPr>
        <p:txBody>
          <a:bodyPr anchor="t">
            <a:normAutofit/>
          </a:bodyPr>
          <a:lstStyle/>
          <a:p>
            <a:r>
              <a:rPr lang="en-US" sz="1800" dirty="0"/>
              <a:t>Simplifies the process of binding of XML data to C# objects</a:t>
            </a:r>
          </a:p>
          <a:p>
            <a:pPr lvl="1"/>
            <a:r>
              <a:rPr lang="en-US" sz="1400" dirty="0"/>
              <a:t>.NET’s </a:t>
            </a:r>
            <a:r>
              <a:rPr lang="en-US" sz="1400" dirty="0" err="1"/>
              <a:t>XMLSerializer</a:t>
            </a:r>
            <a:r>
              <a:rPr lang="en-US" sz="1400" dirty="0"/>
              <a:t> handles the generic binding of attributes under the hood</a:t>
            </a:r>
          </a:p>
          <a:p>
            <a:pPr lvl="1"/>
            <a:r>
              <a:rPr lang="en-US" sz="1400" dirty="0"/>
              <a:t>Codebase is simplified because a single deserialization/serialization method is used</a:t>
            </a:r>
          </a:p>
          <a:p>
            <a:r>
              <a:rPr lang="en-US" sz="2200" dirty="0"/>
              <a:t>Allows for bidirectional serialization or deserialization</a:t>
            </a:r>
          </a:p>
          <a:p>
            <a:pPr lvl="1"/>
            <a:r>
              <a:rPr lang="en-US" sz="1400" dirty="0"/>
              <a:t>Can output an XML file or C# object for processing</a:t>
            </a:r>
          </a:p>
          <a:p>
            <a:r>
              <a:rPr lang="en-US" sz="1800" dirty="0"/>
              <a:t>Code becomes more cohesive by abstracting complexity</a:t>
            </a:r>
          </a:p>
          <a:p>
            <a:r>
              <a:rPr lang="en-US" sz="1800" dirty="0"/>
              <a:t>Deserialization respects types. Output object properties will not all be strings.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30" y="2121589"/>
            <a:ext cx="7248364" cy="3711652"/>
          </a:xfrm>
        </p:spPr>
        <p:txBody>
          <a:bodyPr anchor="t">
            <a:normAutofit fontScale="77500" lnSpcReduction="2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100" dirty="0"/>
              <a:t>Select subsection of the original xml using an </a:t>
            </a:r>
            <a:r>
              <a:rPr lang="en-US" sz="2100" dirty="0" err="1"/>
              <a:t>xpath</a:t>
            </a:r>
            <a:endParaRPr lang="en-US" sz="2100" dirty="0"/>
          </a:p>
          <a:p>
            <a:pPr marL="800100" lvl="1" indent="-342900">
              <a:buFont typeface="+mj-lt"/>
              <a:buAutoNum type="arabicPeriod"/>
            </a:pPr>
            <a:r>
              <a:rPr lang="en-US" sz="2100" dirty="0"/>
              <a:t>Create a new XML subdocument that models that selection(A subtree of the original xml)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100" dirty="0"/>
              <a:t>Create a model that corresponds to selected subsection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100" dirty="0"/>
              <a:t>Process the model and subtree using the </a:t>
            </a:r>
            <a:r>
              <a:rPr lang="en-US" sz="2100" dirty="0" err="1"/>
              <a:t>XmlSerializer.Deserialize</a:t>
            </a:r>
            <a:r>
              <a:rPr lang="en-US" sz="2100" dirty="0"/>
              <a:t>() method that turns the subsection into a usable C# object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Why create a new xml subtree from the original?</a:t>
            </a:r>
          </a:p>
          <a:p>
            <a:r>
              <a:rPr lang="en-US" sz="1800" dirty="0"/>
              <a:t>It allows you to assign meta data in the form of attributes to newly constructed tree nodes.</a:t>
            </a:r>
          </a:p>
          <a:p>
            <a:r>
              <a:rPr lang="en-US" sz="1800" dirty="0"/>
              <a:t>Allows us to provide additional information about a node without changing the original.</a:t>
            </a:r>
          </a:p>
          <a:p>
            <a:r>
              <a:rPr lang="en-US" sz="1800" dirty="0"/>
              <a:t>Simplifies the modeling process because we don’t have to model an entire xml. We only have to model the subsection of an XML that were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1713315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A01CF5E-70E4-B6C5-3E10-0E7847A4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0" y="239509"/>
            <a:ext cx="10079354" cy="63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CB4958B-F72E-1DAB-F26D-CB370561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" y="163893"/>
            <a:ext cx="4084674" cy="416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81F33-15DC-5ADA-B080-7321C8831187}"/>
              </a:ext>
            </a:extLst>
          </p:cNvPr>
          <p:cNvSpPr txBox="1"/>
          <p:nvPr/>
        </p:nvSpPr>
        <p:spPr>
          <a:xfrm>
            <a:off x="5445860" y="122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33709-A959-60E4-EB53-F4D89BBE2A16}"/>
              </a:ext>
            </a:extLst>
          </p:cNvPr>
          <p:cNvSpPr txBox="1"/>
          <p:nvPr/>
        </p:nvSpPr>
        <p:spPr>
          <a:xfrm>
            <a:off x="4276017" y="2809610"/>
            <a:ext cx="574022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NEW SUBTREE AFTER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OrderCollection</a:t>
            </a:r>
            <a:r>
              <a:rPr lang="en-US" sz="800" dirty="0"/>
              <a:t>&gt;</a:t>
            </a:r>
          </a:p>
          <a:p>
            <a:r>
              <a:rPr lang="en-US" sz="800" dirty="0"/>
              <a:t>  &lt;Array&gt;</a:t>
            </a:r>
          </a:p>
          <a:p>
            <a:r>
              <a:rPr lang="en-US" sz="800" dirty="0"/>
              <a:t>    &lt;Order&gt;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CustomerID</a:t>
            </a:r>
            <a:r>
              <a:rPr lang="en-US" sz="800" dirty="0"/>
              <a:t>&gt;GREAL&lt;/</a:t>
            </a:r>
            <a:r>
              <a:rPr lang="en-US" sz="800" dirty="0" err="1"/>
              <a:t>CustomerID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EmployeeID</a:t>
            </a:r>
            <a:r>
              <a:rPr lang="en-US" sz="800" dirty="0"/>
              <a:t>&gt;6&lt;/</a:t>
            </a:r>
            <a:r>
              <a:rPr lang="en-US" sz="800" dirty="0" err="1"/>
              <a:t>EmployeeID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OrderDate</a:t>
            </a:r>
            <a:r>
              <a:rPr lang="en-US" sz="800" dirty="0"/>
              <a:t>&gt;1997-05-06T00:00:00&lt;/</a:t>
            </a:r>
            <a:r>
              <a:rPr lang="en-US" sz="800" dirty="0" err="1"/>
              <a:t>OrderDate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RequiredDate</a:t>
            </a:r>
            <a:r>
              <a:rPr lang="en-US" sz="800" dirty="0"/>
              <a:t>&gt;1997-05-20T00:00:00&lt;/</a:t>
            </a:r>
            <a:r>
              <a:rPr lang="en-US" sz="800" dirty="0" err="1"/>
              <a:t>RequiredDate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ShipInfo</a:t>
            </a:r>
            <a:r>
              <a:rPr lang="en-US" sz="800" dirty="0"/>
              <a:t> </a:t>
            </a:r>
            <a:r>
              <a:rPr lang="en-US" sz="800" dirty="0" err="1"/>
              <a:t>ShippedDate</a:t>
            </a:r>
            <a:r>
              <a:rPr lang="en-US" sz="800" dirty="0"/>
              <a:t>="1997-05-09T00:00:00"&gt;</a:t>
            </a:r>
          </a:p>
          <a:p>
            <a:r>
              <a:rPr lang="en-US" sz="800" dirty="0"/>
              <a:t>        &lt;</a:t>
            </a:r>
            <a:r>
              <a:rPr lang="en-US" sz="800" dirty="0" err="1"/>
              <a:t>ShipVia</a:t>
            </a:r>
            <a:r>
              <a:rPr lang="en-US" sz="800" dirty="0"/>
              <a:t>&gt;2&lt;/</a:t>
            </a:r>
            <a:r>
              <a:rPr lang="en-US" sz="800" dirty="0" err="1"/>
              <a:t>ShipVia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&lt;Freight&gt;3.35&lt;/Freight&gt;</a:t>
            </a:r>
          </a:p>
          <a:p>
            <a:r>
              <a:rPr lang="en-US" sz="800" dirty="0"/>
              <a:t>        &lt;</a:t>
            </a:r>
            <a:r>
              <a:rPr lang="en-US" sz="800" dirty="0" err="1"/>
              <a:t>ShipName</a:t>
            </a:r>
            <a:r>
              <a:rPr lang="en-US" sz="800" dirty="0"/>
              <a:t>&gt;Great Lakes Food Market&lt;/</a:t>
            </a:r>
            <a:r>
              <a:rPr lang="en-US" sz="800" dirty="0" err="1"/>
              <a:t>ShipName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</a:t>
            </a:r>
            <a:r>
              <a:rPr lang="en-US" sz="800" dirty="0" err="1"/>
              <a:t>ShipAddress</a:t>
            </a:r>
            <a:r>
              <a:rPr lang="en-US" sz="800" dirty="0"/>
              <a:t>&gt;2732 Baker Blvd.&lt;/</a:t>
            </a:r>
            <a:r>
              <a:rPr lang="en-US" sz="800" dirty="0" err="1"/>
              <a:t>ShipAddress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</a:t>
            </a:r>
            <a:r>
              <a:rPr lang="en-US" sz="800" dirty="0" err="1"/>
              <a:t>ShipCity</a:t>
            </a:r>
            <a:r>
              <a:rPr lang="en-US" sz="800" dirty="0"/>
              <a:t>&gt;Eugene&lt;/</a:t>
            </a:r>
            <a:r>
              <a:rPr lang="en-US" sz="800" dirty="0" err="1"/>
              <a:t>ShipCity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</a:t>
            </a:r>
            <a:r>
              <a:rPr lang="en-US" sz="800" dirty="0" err="1"/>
              <a:t>ShipRegion</a:t>
            </a:r>
            <a:r>
              <a:rPr lang="en-US" sz="800" dirty="0"/>
              <a:t>&gt;OR&lt;/</a:t>
            </a:r>
            <a:r>
              <a:rPr lang="en-US" sz="800" dirty="0" err="1"/>
              <a:t>ShipRegion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</a:t>
            </a:r>
            <a:r>
              <a:rPr lang="en-US" sz="800" dirty="0" err="1"/>
              <a:t>ShipPostalCode</a:t>
            </a:r>
            <a:r>
              <a:rPr lang="en-US" sz="800" dirty="0"/>
              <a:t>&gt;97403&lt;/</a:t>
            </a:r>
            <a:r>
              <a:rPr lang="en-US" sz="800" dirty="0" err="1"/>
              <a:t>ShipPostalCode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</a:t>
            </a:r>
            <a:r>
              <a:rPr lang="en-US" sz="800" dirty="0" err="1"/>
              <a:t>ShipCountry</a:t>
            </a:r>
            <a:r>
              <a:rPr lang="en-US" sz="800" dirty="0"/>
              <a:t>&gt;USA&lt;/</a:t>
            </a:r>
            <a:r>
              <a:rPr lang="en-US" sz="800" dirty="0" err="1"/>
              <a:t>ShipCountry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&lt;/</a:t>
            </a:r>
            <a:r>
              <a:rPr lang="en-US" sz="800" dirty="0" err="1"/>
              <a:t>ShipInfo</a:t>
            </a:r>
            <a:r>
              <a:rPr lang="en-US" sz="800" dirty="0"/>
              <a:t>&gt;</a:t>
            </a:r>
          </a:p>
          <a:p>
            <a:r>
              <a:rPr lang="en-US" sz="800" dirty="0"/>
              <a:t>      </a:t>
            </a:r>
            <a:r>
              <a:rPr lang="en-US" sz="1200" dirty="0">
                <a:solidFill>
                  <a:srgbClr val="FFFF00"/>
                </a:solidFill>
              </a:rPr>
              <a:t>&lt;Parametric Index="1" Sequence="10" Group="</a:t>
            </a:r>
            <a:r>
              <a:rPr lang="en-US" sz="1200" dirty="0" err="1">
                <a:solidFill>
                  <a:srgbClr val="FFFF00"/>
                </a:solidFill>
              </a:rPr>
              <a:t>gOrder</a:t>
            </a:r>
            <a:r>
              <a:rPr lang="en-US" sz="1200" dirty="0">
                <a:solidFill>
                  <a:srgbClr val="FFFF00"/>
                </a:solidFill>
              </a:rPr>
              <a:t>" XPath="Root/Orders/Order" /&gt;</a:t>
            </a:r>
            <a:endParaRPr lang="en-US" sz="800" dirty="0">
              <a:solidFill>
                <a:srgbClr val="FFFF00"/>
              </a:solidFill>
            </a:endParaRPr>
          </a:p>
          <a:p>
            <a:r>
              <a:rPr lang="en-US" sz="800" dirty="0"/>
              <a:t>    &lt;/Order&gt;</a:t>
            </a:r>
          </a:p>
          <a:p>
            <a:r>
              <a:rPr lang="en-US" sz="800" dirty="0"/>
              <a:t>    &lt;Order&gt;</a:t>
            </a:r>
          </a:p>
          <a:p>
            <a:r>
              <a:rPr lang="en-US" sz="800" dirty="0"/>
              <a:t>…Continues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6CDFE-A48D-4B8A-6FB3-20C3A18BF59A}"/>
              </a:ext>
            </a:extLst>
          </p:cNvPr>
          <p:cNvSpPr txBox="1"/>
          <p:nvPr/>
        </p:nvSpPr>
        <p:spPr>
          <a:xfrm>
            <a:off x="4235453" y="163893"/>
            <a:ext cx="2930610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ORIGINAL SUBTREE BEFORE</a:t>
            </a:r>
          </a:p>
          <a:p>
            <a:r>
              <a:rPr lang="en-US" sz="900" dirty="0"/>
              <a:t>&lt;Order&gt;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CustomerID</a:t>
            </a:r>
            <a:r>
              <a:rPr lang="en-US" sz="900" dirty="0"/>
              <a:t>&gt;GREAL&lt;/</a:t>
            </a:r>
            <a:r>
              <a:rPr lang="en-US" sz="900" dirty="0" err="1"/>
              <a:t>CustomerID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EmployeeID</a:t>
            </a:r>
            <a:r>
              <a:rPr lang="en-US" sz="900" dirty="0"/>
              <a:t>&gt;6&lt;/</a:t>
            </a:r>
            <a:r>
              <a:rPr lang="en-US" sz="900" dirty="0" err="1"/>
              <a:t>EmployeeID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OrderDate</a:t>
            </a:r>
            <a:r>
              <a:rPr lang="en-US" sz="900" dirty="0"/>
              <a:t>&gt;1997-05-06T00:00:00&lt;/</a:t>
            </a:r>
            <a:r>
              <a:rPr lang="en-US" sz="900" dirty="0" err="1"/>
              <a:t>OrderDate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RequiredDate</a:t>
            </a:r>
            <a:r>
              <a:rPr lang="en-US" sz="900" dirty="0"/>
              <a:t>&gt;1997-05-20T00:00:00&lt;/</a:t>
            </a:r>
            <a:r>
              <a:rPr lang="en-US" sz="900" dirty="0" err="1"/>
              <a:t>RequiredDate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ShipInfo</a:t>
            </a:r>
            <a:r>
              <a:rPr lang="en-US" sz="900" dirty="0"/>
              <a:t> </a:t>
            </a:r>
            <a:r>
              <a:rPr lang="en-US" sz="900" dirty="0" err="1"/>
              <a:t>ShippedDate</a:t>
            </a:r>
            <a:r>
              <a:rPr lang="en-US" sz="900" dirty="0"/>
              <a:t>="1997-05-09T00:00:00"&gt;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ShipVia</a:t>
            </a:r>
            <a:r>
              <a:rPr lang="en-US" sz="900" dirty="0"/>
              <a:t>&gt;2&lt;/</a:t>
            </a:r>
            <a:r>
              <a:rPr lang="en-US" sz="900" dirty="0" err="1"/>
              <a:t>ShipVia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&lt;Freight&gt;3.35&lt;/Freight&gt;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ShipName</a:t>
            </a:r>
            <a:r>
              <a:rPr lang="en-US" sz="900" dirty="0"/>
              <a:t>&gt;Great Lakes Food Market&lt;/</a:t>
            </a:r>
            <a:r>
              <a:rPr lang="en-US" sz="900" dirty="0" err="1"/>
              <a:t>ShipName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ShipAddress</a:t>
            </a:r>
            <a:r>
              <a:rPr lang="en-US" sz="900" dirty="0"/>
              <a:t>&gt;2732 Baker Blvd.&lt;/</a:t>
            </a:r>
            <a:r>
              <a:rPr lang="en-US" sz="900" dirty="0" err="1"/>
              <a:t>ShipAddress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ShipCity</a:t>
            </a:r>
            <a:r>
              <a:rPr lang="en-US" sz="900" dirty="0"/>
              <a:t>&gt;Eugene&lt;/</a:t>
            </a:r>
            <a:r>
              <a:rPr lang="en-US" sz="900" dirty="0" err="1"/>
              <a:t>ShipCity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ShipRegion</a:t>
            </a:r>
            <a:r>
              <a:rPr lang="en-US" sz="900" dirty="0"/>
              <a:t>&gt;OR&lt;/</a:t>
            </a:r>
            <a:r>
              <a:rPr lang="en-US" sz="900" dirty="0" err="1"/>
              <a:t>ShipRegion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ShipPostalCode</a:t>
            </a:r>
            <a:r>
              <a:rPr lang="en-US" sz="900" dirty="0"/>
              <a:t>&gt;97403&lt;/</a:t>
            </a:r>
            <a:r>
              <a:rPr lang="en-US" sz="900" dirty="0" err="1"/>
              <a:t>ShipPostalCode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ShipCountry</a:t>
            </a:r>
            <a:r>
              <a:rPr lang="en-US" sz="900" dirty="0"/>
              <a:t>&gt;USA&lt;/</a:t>
            </a:r>
            <a:r>
              <a:rPr lang="en-US" sz="900" dirty="0" err="1"/>
              <a:t>ShipCountry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&lt;/</a:t>
            </a:r>
            <a:r>
              <a:rPr lang="en-US" sz="900" dirty="0" err="1"/>
              <a:t>ShipInfo</a:t>
            </a:r>
            <a:r>
              <a:rPr lang="en-US" sz="900" dirty="0"/>
              <a:t>&gt;</a:t>
            </a:r>
          </a:p>
          <a:p>
            <a:r>
              <a:rPr lang="en-US" sz="900" dirty="0"/>
              <a:t>    &lt;/Order&gt;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66C9F-4F8C-612D-A0AC-DE94B50DB6B0}"/>
              </a:ext>
            </a:extLst>
          </p:cNvPr>
          <p:cNvSpPr txBox="1"/>
          <p:nvPr/>
        </p:nvSpPr>
        <p:spPr>
          <a:xfrm>
            <a:off x="2638710" y="5841109"/>
            <a:ext cx="384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new Parametric element is added to the subtree along with attributes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11E0D7-0785-431B-3A46-B6835AE4FB9D}"/>
              </a:ext>
            </a:extLst>
          </p:cNvPr>
          <p:cNvCxnSpPr>
            <a:cxnSpLocks/>
          </p:cNvCxnSpPr>
          <p:nvPr/>
        </p:nvCxnSpPr>
        <p:spPr>
          <a:xfrm flipV="1">
            <a:off x="3888151" y="5268221"/>
            <a:ext cx="548640" cy="53328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767D67-0F63-C61F-F988-64F357D9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44" y="849859"/>
            <a:ext cx="3177815" cy="2278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0F16F-14C1-A4B5-6AA8-9BE4A580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8" y="3564472"/>
            <a:ext cx="3566469" cy="2316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1B88D-063B-6C49-8721-0B45C8A34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46" y="1390590"/>
            <a:ext cx="4084674" cy="4160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3AFD8-0E8F-B663-A54D-01D3A55263A3}"/>
              </a:ext>
            </a:extLst>
          </p:cNvPr>
          <p:cNvSpPr txBox="1"/>
          <p:nvPr/>
        </p:nvSpPr>
        <p:spPr>
          <a:xfrm>
            <a:off x="218346" y="325963"/>
            <a:ext cx="4800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Model From The XML Subtree Obtained From The Original XML Tree</a:t>
            </a:r>
          </a:p>
          <a:p>
            <a:r>
              <a:rPr lang="en-US" dirty="0"/>
              <a:t>Using C# Classes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2747733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FFBF7B2-8A01-0428-1D7D-91CB3E39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44" y="214333"/>
            <a:ext cx="1825766" cy="1309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C03175-440B-C524-A08B-1247335C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40" y="1678852"/>
            <a:ext cx="1825766" cy="11859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16B4A1-E987-335E-4BEE-EE3F2C12DFA4}"/>
              </a:ext>
            </a:extLst>
          </p:cNvPr>
          <p:cNvSpPr/>
          <p:nvPr/>
        </p:nvSpPr>
        <p:spPr>
          <a:xfrm>
            <a:off x="134479" y="91843"/>
            <a:ext cx="4291473" cy="2999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1676A-0A47-F9F3-37F7-A82F70E29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24" y="456192"/>
            <a:ext cx="1869257" cy="1904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7DC5C-A967-3D1B-4E48-5C19F840315B}"/>
              </a:ext>
            </a:extLst>
          </p:cNvPr>
          <p:cNvSpPr txBox="1"/>
          <p:nvPr/>
        </p:nvSpPr>
        <p:spPr>
          <a:xfrm>
            <a:off x="5132500" y="2166072"/>
            <a:ext cx="399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XmlSerializer</a:t>
            </a:r>
            <a:r>
              <a:rPr lang="en-US" sz="2400" dirty="0" err="1"/>
              <a:t>.Deserialize</a:t>
            </a:r>
            <a:r>
              <a:rPr lang="en-US" sz="2400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D5B21F-C418-9039-2868-B1495BC5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467" y="4329340"/>
            <a:ext cx="8222693" cy="207282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B0F04F0-1EBB-FA87-AA0E-A5777CD4D435}"/>
              </a:ext>
            </a:extLst>
          </p:cNvPr>
          <p:cNvSpPr/>
          <p:nvPr/>
        </p:nvSpPr>
        <p:spPr>
          <a:xfrm rot="2725352">
            <a:off x="4759993" y="1094415"/>
            <a:ext cx="1010454" cy="7625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AC5B9B4-1160-BC6D-401B-136EBFAA30D4}"/>
              </a:ext>
            </a:extLst>
          </p:cNvPr>
          <p:cNvSpPr/>
          <p:nvPr/>
        </p:nvSpPr>
        <p:spPr>
          <a:xfrm rot="5400000">
            <a:off x="5902069" y="3051102"/>
            <a:ext cx="1010454" cy="7625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7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D228EF-579A-583C-7AE7-640846B1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7" y="1227773"/>
            <a:ext cx="5415516" cy="5309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EE4C0-FE0B-A9C4-323D-266576C8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3" y="145421"/>
            <a:ext cx="6291800" cy="936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72001-3215-2E1A-8F34-5D139771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44" y="1130290"/>
            <a:ext cx="5856874" cy="1150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4D5C6-D604-4F39-3C51-3B424BE7630C}"/>
              </a:ext>
            </a:extLst>
          </p:cNvPr>
          <p:cNvSpPr txBox="1"/>
          <p:nvPr/>
        </p:nvSpPr>
        <p:spPr>
          <a:xfrm>
            <a:off x="6155957" y="3046846"/>
            <a:ext cx="3511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Reusable!!!!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AAD0A-DFA3-326C-ACCD-C3FD3787C289}"/>
              </a:ext>
            </a:extLst>
          </p:cNvPr>
          <p:cNvCxnSpPr/>
          <p:nvPr/>
        </p:nvCxnSpPr>
        <p:spPr>
          <a:xfrm flipH="1" flipV="1">
            <a:off x="2831585" y="734223"/>
            <a:ext cx="3749392" cy="225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31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83</TotalTime>
  <Words>530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XML Serialization/Deserialization Technique</vt:lpstr>
      <vt:lpstr>Why?</vt:lpstr>
      <vt:lpstr>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Serialization/Deserialization Technique</dc:title>
  <dc:creator>Jonathan Bailey</dc:creator>
  <cp:lastModifiedBy>Jonathan Bailey</cp:lastModifiedBy>
  <cp:revision>1</cp:revision>
  <dcterms:created xsi:type="dcterms:W3CDTF">2023-12-10T17:39:15Z</dcterms:created>
  <dcterms:modified xsi:type="dcterms:W3CDTF">2023-12-10T19:02:27Z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