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89750" cy="10020300"/>
  <p:embeddedFontLs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JFqJSE9lD9ANfyEBZrrJC5AaC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GillSans-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GillSans-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5558" cy="502755"/>
          </a:xfrm>
          <a:prstGeom prst="rect">
            <a:avLst/>
          </a:prstGeom>
          <a:noFill/>
          <a:ln>
            <a:noFill/>
          </a:ln>
        </p:spPr>
        <p:txBody>
          <a:bodyPr anchorCtr="0" anchor="t" bIns="48300" lIns="96625" spcFirstLastPara="1" rIns="96625" wrap="square" tIns="48300">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02597" y="0"/>
            <a:ext cx="2985558" cy="502755"/>
          </a:xfrm>
          <a:prstGeom prst="rect">
            <a:avLst/>
          </a:prstGeom>
          <a:noFill/>
          <a:ln>
            <a:noFill/>
          </a:ln>
        </p:spPr>
        <p:txBody>
          <a:bodyPr anchorCtr="0" anchor="t" bIns="48300" lIns="96625" spcFirstLastPara="1" rIns="96625" wrap="square" tIns="48300">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39738" y="1252538"/>
            <a:ext cx="6010275"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8975" y="4822269"/>
            <a:ext cx="5511800" cy="3945493"/>
          </a:xfrm>
          <a:prstGeom prst="rect">
            <a:avLst/>
          </a:prstGeom>
          <a:noFill/>
          <a:ln>
            <a:noFill/>
          </a:ln>
        </p:spPr>
        <p:txBody>
          <a:bodyPr anchorCtr="0" anchor="t" bIns="48300" lIns="96625" spcFirstLastPara="1" rIns="96625" wrap="square" tIns="483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517547"/>
            <a:ext cx="2985558" cy="502754"/>
          </a:xfrm>
          <a:prstGeom prst="rect">
            <a:avLst/>
          </a:prstGeom>
          <a:noFill/>
          <a:ln>
            <a:noFill/>
          </a:ln>
        </p:spPr>
        <p:txBody>
          <a:bodyPr anchorCtr="0" anchor="b" bIns="48300" lIns="96625" spcFirstLastPara="1" rIns="96625" wrap="square" tIns="48300">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02597" y="9517547"/>
            <a:ext cx="2985558" cy="502754"/>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GB"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439738" y="1252538"/>
            <a:ext cx="6010275"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1:notes"/>
          <p:cNvSpPr txBox="1"/>
          <p:nvPr>
            <p:ph idx="1" type="body"/>
          </p:nvPr>
        </p:nvSpPr>
        <p:spPr>
          <a:xfrm>
            <a:off x="688975" y="4822269"/>
            <a:ext cx="5511800" cy="3945493"/>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01" name="Google Shape;101;p1:notes"/>
          <p:cNvSpPr txBox="1"/>
          <p:nvPr>
            <p:ph idx="12" type="sldNum"/>
          </p:nvPr>
        </p:nvSpPr>
        <p:spPr>
          <a:xfrm>
            <a:off x="3902597" y="9517547"/>
            <a:ext cx="2985558" cy="502754"/>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p:nvPr>
            <p:ph idx="2" type="sldImg"/>
          </p:nvPr>
        </p:nvSpPr>
        <p:spPr>
          <a:xfrm>
            <a:off x="439738" y="1252538"/>
            <a:ext cx="6010275"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7:notes"/>
          <p:cNvSpPr txBox="1"/>
          <p:nvPr>
            <p:ph idx="1" type="body"/>
          </p:nvPr>
        </p:nvSpPr>
        <p:spPr>
          <a:xfrm>
            <a:off x="688975" y="4822269"/>
            <a:ext cx="5511800" cy="3945493"/>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Clr>
                <a:schemeClr val="dk1"/>
              </a:buClr>
              <a:buSzPts val="1100"/>
              <a:buFont typeface="Arial"/>
              <a:buNone/>
            </a:pPr>
            <a:r>
              <a:rPr lang="en-GB" sz="1050"/>
              <a:t>DEMO STRUCTURE</a:t>
            </a:r>
            <a:endParaRPr sz="1050"/>
          </a:p>
          <a:p>
            <a:pPr indent="-295275" lvl="0" marL="457200" rtl="0" algn="l">
              <a:spcBef>
                <a:spcPts val="0"/>
              </a:spcBef>
              <a:spcAft>
                <a:spcPts val="0"/>
              </a:spcAft>
              <a:buClr>
                <a:schemeClr val="dk1"/>
              </a:buClr>
              <a:buSzPts val="1050"/>
              <a:buFont typeface="Calibri"/>
              <a:buChar char="-"/>
            </a:pPr>
            <a:r>
              <a:rPr lang="en-GB" sz="1050"/>
              <a:t>Homepage - Jake</a:t>
            </a:r>
            <a:endParaRPr sz="1050"/>
          </a:p>
          <a:p>
            <a:pPr indent="-295275" lvl="0" marL="457200" rtl="0" algn="l">
              <a:spcBef>
                <a:spcPts val="0"/>
              </a:spcBef>
              <a:spcAft>
                <a:spcPts val="0"/>
              </a:spcAft>
              <a:buClr>
                <a:schemeClr val="dk1"/>
              </a:buClr>
              <a:buSzPts val="1050"/>
              <a:buFont typeface="Calibri"/>
              <a:buChar char="-"/>
            </a:pPr>
            <a:r>
              <a:rPr lang="en-GB" sz="1050"/>
              <a:t>About tab - Jake</a:t>
            </a:r>
            <a:endParaRPr sz="1050"/>
          </a:p>
          <a:p>
            <a:pPr indent="-295275" lvl="0" marL="457200" rtl="0" algn="l">
              <a:spcBef>
                <a:spcPts val="0"/>
              </a:spcBef>
              <a:spcAft>
                <a:spcPts val="0"/>
              </a:spcAft>
              <a:buClr>
                <a:schemeClr val="dk1"/>
              </a:buClr>
              <a:buSzPts val="1050"/>
              <a:buFont typeface="Calibri"/>
              <a:buChar char="-"/>
            </a:pPr>
            <a:r>
              <a:rPr lang="en-GB" sz="1050"/>
              <a:t>Movies - Simon (listings and releases)</a:t>
            </a:r>
            <a:endParaRPr sz="1050"/>
          </a:p>
          <a:p>
            <a:pPr indent="-295275" lvl="0" marL="457200" rtl="0" algn="l">
              <a:spcBef>
                <a:spcPts val="0"/>
              </a:spcBef>
              <a:spcAft>
                <a:spcPts val="0"/>
              </a:spcAft>
              <a:buClr>
                <a:schemeClr val="dk1"/>
              </a:buClr>
              <a:buSzPts val="1050"/>
              <a:buFont typeface="Calibri"/>
              <a:buChar char="-"/>
            </a:pPr>
            <a:r>
              <a:rPr lang="en-GB" sz="1050"/>
              <a:t>Screens &amp; Classifications - Iqra</a:t>
            </a:r>
            <a:endParaRPr sz="1050"/>
          </a:p>
          <a:p>
            <a:pPr indent="-295275" lvl="0" marL="457200" rtl="0" algn="l">
              <a:spcBef>
                <a:spcPts val="0"/>
              </a:spcBef>
              <a:spcAft>
                <a:spcPts val="0"/>
              </a:spcAft>
              <a:buClr>
                <a:schemeClr val="dk1"/>
              </a:buClr>
              <a:buSzPts val="1050"/>
              <a:buFont typeface="Calibri"/>
              <a:buChar char="-"/>
            </a:pPr>
            <a:r>
              <a:rPr lang="en-GB" sz="1050"/>
              <a:t>Bookings - Ayub</a:t>
            </a:r>
            <a:endParaRPr sz="1050"/>
          </a:p>
          <a:p>
            <a:pPr indent="-295275" lvl="0" marL="457200" rtl="0" algn="l">
              <a:spcBef>
                <a:spcPts val="0"/>
              </a:spcBef>
              <a:spcAft>
                <a:spcPts val="0"/>
              </a:spcAft>
              <a:buClr>
                <a:schemeClr val="dk1"/>
              </a:buClr>
              <a:buSzPts val="1050"/>
              <a:buFont typeface="Calibri"/>
              <a:buChar char="-"/>
            </a:pPr>
            <a:r>
              <a:rPr lang="en-GB" sz="1050"/>
              <a:t>Getting there - Iqra</a:t>
            </a:r>
            <a:endParaRPr sz="1050"/>
          </a:p>
          <a:p>
            <a:pPr indent="-295275" lvl="0" marL="457200" rtl="0" algn="l">
              <a:spcBef>
                <a:spcPts val="0"/>
              </a:spcBef>
              <a:spcAft>
                <a:spcPts val="0"/>
              </a:spcAft>
              <a:buClr>
                <a:schemeClr val="dk1"/>
              </a:buClr>
              <a:buSzPts val="1050"/>
              <a:buFont typeface="Calibri"/>
              <a:buChar char="-"/>
            </a:pPr>
            <a:r>
              <a:rPr lang="en-GB" sz="1050"/>
              <a:t>Discussion Board - Jasdeep</a:t>
            </a:r>
            <a:endParaRPr sz="1050"/>
          </a:p>
          <a:p>
            <a:pPr indent="-295275" lvl="0" marL="457200" rtl="0" algn="l">
              <a:spcBef>
                <a:spcPts val="0"/>
              </a:spcBef>
              <a:spcAft>
                <a:spcPts val="0"/>
              </a:spcAft>
              <a:buClr>
                <a:schemeClr val="dk1"/>
              </a:buClr>
              <a:buSzPts val="1050"/>
              <a:buFont typeface="Calibri"/>
              <a:buChar char="-"/>
            </a:pPr>
            <a:r>
              <a:rPr lang="en-GB" sz="1050"/>
              <a:t>Surrounding Venues - Iqra</a:t>
            </a:r>
            <a:endParaRPr sz="1050"/>
          </a:p>
          <a:p>
            <a:pPr indent="-295275" lvl="0" marL="457200" rtl="0" algn="l">
              <a:spcBef>
                <a:spcPts val="0"/>
              </a:spcBef>
              <a:spcAft>
                <a:spcPts val="0"/>
              </a:spcAft>
              <a:buClr>
                <a:schemeClr val="dk1"/>
              </a:buClr>
              <a:buSzPts val="1050"/>
              <a:buFont typeface="Calibri"/>
              <a:buChar char="-"/>
            </a:pPr>
            <a:r>
              <a:rPr lang="en-GB" sz="1050"/>
              <a:t>Search - Simon </a:t>
            </a:r>
            <a:endParaRPr/>
          </a:p>
        </p:txBody>
      </p:sp>
      <p:sp>
        <p:nvSpPr>
          <p:cNvPr id="177" name="Google Shape;177;p7:notes"/>
          <p:cNvSpPr txBox="1"/>
          <p:nvPr>
            <p:ph idx="12" type="sldNum"/>
          </p:nvPr>
        </p:nvSpPr>
        <p:spPr>
          <a:xfrm>
            <a:off x="3902597" y="9517547"/>
            <a:ext cx="2985558" cy="502754"/>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p:nvPr>
            <p:ph idx="2" type="sldImg"/>
          </p:nvPr>
        </p:nvSpPr>
        <p:spPr>
          <a:xfrm>
            <a:off x="439738" y="1252538"/>
            <a:ext cx="6010275"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8:notes"/>
          <p:cNvSpPr txBox="1"/>
          <p:nvPr>
            <p:ph idx="1" type="body"/>
          </p:nvPr>
        </p:nvSpPr>
        <p:spPr>
          <a:xfrm>
            <a:off x="688975" y="4822269"/>
            <a:ext cx="5511800" cy="3945493"/>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rPr lang="en-GB"/>
              <a:t>[Intro]</a:t>
            </a:r>
            <a:endParaRPr/>
          </a:p>
          <a:p>
            <a:pPr indent="0" lvl="0" marL="0" rtl="0" algn="l">
              <a:spcBef>
                <a:spcPts val="0"/>
              </a:spcBef>
              <a:spcAft>
                <a:spcPts val="0"/>
              </a:spcAft>
              <a:buNone/>
            </a:pPr>
            <a:r>
              <a:rPr lang="en-GB"/>
              <a:t>Hi, I’m Simon and I’m going to be talking through the specifics of our two sprints over the last couple weeks.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our first sprint, which we planned to last 5 days over the first week, we had planned to achieve a working website that would fit the MVP.</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[Completed]</a:t>
            </a:r>
            <a:endParaRPr/>
          </a:p>
          <a:p>
            <a:pPr indent="0" lvl="0" marL="0" rtl="0" algn="l">
              <a:spcBef>
                <a:spcPts val="0"/>
              </a:spcBef>
              <a:spcAft>
                <a:spcPts val="0"/>
              </a:spcAft>
              <a:buNone/>
            </a:pPr>
            <a:r>
              <a:rPr lang="en-GB"/>
              <a:t>We nearly managed to reach our goal during that time.</a:t>
            </a:r>
            <a:endParaRPr/>
          </a:p>
          <a:p>
            <a:pPr indent="0" lvl="0" marL="0" rtl="0" algn="l">
              <a:spcBef>
                <a:spcPts val="0"/>
              </a:spcBef>
              <a:spcAft>
                <a:spcPts val="0"/>
              </a:spcAft>
              <a:buNone/>
            </a:pPr>
            <a:r>
              <a:rPr lang="en-GB"/>
              <a:t>To specify what we managed to accomplish</a:t>
            </a:r>
            <a:endParaRPr/>
          </a:p>
          <a:p>
            <a:pPr indent="457200" lvl="0" marL="0" rtl="0" algn="l">
              <a:spcBef>
                <a:spcPts val="0"/>
              </a:spcBef>
              <a:spcAft>
                <a:spcPts val="0"/>
              </a:spcAft>
              <a:buNone/>
            </a:pPr>
            <a:r>
              <a:rPr lang="en-GB"/>
              <a:t>We got a working website to run</a:t>
            </a:r>
            <a:endParaRPr/>
          </a:p>
          <a:p>
            <a:pPr indent="457200" lvl="0" marL="0" rtl="0" algn="l">
              <a:spcBef>
                <a:spcPts val="0"/>
              </a:spcBef>
              <a:spcAft>
                <a:spcPts val="0"/>
              </a:spcAft>
              <a:buNone/>
            </a:pPr>
            <a:r>
              <a:rPr lang="en-GB"/>
              <a:t>With nearly all of the static pages working such as about us</a:t>
            </a:r>
            <a:endParaRPr/>
          </a:p>
          <a:p>
            <a:pPr indent="457200" lvl="0" marL="0" rtl="0" algn="l">
              <a:spcBef>
                <a:spcPts val="0"/>
              </a:spcBef>
              <a:spcAft>
                <a:spcPts val="0"/>
              </a:spcAft>
              <a:buNone/>
            </a:pPr>
            <a:r>
              <a:rPr lang="en-GB"/>
              <a:t>We had all the backend functionality for the MVP working to an extent</a:t>
            </a:r>
            <a:endParaRPr/>
          </a:p>
          <a:p>
            <a:pPr indent="0" lvl="0" marL="0" rtl="0" algn="l">
              <a:spcBef>
                <a:spcPts val="0"/>
              </a:spcBef>
              <a:spcAft>
                <a:spcPts val="0"/>
              </a:spcAft>
              <a:buNone/>
            </a:pPr>
            <a:r>
              <a:rPr lang="en-GB"/>
              <a:t>	A decent portion of the testing completed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[Returned to backlog]</a:t>
            </a:r>
            <a:endParaRPr/>
          </a:p>
          <a:p>
            <a:pPr indent="0" lvl="0" marL="0" rtl="0" algn="l">
              <a:spcBef>
                <a:spcPts val="0"/>
              </a:spcBef>
              <a:spcAft>
                <a:spcPts val="0"/>
              </a:spcAft>
              <a:buNone/>
            </a:pPr>
            <a:r>
              <a:rPr lang="en-GB"/>
              <a:t>What we did not manage to get done during this sprint which we had planned or </a:t>
            </a:r>
            <a:r>
              <a:rPr lang="en-GB"/>
              <a:t>wanted to included</a:t>
            </a:r>
            <a:endParaRPr/>
          </a:p>
          <a:p>
            <a:pPr indent="0" lvl="0" marL="0" rtl="0" algn="l">
              <a:spcBef>
                <a:spcPts val="0"/>
              </a:spcBef>
              <a:spcAft>
                <a:spcPts val="0"/>
              </a:spcAft>
              <a:buNone/>
            </a:pPr>
            <a:r>
              <a:rPr lang="en-GB"/>
              <a:t>	The final navbar layout as we decided to hold off until all the pages were done</a:t>
            </a:r>
            <a:endParaRPr/>
          </a:p>
          <a:p>
            <a:pPr indent="0" lvl="0" marL="0" rtl="0" algn="l">
              <a:spcBef>
                <a:spcPts val="0"/>
              </a:spcBef>
              <a:spcAft>
                <a:spcPts val="0"/>
              </a:spcAft>
              <a:buNone/>
            </a:pPr>
            <a:r>
              <a:rPr lang="en-GB"/>
              <a:t>	The surrounding venues pages hadn’t been completed</a:t>
            </a:r>
            <a:endParaRPr/>
          </a:p>
          <a:p>
            <a:pPr indent="0" lvl="0" marL="0" rtl="0" algn="l">
              <a:spcBef>
                <a:spcPts val="0"/>
              </a:spcBef>
              <a:spcAft>
                <a:spcPts val="0"/>
              </a:spcAft>
              <a:buNone/>
            </a:pPr>
            <a:r>
              <a:rPr lang="en-GB"/>
              <a:t>	Although we had the core of the bookings and payments working, we put in back in the backlog as integrating them together had not been done</a:t>
            </a:r>
            <a:endParaRPr/>
          </a:p>
          <a:p>
            <a:pPr indent="0" lvl="0" marL="0" rtl="0" algn="l">
              <a:spcBef>
                <a:spcPts val="0"/>
              </a:spcBef>
              <a:spcAft>
                <a:spcPts val="0"/>
              </a:spcAft>
              <a:buNone/>
            </a:pPr>
            <a:r>
              <a:rPr lang="en-GB"/>
              <a:t>	A decent amount of testing hadn’t been completed, given the fact the pages would have a different structure in the following week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6" name="Google Shape;186;p8:notes"/>
          <p:cNvSpPr txBox="1"/>
          <p:nvPr>
            <p:ph idx="12" type="sldNum"/>
          </p:nvPr>
        </p:nvSpPr>
        <p:spPr>
          <a:xfrm>
            <a:off x="3902597" y="9517547"/>
            <a:ext cx="2985558" cy="502754"/>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439738" y="1252538"/>
            <a:ext cx="6010275"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9:notes"/>
          <p:cNvSpPr txBox="1"/>
          <p:nvPr>
            <p:ph idx="1" type="body"/>
          </p:nvPr>
        </p:nvSpPr>
        <p:spPr>
          <a:xfrm>
            <a:off x="688975" y="4822269"/>
            <a:ext cx="5511800" cy="3945493"/>
          </a:xfrm>
          <a:prstGeom prst="rect">
            <a:avLst/>
          </a:prstGeom>
          <a:noFill/>
          <a:ln>
            <a:noFill/>
          </a:ln>
        </p:spPr>
        <p:txBody>
          <a:bodyPr anchorCtr="0" anchor="t" bIns="48300" lIns="96625" spcFirstLastPara="1" rIns="96625" wrap="square" tIns="48300">
            <a:noAutofit/>
          </a:bodyPr>
          <a:lstStyle/>
          <a:p>
            <a:pPr indent="0" lvl="0" marL="0" rtl="0" algn="l">
              <a:lnSpc>
                <a:spcPct val="115000"/>
              </a:lnSpc>
              <a:spcBef>
                <a:spcPts val="0"/>
              </a:spcBef>
              <a:spcAft>
                <a:spcPts val="0"/>
              </a:spcAft>
              <a:buNone/>
            </a:pPr>
            <a:r>
              <a:rPr lang="en-GB" sz="1100"/>
              <a:t>[Retrospective]</a:t>
            </a:r>
            <a:endParaRPr sz="1100"/>
          </a:p>
          <a:p>
            <a:pPr indent="0" lvl="0" marL="0" rtl="0" algn="l">
              <a:lnSpc>
                <a:spcPct val="115000"/>
              </a:lnSpc>
              <a:spcBef>
                <a:spcPts val="0"/>
              </a:spcBef>
              <a:spcAft>
                <a:spcPts val="0"/>
              </a:spcAft>
              <a:buNone/>
            </a:pPr>
            <a:r>
              <a:rPr lang="en-GB" sz="1100"/>
              <a:t>Now to give some points about what we did that went well and what we could have done better</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a:t>[Went well]</a:t>
            </a:r>
            <a:endParaRPr sz="1100"/>
          </a:p>
          <a:p>
            <a:pPr indent="0" lvl="0" marL="0" rtl="0" algn="l">
              <a:lnSpc>
                <a:spcPct val="115000"/>
              </a:lnSpc>
              <a:spcBef>
                <a:spcPts val="0"/>
              </a:spcBef>
              <a:spcAft>
                <a:spcPts val="0"/>
              </a:spcAft>
              <a:buNone/>
            </a:pPr>
            <a:r>
              <a:rPr lang="en-GB" sz="1100"/>
              <a:t>	We worked through a large workload </a:t>
            </a:r>
            <a:r>
              <a:rPr lang="en-GB" sz="1100"/>
              <a:t>quite</a:t>
            </a:r>
            <a:r>
              <a:rPr lang="en-GB" sz="1100"/>
              <a:t> </a:t>
            </a:r>
            <a:r>
              <a:rPr lang="en-GB" sz="1100"/>
              <a:t>quickly, nearly completing our planned goal for the week.</a:t>
            </a:r>
            <a:endParaRPr sz="1100"/>
          </a:p>
          <a:p>
            <a:pPr indent="0" lvl="0" marL="0" rtl="0" algn="l">
              <a:lnSpc>
                <a:spcPct val="115000"/>
              </a:lnSpc>
              <a:spcBef>
                <a:spcPts val="0"/>
              </a:spcBef>
              <a:spcAft>
                <a:spcPts val="0"/>
              </a:spcAft>
              <a:buNone/>
            </a:pPr>
            <a:r>
              <a:rPr lang="en-GB" sz="1100"/>
              <a:t>	We worked through it quite quickly and still didn’t manage to complete our objective, so following into what could have gone better:</a:t>
            </a:r>
            <a:endParaRPr sz="1100"/>
          </a:p>
          <a:p>
            <a:pPr indent="0" lvl="0" marL="0" rtl="0" algn="l">
              <a:lnSpc>
                <a:spcPct val="115000"/>
              </a:lnSpc>
              <a:spcBef>
                <a:spcPts val="0"/>
              </a:spcBef>
              <a:spcAft>
                <a:spcPts val="0"/>
              </a:spcAft>
              <a:buNone/>
            </a:pPr>
            <a:r>
              <a:rPr lang="en-GB" sz="1100"/>
              <a:t>[Could have gone better]</a:t>
            </a:r>
            <a:endParaRPr sz="1100"/>
          </a:p>
          <a:p>
            <a:pPr indent="0" lvl="0" marL="0" rtl="0" algn="l">
              <a:lnSpc>
                <a:spcPct val="115000"/>
              </a:lnSpc>
              <a:spcBef>
                <a:spcPts val="0"/>
              </a:spcBef>
              <a:spcAft>
                <a:spcPts val="0"/>
              </a:spcAft>
              <a:buNone/>
            </a:pPr>
            <a:r>
              <a:rPr lang="en-GB" sz="1100"/>
              <a:t>	Our objective of having an mvp including testing done in the first week was perhaps a little too grand, so putting more thought into that and reducing the load of the first sprint could have made the process smoother</a:t>
            </a:r>
            <a:endParaRPr sz="1100"/>
          </a:p>
          <a:p>
            <a:pPr indent="0" lvl="0" marL="0" rtl="0" algn="l">
              <a:lnSpc>
                <a:spcPct val="115000"/>
              </a:lnSpc>
              <a:spcBef>
                <a:spcPts val="0"/>
              </a:spcBef>
              <a:spcAft>
                <a:spcPts val="0"/>
              </a:spcAft>
              <a:buNone/>
            </a:pPr>
            <a:r>
              <a:rPr lang="en-GB" sz="1100"/>
              <a:t>	We had no clue of how much coverage our testing in the first week was achieving, so maybe putting more time into setting up the project with all the testing resources would have been better in the first week</a:t>
            </a:r>
            <a:endParaRPr sz="1100"/>
          </a:p>
          <a:p>
            <a:pPr indent="0" lvl="0" marL="0" rtl="0" algn="l">
              <a:lnSpc>
                <a:spcPct val="115000"/>
              </a:lnSpc>
              <a:spcBef>
                <a:spcPts val="0"/>
              </a:spcBef>
              <a:spcAft>
                <a:spcPts val="0"/>
              </a:spcAft>
              <a:buNone/>
            </a:pPr>
            <a:r>
              <a:rPr lang="en-GB" sz="1100"/>
              <a:t>	We ran into some design restrictions/refactoring during the end of the first sprint, and the start of the second sprint which could have been avoided by spending more time planning at the start</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rPr lang="en-GB" sz="1100"/>
              <a:t>Our first sprint was a week Monday - Friday, on the Friday we completed our first sprint we had done a very good job at completing our tasks that we had set in out in our sprint with over 90% of the tasks being completed, the one that we had left were smaller tasks as we prioritised functional  tasks for the first week, the tasks and user stories we had left got moved back to the backlog for the next </a:t>
            </a:r>
            <a:r>
              <a:rPr lang="en-GB" sz="1100">
                <a:extLst>
                  <a:ext uri="http://customooxmlschemas.google.com/">
                    <go:slidesCustomData xmlns:go="http://customooxmlschemas.google.com/" textRoundtripDataId="0"/>
                  </a:ext>
                </a:extLst>
              </a:rPr>
              <a:t>Sprint</a:t>
            </a:r>
            <a:r>
              <a:rPr lang="en-GB" sz="1100"/>
              <a:t>.</a:t>
            </a:r>
            <a:endParaRPr/>
          </a:p>
        </p:txBody>
      </p:sp>
      <p:sp>
        <p:nvSpPr>
          <p:cNvPr id="195" name="Google Shape;195;p9:notes"/>
          <p:cNvSpPr txBox="1"/>
          <p:nvPr>
            <p:ph idx="12" type="sldNum"/>
          </p:nvPr>
        </p:nvSpPr>
        <p:spPr>
          <a:xfrm>
            <a:off x="3902597" y="9517547"/>
            <a:ext cx="2985558" cy="502754"/>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fbee2db93_2_3:notes"/>
          <p:cNvSpPr/>
          <p:nvPr>
            <p:ph idx="2" type="sldImg"/>
          </p:nvPr>
        </p:nvSpPr>
        <p:spPr>
          <a:xfrm>
            <a:off x="439738" y="1252538"/>
            <a:ext cx="6010200" cy="33813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fbee2db93_2_3:notes"/>
          <p:cNvSpPr txBox="1"/>
          <p:nvPr>
            <p:ph idx="1" type="body"/>
          </p:nvPr>
        </p:nvSpPr>
        <p:spPr>
          <a:xfrm>
            <a:off x="688975" y="4822269"/>
            <a:ext cx="5511900" cy="39456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rPr lang="en-GB"/>
              <a:t>The previous sprint being what it was meant we had a somewhat clear focus for the second one consisting of embellishing the website, implementing the missing pieces and completing the testing.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[Completed]</a:t>
            </a:r>
            <a:endParaRPr/>
          </a:p>
          <a:p>
            <a:pPr indent="0" lvl="0" marL="0" rtl="0" algn="l">
              <a:spcBef>
                <a:spcPts val="0"/>
              </a:spcBef>
              <a:spcAft>
                <a:spcPts val="0"/>
              </a:spcAft>
              <a:buNone/>
            </a:pPr>
            <a:r>
              <a:rPr lang="en-GB"/>
              <a:t>This sprint, we managed to complete</a:t>
            </a:r>
            <a:endParaRPr/>
          </a:p>
          <a:p>
            <a:pPr indent="0" lvl="0" marL="0" rtl="0" algn="l">
              <a:spcBef>
                <a:spcPts val="0"/>
              </a:spcBef>
              <a:spcAft>
                <a:spcPts val="0"/>
              </a:spcAft>
              <a:buNone/>
            </a:pPr>
            <a:r>
              <a:rPr lang="en-GB"/>
              <a:t>	All the static pages</a:t>
            </a:r>
            <a:endParaRPr/>
          </a:p>
          <a:p>
            <a:pPr indent="0" lvl="0" marL="0" rtl="0" algn="l">
              <a:spcBef>
                <a:spcPts val="0"/>
              </a:spcBef>
              <a:spcAft>
                <a:spcPts val="0"/>
              </a:spcAft>
              <a:buNone/>
            </a:pPr>
            <a:r>
              <a:rPr lang="en-GB"/>
              <a:t>	The functionality, as well as polishing it making it more user friendly</a:t>
            </a:r>
            <a:endParaRPr/>
          </a:p>
          <a:p>
            <a:pPr indent="0" lvl="0" marL="0" rtl="0" algn="l">
              <a:spcBef>
                <a:spcPts val="0"/>
              </a:spcBef>
              <a:spcAft>
                <a:spcPts val="0"/>
              </a:spcAft>
              <a:buNone/>
            </a:pPr>
            <a:r>
              <a:rPr lang="en-GB"/>
              <a:t>	And the testing, which needed a lot of updating as for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[Returned to backlog]</a:t>
            </a:r>
            <a:endParaRPr/>
          </a:p>
          <a:p>
            <a:pPr indent="0" lvl="0" marL="0" rtl="0" algn="l">
              <a:spcBef>
                <a:spcPts val="0"/>
              </a:spcBef>
              <a:spcAft>
                <a:spcPts val="0"/>
              </a:spcAft>
              <a:buNone/>
            </a:pPr>
            <a:r>
              <a:rPr lang="en-GB"/>
              <a:t>As this was the final sprint, whatever didn’t make it in here didn’t make it to the final product</a:t>
            </a:r>
            <a:endParaRPr/>
          </a:p>
          <a:p>
            <a:pPr indent="0" lvl="0" marL="0" rtl="0" algn="l">
              <a:spcBef>
                <a:spcPts val="0"/>
              </a:spcBef>
              <a:spcAft>
                <a:spcPts val="0"/>
              </a:spcAft>
              <a:buNone/>
            </a:pPr>
            <a:r>
              <a:rPr lang="en-GB"/>
              <a:t>What we didn’t manage to </a:t>
            </a:r>
            <a:r>
              <a:rPr lang="en-GB"/>
              <a:t>achieve was</a:t>
            </a:r>
            <a:endParaRPr/>
          </a:p>
          <a:p>
            <a:pPr indent="0" lvl="0" marL="0" rtl="0" algn="l">
              <a:spcBef>
                <a:spcPts val="0"/>
              </a:spcBef>
              <a:spcAft>
                <a:spcPts val="0"/>
              </a:spcAft>
              <a:buNone/>
            </a:pPr>
            <a:r>
              <a:rPr lang="en-GB"/>
              <a:t>	Using GCP, we didn’t have time to configure a GCP mysql instance</a:t>
            </a:r>
            <a:endParaRPr/>
          </a:p>
          <a:p>
            <a:pPr indent="0" lvl="0" marL="0" rtl="0" algn="l">
              <a:spcBef>
                <a:spcPts val="0"/>
              </a:spcBef>
              <a:spcAft>
                <a:spcPts val="0"/>
              </a:spcAft>
              <a:buNone/>
            </a:pPr>
            <a:r>
              <a:rPr lang="en-GB"/>
              <a:t>	We couldn’t add an extra table containing actors and a many to many relationship with movies, which would have allowed for better functionality</a:t>
            </a:r>
            <a:endParaRPr/>
          </a:p>
          <a:p>
            <a:pPr indent="0" lvl="0" marL="0" rtl="0" algn="l">
              <a:spcBef>
                <a:spcPts val="0"/>
              </a:spcBef>
              <a:spcAft>
                <a:spcPts val="0"/>
              </a:spcAft>
              <a:buNone/>
            </a:pPr>
            <a:r>
              <a:rPr lang="en-GB"/>
              <a:t>	Our concession implementation is quite lacking and we would have liked to expand on that, giving the customers a menu to choose from</a:t>
            </a:r>
            <a:endParaRPr/>
          </a:p>
          <a:p>
            <a:pPr indent="0" lvl="0" marL="0" rtl="0" algn="l">
              <a:spcBef>
                <a:spcPts val="0"/>
              </a:spcBef>
              <a:spcAft>
                <a:spcPts val="0"/>
              </a:spcAft>
              <a:buNone/>
            </a:pPr>
            <a:r>
              <a:rPr lang="en-GB"/>
              <a:t>	And finally we didn’t have time to implement an actual payment processor such as PayPal, we just showed that we could take payment details</a:t>
            </a:r>
            <a:endParaRPr/>
          </a:p>
          <a:p>
            <a:pPr indent="0" lvl="0" marL="0" rtl="0" algn="l">
              <a:spcBef>
                <a:spcPts val="0"/>
              </a:spcBef>
              <a:spcAft>
                <a:spcPts val="0"/>
              </a:spcAft>
              <a:buNone/>
            </a:pPr>
            <a:r>
              <a:rPr lang="en-GB"/>
              <a:t>	</a:t>
            </a:r>
            <a:endParaRPr/>
          </a:p>
        </p:txBody>
      </p:sp>
      <p:sp>
        <p:nvSpPr>
          <p:cNvPr id="202" name="Google Shape;202;gbfbee2db93_2_3:notes"/>
          <p:cNvSpPr txBox="1"/>
          <p:nvPr>
            <p:ph idx="12" type="sldNum"/>
          </p:nvPr>
        </p:nvSpPr>
        <p:spPr>
          <a:xfrm>
            <a:off x="3902597" y="9517547"/>
            <a:ext cx="2985600" cy="5028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fbee2db93_2_12:notes"/>
          <p:cNvSpPr/>
          <p:nvPr>
            <p:ph idx="2" type="sldImg"/>
          </p:nvPr>
        </p:nvSpPr>
        <p:spPr>
          <a:xfrm>
            <a:off x="439738"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bfbee2db93_2_12:notes"/>
          <p:cNvSpPr txBox="1"/>
          <p:nvPr>
            <p:ph idx="1" type="body"/>
          </p:nvPr>
        </p:nvSpPr>
        <p:spPr>
          <a:xfrm>
            <a:off x="688975" y="4822269"/>
            <a:ext cx="5511900" cy="39456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rPr lang="en-GB"/>
              <a:t>Looking back on this sprint, we have our final product.</a:t>
            </a:r>
            <a:endParaRPr/>
          </a:p>
          <a:p>
            <a:pPr indent="0" lvl="0" marL="0" rtl="0" algn="l">
              <a:spcBef>
                <a:spcPts val="0"/>
              </a:spcBef>
              <a:spcAft>
                <a:spcPts val="0"/>
              </a:spcAft>
              <a:buNone/>
            </a:pPr>
            <a:r>
              <a:rPr lang="en-GB"/>
              <a:t>Our communication and task delegation felt effective, and we were able to spend a full day on working on the presentation and documentation.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What we could have done better was prepare our testing suites and building tools earlier in order not to encounter as many issues with them at the end</a:t>
            </a:r>
            <a:endParaRPr/>
          </a:p>
          <a:p>
            <a:pPr indent="0" lvl="0" marL="0" rtl="0" algn="l">
              <a:spcBef>
                <a:spcPts val="0"/>
              </a:spcBef>
              <a:spcAft>
                <a:spcPts val="0"/>
              </a:spcAft>
              <a:buNone/>
            </a:pPr>
            <a:r>
              <a:rPr lang="en-GB"/>
              <a:t>And we decided not to try and style the forms too much as that would have seemed to take a lot of time</a:t>
            </a:r>
            <a:endParaRPr/>
          </a:p>
          <a:p>
            <a:pPr indent="0" lvl="0" marL="0" rtl="0" algn="l">
              <a:spcBef>
                <a:spcPts val="0"/>
              </a:spcBef>
              <a:spcAft>
                <a:spcPts val="0"/>
              </a:spcAft>
              <a:buNone/>
            </a:pPr>
            <a:r>
              <a:rPr lang="en-GB"/>
              <a:t>Finally, given more time, we could have implemented more features, </a:t>
            </a:r>
            <a:r>
              <a:rPr lang="en-GB"/>
              <a:t>knowing</a:t>
            </a:r>
            <a:r>
              <a:rPr lang="en-GB"/>
              <a:t> when to drop certain tasks would have saved us some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Pass to iqra</a:t>
            </a:r>
            <a:endParaRPr/>
          </a:p>
        </p:txBody>
      </p:sp>
      <p:sp>
        <p:nvSpPr>
          <p:cNvPr id="212" name="Google Shape;212;gbfbee2db93_2_12:notes"/>
          <p:cNvSpPr txBox="1"/>
          <p:nvPr>
            <p:ph idx="12" type="sldNum"/>
          </p:nvPr>
        </p:nvSpPr>
        <p:spPr>
          <a:xfrm>
            <a:off x="3902597" y="9517547"/>
            <a:ext cx="2985600" cy="502800"/>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p:nvPr>
            <p:ph idx="2" type="sldImg"/>
          </p:nvPr>
        </p:nvSpPr>
        <p:spPr>
          <a:xfrm>
            <a:off x="439738" y="1252538"/>
            <a:ext cx="6010275"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0:notes"/>
          <p:cNvSpPr txBox="1"/>
          <p:nvPr>
            <p:ph idx="1" type="body"/>
          </p:nvPr>
        </p:nvSpPr>
        <p:spPr>
          <a:xfrm>
            <a:off x="688975" y="4822269"/>
            <a:ext cx="5511800" cy="3945493"/>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19" name="Google Shape;219;p10:notes"/>
          <p:cNvSpPr txBox="1"/>
          <p:nvPr>
            <p:ph idx="12" type="sldNum"/>
          </p:nvPr>
        </p:nvSpPr>
        <p:spPr>
          <a:xfrm>
            <a:off x="3902597" y="9517547"/>
            <a:ext cx="2985558" cy="502754"/>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09fd35d98_10_8:notes"/>
          <p:cNvSpPr/>
          <p:nvPr>
            <p:ph idx="2" type="sldImg"/>
          </p:nvPr>
        </p:nvSpPr>
        <p:spPr>
          <a:xfrm>
            <a:off x="439738"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c09fd35d98_10_8:notes"/>
          <p:cNvSpPr txBox="1"/>
          <p:nvPr>
            <p:ph idx="1" type="body"/>
          </p:nvPr>
        </p:nvSpPr>
        <p:spPr>
          <a:xfrm>
            <a:off x="688975" y="4822269"/>
            <a:ext cx="5511900" cy="39456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26" name="Google Shape;226;gc09fd35d98_10_8:notes"/>
          <p:cNvSpPr txBox="1"/>
          <p:nvPr>
            <p:ph idx="12" type="sldNum"/>
          </p:nvPr>
        </p:nvSpPr>
        <p:spPr>
          <a:xfrm>
            <a:off x="3902597" y="9517547"/>
            <a:ext cx="2985600" cy="502800"/>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439738" y="1252538"/>
            <a:ext cx="6010275"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2:notes"/>
          <p:cNvSpPr txBox="1"/>
          <p:nvPr>
            <p:ph idx="1" type="body"/>
          </p:nvPr>
        </p:nvSpPr>
        <p:spPr>
          <a:xfrm>
            <a:off x="688975" y="4822269"/>
            <a:ext cx="5511800" cy="3945493"/>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Clr>
                <a:schemeClr val="dk1"/>
              </a:buClr>
              <a:buSzPts val="1100"/>
              <a:buFont typeface="Arial"/>
              <a:buNone/>
            </a:pPr>
            <a:r>
              <a:rPr lang="en-GB"/>
              <a:t>Within the beginning of the project as a team we broke down the websites specification, creating user stories,epics and sub tasks within jira.</a:t>
            </a:r>
            <a:endParaRPr/>
          </a:p>
          <a:p>
            <a:pPr indent="0" lvl="0" marL="0" rtl="0" algn="l">
              <a:spcBef>
                <a:spcPts val="0"/>
              </a:spcBef>
              <a:spcAft>
                <a:spcPts val="0"/>
              </a:spcAft>
              <a:buSzPts val="1100"/>
              <a:buNone/>
            </a:pPr>
            <a:r>
              <a:rPr lang="en-GB"/>
              <a:t>After breaking down the project into its respective tasks we then used planning poker to assess the  effort needed for each task, this proved to be very helpful </a:t>
            </a:r>
            <a:r>
              <a:rPr lang="en-GB"/>
              <a:t>through</a:t>
            </a:r>
            <a:r>
              <a:rPr lang="en-GB"/>
              <a:t> project and enable us to </a:t>
            </a:r>
            <a:r>
              <a:rPr lang="en-GB"/>
              <a:t>strategize</a:t>
            </a:r>
            <a:r>
              <a:rPr lang="en-GB"/>
              <a:t> tasks based on </a:t>
            </a:r>
            <a:r>
              <a:rPr lang="en-GB"/>
              <a:t>their effort level and importance</a:t>
            </a:r>
            <a:r>
              <a:rPr lang="en-GB"/>
              <a:t>.</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p:txBody>
      </p:sp>
      <p:sp>
        <p:nvSpPr>
          <p:cNvPr id="108" name="Google Shape;108;p2:notes"/>
          <p:cNvSpPr txBox="1"/>
          <p:nvPr>
            <p:ph idx="12" type="sldNum"/>
          </p:nvPr>
        </p:nvSpPr>
        <p:spPr>
          <a:xfrm>
            <a:off x="3902597" y="9517547"/>
            <a:ext cx="2985558" cy="502754"/>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07f70b73e_1_9:notes"/>
          <p:cNvSpPr/>
          <p:nvPr>
            <p:ph idx="2" type="sldImg"/>
          </p:nvPr>
        </p:nvSpPr>
        <p:spPr>
          <a:xfrm>
            <a:off x="439738" y="1252538"/>
            <a:ext cx="6010200" cy="33813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07f70b73e_1_9:notes"/>
          <p:cNvSpPr txBox="1"/>
          <p:nvPr>
            <p:ph idx="1" type="body"/>
          </p:nvPr>
        </p:nvSpPr>
        <p:spPr>
          <a:xfrm>
            <a:off x="688975" y="4822269"/>
            <a:ext cx="5511900" cy="39456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Clr>
                <a:schemeClr val="dk1"/>
              </a:buClr>
              <a:buSzPts val="1100"/>
              <a:buFont typeface="Arial"/>
              <a:buNone/>
            </a:pPr>
            <a:r>
              <a:rPr lang="en-GB"/>
              <a:t>Within the first stages of planning we initialized a risk assessment highlighting areas where problems could arise and their effect,</a:t>
            </a:r>
            <a:endParaRPr/>
          </a:p>
          <a:p>
            <a:pPr indent="0" lvl="0" marL="0" rtl="0" algn="l">
              <a:spcBef>
                <a:spcPts val="0"/>
              </a:spcBef>
              <a:spcAft>
                <a:spcPts val="0"/>
              </a:spcAft>
              <a:buClr>
                <a:schemeClr val="dk1"/>
              </a:buClr>
              <a:buSzPts val="1100"/>
              <a:buFont typeface="Arial"/>
              <a:buNone/>
            </a:pPr>
            <a:r>
              <a:rPr lang="en-GB"/>
              <a:t> ranking them in two key areas the severity of the problem and the likelihood of them occurring. We then gave a overall value for </a:t>
            </a:r>
            <a:r>
              <a:rPr lang="en-GB"/>
              <a:t>the</a:t>
            </a:r>
            <a:r>
              <a:rPr lang="en-GB"/>
              <a:t> problem based off these two areas and wrote a possible solution.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We also added a section for </a:t>
            </a:r>
            <a:r>
              <a:rPr lang="en-GB"/>
              <a:t>unforeseen</a:t>
            </a:r>
            <a:r>
              <a:rPr lang="en-GB"/>
              <a:t> risks during the time we were working on the project as it had a great impact on our project</a:t>
            </a:r>
            <a:endParaRPr/>
          </a:p>
          <a:p>
            <a:pPr indent="0" lvl="0" marL="0" rtl="0" algn="l">
              <a:spcBef>
                <a:spcPts val="0"/>
              </a:spcBef>
              <a:spcAft>
                <a:spcPts val="0"/>
              </a:spcAft>
              <a:buNone/>
            </a:pPr>
            <a:r>
              <a:t/>
            </a:r>
            <a:endParaRPr/>
          </a:p>
        </p:txBody>
      </p:sp>
      <p:sp>
        <p:nvSpPr>
          <p:cNvPr id="117" name="Google Shape;117;gc07f70b73e_1_9:notes"/>
          <p:cNvSpPr txBox="1"/>
          <p:nvPr>
            <p:ph idx="12" type="sldNum"/>
          </p:nvPr>
        </p:nvSpPr>
        <p:spPr>
          <a:xfrm>
            <a:off x="3902597" y="9517547"/>
            <a:ext cx="2985600" cy="5028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439738" y="1252538"/>
            <a:ext cx="6010275"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688975" y="4822269"/>
            <a:ext cx="5511800" cy="3945493"/>
          </a:xfrm>
          <a:prstGeom prst="rect">
            <a:avLst/>
          </a:prstGeom>
          <a:noFill/>
          <a:ln>
            <a:noFill/>
          </a:ln>
        </p:spPr>
        <p:txBody>
          <a:bodyPr anchorCtr="0" anchor="t" bIns="48300" lIns="96625" spcFirstLastPara="1" rIns="96625" wrap="square" tIns="48300">
            <a:noAutofit/>
          </a:bodyPr>
          <a:lstStyle/>
          <a:p>
            <a:pPr indent="-317500" lvl="0" marL="457200" rtl="0" algn="l">
              <a:spcBef>
                <a:spcPts val="0"/>
              </a:spcBef>
              <a:spcAft>
                <a:spcPts val="0"/>
              </a:spcAft>
              <a:buSzPts val="1400"/>
              <a:buChar char="-"/>
            </a:pPr>
            <a:r>
              <a:rPr lang="en-GB"/>
              <a:t>We started with a basic ERD diagram with 4 tables</a:t>
            </a:r>
            <a:endParaRPr/>
          </a:p>
          <a:p>
            <a:pPr indent="-317500" lvl="1" marL="914400" rtl="0" algn="l">
              <a:spcBef>
                <a:spcPts val="0"/>
              </a:spcBef>
              <a:spcAft>
                <a:spcPts val="0"/>
              </a:spcAft>
              <a:buSzPts val="1400"/>
              <a:buChar char="-"/>
            </a:pPr>
            <a:r>
              <a:rPr lang="en-GB"/>
              <a:t>Discussion post can contain only one movie</a:t>
            </a:r>
            <a:endParaRPr/>
          </a:p>
          <a:p>
            <a:pPr indent="-317500" lvl="1" marL="914400" rtl="0" algn="l">
              <a:spcBef>
                <a:spcPts val="0"/>
              </a:spcBef>
              <a:spcAft>
                <a:spcPts val="0"/>
              </a:spcAft>
              <a:buSzPts val="1400"/>
              <a:buChar char="-"/>
            </a:pPr>
            <a:r>
              <a:rPr lang="en-GB"/>
              <a:t>But a movie can appear in many different discussion posts</a:t>
            </a:r>
            <a:endParaRPr/>
          </a:p>
          <a:p>
            <a:pPr indent="-317500" lvl="1" marL="914400" rtl="0" algn="l">
              <a:spcBef>
                <a:spcPts val="0"/>
              </a:spcBef>
              <a:spcAft>
                <a:spcPts val="0"/>
              </a:spcAft>
              <a:buSzPts val="1400"/>
              <a:buChar char="-"/>
            </a:pPr>
            <a:r>
              <a:rPr lang="en-GB"/>
              <a:t>User can book a movie with intermediary table to handle many-to-many</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2 changes were made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We added an extra table for screentimes</a:t>
            </a:r>
            <a:endParaRPr/>
          </a:p>
          <a:p>
            <a:pPr indent="-317500" lvl="1" marL="914400" rtl="0" algn="l">
              <a:spcBef>
                <a:spcPts val="0"/>
              </a:spcBef>
              <a:spcAft>
                <a:spcPts val="0"/>
              </a:spcAft>
              <a:buSzPts val="1400"/>
              <a:buChar char="-"/>
            </a:pPr>
            <a:r>
              <a:rPr lang="en-GB"/>
              <a:t>A screentime can appear in many bookings</a:t>
            </a:r>
            <a:endParaRPr/>
          </a:p>
          <a:p>
            <a:pPr indent="-317500" lvl="1" marL="914400" rtl="0" algn="l">
              <a:spcBef>
                <a:spcPts val="0"/>
              </a:spcBef>
              <a:spcAft>
                <a:spcPts val="0"/>
              </a:spcAft>
              <a:buSzPts val="1400"/>
              <a:buChar char="-"/>
            </a:pPr>
            <a:r>
              <a:rPr lang="en-GB"/>
              <a:t>A movie can have many different screentimes</a:t>
            </a:r>
            <a:endParaRPr/>
          </a:p>
          <a:p>
            <a:pPr indent="-317500" lvl="0" marL="457200" rtl="0" algn="l">
              <a:spcBef>
                <a:spcPts val="0"/>
              </a:spcBef>
              <a:spcAft>
                <a:spcPts val="0"/>
              </a:spcAft>
              <a:buSzPts val="1400"/>
              <a:buChar char="-"/>
            </a:pPr>
            <a:r>
              <a:rPr lang="en-GB"/>
              <a:t>We also created a payment table </a:t>
            </a:r>
            <a:endParaRPr/>
          </a:p>
          <a:p>
            <a:pPr indent="-317500" lvl="1" marL="914400" rtl="0" algn="l">
              <a:spcBef>
                <a:spcPts val="0"/>
              </a:spcBef>
              <a:spcAft>
                <a:spcPts val="0"/>
              </a:spcAft>
              <a:buSzPts val="1400"/>
              <a:buChar char="-"/>
            </a:pPr>
            <a:r>
              <a:rPr lang="en-GB"/>
              <a:t>It has a booking foreign key</a:t>
            </a:r>
            <a:endParaRPr/>
          </a:p>
          <a:p>
            <a:pPr indent="-317500" lvl="0" marL="457200" rtl="0" algn="l">
              <a:spcBef>
                <a:spcPts val="0"/>
              </a:spcBef>
              <a:spcAft>
                <a:spcPts val="0"/>
              </a:spcAft>
              <a:buSzPts val="1400"/>
              <a:buChar char="-"/>
            </a:pPr>
            <a:r>
              <a:rPr lang="en-GB"/>
              <a:t>A boolean post-checker was added to the discussion board to allow for moderation - Its default is false until it is set to true on the admin page</a:t>
            </a:r>
            <a:endParaRPr/>
          </a:p>
          <a:p>
            <a:pPr indent="-317500" lvl="0" marL="457200" rtl="0" algn="l">
              <a:spcBef>
                <a:spcPts val="0"/>
              </a:spcBef>
              <a:spcAft>
                <a:spcPts val="0"/>
              </a:spcAft>
              <a:buSzPts val="1400"/>
              <a:buChar char="-"/>
            </a:pPr>
            <a:r>
              <a:rPr lang="en-GB"/>
              <a:t>A boolean released was added to movie so that the listings gallery only shows movies with released=true</a:t>
            </a:r>
            <a:endParaRPr/>
          </a:p>
          <a:p>
            <a:pPr indent="0" lvl="0" marL="914400" rtl="0" algn="l">
              <a:spcBef>
                <a:spcPts val="0"/>
              </a:spcBef>
              <a:spcAft>
                <a:spcPts val="0"/>
              </a:spcAft>
              <a:buNone/>
            </a:pPr>
            <a:r>
              <a:t/>
            </a:r>
            <a:endParaRPr/>
          </a:p>
        </p:txBody>
      </p:sp>
      <p:sp>
        <p:nvSpPr>
          <p:cNvPr id="124" name="Google Shape;124;p3:notes"/>
          <p:cNvSpPr txBox="1"/>
          <p:nvPr>
            <p:ph idx="12" type="sldNum"/>
          </p:nvPr>
        </p:nvSpPr>
        <p:spPr>
          <a:xfrm>
            <a:off x="3902597" y="9517547"/>
            <a:ext cx="2985558" cy="502754"/>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07f70b73e_1_33:notes"/>
          <p:cNvSpPr/>
          <p:nvPr>
            <p:ph idx="2" type="sldImg"/>
          </p:nvPr>
        </p:nvSpPr>
        <p:spPr>
          <a:xfrm>
            <a:off x="439738"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c07f70b73e_1_33:notes"/>
          <p:cNvSpPr txBox="1"/>
          <p:nvPr>
            <p:ph idx="1" type="body"/>
          </p:nvPr>
        </p:nvSpPr>
        <p:spPr>
          <a:xfrm>
            <a:off x="688975" y="4822269"/>
            <a:ext cx="5511900" cy="39456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34" name="Google Shape;134;gc07f70b73e_1_33:notes"/>
          <p:cNvSpPr txBox="1"/>
          <p:nvPr>
            <p:ph idx="12" type="sldNum"/>
          </p:nvPr>
        </p:nvSpPr>
        <p:spPr>
          <a:xfrm>
            <a:off x="3902597" y="9517547"/>
            <a:ext cx="2985600" cy="502800"/>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p:nvPr>
            <p:ph idx="2" type="sldImg"/>
          </p:nvPr>
        </p:nvSpPr>
        <p:spPr>
          <a:xfrm>
            <a:off x="439738" y="1252538"/>
            <a:ext cx="6010275"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4:notes"/>
          <p:cNvSpPr txBox="1"/>
          <p:nvPr>
            <p:ph idx="1" type="body"/>
          </p:nvPr>
        </p:nvSpPr>
        <p:spPr>
          <a:xfrm>
            <a:off x="688975" y="4822269"/>
            <a:ext cx="5511800" cy="3945493"/>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41" name="Google Shape;141;p4:notes"/>
          <p:cNvSpPr txBox="1"/>
          <p:nvPr>
            <p:ph idx="12" type="sldNum"/>
          </p:nvPr>
        </p:nvSpPr>
        <p:spPr>
          <a:xfrm>
            <a:off x="3902597" y="9517547"/>
            <a:ext cx="2985558" cy="502754"/>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439738" y="1252538"/>
            <a:ext cx="6010275"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5:notes"/>
          <p:cNvSpPr txBox="1"/>
          <p:nvPr>
            <p:ph idx="1" type="body"/>
          </p:nvPr>
        </p:nvSpPr>
        <p:spPr>
          <a:xfrm>
            <a:off x="688975" y="4822269"/>
            <a:ext cx="5511800" cy="3945493"/>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rPr lang="en-GB"/>
              <a:t>Here we can see how the project all comes together. The entirety of the program was created using the Scala programming language however, with Twirl, the program is able to render values through the implementation of a toString. This is how both the front end and back end are linked together. You can also see that for the database server, we used SQL so data could be retrieved from the server and implemented into the backend. Slick is specifically used to support the mySQL database and we used SQL workbench which was backed up by a JDBC driver dependency.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for unit testing, we used FlatSpec which is a behaviour driven style of development. It is able to mock aspects of aspects of the webpage which we’ll see later. These mock tests were produced for the backend and for the front end we used an extension of flatspec which allowed us to use selenium which is able to test if the webpages are able to function as they are supposed to. </a:t>
            </a:r>
            <a:endParaRPr/>
          </a:p>
          <a:p>
            <a:pPr indent="0" lvl="0" marL="0" rtl="0" algn="l">
              <a:spcBef>
                <a:spcPts val="0"/>
              </a:spcBef>
              <a:spcAft>
                <a:spcPts val="0"/>
              </a:spcAft>
              <a:buNone/>
            </a:pPr>
            <a:r>
              <a:t/>
            </a:r>
            <a:endParaRPr/>
          </a:p>
        </p:txBody>
      </p:sp>
      <p:sp>
        <p:nvSpPr>
          <p:cNvPr id="151" name="Google Shape;151;p5:notes"/>
          <p:cNvSpPr txBox="1"/>
          <p:nvPr>
            <p:ph idx="12" type="sldNum"/>
          </p:nvPr>
        </p:nvSpPr>
        <p:spPr>
          <a:xfrm>
            <a:off x="3902597" y="9517547"/>
            <a:ext cx="2985558" cy="502754"/>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07f70b73e_1_24:notes"/>
          <p:cNvSpPr/>
          <p:nvPr>
            <p:ph idx="2" type="sldImg"/>
          </p:nvPr>
        </p:nvSpPr>
        <p:spPr>
          <a:xfrm>
            <a:off x="439738"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c07f70b73e_1_24:notes"/>
          <p:cNvSpPr txBox="1"/>
          <p:nvPr>
            <p:ph idx="1" type="body"/>
          </p:nvPr>
        </p:nvSpPr>
        <p:spPr>
          <a:xfrm>
            <a:off x="688975" y="4822269"/>
            <a:ext cx="5511900" cy="39456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t>
            </a:r>
            <a:endParaRPr/>
          </a:p>
        </p:txBody>
      </p:sp>
      <p:sp>
        <p:nvSpPr>
          <p:cNvPr id="158" name="Google Shape;158;gc07f70b73e_1_24:notes"/>
          <p:cNvSpPr txBox="1"/>
          <p:nvPr>
            <p:ph idx="12" type="sldNum"/>
          </p:nvPr>
        </p:nvSpPr>
        <p:spPr>
          <a:xfrm>
            <a:off x="3902597" y="9517547"/>
            <a:ext cx="2985600" cy="502800"/>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09fd35d98_1_1:notes"/>
          <p:cNvSpPr/>
          <p:nvPr>
            <p:ph idx="2" type="sldImg"/>
          </p:nvPr>
        </p:nvSpPr>
        <p:spPr>
          <a:xfrm>
            <a:off x="439738" y="1252538"/>
            <a:ext cx="6010200" cy="33813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09fd35d98_1_1:notes"/>
          <p:cNvSpPr txBox="1"/>
          <p:nvPr>
            <p:ph idx="1" type="body"/>
          </p:nvPr>
        </p:nvSpPr>
        <p:spPr>
          <a:xfrm>
            <a:off x="688975" y="4822269"/>
            <a:ext cx="5511900" cy="39456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Clr>
                <a:schemeClr val="dk1"/>
              </a:buClr>
              <a:buFont typeface="Arial"/>
              <a:buNone/>
            </a:pPr>
            <a:r>
              <a:rPr lang="en-GB"/>
              <a:t>Selenium testing - Jacoco (failed test which took up too much time) ; research process to find a way in which an output for selenium coverage was extensive. This is because there were many dependencies that failed to work as they were outdated/not able to support the sbt version. Jacoco is a commonly used test which is able to provide coverage results, however the issue was that it was not able to provide a file which displays the percentage of the overall coverage</a:t>
            </a:r>
            <a:endParaRPr/>
          </a:p>
        </p:txBody>
      </p:sp>
      <p:sp>
        <p:nvSpPr>
          <p:cNvPr id="169" name="Google Shape;169;gc09fd35d98_1_1:notes"/>
          <p:cNvSpPr txBox="1"/>
          <p:nvPr>
            <p:ph idx="12" type="sldNum"/>
          </p:nvPr>
        </p:nvSpPr>
        <p:spPr>
          <a:xfrm>
            <a:off x="3902597" y="9517547"/>
            <a:ext cx="2985600" cy="5028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4"/>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2"/>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2"/>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2"/>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rgbClr val="FEFEFE"/>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82" name="Google Shape;82;p22"/>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83" name="Google Shape;83;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2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3"/>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9" name="Google Shape;89;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24"/>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4"/>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0" name="Google Shape;30;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6" name="Google Shape;36;p16"/>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7" name="Google Shape;37;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858585"/>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42" name="Google Shape;42;p17"/>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3" name="Google Shape;43;p17"/>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17"/>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858585"/>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45" name="Google Shape;45;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48" name="Google Shape;48;p1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49" name="Shape 49"/>
        <p:cNvGrpSpPr/>
        <p:nvPr/>
      </p:nvGrpSpPr>
      <p:grpSpPr>
        <a:xfrm>
          <a:off x="0" y="0"/>
          <a:ext cx="0" cy="0"/>
          <a:chOff x="0" y="0"/>
          <a:chExt cx="0" cy="0"/>
        </a:xfrm>
      </p:grpSpPr>
      <p:sp>
        <p:nvSpPr>
          <p:cNvPr id="50" name="Google Shape;50;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52" name="Google Shape;52;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55" name="Shape 55"/>
        <p:cNvGrpSpPr/>
        <p:nvPr/>
      </p:nvGrpSpPr>
      <p:grpSpPr>
        <a:xfrm>
          <a:off x="0" y="0"/>
          <a:ext cx="0" cy="0"/>
          <a:chOff x="0" y="0"/>
          <a:chExt cx="0" cy="0"/>
        </a:xfrm>
      </p:grpSpPr>
      <p:sp>
        <p:nvSpPr>
          <p:cNvPr id="56" name="Google Shape;56;p18"/>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8"/>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58" name="Google Shape;58;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1"/>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1"/>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1"/>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4" name="Google Shape;74;p21"/>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5" name="Google Shape;75;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3" name="Google Shape;13;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4" name="Google Shape;14;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1" name="Shape 21"/>
        <p:cNvGrpSpPr/>
        <p:nvPr/>
      </p:nvGrpSpPr>
      <p:grpSpPr>
        <a:xfrm>
          <a:off x="0" y="0"/>
          <a:ext cx="0" cy="0"/>
          <a:chOff x="0" y="0"/>
          <a:chExt cx="0" cy="0"/>
        </a:xfrm>
      </p:grpSpPr>
      <p:sp>
        <p:nvSpPr>
          <p:cNvPr id="22" name="Google Shape;22;p1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4" name="Google Shape;24;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5" name="Google Shape;25;p1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6" name="Google Shape;26;p1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GB"/>
              <a:t>SPECIALISM PROJECT - SCALA</a:t>
            </a:r>
            <a:endParaRPr/>
          </a:p>
          <a:p>
            <a:pPr indent="0" lvl="0" marL="0" rtl="0" algn="ctr">
              <a:lnSpc>
                <a:spcPct val="90000"/>
              </a:lnSpc>
              <a:spcBef>
                <a:spcPts val="0"/>
              </a:spcBef>
              <a:spcAft>
                <a:spcPts val="0"/>
              </a:spcAft>
              <a:buClr>
                <a:srgbClr val="262626"/>
              </a:buClr>
              <a:buSzPts val="3800"/>
              <a:buFont typeface="Gill Sans"/>
              <a:buNone/>
            </a:pPr>
            <a:r>
              <a:rPr lang="en-GB"/>
              <a:t>QA CINEMAS</a:t>
            </a:r>
            <a:endParaRPr/>
          </a:p>
        </p:txBody>
      </p:sp>
      <p:sp>
        <p:nvSpPr>
          <p:cNvPr id="104" name="Google Shape;104;p1"/>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rPr lang="en-GB"/>
              <a:t>Ayub, Iqra, Jake, Jasdeep, Simon</a:t>
            </a:r>
            <a:endParaRPr/>
          </a:p>
          <a:p>
            <a:pPr indent="0" lvl="0" marL="0" rtl="0" algn="ctr">
              <a:lnSpc>
                <a:spcPct val="100000"/>
              </a:lnSpc>
              <a:spcBef>
                <a:spcPts val="1000"/>
              </a:spcBef>
              <a:spcAft>
                <a:spcPts val="0"/>
              </a:spcAft>
              <a:buSzPts val="2000"/>
              <a:buNone/>
            </a:pPr>
            <a:r>
              <a:rPr lang="en-GB"/>
              <a:t>Feb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8" name="Shape 178"/>
        <p:cNvGrpSpPr/>
        <p:nvPr/>
      </p:nvGrpSpPr>
      <p:grpSpPr>
        <a:xfrm>
          <a:off x="0" y="0"/>
          <a:ext cx="0" cy="0"/>
          <a:chOff x="0" y="0"/>
          <a:chExt cx="0" cy="0"/>
        </a:xfrm>
      </p:grpSpPr>
      <p:sp>
        <p:nvSpPr>
          <p:cNvPr id="179" name="Google Shape;179;p7"/>
          <p:cNvSpPr/>
          <p:nvPr/>
        </p:nvSpPr>
        <p:spPr>
          <a:xfrm>
            <a:off x="636668" y="640080"/>
            <a:ext cx="10915252" cy="5263134"/>
          </a:xfrm>
          <a:prstGeom prst="rect">
            <a:avLst/>
          </a:prstGeom>
          <a:noFill/>
          <a:ln cap="sq" cmpd="sng" w="317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0" name="Google Shape;180;p7"/>
          <p:cNvSpPr/>
          <p:nvPr/>
        </p:nvSpPr>
        <p:spPr>
          <a:xfrm>
            <a:off x="801520" y="802767"/>
            <a:ext cx="10585166" cy="49377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81" name="Google Shape;181;p7"/>
          <p:cNvPicPr preferRelativeResize="0"/>
          <p:nvPr/>
        </p:nvPicPr>
        <p:blipFill>
          <a:blip r:embed="rId3">
            <a:alphaModFix/>
          </a:blip>
          <a:stretch>
            <a:fillRect/>
          </a:stretch>
        </p:blipFill>
        <p:spPr>
          <a:xfrm>
            <a:off x="-83775" y="-106150"/>
            <a:ext cx="12355750" cy="6964150"/>
          </a:xfrm>
          <a:prstGeom prst="rect">
            <a:avLst/>
          </a:prstGeom>
          <a:noFill/>
          <a:ln>
            <a:noFill/>
          </a:ln>
        </p:spPr>
      </p:pic>
      <p:sp>
        <p:nvSpPr>
          <p:cNvPr id="182" name="Google Shape;182;p7"/>
          <p:cNvSpPr txBox="1"/>
          <p:nvPr>
            <p:ph type="title"/>
          </p:nvPr>
        </p:nvSpPr>
        <p:spPr>
          <a:xfrm>
            <a:off x="3279900" y="932650"/>
            <a:ext cx="6057300" cy="2693400"/>
          </a:xfrm>
          <a:prstGeom prst="rect">
            <a:avLst/>
          </a:prstGeom>
          <a:noFill/>
          <a:ln>
            <a:noFill/>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FFFFFF"/>
              </a:buClr>
              <a:buSzPts val="6000"/>
              <a:buFont typeface="Gill Sans"/>
              <a:buNone/>
            </a:pPr>
            <a:r>
              <a:rPr lang="en-GB" sz="6000" cap="none">
                <a:solidFill>
                  <a:srgbClr val="FFFFFF"/>
                </a:solidFill>
                <a:latin typeface="Gill Sans"/>
                <a:ea typeface="Gill Sans"/>
                <a:cs typeface="Gill Sans"/>
                <a:sym typeface="Gill Sans"/>
              </a:rPr>
              <a:t>DEMO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p>
            <a:pPr indent="0" lvl="0" marL="0" rtl="0" algn="ctr">
              <a:lnSpc>
                <a:spcPct val="100000"/>
              </a:lnSpc>
              <a:spcBef>
                <a:spcPts val="0"/>
              </a:spcBef>
              <a:spcAft>
                <a:spcPts val="0"/>
              </a:spcAft>
              <a:buSzPts val="1900"/>
              <a:buNone/>
            </a:pPr>
            <a:r>
              <a:rPr lang="en-GB"/>
              <a:t>COMPLETED</a:t>
            </a:r>
            <a:endParaRPr/>
          </a:p>
        </p:txBody>
      </p:sp>
      <p:sp>
        <p:nvSpPr>
          <p:cNvPr id="189" name="Google Shape;189;p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GB"/>
              <a:t>Working website</a:t>
            </a:r>
            <a:endParaRPr/>
          </a:p>
          <a:p>
            <a:pPr indent="-342900" lvl="0" marL="457200" rtl="0" algn="l">
              <a:lnSpc>
                <a:spcPct val="100000"/>
              </a:lnSpc>
              <a:spcBef>
                <a:spcPts val="0"/>
              </a:spcBef>
              <a:spcAft>
                <a:spcPts val="0"/>
              </a:spcAft>
              <a:buSzPts val="1800"/>
              <a:buChar char="•"/>
            </a:pPr>
            <a:r>
              <a:rPr lang="en-GB"/>
              <a:t>Nearly all static pages</a:t>
            </a:r>
            <a:endParaRPr/>
          </a:p>
          <a:p>
            <a:pPr indent="-342900" lvl="0" marL="457200" rtl="0" algn="l">
              <a:lnSpc>
                <a:spcPct val="100000"/>
              </a:lnSpc>
              <a:spcBef>
                <a:spcPts val="0"/>
              </a:spcBef>
              <a:spcAft>
                <a:spcPts val="0"/>
              </a:spcAft>
              <a:buSzPts val="1800"/>
              <a:buChar char="•"/>
            </a:pPr>
            <a:r>
              <a:rPr lang="en-GB"/>
              <a:t>All functionality present</a:t>
            </a:r>
            <a:endParaRPr/>
          </a:p>
          <a:p>
            <a:pPr indent="-342900" lvl="0" marL="457200" rtl="0" algn="l">
              <a:lnSpc>
                <a:spcPct val="100000"/>
              </a:lnSpc>
              <a:spcBef>
                <a:spcPts val="0"/>
              </a:spcBef>
              <a:spcAft>
                <a:spcPts val="0"/>
              </a:spcAft>
              <a:buSzPts val="1800"/>
              <a:buChar char="•"/>
            </a:pPr>
            <a:r>
              <a:rPr lang="en-GB"/>
              <a:t>Partial testing completed</a:t>
            </a:r>
            <a:endParaRPr/>
          </a:p>
        </p:txBody>
      </p:sp>
      <p:sp>
        <p:nvSpPr>
          <p:cNvPr id="190" name="Google Shape;190;p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GB"/>
              <a:t>Navbar (final design)</a:t>
            </a:r>
            <a:endParaRPr/>
          </a:p>
          <a:p>
            <a:pPr indent="-342900" lvl="0" marL="457200" rtl="0" algn="l">
              <a:lnSpc>
                <a:spcPct val="100000"/>
              </a:lnSpc>
              <a:spcBef>
                <a:spcPts val="0"/>
              </a:spcBef>
              <a:spcAft>
                <a:spcPts val="0"/>
              </a:spcAft>
              <a:buSzPts val="1800"/>
              <a:buChar char="•"/>
            </a:pPr>
            <a:r>
              <a:rPr lang="en-GB"/>
              <a:t>Surrounding Venues (Static page)</a:t>
            </a:r>
            <a:endParaRPr/>
          </a:p>
          <a:p>
            <a:pPr indent="-342900" lvl="0" marL="457200" rtl="0" algn="l">
              <a:lnSpc>
                <a:spcPct val="100000"/>
              </a:lnSpc>
              <a:spcBef>
                <a:spcPts val="0"/>
              </a:spcBef>
              <a:spcAft>
                <a:spcPts val="0"/>
              </a:spcAft>
              <a:buSzPts val="1800"/>
              <a:buChar char="•"/>
            </a:pPr>
            <a:r>
              <a:rPr lang="en-GB"/>
              <a:t>Bookings</a:t>
            </a:r>
            <a:endParaRPr/>
          </a:p>
          <a:p>
            <a:pPr indent="-342900" lvl="0" marL="457200" rtl="0" algn="l">
              <a:lnSpc>
                <a:spcPct val="100000"/>
              </a:lnSpc>
              <a:spcBef>
                <a:spcPts val="0"/>
              </a:spcBef>
              <a:spcAft>
                <a:spcPts val="0"/>
              </a:spcAft>
              <a:buSzPts val="1800"/>
              <a:buChar char="•"/>
            </a:pPr>
            <a:r>
              <a:rPr lang="en-GB"/>
              <a:t>A fair amount of testing</a:t>
            </a:r>
            <a:endParaRPr/>
          </a:p>
        </p:txBody>
      </p:sp>
      <p:sp>
        <p:nvSpPr>
          <p:cNvPr id="191" name="Google Shape;191;p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p>
            <a:pPr indent="0" lvl="0" marL="0" rtl="0" algn="ctr">
              <a:lnSpc>
                <a:spcPct val="100000"/>
              </a:lnSpc>
              <a:spcBef>
                <a:spcPts val="0"/>
              </a:spcBef>
              <a:spcAft>
                <a:spcPts val="0"/>
              </a:spcAft>
              <a:buSzPts val="1900"/>
              <a:buNone/>
            </a:pPr>
            <a:r>
              <a:rPr lang="en-GB"/>
              <a:t>RETURNED TO BACKLOG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SPRINT 1 RETROSPECTIVE</a:t>
            </a:r>
            <a:endParaRPr/>
          </a:p>
        </p:txBody>
      </p:sp>
      <p:sp>
        <p:nvSpPr>
          <p:cNvPr id="198" name="Google Shape;198;p9"/>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GB"/>
              <a:t>What went well:</a:t>
            </a:r>
            <a:endParaRPr/>
          </a:p>
          <a:p>
            <a:pPr indent="-342900" lvl="0" marL="457200" rtl="0" algn="l">
              <a:lnSpc>
                <a:spcPct val="100000"/>
              </a:lnSpc>
              <a:spcBef>
                <a:spcPts val="0"/>
              </a:spcBef>
              <a:spcAft>
                <a:spcPts val="0"/>
              </a:spcAft>
              <a:buSzPts val="1800"/>
              <a:buChar char="•"/>
            </a:pPr>
            <a:r>
              <a:rPr lang="en-GB"/>
              <a:t>Covered majority of the MVP</a:t>
            </a:r>
            <a:endParaRPr/>
          </a:p>
          <a:p>
            <a:pPr indent="-342900" lvl="0" marL="457200" rtl="0" algn="l">
              <a:lnSpc>
                <a:spcPct val="100000"/>
              </a:lnSpc>
              <a:spcBef>
                <a:spcPts val="0"/>
              </a:spcBef>
              <a:spcAft>
                <a:spcPts val="0"/>
              </a:spcAft>
              <a:buSzPts val="1800"/>
              <a:buChar char="•"/>
            </a:pPr>
            <a:r>
              <a:rPr lang="en-GB"/>
              <a:t>Went quite quickly</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What could have gone better:</a:t>
            </a:r>
            <a:endParaRPr/>
          </a:p>
          <a:p>
            <a:pPr indent="-342900" lvl="0" marL="457200" rtl="0" algn="l">
              <a:lnSpc>
                <a:spcPct val="100000"/>
              </a:lnSpc>
              <a:spcBef>
                <a:spcPts val="0"/>
              </a:spcBef>
              <a:spcAft>
                <a:spcPts val="0"/>
              </a:spcAft>
              <a:buSzPts val="1800"/>
              <a:buChar char="•"/>
            </a:pPr>
            <a:r>
              <a:rPr lang="en-GB"/>
              <a:t>Started using coverage for testing earlier</a:t>
            </a:r>
            <a:endParaRPr/>
          </a:p>
          <a:p>
            <a:pPr indent="-342900" lvl="0" marL="457200" rtl="0" algn="l">
              <a:lnSpc>
                <a:spcPct val="100000"/>
              </a:lnSpc>
              <a:spcBef>
                <a:spcPts val="0"/>
              </a:spcBef>
              <a:spcAft>
                <a:spcPts val="0"/>
              </a:spcAft>
              <a:buSzPts val="1800"/>
              <a:buChar char="•"/>
            </a:pPr>
            <a:r>
              <a:rPr lang="en-GB"/>
              <a:t>Planned more at the start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bfbee2db93_2_3"/>
          <p:cNvSpPr txBox="1"/>
          <p:nvPr>
            <p:ph idx="1" type="body"/>
          </p:nvPr>
        </p:nvSpPr>
        <p:spPr>
          <a:xfrm>
            <a:off x="1583436" y="2313433"/>
            <a:ext cx="4270200" cy="704100"/>
          </a:xfrm>
          <a:prstGeom prst="rect">
            <a:avLst/>
          </a:prstGeom>
        </p:spPr>
        <p:txBody>
          <a:bodyPr anchorCtr="1" anchor="b" bIns="45700" lIns="91425" spcFirstLastPara="1" rIns="91425" wrap="square" tIns="45700">
            <a:normAutofit/>
          </a:bodyPr>
          <a:lstStyle/>
          <a:p>
            <a:pPr indent="0" lvl="0" marL="457200" rtl="0" algn="ctr">
              <a:spcBef>
                <a:spcPts val="1000"/>
              </a:spcBef>
              <a:spcAft>
                <a:spcPts val="0"/>
              </a:spcAft>
              <a:buNone/>
            </a:pPr>
            <a:r>
              <a:rPr lang="en-GB"/>
              <a:t>COMPLETED</a:t>
            </a:r>
            <a:endParaRPr/>
          </a:p>
        </p:txBody>
      </p:sp>
      <p:sp>
        <p:nvSpPr>
          <p:cNvPr id="205" name="Google Shape;205;gbfbee2db93_2_3"/>
          <p:cNvSpPr txBox="1"/>
          <p:nvPr>
            <p:ph type="title"/>
          </p:nvPr>
        </p:nvSpPr>
        <p:spPr>
          <a:xfrm>
            <a:off x="2231136" y="964692"/>
            <a:ext cx="7729800" cy="1188600"/>
          </a:xfrm>
          <a:prstGeom prst="rect">
            <a:avLst/>
          </a:prstGeom>
        </p:spPr>
        <p:txBody>
          <a:bodyPr anchorCtr="0" anchor="ctr" bIns="182875" lIns="182875" spcFirstLastPara="1" rIns="182875" wrap="square" tIns="182875">
            <a:normAutofit/>
          </a:bodyPr>
          <a:lstStyle/>
          <a:p>
            <a:pPr indent="0" lvl="0" marL="0" rtl="0" algn="ctr">
              <a:spcBef>
                <a:spcPts val="0"/>
              </a:spcBef>
              <a:spcAft>
                <a:spcPts val="0"/>
              </a:spcAft>
              <a:buNone/>
            </a:pPr>
            <a:r>
              <a:rPr lang="en-GB"/>
              <a:t>SPRINT 2 REVIEW</a:t>
            </a:r>
            <a:endParaRPr/>
          </a:p>
        </p:txBody>
      </p:sp>
      <p:sp>
        <p:nvSpPr>
          <p:cNvPr id="206" name="Google Shape;206;gbfbee2db93_2_3"/>
          <p:cNvSpPr txBox="1"/>
          <p:nvPr>
            <p:ph idx="2" type="body"/>
          </p:nvPr>
        </p:nvSpPr>
        <p:spPr>
          <a:xfrm>
            <a:off x="1583436" y="3177650"/>
            <a:ext cx="4270200" cy="25968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GB"/>
              <a:t>Static pages</a:t>
            </a:r>
            <a:endParaRPr/>
          </a:p>
          <a:p>
            <a:pPr indent="-342900" lvl="0" marL="457200" rtl="0" algn="l">
              <a:spcBef>
                <a:spcPts val="0"/>
              </a:spcBef>
              <a:spcAft>
                <a:spcPts val="0"/>
              </a:spcAft>
              <a:buSzPts val="1800"/>
              <a:buChar char="•"/>
            </a:pPr>
            <a:r>
              <a:rPr lang="en-GB"/>
              <a:t>Polished functionality</a:t>
            </a:r>
            <a:endParaRPr/>
          </a:p>
          <a:p>
            <a:pPr indent="-342900" lvl="0" marL="457200" rtl="0" algn="l">
              <a:lnSpc>
                <a:spcPct val="100000"/>
              </a:lnSpc>
              <a:spcBef>
                <a:spcPts val="0"/>
              </a:spcBef>
              <a:spcAft>
                <a:spcPts val="0"/>
              </a:spcAft>
              <a:buSzPts val="1800"/>
              <a:buChar char="•"/>
            </a:pPr>
            <a:r>
              <a:rPr lang="en-GB"/>
              <a:t>T</a:t>
            </a:r>
            <a:r>
              <a:rPr lang="en-GB"/>
              <a:t>esting &gt;90% over DAOs and Domains</a:t>
            </a:r>
            <a:endParaRPr/>
          </a:p>
          <a:p>
            <a:pPr indent="-342900" lvl="1" marL="914400" rtl="0" algn="l">
              <a:lnSpc>
                <a:spcPct val="100000"/>
              </a:lnSpc>
              <a:spcBef>
                <a:spcPts val="0"/>
              </a:spcBef>
              <a:spcAft>
                <a:spcPts val="0"/>
              </a:spcAft>
              <a:buSzPts val="1800"/>
              <a:buChar char="•"/>
            </a:pPr>
            <a:r>
              <a:rPr lang="en-GB"/>
              <a:t>Needed to update a fair amount</a:t>
            </a:r>
            <a:endParaRPr/>
          </a:p>
        </p:txBody>
      </p:sp>
      <p:sp>
        <p:nvSpPr>
          <p:cNvPr id="207" name="Google Shape;207;gbfbee2db93_2_3"/>
          <p:cNvSpPr txBox="1"/>
          <p:nvPr>
            <p:ph idx="3" type="body"/>
          </p:nvPr>
        </p:nvSpPr>
        <p:spPr>
          <a:xfrm>
            <a:off x="6318016" y="3177650"/>
            <a:ext cx="4253400" cy="25968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GB"/>
              <a:t>Didn’t have time to implement GCP</a:t>
            </a:r>
            <a:endParaRPr/>
          </a:p>
          <a:p>
            <a:pPr indent="-342900" lvl="0" marL="457200" rtl="0" algn="l">
              <a:lnSpc>
                <a:spcPct val="100000"/>
              </a:lnSpc>
              <a:spcBef>
                <a:spcPts val="0"/>
              </a:spcBef>
              <a:spcAft>
                <a:spcPts val="0"/>
              </a:spcAft>
              <a:buSzPts val="1800"/>
              <a:buChar char="•"/>
            </a:pPr>
            <a:r>
              <a:rPr lang="en-GB"/>
              <a:t>No time to add an </a:t>
            </a:r>
            <a:r>
              <a:rPr lang="en-GB"/>
              <a:t>actors many-to-many table</a:t>
            </a:r>
            <a:endParaRPr/>
          </a:p>
          <a:p>
            <a:pPr indent="-342900" lvl="0" marL="457200" rtl="0" algn="l">
              <a:spcBef>
                <a:spcPts val="0"/>
              </a:spcBef>
              <a:spcAft>
                <a:spcPts val="0"/>
              </a:spcAft>
              <a:buSzPts val="1800"/>
              <a:buChar char="•"/>
            </a:pPr>
            <a:r>
              <a:rPr lang="en-GB"/>
              <a:t>Concession</a:t>
            </a:r>
            <a:endParaRPr/>
          </a:p>
          <a:p>
            <a:pPr indent="-342900" lvl="0" marL="457200" rtl="0" algn="l">
              <a:lnSpc>
                <a:spcPct val="100000"/>
              </a:lnSpc>
              <a:spcBef>
                <a:spcPts val="0"/>
              </a:spcBef>
              <a:spcAft>
                <a:spcPts val="0"/>
              </a:spcAft>
              <a:buSzPts val="1800"/>
              <a:buChar char="•"/>
            </a:pPr>
            <a:r>
              <a:rPr lang="en-GB"/>
              <a:t>Use an actual payment processor</a:t>
            </a:r>
            <a:endParaRPr/>
          </a:p>
        </p:txBody>
      </p:sp>
      <p:sp>
        <p:nvSpPr>
          <p:cNvPr id="208" name="Google Shape;208;gbfbee2db93_2_3"/>
          <p:cNvSpPr txBox="1"/>
          <p:nvPr>
            <p:ph idx="4" type="body"/>
          </p:nvPr>
        </p:nvSpPr>
        <p:spPr>
          <a:xfrm>
            <a:off x="6196091" y="2347833"/>
            <a:ext cx="4270200" cy="704100"/>
          </a:xfrm>
          <a:prstGeom prst="rect">
            <a:avLst/>
          </a:prstGeom>
          <a:noFill/>
          <a:ln>
            <a:noFill/>
          </a:ln>
        </p:spPr>
        <p:txBody>
          <a:bodyPr anchorCtr="1" anchor="b" bIns="45700" lIns="91425" spcFirstLastPara="1" rIns="91425" wrap="square" tIns="45700">
            <a:normAutofit/>
          </a:bodyPr>
          <a:lstStyle/>
          <a:p>
            <a:pPr indent="0" lvl="0" marL="0" rtl="0" algn="ctr">
              <a:lnSpc>
                <a:spcPct val="100000"/>
              </a:lnSpc>
              <a:spcBef>
                <a:spcPts val="0"/>
              </a:spcBef>
              <a:spcAft>
                <a:spcPts val="0"/>
              </a:spcAft>
              <a:buSzPts val="1900"/>
              <a:buNone/>
            </a:pPr>
            <a:r>
              <a:rPr lang="en-GB"/>
              <a:t>RETURNED TO BACKLOG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bfbee2db93_2_12"/>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SPRINT 2 RETROSPECTIVE</a:t>
            </a:r>
            <a:endParaRPr/>
          </a:p>
        </p:txBody>
      </p:sp>
      <p:sp>
        <p:nvSpPr>
          <p:cNvPr id="215" name="Google Shape;215;gbfbee2db93_2_12"/>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GB"/>
              <a:t>What went well:</a:t>
            </a:r>
            <a:endParaRPr/>
          </a:p>
          <a:p>
            <a:pPr indent="-342900" lvl="0" marL="457200" rtl="0" algn="l">
              <a:lnSpc>
                <a:spcPct val="100000"/>
              </a:lnSpc>
              <a:spcBef>
                <a:spcPts val="0"/>
              </a:spcBef>
              <a:spcAft>
                <a:spcPts val="0"/>
              </a:spcAft>
              <a:buSzPts val="1800"/>
              <a:buChar char="•"/>
            </a:pPr>
            <a:r>
              <a:rPr lang="en-GB"/>
              <a:t>Communication was effective and efficient using scrum.</a:t>
            </a:r>
            <a:endParaRPr/>
          </a:p>
          <a:p>
            <a:pPr indent="-342900" lvl="0" marL="457200" rtl="0" algn="l">
              <a:lnSpc>
                <a:spcPct val="100000"/>
              </a:lnSpc>
              <a:spcBef>
                <a:spcPts val="0"/>
              </a:spcBef>
              <a:spcAft>
                <a:spcPts val="0"/>
              </a:spcAft>
              <a:buSzPts val="1800"/>
              <a:buChar char="•"/>
            </a:pPr>
            <a:r>
              <a:rPr lang="en-GB"/>
              <a:t>We gave ourselves a full day for documentation.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What could have gone better:</a:t>
            </a:r>
            <a:endParaRPr/>
          </a:p>
          <a:p>
            <a:pPr indent="-342900" lvl="0" marL="457200" rtl="0" algn="l">
              <a:spcBef>
                <a:spcPts val="0"/>
              </a:spcBef>
              <a:spcAft>
                <a:spcPts val="0"/>
              </a:spcAft>
              <a:buSzPts val="1800"/>
              <a:buChar char="•"/>
            </a:pPr>
            <a:r>
              <a:rPr lang="en-GB"/>
              <a:t>Should have made sure t</a:t>
            </a:r>
            <a:r>
              <a:rPr lang="en-GB"/>
              <a:t>esting and building was consistent</a:t>
            </a:r>
            <a:endParaRPr/>
          </a:p>
          <a:p>
            <a:pPr indent="-342900" lvl="0" marL="457200" rtl="0" algn="l">
              <a:spcBef>
                <a:spcPts val="0"/>
              </a:spcBef>
              <a:spcAft>
                <a:spcPts val="0"/>
              </a:spcAft>
              <a:buSzPts val="1800"/>
              <a:buChar char="•"/>
            </a:pPr>
            <a:r>
              <a:rPr lang="en-GB"/>
              <a:t>Chose not to style forms too much</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CONCLUSION</a:t>
            </a:r>
            <a:endParaRPr/>
          </a:p>
        </p:txBody>
      </p:sp>
      <p:sp>
        <p:nvSpPr>
          <p:cNvPr id="222" name="Google Shape;222;p10"/>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GB"/>
              <a:t>Working with Scrum proved to be very successful as it created efficiency within the team </a:t>
            </a:r>
            <a:endParaRPr/>
          </a:p>
          <a:p>
            <a:pPr indent="-342900" lvl="0" marL="457200" rtl="0" algn="l">
              <a:lnSpc>
                <a:spcPct val="100000"/>
              </a:lnSpc>
              <a:spcBef>
                <a:spcPts val="0"/>
              </a:spcBef>
              <a:spcAft>
                <a:spcPts val="0"/>
              </a:spcAft>
              <a:buSzPts val="1800"/>
              <a:buChar char="•"/>
            </a:pPr>
            <a:r>
              <a:rPr lang="en-GB"/>
              <a:t>Scala is extremely useful </a:t>
            </a:r>
            <a:r>
              <a:rPr lang="en-GB"/>
              <a:t>although it is difficult to find credible sources which are useful as it is quite niche</a:t>
            </a:r>
            <a:endParaRPr/>
          </a:p>
          <a:p>
            <a:pPr indent="-342900" lvl="0" marL="457200" rtl="0" algn="l">
              <a:lnSpc>
                <a:spcPct val="100000"/>
              </a:lnSpc>
              <a:spcBef>
                <a:spcPts val="0"/>
              </a:spcBef>
              <a:spcAft>
                <a:spcPts val="0"/>
              </a:spcAft>
              <a:buSzPts val="1800"/>
              <a:buChar char="•"/>
            </a:pPr>
            <a:r>
              <a:rPr lang="en-GB"/>
              <a:t>The Play Framework proved to be useful as it combines both front-end and back-end processes</a:t>
            </a:r>
            <a:endParaRPr/>
          </a:p>
          <a:p>
            <a:pPr indent="-342900" lvl="1" marL="914400" rtl="0" algn="l">
              <a:lnSpc>
                <a:spcPct val="100000"/>
              </a:lnSpc>
              <a:spcBef>
                <a:spcPts val="0"/>
              </a:spcBef>
              <a:spcAft>
                <a:spcPts val="0"/>
              </a:spcAft>
              <a:buSzPts val="1800"/>
              <a:buChar char="•"/>
            </a:pPr>
            <a:r>
              <a:rPr lang="en-GB"/>
              <a:t>However, many things that can be used with Java (for example) are not compatible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27" name="Shape 227"/>
        <p:cNvGrpSpPr/>
        <p:nvPr/>
      </p:nvGrpSpPr>
      <p:grpSpPr>
        <a:xfrm>
          <a:off x="0" y="0"/>
          <a:ext cx="0" cy="0"/>
          <a:chOff x="0" y="0"/>
          <a:chExt cx="0" cy="0"/>
        </a:xfrm>
      </p:grpSpPr>
      <p:sp>
        <p:nvSpPr>
          <p:cNvPr id="228" name="Google Shape;228;gc09fd35d98_10_8"/>
          <p:cNvSpPr/>
          <p:nvPr/>
        </p:nvSpPr>
        <p:spPr>
          <a:xfrm>
            <a:off x="636668" y="640080"/>
            <a:ext cx="10915200" cy="5263200"/>
          </a:xfrm>
          <a:prstGeom prst="rect">
            <a:avLst/>
          </a:prstGeom>
          <a:noFill/>
          <a:ln cap="sq" cmpd="sng" w="317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29" name="Google Shape;229;gc09fd35d98_10_8"/>
          <p:cNvSpPr/>
          <p:nvPr/>
        </p:nvSpPr>
        <p:spPr>
          <a:xfrm>
            <a:off x="801520" y="802767"/>
            <a:ext cx="10585200" cy="49377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0" name="Google Shape;230;gc09fd35d98_10_8"/>
          <p:cNvSpPr txBox="1"/>
          <p:nvPr>
            <p:ph type="title"/>
          </p:nvPr>
        </p:nvSpPr>
        <p:spPr>
          <a:xfrm>
            <a:off x="3065475" y="1924975"/>
            <a:ext cx="6057300" cy="2693400"/>
          </a:xfrm>
          <a:prstGeom prst="rect">
            <a:avLst/>
          </a:prstGeom>
          <a:noFill/>
          <a:ln>
            <a:noFill/>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FFFFFF"/>
              </a:buClr>
              <a:buSzPts val="6000"/>
              <a:buFont typeface="Gill Sans"/>
              <a:buNone/>
            </a:pPr>
            <a:r>
              <a:rPr lang="en-GB" sz="6000">
                <a:solidFill>
                  <a:srgbClr val="FFFFFF"/>
                </a:solidFill>
              </a:rPr>
              <a:t>THANK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DESIGN - JIRA</a:t>
            </a:r>
            <a:endParaRPr/>
          </a:p>
        </p:txBody>
      </p:sp>
      <p:pic>
        <p:nvPicPr>
          <p:cNvPr id="111" name="Google Shape;111;p2"/>
          <p:cNvPicPr preferRelativeResize="0"/>
          <p:nvPr/>
        </p:nvPicPr>
        <p:blipFill rotWithShape="1">
          <a:blip r:embed="rId3">
            <a:alphaModFix/>
          </a:blip>
          <a:srcRect b="0" l="0" r="0" t="8950"/>
          <a:stretch/>
        </p:blipFill>
        <p:spPr>
          <a:xfrm>
            <a:off x="172800" y="2429050"/>
            <a:ext cx="5899190" cy="3021276"/>
          </a:xfrm>
          <a:prstGeom prst="rect">
            <a:avLst/>
          </a:prstGeom>
          <a:noFill/>
          <a:ln>
            <a:noFill/>
          </a:ln>
        </p:spPr>
      </p:pic>
      <p:pic>
        <p:nvPicPr>
          <p:cNvPr id="112" name="Google Shape;112;p2"/>
          <p:cNvPicPr preferRelativeResize="0"/>
          <p:nvPr/>
        </p:nvPicPr>
        <p:blipFill rotWithShape="1">
          <a:blip r:embed="rId4">
            <a:alphaModFix/>
          </a:blip>
          <a:srcRect b="0" l="0" r="0" t="9428"/>
          <a:stretch/>
        </p:blipFill>
        <p:spPr>
          <a:xfrm>
            <a:off x="6268950" y="2478912"/>
            <a:ext cx="5734723" cy="2921551"/>
          </a:xfrm>
          <a:prstGeom prst="rect">
            <a:avLst/>
          </a:prstGeom>
          <a:noFill/>
          <a:ln>
            <a:noFill/>
          </a:ln>
        </p:spPr>
      </p:pic>
      <p:sp>
        <p:nvSpPr>
          <p:cNvPr id="113" name="Google Shape;113;p2"/>
          <p:cNvSpPr txBox="1"/>
          <p:nvPr/>
        </p:nvSpPr>
        <p:spPr>
          <a:xfrm>
            <a:off x="684925" y="5400475"/>
            <a:ext cx="4265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Gill Sans"/>
              <a:buChar char="●"/>
            </a:pPr>
            <a:r>
              <a:rPr lang="en-GB">
                <a:latin typeface="Gill Sans"/>
                <a:ea typeface="Gill Sans"/>
                <a:cs typeface="Gill Sans"/>
                <a:sym typeface="Gill Sans"/>
              </a:rPr>
              <a:t>Project </a:t>
            </a:r>
            <a:r>
              <a:rPr lang="en-GB">
                <a:latin typeface="Gill Sans"/>
                <a:ea typeface="Gill Sans"/>
                <a:cs typeface="Gill Sans"/>
                <a:sym typeface="Gill Sans"/>
              </a:rPr>
              <a:t>breakdown</a:t>
            </a:r>
            <a:endParaRPr>
              <a:latin typeface="Gill Sans"/>
              <a:ea typeface="Gill Sans"/>
              <a:cs typeface="Gill Sans"/>
              <a:sym typeface="Gill Sans"/>
            </a:endParaRPr>
          </a:p>
          <a:p>
            <a:pPr indent="-317500" lvl="0" marL="457200" rtl="0" algn="l">
              <a:spcBef>
                <a:spcPts val="0"/>
              </a:spcBef>
              <a:spcAft>
                <a:spcPts val="0"/>
              </a:spcAft>
              <a:buSzPts val="1400"/>
              <a:buFont typeface="Gill Sans"/>
              <a:buChar char="●"/>
            </a:pPr>
            <a:r>
              <a:rPr lang="en-GB">
                <a:latin typeface="Gill Sans"/>
                <a:ea typeface="Gill Sans"/>
                <a:cs typeface="Gill Sans"/>
                <a:sym typeface="Gill Sans"/>
              </a:rPr>
              <a:t>Planning poker</a:t>
            </a:r>
            <a:endParaRPr>
              <a:latin typeface="Gill Sans"/>
              <a:ea typeface="Gill Sans"/>
              <a:cs typeface="Gill Sans"/>
              <a:sym typeface="Gill Sans"/>
            </a:endParaRPr>
          </a:p>
          <a:p>
            <a:pPr indent="0" lvl="0" marL="457200" rtl="0" algn="l">
              <a:spcBef>
                <a:spcPts val="0"/>
              </a:spcBef>
              <a:spcAft>
                <a:spcPts val="0"/>
              </a:spcAft>
              <a:buNone/>
            </a:pPr>
            <a:r>
              <a:t/>
            </a:r>
            <a:endParaRPr>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c07f70b73e_1_9"/>
          <p:cNvSpPr txBox="1"/>
          <p:nvPr>
            <p:ph type="title"/>
          </p:nvPr>
        </p:nvSpPr>
        <p:spPr>
          <a:xfrm>
            <a:off x="2231136" y="964692"/>
            <a:ext cx="7729800" cy="1188600"/>
          </a:xfrm>
          <a:prstGeom prst="rect">
            <a:avLst/>
          </a:prstGeom>
        </p:spPr>
        <p:txBody>
          <a:bodyPr anchorCtr="0" anchor="ctr" bIns="182875" lIns="182875" spcFirstLastPara="1" rIns="182875" wrap="square" tIns="182875">
            <a:normAutofit/>
          </a:bodyPr>
          <a:lstStyle/>
          <a:p>
            <a:pPr indent="0" lvl="0" marL="0" rtl="0" algn="ctr">
              <a:spcBef>
                <a:spcPts val="0"/>
              </a:spcBef>
              <a:spcAft>
                <a:spcPts val="0"/>
              </a:spcAft>
              <a:buNone/>
            </a:pPr>
            <a:r>
              <a:rPr lang="en-GB"/>
              <a:t>DESIGN - RISK ASSESSMENT</a:t>
            </a:r>
            <a:endParaRPr/>
          </a:p>
        </p:txBody>
      </p:sp>
      <p:pic>
        <p:nvPicPr>
          <p:cNvPr id="120" name="Google Shape;120;gc07f70b73e_1_9"/>
          <p:cNvPicPr preferRelativeResize="0"/>
          <p:nvPr/>
        </p:nvPicPr>
        <p:blipFill>
          <a:blip r:embed="rId3">
            <a:alphaModFix/>
          </a:blip>
          <a:stretch>
            <a:fillRect/>
          </a:stretch>
        </p:blipFill>
        <p:spPr>
          <a:xfrm>
            <a:off x="2661400" y="2217550"/>
            <a:ext cx="6869201" cy="4555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DESIGN – ERD</a:t>
            </a:r>
            <a:endParaRPr/>
          </a:p>
        </p:txBody>
      </p:sp>
      <p:pic>
        <p:nvPicPr>
          <p:cNvPr id="127" name="Google Shape;127;p3"/>
          <p:cNvPicPr preferRelativeResize="0"/>
          <p:nvPr/>
        </p:nvPicPr>
        <p:blipFill rotWithShape="1">
          <a:blip r:embed="rId3">
            <a:alphaModFix/>
          </a:blip>
          <a:srcRect b="20540" l="26948" r="30077" t="23553"/>
          <a:stretch/>
        </p:blipFill>
        <p:spPr>
          <a:xfrm>
            <a:off x="804925" y="3123125"/>
            <a:ext cx="4250102" cy="3110249"/>
          </a:xfrm>
          <a:prstGeom prst="rect">
            <a:avLst/>
          </a:prstGeom>
          <a:noFill/>
          <a:ln>
            <a:noFill/>
          </a:ln>
        </p:spPr>
      </p:pic>
      <p:sp>
        <p:nvSpPr>
          <p:cNvPr id="128" name="Google Shape;128;p3"/>
          <p:cNvSpPr txBox="1"/>
          <p:nvPr/>
        </p:nvSpPr>
        <p:spPr>
          <a:xfrm>
            <a:off x="2273125" y="2627275"/>
            <a:ext cx="13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Gill Sans"/>
                <a:ea typeface="Gill Sans"/>
                <a:cs typeface="Gill Sans"/>
                <a:sym typeface="Gill Sans"/>
              </a:rPr>
              <a:t>Planning</a:t>
            </a:r>
            <a:r>
              <a:rPr lang="en-GB">
                <a:latin typeface="Gill Sans"/>
                <a:ea typeface="Gill Sans"/>
                <a:cs typeface="Gill Sans"/>
                <a:sym typeface="Gill Sans"/>
              </a:rPr>
              <a:t> ERD:</a:t>
            </a:r>
            <a:endParaRPr>
              <a:latin typeface="Gill Sans"/>
              <a:ea typeface="Gill Sans"/>
              <a:cs typeface="Gill Sans"/>
              <a:sym typeface="Gill Sans"/>
            </a:endParaRPr>
          </a:p>
        </p:txBody>
      </p:sp>
      <p:sp>
        <p:nvSpPr>
          <p:cNvPr id="129" name="Google Shape;129;p3"/>
          <p:cNvSpPr txBox="1"/>
          <p:nvPr/>
        </p:nvSpPr>
        <p:spPr>
          <a:xfrm>
            <a:off x="8435675" y="2556450"/>
            <a:ext cx="103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Gill Sans"/>
                <a:ea typeface="Gill Sans"/>
                <a:cs typeface="Gill Sans"/>
                <a:sym typeface="Gill Sans"/>
              </a:rPr>
              <a:t>Final ERD:</a:t>
            </a:r>
            <a:endParaRPr>
              <a:latin typeface="Gill Sans"/>
              <a:ea typeface="Gill Sans"/>
              <a:cs typeface="Gill Sans"/>
              <a:sym typeface="Gill Sans"/>
            </a:endParaRPr>
          </a:p>
        </p:txBody>
      </p:sp>
      <p:pic>
        <p:nvPicPr>
          <p:cNvPr id="130" name="Google Shape;130;p3"/>
          <p:cNvPicPr preferRelativeResize="0"/>
          <p:nvPr/>
        </p:nvPicPr>
        <p:blipFill>
          <a:blip r:embed="rId4">
            <a:alphaModFix/>
          </a:blip>
          <a:stretch>
            <a:fillRect/>
          </a:stretch>
        </p:blipFill>
        <p:spPr>
          <a:xfrm>
            <a:off x="5359828" y="3027475"/>
            <a:ext cx="6832173" cy="35508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c07f70b73e_1_33"/>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UML DIAGRAM</a:t>
            </a:r>
            <a:endParaRPr/>
          </a:p>
        </p:txBody>
      </p:sp>
      <p:pic>
        <p:nvPicPr>
          <p:cNvPr id="137" name="Google Shape;137;gc07f70b73e_1_33"/>
          <p:cNvPicPr preferRelativeResize="0"/>
          <p:nvPr/>
        </p:nvPicPr>
        <p:blipFill>
          <a:blip r:embed="rId3">
            <a:alphaModFix/>
          </a:blip>
          <a:stretch>
            <a:fillRect/>
          </a:stretch>
        </p:blipFill>
        <p:spPr>
          <a:xfrm>
            <a:off x="3817650" y="2254617"/>
            <a:ext cx="4436573" cy="43999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4"/>
          <p:cNvSpPr/>
          <p:nvPr/>
        </p:nvSpPr>
        <p:spPr>
          <a:xfrm>
            <a:off x="0" y="5920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4" name="Google Shape;144;p4"/>
          <p:cNvSpPr/>
          <p:nvPr/>
        </p:nvSpPr>
        <p:spPr>
          <a:xfrm>
            <a:off x="1249680" y="1248156"/>
            <a:ext cx="9692640" cy="43616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5" name="Google Shape;145;p4"/>
          <p:cNvSpPr/>
          <p:nvPr/>
        </p:nvSpPr>
        <p:spPr>
          <a:xfrm>
            <a:off x="1062228" y="1060704"/>
            <a:ext cx="10067544" cy="4736592"/>
          </a:xfrm>
          <a:prstGeom prst="rect">
            <a:avLst/>
          </a:prstGeom>
          <a:noFill/>
          <a:ln cap="sq" cmpd="sng" w="317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6" name="Google Shape;146;p4"/>
          <p:cNvSpPr txBox="1"/>
          <p:nvPr>
            <p:ph type="title"/>
          </p:nvPr>
        </p:nvSpPr>
        <p:spPr>
          <a:xfrm>
            <a:off x="2231136" y="467418"/>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CONSULTANT JOURNEY</a:t>
            </a:r>
            <a:endParaRPr/>
          </a:p>
        </p:txBody>
      </p:sp>
      <p:sp>
        <p:nvSpPr>
          <p:cNvPr id="147" name="Google Shape;147;p4"/>
          <p:cNvSpPr txBox="1"/>
          <p:nvPr>
            <p:ph idx="1" type="body"/>
          </p:nvPr>
        </p:nvSpPr>
        <p:spPr>
          <a:xfrm>
            <a:off x="1706062" y="2291262"/>
            <a:ext cx="8779512" cy="287925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00000"/>
              </a:lnSpc>
              <a:spcBef>
                <a:spcPts val="0"/>
              </a:spcBef>
              <a:spcAft>
                <a:spcPts val="0"/>
              </a:spcAft>
              <a:buSzPct val="100000"/>
              <a:buChar char="•"/>
            </a:pPr>
            <a:r>
              <a:rPr lang="en-GB">
                <a:solidFill>
                  <a:srgbClr val="404040"/>
                </a:solidFill>
              </a:rPr>
              <a:t>Version Control System: Git</a:t>
            </a:r>
            <a:endParaRPr/>
          </a:p>
          <a:p>
            <a:pPr indent="-228600" lvl="0" marL="228600" rtl="0" algn="l">
              <a:lnSpc>
                <a:spcPct val="100000"/>
              </a:lnSpc>
              <a:spcBef>
                <a:spcPts val="1000"/>
              </a:spcBef>
              <a:spcAft>
                <a:spcPts val="0"/>
              </a:spcAft>
              <a:buSzPct val="100000"/>
              <a:buChar char="•"/>
            </a:pPr>
            <a:r>
              <a:rPr lang="en-GB">
                <a:solidFill>
                  <a:srgbClr val="404040"/>
                </a:solidFill>
              </a:rPr>
              <a:t>Source Code Management: GitHub</a:t>
            </a:r>
            <a:endParaRPr/>
          </a:p>
          <a:p>
            <a:pPr indent="-228600" lvl="0" marL="228600" rtl="0" algn="l">
              <a:lnSpc>
                <a:spcPct val="100000"/>
              </a:lnSpc>
              <a:spcBef>
                <a:spcPts val="1000"/>
              </a:spcBef>
              <a:spcAft>
                <a:spcPts val="0"/>
              </a:spcAft>
              <a:buSzPct val="100000"/>
              <a:buChar char="•"/>
            </a:pPr>
            <a:r>
              <a:rPr lang="en-GB">
                <a:solidFill>
                  <a:srgbClr val="404040"/>
                </a:solidFill>
              </a:rPr>
              <a:t>Scrum</a:t>
            </a:r>
            <a:r>
              <a:rPr lang="en-GB">
                <a:solidFill>
                  <a:srgbClr val="404040"/>
                </a:solidFill>
              </a:rPr>
              <a:t> Board: Jira</a:t>
            </a:r>
            <a:endParaRPr/>
          </a:p>
          <a:p>
            <a:pPr indent="-228600" lvl="0" marL="228600" rtl="0" algn="l">
              <a:lnSpc>
                <a:spcPct val="100000"/>
              </a:lnSpc>
              <a:spcBef>
                <a:spcPts val="1000"/>
              </a:spcBef>
              <a:spcAft>
                <a:spcPts val="0"/>
              </a:spcAft>
              <a:buSzPct val="100000"/>
              <a:buChar char="•"/>
            </a:pPr>
            <a:r>
              <a:rPr lang="en-GB">
                <a:solidFill>
                  <a:srgbClr val="404040"/>
                </a:solidFill>
              </a:rPr>
              <a:t>Full-Stack Development Technologies: PLAY Stack</a:t>
            </a:r>
            <a:endParaRPr/>
          </a:p>
          <a:p>
            <a:pPr indent="-228600" lvl="1" marL="457200" rtl="0" algn="l">
              <a:lnSpc>
                <a:spcPct val="100000"/>
              </a:lnSpc>
              <a:spcBef>
                <a:spcPts val="1000"/>
              </a:spcBef>
              <a:spcAft>
                <a:spcPts val="0"/>
              </a:spcAft>
              <a:buSzPct val="100000"/>
              <a:buChar char="•"/>
            </a:pPr>
            <a:r>
              <a:rPr lang="en-GB">
                <a:solidFill>
                  <a:srgbClr val="404040"/>
                </a:solidFill>
              </a:rPr>
              <a:t>Database Management System: MySQL</a:t>
            </a:r>
            <a:endParaRPr/>
          </a:p>
          <a:p>
            <a:pPr indent="-228600" lvl="1" marL="457200" rtl="0" algn="l">
              <a:lnSpc>
                <a:spcPct val="100000"/>
              </a:lnSpc>
              <a:spcBef>
                <a:spcPts val="1000"/>
              </a:spcBef>
              <a:spcAft>
                <a:spcPts val="0"/>
              </a:spcAft>
              <a:buSzPct val="100000"/>
              <a:buChar char="•"/>
            </a:pPr>
            <a:r>
              <a:rPr lang="en-GB">
                <a:solidFill>
                  <a:srgbClr val="404040"/>
                </a:solidFill>
              </a:rPr>
              <a:t>Back-End Programming Language: Scala</a:t>
            </a:r>
            <a:endParaRPr/>
          </a:p>
          <a:p>
            <a:pPr indent="-228600" lvl="1" marL="457200" rtl="0" algn="l">
              <a:lnSpc>
                <a:spcPct val="100000"/>
              </a:lnSpc>
              <a:spcBef>
                <a:spcPts val="1000"/>
              </a:spcBef>
              <a:spcAft>
                <a:spcPts val="0"/>
              </a:spcAft>
              <a:buSzPct val="100000"/>
              <a:buChar char="•"/>
            </a:pPr>
            <a:r>
              <a:rPr lang="en-GB">
                <a:solidFill>
                  <a:srgbClr val="404040"/>
                </a:solidFill>
              </a:rPr>
              <a:t>API Development Platform: Play</a:t>
            </a:r>
            <a:endParaRPr/>
          </a:p>
          <a:p>
            <a:pPr indent="-228600" lvl="1" marL="457200" rtl="0" algn="l">
              <a:lnSpc>
                <a:spcPct val="100000"/>
              </a:lnSpc>
              <a:spcBef>
                <a:spcPts val="1000"/>
              </a:spcBef>
              <a:spcAft>
                <a:spcPts val="0"/>
              </a:spcAft>
              <a:buSzPct val="100000"/>
              <a:buChar char="•"/>
            </a:pPr>
            <a:r>
              <a:rPr lang="en-GB">
                <a:solidFill>
                  <a:srgbClr val="404040"/>
                </a:solidFill>
              </a:rPr>
              <a:t>Front-End Development Framework: Twirl</a:t>
            </a:r>
            <a:endParaRPr/>
          </a:p>
          <a:p>
            <a:pPr indent="0" lvl="1" marL="228600" rtl="0" algn="l">
              <a:lnSpc>
                <a:spcPct val="100000"/>
              </a:lnSpc>
              <a:spcBef>
                <a:spcPts val="1000"/>
              </a:spcBef>
              <a:spcAft>
                <a:spcPts val="0"/>
              </a:spcAft>
              <a:buSzPct val="100000"/>
              <a:buNone/>
            </a:pPr>
            <a:r>
              <a:rPr lang="en-GB">
                <a:solidFill>
                  <a:srgbClr val="404040"/>
                </a:solidFill>
              </a:rPr>
              <a:t>Unit Testing: FlatSpec, Selenium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CI PIPELINE</a:t>
            </a:r>
            <a:endParaRPr/>
          </a:p>
        </p:txBody>
      </p:sp>
      <p:pic>
        <p:nvPicPr>
          <p:cNvPr id="154" name="Google Shape;154;p5"/>
          <p:cNvPicPr preferRelativeResize="0"/>
          <p:nvPr/>
        </p:nvPicPr>
        <p:blipFill>
          <a:blip r:embed="rId3">
            <a:alphaModFix/>
          </a:blip>
          <a:stretch>
            <a:fillRect/>
          </a:stretch>
        </p:blipFill>
        <p:spPr>
          <a:xfrm>
            <a:off x="2800550" y="2265062"/>
            <a:ext cx="6817824" cy="43997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gc07f70b73e_1_24"/>
          <p:cNvSpPr/>
          <p:nvPr/>
        </p:nvSpPr>
        <p:spPr>
          <a:xfrm>
            <a:off x="0" y="51675"/>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1" name="Google Shape;161;gc07f70b73e_1_24"/>
          <p:cNvSpPr/>
          <p:nvPr/>
        </p:nvSpPr>
        <p:spPr>
          <a:xfrm>
            <a:off x="1249680" y="1248156"/>
            <a:ext cx="9692700" cy="43617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2" name="Google Shape;162;gc07f70b73e_1_24"/>
          <p:cNvSpPr/>
          <p:nvPr/>
        </p:nvSpPr>
        <p:spPr>
          <a:xfrm>
            <a:off x="1062228" y="1060704"/>
            <a:ext cx="10067400" cy="4736700"/>
          </a:xfrm>
          <a:prstGeom prst="rect">
            <a:avLst/>
          </a:prstGeom>
          <a:noFill/>
          <a:ln cap="sq" cmpd="sng" w="317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3" name="Google Shape;163;gc07f70b73e_1_24"/>
          <p:cNvSpPr txBox="1"/>
          <p:nvPr>
            <p:ph type="title"/>
          </p:nvPr>
        </p:nvSpPr>
        <p:spPr>
          <a:xfrm>
            <a:off x="2231136" y="467418"/>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TESTING</a:t>
            </a:r>
            <a:endParaRPr/>
          </a:p>
        </p:txBody>
      </p:sp>
      <p:sp>
        <p:nvSpPr>
          <p:cNvPr id="164" name="Google Shape;164;gc07f70b73e_1_24"/>
          <p:cNvSpPr txBox="1"/>
          <p:nvPr>
            <p:ph idx="1" type="body"/>
          </p:nvPr>
        </p:nvSpPr>
        <p:spPr>
          <a:xfrm>
            <a:off x="1706056" y="2291250"/>
            <a:ext cx="4385100" cy="28794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lang="en-GB"/>
              <a:t>23 test files</a:t>
            </a:r>
            <a:endParaRPr/>
          </a:p>
          <a:p>
            <a:pPr indent="-342900" lvl="0" marL="457200" rtl="0" algn="l">
              <a:lnSpc>
                <a:spcPct val="100000"/>
              </a:lnSpc>
              <a:spcBef>
                <a:spcPts val="0"/>
              </a:spcBef>
              <a:spcAft>
                <a:spcPts val="0"/>
              </a:spcAft>
              <a:buSzPts val="1800"/>
              <a:buChar char="●"/>
            </a:pPr>
            <a:r>
              <a:rPr lang="en-GB"/>
              <a:t>46 running tests</a:t>
            </a:r>
            <a:endParaRPr/>
          </a:p>
          <a:p>
            <a:pPr indent="-342900" lvl="0" marL="457200" rtl="0" algn="l">
              <a:lnSpc>
                <a:spcPct val="100000"/>
              </a:lnSpc>
              <a:spcBef>
                <a:spcPts val="0"/>
              </a:spcBef>
              <a:spcAft>
                <a:spcPts val="0"/>
              </a:spcAft>
              <a:buSzPts val="1800"/>
              <a:buChar char="●"/>
            </a:pPr>
            <a:r>
              <a:rPr lang="en-GB"/>
              <a:t>All pass with 0 fails</a:t>
            </a:r>
            <a:endParaRPr/>
          </a:p>
          <a:p>
            <a:pPr indent="0" lvl="0" marL="457200" rtl="0" algn="l">
              <a:lnSpc>
                <a:spcPct val="100000"/>
              </a:lnSpc>
              <a:spcBef>
                <a:spcPts val="1000"/>
              </a:spcBef>
              <a:spcAft>
                <a:spcPts val="0"/>
              </a:spcAft>
              <a:buNone/>
            </a:pPr>
            <a:r>
              <a:t/>
            </a:r>
            <a:endParaRPr sz="1400"/>
          </a:p>
        </p:txBody>
      </p:sp>
      <p:pic>
        <p:nvPicPr>
          <p:cNvPr id="165" name="Google Shape;165;gc07f70b73e_1_24"/>
          <p:cNvPicPr preferRelativeResize="0"/>
          <p:nvPr/>
        </p:nvPicPr>
        <p:blipFill>
          <a:blip r:embed="rId3">
            <a:alphaModFix/>
          </a:blip>
          <a:stretch>
            <a:fillRect/>
          </a:stretch>
        </p:blipFill>
        <p:spPr>
          <a:xfrm>
            <a:off x="4406248" y="2202900"/>
            <a:ext cx="6086076" cy="245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c09fd35d98_1_1"/>
          <p:cNvSpPr txBox="1"/>
          <p:nvPr>
            <p:ph type="title"/>
          </p:nvPr>
        </p:nvSpPr>
        <p:spPr>
          <a:xfrm>
            <a:off x="2231136" y="964692"/>
            <a:ext cx="7729800" cy="1188600"/>
          </a:xfrm>
          <a:prstGeom prst="rect">
            <a:avLst/>
          </a:prstGeom>
        </p:spPr>
        <p:txBody>
          <a:bodyPr anchorCtr="0" anchor="ctr" bIns="182875" lIns="182875" spcFirstLastPara="1" rIns="182875" wrap="square" tIns="182875">
            <a:normAutofit/>
          </a:bodyPr>
          <a:lstStyle/>
          <a:p>
            <a:pPr indent="0" lvl="0" marL="0" rtl="0" algn="ctr">
              <a:spcBef>
                <a:spcPts val="0"/>
              </a:spcBef>
              <a:spcAft>
                <a:spcPts val="0"/>
              </a:spcAft>
              <a:buNone/>
            </a:pPr>
            <a:r>
              <a:rPr lang="en-GB"/>
              <a:t>Testing Cont.</a:t>
            </a:r>
            <a:endParaRPr/>
          </a:p>
        </p:txBody>
      </p:sp>
      <p:sp>
        <p:nvSpPr>
          <p:cNvPr id="172" name="Google Shape;172;gc09fd35d98_1_1"/>
          <p:cNvSpPr txBox="1"/>
          <p:nvPr>
            <p:ph idx="1" type="body"/>
          </p:nvPr>
        </p:nvSpPr>
        <p:spPr>
          <a:xfrm>
            <a:off x="1882449" y="2353725"/>
            <a:ext cx="8427000" cy="1954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GB"/>
              <a:t>Coverage is 21.99%</a:t>
            </a:r>
            <a:endParaRPr/>
          </a:p>
          <a:p>
            <a:pPr indent="-342900" lvl="0" marL="457200" rtl="0" algn="l">
              <a:spcBef>
                <a:spcPts val="0"/>
              </a:spcBef>
              <a:spcAft>
                <a:spcPts val="0"/>
              </a:spcAft>
              <a:buSzPts val="1800"/>
              <a:buChar char="•"/>
            </a:pPr>
            <a:r>
              <a:rPr lang="en-GB"/>
              <a:t>Coverage is of the industry standard</a:t>
            </a:r>
            <a:endParaRPr/>
          </a:p>
          <a:p>
            <a:pPr indent="-342900" lvl="0" marL="457200" rtl="0" algn="l">
              <a:spcBef>
                <a:spcPts val="0"/>
              </a:spcBef>
              <a:spcAft>
                <a:spcPts val="0"/>
              </a:spcAft>
              <a:buSzPts val="1800"/>
              <a:buChar char="•"/>
            </a:pPr>
            <a:r>
              <a:rPr lang="en-GB"/>
              <a:t>Low because of what we couldn’t test</a:t>
            </a:r>
            <a:endParaRPr/>
          </a:p>
        </p:txBody>
      </p:sp>
      <p:pic>
        <p:nvPicPr>
          <p:cNvPr id="173" name="Google Shape;173;gc09fd35d98_1_1"/>
          <p:cNvPicPr preferRelativeResize="0"/>
          <p:nvPr/>
        </p:nvPicPr>
        <p:blipFill>
          <a:blip r:embed="rId3">
            <a:alphaModFix/>
          </a:blip>
          <a:stretch>
            <a:fillRect/>
          </a:stretch>
        </p:blipFill>
        <p:spPr>
          <a:xfrm>
            <a:off x="152400" y="3404327"/>
            <a:ext cx="11887198" cy="242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2021-02-01T01:08:38Z</dcterms:created>
  <dc:creator>Iqra Hussain</dc:creator>
</cp:coreProperties>
</file>