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GT"/>
              <a:t>Viajes</a:t>
            </a:r>
            <a:r>
              <a:rPr lang="es-GT" baseline="0"/>
              <a:t> realizados por tipo de vehículo en los distintos meses del año</a:t>
            </a:r>
            <a:endParaRPr lang="es-G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Camión Grande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Hoja1!$A$2:$A$12</c:f>
              <c:strCache>
                <c:ptCount val="11"/>
                <c:pt idx="0">
                  <c:v>Noviembre</c:v>
                </c:pt>
                <c:pt idx="1">
                  <c:v>Octubre</c:v>
                </c:pt>
                <c:pt idx="2">
                  <c:v>Septiembre</c:v>
                </c:pt>
                <c:pt idx="3">
                  <c:v>Agosto</c:v>
                </c:pt>
                <c:pt idx="4">
                  <c:v>Julio</c:v>
                </c:pt>
                <c:pt idx="5">
                  <c:v>Junio</c:v>
                </c:pt>
                <c:pt idx="6">
                  <c:v>Mayo</c:v>
                </c:pt>
                <c:pt idx="7">
                  <c:v>Abril</c:v>
                </c:pt>
                <c:pt idx="8">
                  <c:v>Marzo</c:v>
                </c:pt>
                <c:pt idx="9">
                  <c:v>Febrero</c:v>
                </c:pt>
                <c:pt idx="10">
                  <c:v>Enero</c:v>
                </c:pt>
              </c:strCache>
            </c:strRef>
          </c:cat>
          <c:val>
            <c:numRef>
              <c:f>Hoja1!$B$2:$B$12</c:f>
              <c:numCache>
                <c:formatCode>General</c:formatCode>
                <c:ptCount val="11"/>
                <c:pt idx="0">
                  <c:v>119</c:v>
                </c:pt>
                <c:pt idx="1">
                  <c:v>108</c:v>
                </c:pt>
                <c:pt idx="2">
                  <c:v>102</c:v>
                </c:pt>
                <c:pt idx="3">
                  <c:v>102</c:v>
                </c:pt>
                <c:pt idx="4">
                  <c:v>121</c:v>
                </c:pt>
                <c:pt idx="5">
                  <c:v>107</c:v>
                </c:pt>
                <c:pt idx="6">
                  <c:v>117</c:v>
                </c:pt>
                <c:pt idx="7">
                  <c:v>101</c:v>
                </c:pt>
                <c:pt idx="8">
                  <c:v>98</c:v>
                </c:pt>
                <c:pt idx="9">
                  <c:v>114</c:v>
                </c:pt>
                <c:pt idx="10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9A-4EF0-8639-B7BF883A46C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Camión Pequeño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Hoja1!$A$2:$A$12</c:f>
              <c:strCache>
                <c:ptCount val="11"/>
                <c:pt idx="0">
                  <c:v>Noviembre</c:v>
                </c:pt>
                <c:pt idx="1">
                  <c:v>Octubre</c:v>
                </c:pt>
                <c:pt idx="2">
                  <c:v>Septiembre</c:v>
                </c:pt>
                <c:pt idx="3">
                  <c:v>Agosto</c:v>
                </c:pt>
                <c:pt idx="4">
                  <c:v>Julio</c:v>
                </c:pt>
                <c:pt idx="5">
                  <c:v>Junio</c:v>
                </c:pt>
                <c:pt idx="6">
                  <c:v>Mayo</c:v>
                </c:pt>
                <c:pt idx="7">
                  <c:v>Abril</c:v>
                </c:pt>
                <c:pt idx="8">
                  <c:v>Marzo</c:v>
                </c:pt>
                <c:pt idx="9">
                  <c:v>Febrero</c:v>
                </c:pt>
                <c:pt idx="10">
                  <c:v>Enero</c:v>
                </c:pt>
              </c:strCache>
            </c:strRef>
          </c:cat>
          <c:val>
            <c:numRef>
              <c:f>Hoja1!$C$2:$C$12</c:f>
              <c:numCache>
                <c:formatCode>General</c:formatCode>
                <c:ptCount val="11"/>
                <c:pt idx="0">
                  <c:v>54</c:v>
                </c:pt>
                <c:pt idx="1">
                  <c:v>63</c:v>
                </c:pt>
                <c:pt idx="2">
                  <c:v>54</c:v>
                </c:pt>
                <c:pt idx="3">
                  <c:v>62</c:v>
                </c:pt>
                <c:pt idx="4">
                  <c:v>49</c:v>
                </c:pt>
                <c:pt idx="5">
                  <c:v>50</c:v>
                </c:pt>
                <c:pt idx="6">
                  <c:v>72</c:v>
                </c:pt>
                <c:pt idx="7">
                  <c:v>59</c:v>
                </c:pt>
                <c:pt idx="8">
                  <c:v>45</c:v>
                </c:pt>
                <c:pt idx="9">
                  <c:v>54</c:v>
                </c:pt>
                <c:pt idx="1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9A-4EF0-8639-B7BF883A46C4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Panel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Hoja1!$A$2:$A$12</c:f>
              <c:strCache>
                <c:ptCount val="11"/>
                <c:pt idx="0">
                  <c:v>Noviembre</c:v>
                </c:pt>
                <c:pt idx="1">
                  <c:v>Octubre</c:v>
                </c:pt>
                <c:pt idx="2">
                  <c:v>Septiembre</c:v>
                </c:pt>
                <c:pt idx="3">
                  <c:v>Agosto</c:v>
                </c:pt>
                <c:pt idx="4">
                  <c:v>Julio</c:v>
                </c:pt>
                <c:pt idx="5">
                  <c:v>Junio</c:v>
                </c:pt>
                <c:pt idx="6">
                  <c:v>Mayo</c:v>
                </c:pt>
                <c:pt idx="7">
                  <c:v>Abril</c:v>
                </c:pt>
                <c:pt idx="8">
                  <c:v>Marzo</c:v>
                </c:pt>
                <c:pt idx="9">
                  <c:v>Febrero</c:v>
                </c:pt>
                <c:pt idx="10">
                  <c:v>Enero</c:v>
                </c:pt>
              </c:strCache>
            </c:strRef>
          </c:cat>
          <c:val>
            <c:numRef>
              <c:f>Hoja1!$D$2:$D$12</c:f>
              <c:numCache>
                <c:formatCode>General</c:formatCode>
                <c:ptCount val="11"/>
                <c:pt idx="0">
                  <c:v>24</c:v>
                </c:pt>
                <c:pt idx="1">
                  <c:v>29</c:v>
                </c:pt>
                <c:pt idx="2">
                  <c:v>32</c:v>
                </c:pt>
                <c:pt idx="3">
                  <c:v>35</c:v>
                </c:pt>
                <c:pt idx="4">
                  <c:v>41</c:v>
                </c:pt>
                <c:pt idx="5">
                  <c:v>40</c:v>
                </c:pt>
                <c:pt idx="6">
                  <c:v>26</c:v>
                </c:pt>
                <c:pt idx="7">
                  <c:v>36</c:v>
                </c:pt>
                <c:pt idx="8">
                  <c:v>39</c:v>
                </c:pt>
                <c:pt idx="9">
                  <c:v>35</c:v>
                </c:pt>
                <c:pt idx="1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9A-4EF0-8639-B7BF883A4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56617248"/>
        <c:axId val="1556349216"/>
      </c:barChart>
      <c:catAx>
        <c:axId val="195661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556349216"/>
        <c:crosses val="autoZero"/>
        <c:auto val="1"/>
        <c:lblAlgn val="ctr"/>
        <c:lblOffset val="100"/>
        <c:noMultiLvlLbl val="0"/>
      </c:catAx>
      <c:valAx>
        <c:axId val="155634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95661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Pedidos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</c:strCache>
            </c:strRef>
          </c:cat>
          <c:val>
            <c:numRef>
              <c:f>Hoja1!$B$2:$B$12</c:f>
              <c:numCache>
                <c:formatCode>General</c:formatCode>
                <c:ptCount val="11"/>
                <c:pt idx="0">
                  <c:v>192</c:v>
                </c:pt>
                <c:pt idx="1">
                  <c:v>203</c:v>
                </c:pt>
                <c:pt idx="2">
                  <c:v>182</c:v>
                </c:pt>
                <c:pt idx="3">
                  <c:v>196</c:v>
                </c:pt>
                <c:pt idx="4">
                  <c:v>215</c:v>
                </c:pt>
                <c:pt idx="5">
                  <c:v>197</c:v>
                </c:pt>
                <c:pt idx="6">
                  <c:v>211</c:v>
                </c:pt>
                <c:pt idx="7">
                  <c:v>199</c:v>
                </c:pt>
                <c:pt idx="8">
                  <c:v>188</c:v>
                </c:pt>
                <c:pt idx="9">
                  <c:v>200</c:v>
                </c:pt>
                <c:pt idx="10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74-4774-8AAD-7DC90940B9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81049984"/>
        <c:axId val="1562216640"/>
      </c:barChart>
      <c:catAx>
        <c:axId val="188104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562216640"/>
        <c:crosses val="autoZero"/>
        <c:auto val="1"/>
        <c:lblAlgn val="ctr"/>
        <c:lblOffset val="100"/>
        <c:noMultiLvlLbl val="0"/>
      </c:catAx>
      <c:valAx>
        <c:axId val="156221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88104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C562-B33F-4F74-8ED2-50278E68A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Laboratorio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4B8B6C-0BCA-4583-A4F0-2EDABF0B5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Juan Barillas</a:t>
            </a:r>
          </a:p>
          <a:p>
            <a:r>
              <a:rPr lang="es-GT" dirty="0"/>
              <a:t>-20170470-</a:t>
            </a:r>
          </a:p>
        </p:txBody>
      </p:sp>
    </p:spTree>
    <p:extLst>
      <p:ext uri="{BB962C8B-B14F-4D97-AF65-F5344CB8AC3E}">
        <p14:creationId xmlns:p14="http://schemas.microsoft.com/office/powerpoint/2010/main" val="637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82276-F305-4B2B-91F5-078DD339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/>
              <a:t>Entregas</a:t>
            </a:r>
            <a:r>
              <a:rPr lang="en-US" sz="5400" dirty="0"/>
              <a:t> </a:t>
            </a:r>
            <a:r>
              <a:rPr lang="en-US" sz="5400" dirty="0" err="1"/>
              <a:t>exitosas</a:t>
            </a:r>
            <a:endParaRPr lang="en-US" sz="5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AED786-9354-4CD5-8F48-A082DAF8E00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42" y="640080"/>
            <a:ext cx="506189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22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6" name="Rectangle 1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DE735C-3B0A-4FE9-AB56-253250FCD57B}"/>
              </a:ext>
            </a:extLst>
          </p:cNvPr>
          <p:cNvPicPr/>
          <p:nvPr/>
        </p:nvPicPr>
        <p:blipFill rotWithShape="1">
          <a:blip r:embed="rId5"/>
          <a:srcRect t="17482" b="118"/>
          <a:stretch/>
        </p:blipFill>
        <p:spPr>
          <a:xfrm>
            <a:off x="4644526" y="10"/>
            <a:ext cx="7552945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8" name="Picture 18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20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CA0469-CF94-4726-89CB-B1D391FC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/>
              <a:t>Clientes más importantes</a:t>
            </a:r>
          </a:p>
        </p:txBody>
      </p:sp>
    </p:spTree>
    <p:extLst>
      <p:ext uri="{BB962C8B-B14F-4D97-AF65-F5344CB8AC3E}">
        <p14:creationId xmlns:p14="http://schemas.microsoft.com/office/powerpoint/2010/main" val="100963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F792F-5966-47D4-9996-7E2DD9E8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Estrategia - 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27356-8594-4D55-A771-1405606B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Aumentar la cartera de clientes</a:t>
            </a:r>
          </a:p>
          <a:p>
            <a:r>
              <a:rPr lang="es-GT" dirty="0"/>
              <a:t>Invertir en camiones grandes debido a su rentabilidad</a:t>
            </a:r>
          </a:p>
          <a:p>
            <a:r>
              <a:rPr lang="es-GT" dirty="0"/>
              <a:t>Llevar un mejor control segmentando mejor la información</a:t>
            </a:r>
          </a:p>
          <a:p>
            <a:r>
              <a:rPr lang="es-GT" dirty="0"/>
              <a:t>Análisis más profundo</a:t>
            </a:r>
          </a:p>
        </p:txBody>
      </p:sp>
    </p:spTree>
    <p:extLst>
      <p:ext uri="{BB962C8B-B14F-4D97-AF65-F5344CB8AC3E}">
        <p14:creationId xmlns:p14="http://schemas.microsoft.com/office/powerpoint/2010/main" val="134708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3299E-5DEF-4FA9-98D9-D9436597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Dataset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2195F-641D-4E4D-995C-A0F6A4CD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Original</a:t>
            </a:r>
          </a:p>
          <a:p>
            <a:pPr lvl="1"/>
            <a:r>
              <a:rPr lang="es-GT" dirty="0"/>
              <a:t>2180 observaciones</a:t>
            </a:r>
          </a:p>
          <a:p>
            <a:pPr lvl="1"/>
            <a:r>
              <a:rPr lang="es-GT" dirty="0"/>
              <a:t>11 variables (</a:t>
            </a:r>
            <a:r>
              <a:rPr lang="es-GT" dirty="0" err="1"/>
              <a:t>varchar</a:t>
            </a:r>
            <a:r>
              <a:rPr lang="es-GT" dirty="0"/>
              <a:t>, </a:t>
            </a:r>
            <a:r>
              <a:rPr lang="es-GT" dirty="0" err="1"/>
              <a:t>int</a:t>
            </a:r>
            <a:r>
              <a:rPr lang="es-GT" dirty="0"/>
              <a:t>, </a:t>
            </a:r>
            <a:r>
              <a:rPr lang="es-GT" dirty="0" err="1"/>
              <a:t>double</a:t>
            </a:r>
            <a:r>
              <a:rPr lang="es-GT" dirty="0"/>
              <a:t>, año)</a:t>
            </a:r>
            <a:br>
              <a:rPr lang="es-GT" dirty="0"/>
            </a:br>
            <a:r>
              <a:rPr lang="es-GT" dirty="0"/>
              <a:t>(</a:t>
            </a:r>
            <a:r>
              <a:rPr lang="es-GT" dirty="0" err="1"/>
              <a:t>Auto_increment</a:t>
            </a:r>
            <a:r>
              <a:rPr lang="es-GT" dirty="0"/>
              <a:t>, </a:t>
            </a:r>
            <a:r>
              <a:rPr lang="es-GT" dirty="0" err="1"/>
              <a:t>Cod_viaje</a:t>
            </a:r>
            <a:r>
              <a:rPr lang="es-GT" dirty="0"/>
              <a:t>, Cliente, </a:t>
            </a:r>
            <a:r>
              <a:rPr lang="es-GT" dirty="0" err="1"/>
              <a:t>Ubicación,Cantidad,Piloto</a:t>
            </a:r>
            <a:r>
              <a:rPr lang="es-GT" dirty="0"/>
              <a:t>, Q, Crédito, Unidad, Mes y año)</a:t>
            </a:r>
          </a:p>
          <a:p>
            <a:r>
              <a:rPr lang="es-GT" dirty="0"/>
              <a:t>Nuevo</a:t>
            </a:r>
          </a:p>
          <a:p>
            <a:pPr lvl="1"/>
            <a:r>
              <a:rPr lang="es-GT" dirty="0"/>
              <a:t>2180 observaciones</a:t>
            </a:r>
          </a:p>
          <a:p>
            <a:pPr lvl="1"/>
            <a:r>
              <a:rPr lang="es-GT" dirty="0"/>
              <a:t>12 variables (</a:t>
            </a:r>
            <a:r>
              <a:rPr lang="es-GT" dirty="0" err="1"/>
              <a:t>varchar</a:t>
            </a:r>
            <a:r>
              <a:rPr lang="es-GT" dirty="0"/>
              <a:t>, </a:t>
            </a:r>
            <a:r>
              <a:rPr lang="es-GT" dirty="0" err="1"/>
              <a:t>int,double,año</a:t>
            </a:r>
            <a:r>
              <a:rPr lang="es-GT" dirty="0"/>
              <a:t>)</a:t>
            </a:r>
            <a:br>
              <a:rPr lang="es-GT" dirty="0"/>
            </a:br>
            <a:r>
              <a:rPr lang="es-GT" dirty="0"/>
              <a:t>(</a:t>
            </a:r>
            <a:r>
              <a:rPr lang="es-GT" dirty="0" err="1"/>
              <a:t>Auto_increment</a:t>
            </a:r>
            <a:r>
              <a:rPr lang="es-GT" dirty="0"/>
              <a:t>, </a:t>
            </a:r>
            <a:r>
              <a:rPr lang="es-GT" dirty="0" err="1"/>
              <a:t>Cod_viaje</a:t>
            </a:r>
            <a:r>
              <a:rPr lang="es-GT" dirty="0"/>
              <a:t>, </a:t>
            </a:r>
            <a:r>
              <a:rPr lang="es-GT" dirty="0" err="1"/>
              <a:t>Cliente,Motivo</a:t>
            </a:r>
            <a:r>
              <a:rPr lang="es-GT" dirty="0"/>
              <a:t>, </a:t>
            </a:r>
            <a:r>
              <a:rPr lang="es-GT" dirty="0" err="1"/>
              <a:t>Ubicación,Cantidad,Piloto</a:t>
            </a:r>
            <a:r>
              <a:rPr lang="es-GT" dirty="0"/>
              <a:t>, Q, Crédito, Unidad, Mes y año)</a:t>
            </a:r>
          </a:p>
          <a:p>
            <a:pPr lvl="1"/>
            <a:endParaRPr lang="es-GT" dirty="0"/>
          </a:p>
          <a:p>
            <a:pPr marL="457200" lvl="1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2777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4910F-0699-49AC-B731-86A721F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</a:rPr>
              <a:t>¿Debemos invertir en la contratación de más personal?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B7A444-5DE5-460F-9262-0C428D9CBA5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166183" y="955591"/>
            <a:ext cx="4483072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51192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D283C0-EB41-4BEB-8060-54CECDC3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Viajes totales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7B7505-23A6-4EA5-B914-4397AEBE763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36079" y="779144"/>
            <a:ext cx="4809490" cy="529971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EB91E-1E6E-4187-84A7-1DF70E61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¿Debemos invertir en la compra de más vehículos de distribución?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8F786-107C-449D-8DD5-0C2B9F90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Como podemos observar el camión Grande es el vehículo en particular que más se utiliza siendo este el 56% de los viajes en el año, seguido van el camión pequeño y la panel con 28% y 17% respectivamente.</a:t>
            </a:r>
          </a:p>
          <a:p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714DFD-004F-4851-A36A-677121F949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94" y="2946991"/>
            <a:ext cx="345376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D05253-0C20-421F-986E-102B64D0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>
                <a:solidFill>
                  <a:srgbClr val="FFFFFF"/>
                </a:solidFill>
              </a:rPr>
              <a:t>Producto que movemos por vehículo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411A99-C6BB-42C9-9512-3B36B895B65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83" y="955591"/>
            <a:ext cx="4483072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43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3">
            <a:extLst>
              <a:ext uri="{FF2B5EF4-FFF2-40B4-BE49-F238E27FC236}">
                <a16:creationId xmlns:a16="http://schemas.microsoft.com/office/drawing/2014/main" id="{429352E2-F18B-434C-9CC4-41C1F410B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14901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05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44F26-F5CB-434F-A080-58877E3F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GT" dirty="0"/>
              <a:t>Las tarifas actuales ¿Son aceptables por el cliente?</a:t>
            </a:r>
          </a:p>
        </p:txBody>
      </p:sp>
      <p:graphicFrame>
        <p:nvGraphicFramePr>
          <p:cNvPr id="24" name="Gráfico 3">
            <a:extLst>
              <a:ext uri="{FF2B5EF4-FFF2-40B4-BE49-F238E27FC236}">
                <a16:creationId xmlns:a16="http://schemas.microsoft.com/office/drawing/2014/main" id="{47E37C94-B8E0-4F25-82DC-0B990A6BA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79494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E040154-605D-493F-8B9C-F14B0EEA492E}"/>
              </a:ext>
            </a:extLst>
          </p:cNvPr>
          <p:cNvSpPr/>
          <p:nvPr/>
        </p:nvSpPr>
        <p:spPr>
          <a:xfrm>
            <a:off x="10685417" y="753228"/>
            <a:ext cx="1345474" cy="108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12370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D1B98A-6C81-408B-A503-5AFE92CE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¿Nos están robando los pilotos?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DA426B-D774-4045-894A-5C8BB1EAF2D4}"/>
              </a:ext>
            </a:extLst>
          </p:cNvPr>
          <p:cNvPicPr/>
          <p:nvPr/>
        </p:nvPicPr>
        <p:blipFill rotWithShape="1">
          <a:blip r:embed="rId5"/>
          <a:srcRect l="-1" r="-699"/>
          <a:stretch/>
        </p:blipFill>
        <p:spPr>
          <a:xfrm>
            <a:off x="6736079" y="794782"/>
            <a:ext cx="4809490" cy="52684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7798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228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Laboratorio 4</vt:lpstr>
      <vt:lpstr>Dataset</vt:lpstr>
      <vt:lpstr>¿Debemos invertir en la contratación de más personal?</vt:lpstr>
      <vt:lpstr>Viajes totales</vt:lpstr>
      <vt:lpstr>¿Debemos invertir en la compra de más vehículos de distribución?</vt:lpstr>
      <vt:lpstr>Producto que movemos por vehículo</vt:lpstr>
      <vt:lpstr>Presentación de PowerPoint</vt:lpstr>
      <vt:lpstr>Las tarifas actuales ¿Son aceptables por el cliente?</vt:lpstr>
      <vt:lpstr>¿Nos están robando los pilotos?</vt:lpstr>
      <vt:lpstr>Entregas exitosas</vt:lpstr>
      <vt:lpstr>Clientes más importantes</vt:lpstr>
      <vt:lpstr>Estrategia - 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4</dc:title>
  <dc:creator>Juan Barillas</dc:creator>
  <cp:lastModifiedBy>Juan Barillas</cp:lastModifiedBy>
  <cp:revision>1</cp:revision>
  <dcterms:created xsi:type="dcterms:W3CDTF">2020-08-31T19:19:13Z</dcterms:created>
  <dcterms:modified xsi:type="dcterms:W3CDTF">2020-08-31T19:25:38Z</dcterms:modified>
</cp:coreProperties>
</file>