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handoutMasterIdLst>
    <p:handoutMasterId r:id="rId4"/>
  </p:handout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ABACC0-1AD2-FF3A-BC37-A941CCB60805}" name="Madison Kelsey" initials="MK" userId="Madison Kelsey" providerId="None"/>
  <p188:author id="{3BECFFF8-9669-4C2A-00D6-D777E58D8B61}" name="Jeremy Becnel" initials="JB" userId="S::becneljj@sfasu.edu::83c67da8-0358-45df-a8cb-c23f6394336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59F"/>
    <a:srgbClr val="E1D0F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B8942-9F5C-4E42-A9DF-37DBBB0E0705}" v="14" dt="2022-08-02T00:12:41.314"/>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14" d="100"/>
          <a:sy n="14" d="100"/>
        </p:scale>
        <p:origin x="1516" y="7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406B8942-9F5C-4E42-A9DF-37DBBB0E0705}"/>
    <pc:docChg chg="undo custSel modSld">
      <pc:chgData name="Jeremy Becnel" userId="83c67da8-0358-45df-a8cb-c23f6394336a" providerId="ADAL" clId="{406B8942-9F5C-4E42-A9DF-37DBBB0E0705}" dt="2022-08-02T00:17:56.229" v="385"/>
      <pc:docMkLst>
        <pc:docMk/>
      </pc:docMkLst>
      <pc:sldChg chg="addSp delSp modSp mod">
        <pc:chgData name="Jeremy Becnel" userId="83c67da8-0358-45df-a8cb-c23f6394336a" providerId="ADAL" clId="{406B8942-9F5C-4E42-A9DF-37DBBB0E0705}" dt="2022-08-02T00:17:56.229" v="385"/>
        <pc:sldMkLst>
          <pc:docMk/>
          <pc:sldMk cId="2251251862" sldId="256"/>
        </pc:sldMkLst>
        <pc:spChg chg="add del mod">
          <ac:chgData name="Jeremy Becnel" userId="83c67da8-0358-45df-a8cb-c23f6394336a" providerId="ADAL" clId="{406B8942-9F5C-4E42-A9DF-37DBBB0E0705}" dt="2022-08-02T00:03:47.600" v="6"/>
          <ac:spMkLst>
            <pc:docMk/>
            <pc:sldMk cId="2251251862" sldId="256"/>
            <ac:spMk id="6" creationId="{BE0A195C-ADFE-E52C-04CB-3679FCBEF1BD}"/>
          </ac:spMkLst>
        </pc:spChg>
        <pc:spChg chg="mod">
          <ac:chgData name="Jeremy Becnel" userId="83c67da8-0358-45df-a8cb-c23f6394336a" providerId="ADAL" clId="{406B8942-9F5C-4E42-A9DF-37DBBB0E0705}" dt="2022-08-02T00:08:27.864" v="143" actId="20577"/>
          <ac:spMkLst>
            <pc:docMk/>
            <pc:sldMk cId="2251251862" sldId="256"/>
            <ac:spMk id="10" creationId="{00000000-0000-0000-0000-000000000000}"/>
          </ac:spMkLst>
        </pc:spChg>
        <pc:spChg chg="mod">
          <ac:chgData name="Jeremy Becnel" userId="83c67da8-0358-45df-a8cb-c23f6394336a" providerId="ADAL" clId="{406B8942-9F5C-4E42-A9DF-37DBBB0E0705}" dt="2022-08-02T00:09:07.422" v="150" actId="255"/>
          <ac:spMkLst>
            <pc:docMk/>
            <pc:sldMk cId="2251251862" sldId="256"/>
            <ac:spMk id="11" creationId="{00000000-0000-0000-0000-000000000000}"/>
          </ac:spMkLst>
        </pc:spChg>
        <pc:spChg chg="mod">
          <ac:chgData name="Jeremy Becnel" userId="83c67da8-0358-45df-a8cb-c23f6394336a" providerId="ADAL" clId="{406B8942-9F5C-4E42-A9DF-37DBBB0E0705}" dt="2022-08-02T00:16:17.919" v="317" actId="20577"/>
          <ac:spMkLst>
            <pc:docMk/>
            <pc:sldMk cId="2251251862" sldId="256"/>
            <ac:spMk id="12" creationId="{00000000-0000-0000-0000-000000000000}"/>
          </ac:spMkLst>
        </pc:spChg>
        <pc:spChg chg="mod">
          <ac:chgData name="Jeremy Becnel" userId="83c67da8-0358-45df-a8cb-c23f6394336a" providerId="ADAL" clId="{406B8942-9F5C-4E42-A9DF-37DBBB0E0705}" dt="2022-08-02T00:09:35.954" v="159" actId="255"/>
          <ac:spMkLst>
            <pc:docMk/>
            <pc:sldMk cId="2251251862" sldId="256"/>
            <ac:spMk id="13" creationId="{00000000-0000-0000-0000-000000000000}"/>
          </ac:spMkLst>
        </pc:spChg>
        <pc:spChg chg="mod">
          <ac:chgData name="Jeremy Becnel" userId="83c67da8-0358-45df-a8cb-c23f6394336a" providerId="ADAL" clId="{406B8942-9F5C-4E42-A9DF-37DBBB0E0705}" dt="2022-08-02T00:10:25.232" v="182" actId="255"/>
          <ac:spMkLst>
            <pc:docMk/>
            <pc:sldMk cId="2251251862" sldId="256"/>
            <ac:spMk id="14" creationId="{00000000-0000-0000-0000-000000000000}"/>
          </ac:spMkLst>
        </pc:spChg>
        <pc:spChg chg="mod">
          <ac:chgData name="Jeremy Becnel" userId="83c67da8-0358-45df-a8cb-c23f6394336a" providerId="ADAL" clId="{406B8942-9F5C-4E42-A9DF-37DBBB0E0705}" dt="2022-08-02T00:09:49.908" v="160" actId="255"/>
          <ac:spMkLst>
            <pc:docMk/>
            <pc:sldMk cId="2251251862" sldId="256"/>
            <ac:spMk id="15" creationId="{00000000-0000-0000-0000-000000000000}"/>
          </ac:spMkLst>
        </pc:spChg>
        <pc:spChg chg="add mod">
          <ac:chgData name="Jeremy Becnel" userId="83c67da8-0358-45df-a8cb-c23f6394336a" providerId="ADAL" clId="{406B8942-9F5C-4E42-A9DF-37DBBB0E0705}" dt="2022-08-02T00:10:04.702" v="174" actId="1036"/>
          <ac:spMkLst>
            <pc:docMk/>
            <pc:sldMk cId="2251251862" sldId="256"/>
            <ac:spMk id="16" creationId="{2B3C0163-A2FD-68F9-CDA1-E2B6A966F7E7}"/>
          </ac:spMkLst>
        </pc:spChg>
        <pc:spChg chg="add mod">
          <ac:chgData name="Jeremy Becnel" userId="83c67da8-0358-45df-a8cb-c23f6394336a" providerId="ADAL" clId="{406B8942-9F5C-4E42-A9DF-37DBBB0E0705}" dt="2022-08-02T00:10:11.236" v="181" actId="1036"/>
          <ac:spMkLst>
            <pc:docMk/>
            <pc:sldMk cId="2251251862" sldId="256"/>
            <ac:spMk id="18" creationId="{41E2FAA8-81AA-1104-4A12-6E180A6C8FB9}"/>
          </ac:spMkLst>
        </pc:spChg>
        <pc:spChg chg="add del mod">
          <ac:chgData name="Jeremy Becnel" userId="83c67da8-0358-45df-a8cb-c23f6394336a" providerId="ADAL" clId="{406B8942-9F5C-4E42-A9DF-37DBBB0E0705}" dt="2022-08-02T00:17:56.229" v="385"/>
          <ac:spMkLst>
            <pc:docMk/>
            <pc:sldMk cId="2251251862" sldId="256"/>
            <ac:spMk id="20" creationId="{426DC198-C990-FFD7-E89C-6DBF9E54A3D5}"/>
          </ac:spMkLst>
        </pc:spChg>
        <pc:spChg chg="add mod">
          <ac:chgData name="Jeremy Becnel" userId="83c67da8-0358-45df-a8cb-c23f6394336a" providerId="ADAL" clId="{406B8942-9F5C-4E42-A9DF-37DBBB0E0705}" dt="2022-08-02T00:16:29.723" v="318" actId="1076"/>
          <ac:spMkLst>
            <pc:docMk/>
            <pc:sldMk cId="2251251862" sldId="256"/>
            <ac:spMk id="21" creationId="{9080B6A8-7EDF-BE26-D6C2-BB7C0441C51D}"/>
          </ac:spMkLst>
        </pc:spChg>
        <pc:spChg chg="mod">
          <ac:chgData name="Jeremy Becnel" userId="83c67da8-0358-45df-a8cb-c23f6394336a" providerId="ADAL" clId="{406B8942-9F5C-4E42-A9DF-37DBBB0E0705}" dt="2022-08-02T00:17:54.370" v="383" actId="1037"/>
          <ac:spMkLst>
            <pc:docMk/>
            <pc:sldMk cId="2251251862" sldId="256"/>
            <ac:spMk id="24" creationId="{00000000-0000-0000-0000-000000000000}"/>
          </ac:spMkLst>
        </pc:spChg>
        <pc:spChg chg="mod">
          <ac:chgData name="Jeremy Becnel" userId="83c67da8-0358-45df-a8cb-c23f6394336a" providerId="ADAL" clId="{406B8942-9F5C-4E42-A9DF-37DBBB0E0705}" dt="2022-08-02T00:17:49.782" v="371" actId="1037"/>
          <ac:spMkLst>
            <pc:docMk/>
            <pc:sldMk cId="2251251862" sldId="256"/>
            <ac:spMk id="25" creationId="{00000000-0000-0000-0000-000000000000}"/>
          </ac:spMkLst>
        </pc:spChg>
        <pc:spChg chg="mod">
          <ac:chgData name="Jeremy Becnel" userId="83c67da8-0358-45df-a8cb-c23f6394336a" providerId="ADAL" clId="{406B8942-9F5C-4E42-A9DF-37DBBB0E0705}" dt="2022-08-02T00:17:43.108" v="358" actId="1038"/>
          <ac:spMkLst>
            <pc:docMk/>
            <pc:sldMk cId="2251251862" sldId="256"/>
            <ac:spMk id="41" creationId="{2BE3FE73-D47D-4A03-AD4D-9868155139B5}"/>
          </ac:spMkLst>
        </pc:spChg>
        <pc:spChg chg="mod">
          <ac:chgData name="Jeremy Becnel" userId="83c67da8-0358-45df-a8cb-c23f6394336a" providerId="ADAL" clId="{406B8942-9F5C-4E42-A9DF-37DBBB0E0705}" dt="2022-08-02T00:17:36.318" v="337" actId="1036"/>
          <ac:spMkLst>
            <pc:docMk/>
            <pc:sldMk cId="2251251862" sldId="256"/>
            <ac:spMk id="42" creationId="{3F362AFE-F408-4368-8DD6-94653B4E276E}"/>
          </ac:spMkLst>
        </pc:spChg>
        <pc:graphicFrameChg chg="mod">
          <ac:chgData name="Jeremy Becnel" userId="83c67da8-0358-45df-a8cb-c23f6394336a" providerId="ADAL" clId="{406B8942-9F5C-4E42-A9DF-37DBBB0E0705}" dt="2022-08-02T00:09:58.214" v="167" actId="1036"/>
          <ac:graphicFrameMkLst>
            <pc:docMk/>
            <pc:sldMk cId="2251251862" sldId="256"/>
            <ac:graphicFrameMk id="2" creationId="{1C81B9EC-4E0D-C74C-8638-11C214BFEF91}"/>
          </ac:graphicFrameMkLst>
        </pc:graphicFrameChg>
        <pc:picChg chg="mod">
          <ac:chgData name="Jeremy Becnel" userId="83c67da8-0358-45df-a8cb-c23f6394336a" providerId="ADAL" clId="{406B8942-9F5C-4E42-A9DF-37DBBB0E0705}" dt="2022-08-02T00:08:44.754" v="149" actId="1036"/>
          <ac:picMkLst>
            <pc:docMk/>
            <pc:sldMk cId="2251251862" sldId="256"/>
            <ac:picMk id="7" creationId="{B3BCCA6A-87F4-F896-D1E6-C8D8A0362932}"/>
          </ac:picMkLst>
        </pc:picChg>
        <pc:picChg chg="mod">
          <ac:chgData name="Jeremy Becnel" userId="83c67da8-0358-45df-a8cb-c23f6394336a" providerId="ADAL" clId="{406B8942-9F5C-4E42-A9DF-37DBBB0E0705}" dt="2022-08-02T00:08:44.754" v="149" actId="1036"/>
          <ac:picMkLst>
            <pc:docMk/>
            <pc:sldMk cId="2251251862" sldId="256"/>
            <ac:picMk id="9" creationId="{3A4510A1-EE06-9A6F-58AB-E54ACA3A6578}"/>
          </ac:picMkLst>
        </pc:picChg>
        <pc:picChg chg="mod">
          <ac:chgData name="Jeremy Becnel" userId="83c67da8-0358-45df-a8cb-c23f6394336a" providerId="ADAL" clId="{406B8942-9F5C-4E42-A9DF-37DBBB0E0705}" dt="2022-08-02T00:09:17.736" v="158" actId="1036"/>
          <ac:picMkLst>
            <pc:docMk/>
            <pc:sldMk cId="2251251862" sldId="256"/>
            <ac:picMk id="23" creationId="{EA9A6656-16BB-221B-8FA2-6019AC8F5380}"/>
          </ac:picMkLst>
        </pc:picChg>
        <pc:picChg chg="mod">
          <ac:chgData name="Jeremy Becnel" userId="83c67da8-0358-45df-a8cb-c23f6394336a" providerId="ADAL" clId="{406B8942-9F5C-4E42-A9DF-37DBBB0E0705}" dt="2022-08-02T00:09:17.736" v="158" actId="1036"/>
          <ac:picMkLst>
            <pc:docMk/>
            <pc:sldMk cId="2251251862" sldId="256"/>
            <ac:picMk id="1030" creationId="{CF1C94D5-E615-C0C1-1D02-C56B3224FBF7}"/>
          </ac:picMkLst>
        </pc:picChg>
      </pc:sldChg>
    </pc:docChg>
  </pc:docChgLst>
  <pc:docChgLst>
    <pc:chgData name="Madison Kelsey" userId="3e04ebce-fdfe-4453-98bf-5b26d7fec58b" providerId="ADAL" clId="{2ED5958C-6E35-4C7D-967F-0FDCEFDE12CC}"/>
    <pc:docChg chg="modSld">
      <pc:chgData name="Madison Kelsey" userId="3e04ebce-fdfe-4453-98bf-5b26d7fec58b" providerId="ADAL" clId="{2ED5958C-6E35-4C7D-967F-0FDCEFDE12CC}" dt="2022-08-02T18:22:40.434" v="13" actId="1036"/>
      <pc:docMkLst>
        <pc:docMk/>
      </pc:docMkLst>
      <pc:sldChg chg="modSp mod">
        <pc:chgData name="Madison Kelsey" userId="3e04ebce-fdfe-4453-98bf-5b26d7fec58b" providerId="ADAL" clId="{2ED5958C-6E35-4C7D-967F-0FDCEFDE12CC}" dt="2022-08-02T18:22:40.434" v="13" actId="1036"/>
        <pc:sldMkLst>
          <pc:docMk/>
          <pc:sldMk cId="2251251862" sldId="256"/>
        </pc:sldMkLst>
        <pc:spChg chg="mod">
          <ac:chgData name="Madison Kelsey" userId="3e04ebce-fdfe-4453-98bf-5b26d7fec58b" providerId="ADAL" clId="{2ED5958C-6E35-4C7D-967F-0FDCEFDE12CC}" dt="2022-08-02T18:18:11.555" v="1" actId="20577"/>
          <ac:spMkLst>
            <pc:docMk/>
            <pc:sldMk cId="2251251862" sldId="256"/>
            <ac:spMk id="11" creationId="{00000000-0000-0000-0000-000000000000}"/>
          </ac:spMkLst>
        </pc:spChg>
        <pc:spChg chg="mod">
          <ac:chgData name="Madison Kelsey" userId="3e04ebce-fdfe-4453-98bf-5b26d7fec58b" providerId="ADAL" clId="{2ED5958C-6E35-4C7D-967F-0FDCEFDE12CC}" dt="2022-08-02T18:20:56.417" v="11" actId="20577"/>
          <ac:spMkLst>
            <pc:docMk/>
            <pc:sldMk cId="2251251862" sldId="256"/>
            <ac:spMk id="12" creationId="{00000000-0000-0000-0000-000000000000}"/>
          </ac:spMkLst>
        </pc:spChg>
        <pc:spChg chg="mod">
          <ac:chgData name="Madison Kelsey" userId="3e04ebce-fdfe-4453-98bf-5b26d7fec58b" providerId="ADAL" clId="{2ED5958C-6E35-4C7D-967F-0FDCEFDE12CC}" dt="2022-08-02T18:21:13.885" v="12" actId="1035"/>
          <ac:spMkLst>
            <pc:docMk/>
            <pc:sldMk cId="2251251862" sldId="256"/>
            <ac:spMk id="14" creationId="{00000000-0000-0000-0000-000000000000}"/>
          </ac:spMkLst>
        </pc:spChg>
        <pc:grpChg chg="mod">
          <ac:chgData name="Madison Kelsey" userId="3e04ebce-fdfe-4453-98bf-5b26d7fec58b" providerId="ADAL" clId="{2ED5958C-6E35-4C7D-967F-0FDCEFDE12CC}" dt="2022-08-02T18:22:40.434" v="13" actId="1036"/>
          <ac:grpSpMkLst>
            <pc:docMk/>
            <pc:sldMk cId="2251251862" sldId="256"/>
            <ac:grpSpMk id="37" creationId="{5914D990-2504-4B21-A6EB-04FF4361B89B}"/>
          </ac:grpSpMkLst>
        </pc:grpChg>
        <pc:picChg chg="mod">
          <ac:chgData name="Madison Kelsey" userId="3e04ebce-fdfe-4453-98bf-5b26d7fec58b" providerId="ADAL" clId="{2ED5958C-6E35-4C7D-967F-0FDCEFDE12CC}" dt="2022-08-02T18:17:47.877" v="0" actId="1036"/>
          <ac:picMkLst>
            <pc:docMk/>
            <pc:sldMk cId="2251251862" sldId="256"/>
            <ac:picMk id="7" creationId="{B3BCCA6A-87F4-F896-D1E6-C8D8A0362932}"/>
          </ac:picMkLst>
        </pc:picChg>
        <pc:picChg chg="mod">
          <ac:chgData name="Madison Kelsey" userId="3e04ebce-fdfe-4453-98bf-5b26d7fec58b" providerId="ADAL" clId="{2ED5958C-6E35-4C7D-967F-0FDCEFDE12CC}" dt="2022-08-02T18:20:38.521" v="4" actId="1036"/>
          <ac:picMkLst>
            <pc:docMk/>
            <pc:sldMk cId="2251251862" sldId="256"/>
            <ac:picMk id="8" creationId="{38736692-4540-4450-A76A-1FE8FDF947A6}"/>
          </ac:picMkLst>
        </pc:picChg>
        <pc:picChg chg="mod">
          <ac:chgData name="Madison Kelsey" userId="3e04ebce-fdfe-4453-98bf-5b26d7fec58b" providerId="ADAL" clId="{2ED5958C-6E35-4C7D-967F-0FDCEFDE12CC}" dt="2022-08-02T18:17:47.877" v="0" actId="1036"/>
          <ac:picMkLst>
            <pc:docMk/>
            <pc:sldMk cId="2251251862" sldId="256"/>
            <ac:picMk id="9" creationId="{3A4510A1-EE06-9A6F-58AB-E54ACA3A6578}"/>
          </ac:picMkLst>
        </pc:picChg>
        <pc:picChg chg="mod">
          <ac:chgData name="Madison Kelsey" userId="3e04ebce-fdfe-4453-98bf-5b26d7fec58b" providerId="ADAL" clId="{2ED5958C-6E35-4C7D-967F-0FDCEFDE12CC}" dt="2022-08-02T18:18:29.963" v="2" actId="1038"/>
          <ac:picMkLst>
            <pc:docMk/>
            <pc:sldMk cId="2251251862" sldId="256"/>
            <ac:picMk id="23" creationId="{EA9A6656-16BB-221B-8FA2-6019AC8F53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13AA6-6EE6-4DD7-854C-324C5E6CBFE2}"/>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ACCDD1-C67B-4D69-A51E-66AAD5F9BF20}"/>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7151A46D-D41C-4A90-A00B-41DB1F43CE1D}" type="datetimeFigureOut">
              <a:rPr lang="en-US" smtClean="0"/>
              <a:t>8/2/2022</a:t>
            </a:fld>
            <a:endParaRPr lang="en-US"/>
          </a:p>
        </p:txBody>
      </p:sp>
      <p:sp>
        <p:nvSpPr>
          <p:cNvPr id="4" name="Footer Placeholder 3">
            <a:extLst>
              <a:ext uri="{FF2B5EF4-FFF2-40B4-BE49-F238E27FC236}">
                <a16:creationId xmlns:a16="http://schemas.microsoft.com/office/drawing/2014/main" id="{4975C91C-1B2D-4292-A03A-28509660F97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263792-A0FF-4947-8FAD-56137AA4AA08}"/>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2D4865E-9517-4FD8-B532-27BBF85F163D}" type="slidenum">
              <a:rPr lang="en-US" smtClean="0"/>
              <a:t>‹#›</a:t>
            </a:fld>
            <a:endParaRPr lang="en-US"/>
          </a:p>
        </p:txBody>
      </p:sp>
    </p:spTree>
    <p:extLst>
      <p:ext uri="{BB962C8B-B14F-4D97-AF65-F5344CB8AC3E}">
        <p14:creationId xmlns:p14="http://schemas.microsoft.com/office/powerpoint/2010/main" val="293098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06CA19FA-A97A-4A00-A435-23AB33AC757B}" type="datetimeFigureOut">
              <a:rPr lang="en-US" smtClean="0"/>
              <a:t>8/2/2022</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1D18251-6D2E-4AA4-95FA-BF75046D38D0}" type="slidenum">
              <a:rPr lang="en-US" smtClean="0"/>
              <a:t>‹#›</a:t>
            </a:fld>
            <a:endParaRPr lang="en-US"/>
          </a:p>
        </p:txBody>
      </p:sp>
    </p:spTree>
    <p:extLst>
      <p:ext uri="{BB962C8B-B14F-4D97-AF65-F5344CB8AC3E}">
        <p14:creationId xmlns:p14="http://schemas.microsoft.com/office/powerpoint/2010/main" val="2575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D18251-6D2E-4AA4-95FA-BF75046D38D0}" type="slidenum">
              <a:rPr lang="en-US" smtClean="0"/>
              <a:t>1</a:t>
            </a:fld>
            <a:endParaRPr lang="en-US"/>
          </a:p>
        </p:txBody>
      </p:sp>
    </p:spTree>
    <p:extLst>
      <p:ext uri="{BB962C8B-B14F-4D97-AF65-F5344CB8AC3E}">
        <p14:creationId xmlns:p14="http://schemas.microsoft.com/office/powerpoint/2010/main" val="39429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8/2/2022</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E1D0F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[This sidebar area does not print.] </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Poster Print Size:</a:t>
            </a:r>
            <a:endParaRPr sz="66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Placeholders</a:t>
            </a:r>
            <a:r>
              <a:rPr sz="6600" dirty="0">
                <a:solidFill>
                  <a:srgbClr val="7F7F7F"/>
                </a:solidFill>
                <a:latin typeface="Calibri" pitchFamily="34" charset="0"/>
                <a:cs typeface="Calibri" panose="020F0502020204030204" pitchFamily="34" charset="0"/>
              </a:rPr>
              <a:t>:</a:t>
            </a:r>
          </a:p>
          <a:p>
            <a:pPr lvl="0">
              <a:spcBef>
                <a:spcPts val="0"/>
              </a:spcBef>
              <a:spcAft>
                <a:spcPts val="1800"/>
              </a:spcAft>
            </a:pPr>
            <a:r>
              <a:rPr sz="4800" dirty="0">
                <a:solidFill>
                  <a:srgbClr val="7F7F7F"/>
                </a:solidFill>
                <a:latin typeface="Calibri" pitchFamily="34" charset="0"/>
                <a:cs typeface="Calibri" panose="020F0502020204030204" pitchFamily="34" charset="0"/>
              </a:rPr>
              <a:t>The </a:t>
            </a:r>
            <a:r>
              <a:rPr lang="en-US" sz="4800" dirty="0">
                <a:solidFill>
                  <a:srgbClr val="7F7F7F"/>
                </a:solidFill>
                <a:latin typeface="Calibri" pitchFamily="34" charset="0"/>
                <a:cs typeface="Calibri" panose="020F0502020204030204" pitchFamily="34" charset="0"/>
              </a:rPr>
              <a:t>various elements included</a:t>
            </a:r>
            <a:r>
              <a:rPr sz="4800" dirty="0">
                <a:solidFill>
                  <a:srgbClr val="7F7F7F"/>
                </a:solidFill>
                <a:latin typeface="Calibri" pitchFamily="34" charset="0"/>
                <a:cs typeface="Calibri" panose="020F0502020204030204" pitchFamily="34" charset="0"/>
              </a:rPr>
              <a:t> in this </a:t>
            </a:r>
            <a:r>
              <a:rPr lang="en-US" sz="4800" dirty="0">
                <a:solidFill>
                  <a:srgbClr val="7F7F7F"/>
                </a:solidFill>
                <a:latin typeface="Calibri" pitchFamily="34" charset="0"/>
                <a:cs typeface="Calibri" panose="020F0502020204030204" pitchFamily="34" charset="0"/>
              </a:rPr>
              <a:t>poster are ones</a:t>
            </a:r>
            <a:r>
              <a:rPr lang="en-US" sz="4800" baseline="0" dirty="0">
                <a:solidFill>
                  <a:srgbClr val="7F7F7F"/>
                </a:solidFill>
                <a:latin typeface="Calibri" pitchFamily="34" charset="0"/>
                <a:cs typeface="Calibri" panose="020F0502020204030204" pitchFamily="34" charset="0"/>
              </a:rPr>
              <a:t> we often see in medical, research, and scientific posters.</a:t>
            </a:r>
            <a:r>
              <a:rPr sz="4800" dirty="0">
                <a:solidFill>
                  <a:srgbClr val="7F7F7F"/>
                </a:solidFill>
                <a:latin typeface="Calibri" pitchFamily="34" charset="0"/>
                <a:cs typeface="Calibri" panose="020F0502020204030204" pitchFamily="34" charset="0"/>
              </a:rPr>
              <a:t> </a:t>
            </a:r>
            <a:r>
              <a:rPr lang="en-US" sz="4800" dirty="0">
                <a:solidFill>
                  <a:srgbClr val="7F7F7F"/>
                </a:solidFill>
                <a:latin typeface="Calibri" pitchFamily="34" charset="0"/>
                <a:cs typeface="Calibri" panose="020F0502020204030204" pitchFamily="34" charset="0"/>
              </a:rPr>
              <a:t>Feel</a:t>
            </a:r>
            <a:r>
              <a:rPr lang="en-US" sz="4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Image</a:t>
            </a:r>
            <a:r>
              <a:rPr lang="en-US" sz="6600" baseline="0" dirty="0">
                <a:solidFill>
                  <a:srgbClr val="7F7F7F"/>
                </a:solidFill>
                <a:latin typeface="Calibri" pitchFamily="34" charset="0"/>
                <a:cs typeface="Calibri" panose="020F0502020204030204" pitchFamily="34" charset="0"/>
              </a:rPr>
              <a:t> Quality</a:t>
            </a:r>
            <a:r>
              <a:rPr lang="en-US" sz="66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You can place digital photos or logo art in your poster file by selecting the </a:t>
            </a:r>
            <a:r>
              <a:rPr lang="en-US" sz="4800" b="1" dirty="0">
                <a:solidFill>
                  <a:srgbClr val="7F7F7F"/>
                </a:solidFill>
                <a:latin typeface="Calibri" pitchFamily="34" charset="0"/>
                <a:cs typeface="Calibri" panose="020F0502020204030204" pitchFamily="34" charset="0"/>
              </a:rPr>
              <a:t>Insert, Picture</a:t>
            </a:r>
            <a:r>
              <a:rPr lang="en-US" sz="4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800" b="1" dirty="0">
                <a:solidFill>
                  <a:srgbClr val="7F7F7F"/>
                </a:solidFill>
                <a:latin typeface="Calibri" pitchFamily="34" charset="0"/>
                <a:cs typeface="Calibri" panose="020F0502020204030204" pitchFamily="34" charset="0"/>
              </a:rPr>
              <a:t>150-200 pixels per inch in their final printed size</a:t>
            </a:r>
            <a:r>
              <a:rPr lang="en-US" sz="4800" dirty="0">
                <a:solidFill>
                  <a:srgbClr val="7F7F7F"/>
                </a:solidFill>
                <a:latin typeface="Calibri" pitchFamily="34" charset="0"/>
                <a:cs typeface="Calibri" panose="020F0502020204030204" pitchFamily="34" charset="0"/>
              </a:rPr>
              <a:t>. For instance, a 1600 x 1200 pixel</a:t>
            </a:r>
            <a:r>
              <a:rPr lang="en-US" sz="4800" baseline="0" dirty="0">
                <a:solidFill>
                  <a:srgbClr val="7F7F7F"/>
                </a:solidFill>
                <a:latin typeface="Calibri" pitchFamily="34" charset="0"/>
                <a:cs typeface="Calibri" panose="020F0502020204030204" pitchFamily="34" charset="0"/>
              </a:rPr>
              <a:t> photo will usually look fine up to </a:t>
            </a:r>
            <a:r>
              <a:rPr lang="en-US" sz="48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  </a:t>
            </a:r>
          </a:p>
          <a:p>
            <a:pPr lvl="0">
              <a:spcBef>
                <a:spcPts val="0"/>
              </a:spcBef>
              <a:spcAft>
                <a:spcPts val="1800"/>
              </a:spcAft>
            </a:pPr>
            <a:r>
              <a:rPr lang="en-US" sz="4400" dirty="0">
                <a:solidFill>
                  <a:srgbClr val="7F7F7F"/>
                </a:solidFill>
                <a:latin typeface="Calibri" pitchFamily="34" charset="0"/>
                <a:cs typeface="Calibri" panose="020F0502020204030204" pitchFamily="34" charset="0"/>
              </a:rPr>
              <a:t>Reference:  This template is based on a template provided at </a:t>
            </a:r>
            <a:r>
              <a:rPr lang="en-US" sz="4400" baseline="0" dirty="0">
                <a:solidFill>
                  <a:schemeClr val="bg1">
                    <a:lumMod val="50000"/>
                  </a:schemeClr>
                </a:solidFill>
                <a:latin typeface="Calibri" pitchFamily="34" charset="0"/>
                <a:cs typeface="Calibri" panose="020F0502020204030204" pitchFamily="34" charset="0"/>
              </a:rPr>
              <a:t>genigraphics.com.</a:t>
            </a:r>
            <a:endParaRPr lang="en-US" sz="4400" dirty="0">
              <a:solidFill>
                <a:srgbClr val="7F7F7F"/>
              </a:solidFill>
              <a:latin typeface="Calibri" pitchFamily="34" charset="0"/>
              <a:cs typeface="Calibri" panose="020F0502020204030204" pitchFamily="34" charset="0"/>
            </a:endParaRP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endParaRPr lang="en-US" sz="3600" dirty="0">
              <a:solidFill>
                <a:srgbClr val="7F7F7F"/>
              </a:solidFill>
              <a:latin typeface="Calibri"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unity.com/" TargetMode="External"/><Relationship Id="rId13" Type="http://schemas.openxmlformats.org/officeDocument/2006/relationships/image" Target="../media/image7.emf"/><Relationship Id="rId18"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hyperlink" Target="https://www.ibm.com/cloud/learn/natural-language-processing" TargetMode="External"/><Relationship Id="rId12" Type="http://schemas.openxmlformats.org/officeDocument/2006/relationships/package" Target="../embeddings/Microsoft_PowerPoint_Presentation.pptx"/><Relationship Id="rId17" Type="http://schemas.openxmlformats.org/officeDocument/2006/relationships/image" Target="../media/image11.jpg"/><Relationship Id="rId2" Type="http://schemas.openxmlformats.org/officeDocument/2006/relationships/notesSlide" Target="../notesSlides/notesSlide1.xml"/><Relationship Id="rId16"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hyperlink" Target="https://www.hearingloss.org/wp-content/uploads/HLAA_HearingLoss_Facts_Statistics.pdf" TargetMode="External"/><Relationship Id="rId11" Type="http://schemas.openxmlformats.org/officeDocument/2006/relationships/image" Target="../media/image6.png"/><Relationship Id="rId5" Type="http://schemas.openxmlformats.org/officeDocument/2006/relationships/image" Target="../media/image4.jpg"/><Relationship Id="rId15" Type="http://schemas.openxmlformats.org/officeDocument/2006/relationships/image" Target="../media/image9.jpg"/><Relationship Id="rId10" Type="http://schemas.openxmlformats.org/officeDocument/2006/relationships/image" Target="../media/image5.png"/><Relationship Id="rId19" Type="http://schemas.openxmlformats.org/officeDocument/2006/relationships/image" Target="../media/image13.jpeg"/><Relationship Id="rId4" Type="http://schemas.openxmlformats.org/officeDocument/2006/relationships/image" Target="../media/image3.jpeg"/><Relationship Id="rId9" Type="http://schemas.openxmlformats.org/officeDocument/2006/relationships/hyperlink" Target="https://academic.oup.com/jdsde/article/10/3/244/413365" TargetMode="External"/><Relationship Id="rId1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erson giving a presentation&#10;&#10;Description automatically generated with medium confidence">
            <a:extLst>
              <a:ext uri="{FF2B5EF4-FFF2-40B4-BE49-F238E27FC236}">
                <a16:creationId xmlns:a16="http://schemas.microsoft.com/office/drawing/2014/main" id="{EA9A6656-16BB-221B-8FA2-6019AC8F5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708" y="23708798"/>
            <a:ext cx="7567292" cy="4256602"/>
          </a:xfrm>
          <a:prstGeom prst="rect">
            <a:avLst/>
          </a:prstGeom>
          <a:ln w="38100">
            <a:solidFill>
              <a:srgbClr val="5F259F"/>
            </a:solidFill>
          </a:ln>
        </p:spPr>
      </p:pic>
      <p:pic>
        <p:nvPicPr>
          <p:cNvPr id="1030" name="Picture 6" descr="Student Accessibility Services | Note-Taking Assistance">
            <a:extLst>
              <a:ext uri="{FF2B5EF4-FFF2-40B4-BE49-F238E27FC236}">
                <a16:creationId xmlns:a16="http://schemas.microsoft.com/office/drawing/2014/main" id="{CF1C94D5-E615-C0C1-1D02-C56B3224F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960797"/>
            <a:ext cx="5626158" cy="3752604"/>
          </a:xfrm>
          <a:prstGeom prst="rect">
            <a:avLst/>
          </a:prstGeom>
          <a:noFill/>
          <a:ln w="38100">
            <a:solidFill>
              <a:srgbClr val="5F259F"/>
            </a:solidFill>
          </a:ln>
          <a:extLst>
            <a:ext uri="{909E8E84-426E-40DD-AFC4-6F175D3DCCD1}">
              <a14:hiddenFill xmlns:a14="http://schemas.microsoft.com/office/drawing/2010/main">
                <a:solidFill>
                  <a:srgbClr val="FFFFFF"/>
                </a:solidFill>
              </a14:hiddenFill>
            </a:ext>
          </a:extLst>
        </p:spPr>
      </p:pic>
      <p:sp>
        <p:nvSpPr>
          <p:cNvPr id="12" name="Text Box 191"/>
          <p:cNvSpPr txBox="1">
            <a:spLocks noChangeArrowheads="1"/>
          </p:cNvSpPr>
          <p:nvPr/>
        </p:nvSpPr>
        <p:spPr bwMode="auto">
          <a:xfrm>
            <a:off x="29260800" y="5486400"/>
            <a:ext cx="13167360" cy="15788891"/>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Depicted below are captures of what the user sees when utilizing the prototype. The software first provides a hypothesis of the raw audio it is receiving. The software intentionally displays the hypothesis to further the insight of the user before displaying the predicted result and corresponding sentiment. </a:t>
            </a: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r>
              <a:rPr lang="en-US" sz="3600" dirty="0">
                <a:latin typeface="Calibri" pitchFamily="34" charset="0"/>
              </a:rPr>
              <a:t> The software is optimized </a:t>
            </a:r>
            <a:br>
              <a:rPr lang="en-US" sz="3600" dirty="0">
                <a:latin typeface="Calibri" pitchFamily="34" charset="0"/>
              </a:rPr>
            </a:br>
            <a:r>
              <a:rPr lang="en-US" sz="3600" dirty="0">
                <a:latin typeface="Calibri" pitchFamily="34" charset="0"/>
              </a:rPr>
              <a:t> for a lecture environment</a:t>
            </a:r>
            <a:br>
              <a:rPr lang="en-US" sz="3600" dirty="0">
                <a:latin typeface="Calibri" pitchFamily="34" charset="0"/>
              </a:rPr>
            </a:br>
            <a:r>
              <a:rPr lang="en-US" sz="3600" dirty="0">
                <a:latin typeface="Calibri" pitchFamily="34" charset="0"/>
              </a:rPr>
              <a:t> with movable subtitles to </a:t>
            </a:r>
            <a:br>
              <a:rPr lang="en-US" sz="3600" dirty="0">
                <a:latin typeface="Calibri" pitchFamily="34" charset="0"/>
              </a:rPr>
            </a:br>
            <a:r>
              <a:rPr lang="en-US" sz="3600" dirty="0">
                <a:latin typeface="Calibri" pitchFamily="34" charset="0"/>
              </a:rPr>
              <a:t> allow the user to place </a:t>
            </a:r>
            <a:br>
              <a:rPr lang="en-US" sz="3600" dirty="0">
                <a:latin typeface="Calibri" pitchFamily="34" charset="0"/>
              </a:rPr>
            </a:br>
            <a:r>
              <a:rPr lang="en-US" sz="3600" dirty="0">
                <a:latin typeface="Calibri" pitchFamily="34" charset="0"/>
              </a:rPr>
              <a:t> them in an ideal location. </a:t>
            </a: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r>
              <a:rPr lang="en-US" sz="3600" dirty="0">
                <a:latin typeface="Calibri" pitchFamily="34" charset="0"/>
              </a:rPr>
              <a:t>								</a:t>
            </a:r>
          </a:p>
          <a:p>
            <a:pPr eaLnBrk="1" hangingPunct="1"/>
            <a:r>
              <a:rPr lang="en-US" sz="3600" dirty="0">
                <a:latin typeface="Calibri" pitchFamily="34" charset="0"/>
              </a:rPr>
              <a:t>	</a:t>
            </a:r>
          </a:p>
        </p:txBody>
      </p:sp>
      <p:pic>
        <p:nvPicPr>
          <p:cNvPr id="9" name="Picture 8" descr="A picture containing text, floor, indoor, wall&#10;&#10;Description automatically generated">
            <a:extLst>
              <a:ext uri="{FF2B5EF4-FFF2-40B4-BE49-F238E27FC236}">
                <a16:creationId xmlns:a16="http://schemas.microsoft.com/office/drawing/2014/main" id="{3A4510A1-EE06-9A6F-58AB-E54ACA3A65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11162021"/>
            <a:ext cx="8894281" cy="6668779"/>
          </a:xfrm>
          <a:prstGeom prst="rect">
            <a:avLst/>
          </a:prstGeom>
          <a:ln w="38100">
            <a:solidFill>
              <a:srgbClr val="5F259F"/>
            </a:solidFill>
          </a:ln>
        </p:spPr>
      </p:pic>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Enhancing The Classroom Experience For Hearing Impaired Students </a:t>
            </a:r>
          </a:p>
          <a:p>
            <a:pPr algn="ctr" eaLnBrk="1" hangingPunct="1"/>
            <a:r>
              <a:rPr lang="en-US" sz="7200" b="1" dirty="0">
                <a:solidFill>
                  <a:schemeClr val="bg1"/>
                </a:solidFill>
                <a:latin typeface="+mn-lt"/>
              </a:rPr>
              <a:t>Utilizing Mixed Reality Real-Time Subtitle System</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Madison Kelsey, Dr. Jeremy Becnel</a:t>
            </a:r>
            <a:endParaRPr lang="en-US" sz="4000" baseline="30000" dirty="0">
              <a:solidFill>
                <a:schemeClr val="bg1"/>
              </a:solidFill>
              <a:latin typeface="+mn-lt"/>
            </a:endParaRPr>
          </a:p>
          <a:p>
            <a:pPr algn="ctr"/>
            <a:r>
              <a:rPr lang="en-US" sz="4000" dirty="0">
                <a:solidFill>
                  <a:schemeClr val="bg1"/>
                </a:solidFill>
                <a:latin typeface="+mn-lt"/>
                <a:cs typeface="Calibri"/>
              </a:rPr>
              <a:t>Department of Computer Science</a:t>
            </a:r>
            <a:r>
              <a:rPr lang="en-US" sz="4000" dirty="0">
                <a:solidFill>
                  <a:schemeClr val="bg1"/>
                </a:solidFill>
                <a:latin typeface="+mn-lt"/>
                <a:cs typeface="Arial"/>
              </a:rPr>
              <a:t>, Stephen F. Austin State University</a:t>
            </a:r>
            <a:endParaRPr lang="en-US" dirty="0">
              <a:solidFill>
                <a:schemeClr val="bg1"/>
              </a:solidFill>
              <a:cs typeface="Arial"/>
            </a:endParaRPr>
          </a:p>
        </p:txBody>
      </p:sp>
      <p:sp>
        <p:nvSpPr>
          <p:cNvPr id="24" name="TextBox 23"/>
          <p:cNvSpPr txBox="1"/>
          <p:nvPr/>
        </p:nvSpPr>
        <p:spPr>
          <a:xfrm>
            <a:off x="838200" y="30038039"/>
            <a:ext cx="12923519" cy="1915897"/>
          </a:xfrm>
          <a:prstGeom prst="rect">
            <a:avLst/>
          </a:prstGeom>
          <a:noFill/>
        </p:spPr>
        <p:txBody>
          <a:bodyPr wrap="square" lIns="68568" tIns="34284" rIns="68568" bIns="34284" rtlCol="0">
            <a:spAutoFit/>
          </a:bodyPr>
          <a:lstStyle/>
          <a:p>
            <a:r>
              <a:rPr lang="en-US" sz="2400" dirty="0"/>
              <a:t>Madison Kelsey</a:t>
            </a:r>
          </a:p>
          <a:p>
            <a:r>
              <a:rPr lang="en-US" sz="2400" dirty="0"/>
              <a:t>Department of Computer Science</a:t>
            </a:r>
          </a:p>
          <a:p>
            <a:r>
              <a:rPr lang="en-US" sz="2400" b="0" i="0" dirty="0">
                <a:solidFill>
                  <a:srgbClr val="000000"/>
                </a:solidFill>
                <a:effectLst/>
              </a:rPr>
              <a:t>P.O. Box 13063, SFA Station</a:t>
            </a:r>
            <a:br>
              <a:rPr lang="en-US" sz="2400" dirty="0"/>
            </a:br>
            <a:r>
              <a:rPr lang="en-US" sz="2400" b="0" i="0" dirty="0">
                <a:solidFill>
                  <a:srgbClr val="000000"/>
                </a:solidFill>
                <a:effectLst/>
              </a:rPr>
              <a:t>Nacogdoches, Texas 75962</a:t>
            </a:r>
            <a:endParaRPr lang="en-US" sz="2400" dirty="0"/>
          </a:p>
          <a:p>
            <a:r>
              <a:rPr lang="en-US" sz="2400" dirty="0"/>
              <a:t>kelseymd@jacks.sfasu.edu</a:t>
            </a:r>
          </a:p>
        </p:txBody>
      </p:sp>
      <p:sp>
        <p:nvSpPr>
          <p:cNvPr id="25" name="TextBox 24"/>
          <p:cNvSpPr txBox="1"/>
          <p:nvPr/>
        </p:nvSpPr>
        <p:spPr>
          <a:xfrm>
            <a:off x="76200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9489400" y="29946600"/>
            <a:ext cx="14325600" cy="2743200"/>
          </a:xfrm>
          <a:prstGeom prst="rect">
            <a:avLst/>
          </a:prstGeom>
          <a:noFill/>
        </p:spPr>
        <p:txBody>
          <a:bodyPr wrap="square" lIns="68568" tIns="68568" rIns="68568" bIns="68568" numCol="1" spcCol="342842" rtlCol="0">
            <a:spAutoFit/>
          </a:bodyPr>
          <a:lstStyle/>
          <a:p>
            <a:r>
              <a:rPr lang="en-US" sz="2400" dirty="0"/>
              <a:t>1. Hearing Loss Association of America (</a:t>
            </a:r>
            <a:r>
              <a:rPr lang="en-US" sz="2400" dirty="0">
                <a:hlinkClick r:id="rId6"/>
              </a:rPr>
              <a:t>https://www.hearingloss.org/wp-content/uploads/HLAA_HearingLoss_Facts_Statistics.pdf</a:t>
            </a:r>
            <a:r>
              <a:rPr lang="en-US" sz="2400" dirty="0"/>
              <a:t>)</a:t>
            </a:r>
          </a:p>
          <a:p>
            <a:r>
              <a:rPr lang="en-US" sz="2400" dirty="0"/>
              <a:t>2. IBM - Natural Language Processing (</a:t>
            </a:r>
            <a:r>
              <a:rPr lang="en-US" sz="2400" dirty="0">
                <a:hlinkClick r:id="rId7"/>
              </a:rPr>
              <a:t>https://www.ibm.com/cloud/learn/natural-language-processing</a:t>
            </a:r>
            <a:r>
              <a:rPr lang="en-US" sz="2400" dirty="0"/>
              <a:t>)</a:t>
            </a:r>
          </a:p>
          <a:p>
            <a:r>
              <a:rPr lang="en-US" sz="2400" dirty="0"/>
              <a:t>3. Microsoft Azure (https://azure.microsoft.com/en-us/services/cognitive-services/speech-to-text/#overview) </a:t>
            </a:r>
          </a:p>
          <a:p>
            <a:r>
              <a:rPr lang="en-US" sz="2400" dirty="0"/>
              <a:t>4. Unity Real-Time Development Platform (</a:t>
            </a:r>
            <a:r>
              <a:rPr lang="en-US" sz="2400" dirty="0">
                <a:hlinkClick r:id="rId8"/>
              </a:rPr>
              <a:t>https://unity.com/</a:t>
            </a:r>
            <a:r>
              <a:rPr lang="en-US" sz="2400" dirty="0"/>
              <a:t>)</a:t>
            </a:r>
          </a:p>
          <a:p>
            <a:r>
              <a:rPr lang="en-US" sz="2400" dirty="0"/>
              <a:t>5. Written language of deaf and hard-of-hearing students in public schools (</a:t>
            </a:r>
            <a:r>
              <a:rPr lang="en-US" sz="2400" dirty="0">
                <a:hlinkClick r:id="rId9"/>
              </a:rPr>
              <a:t>https://academic.oup.com/jdsde/article/10/3/244/413365</a:t>
            </a:r>
            <a:r>
              <a:rPr lang="en-US" sz="2400" dirty="0"/>
              <a:t>)</a:t>
            </a:r>
          </a:p>
        </p:txBody>
      </p:sp>
      <p:sp>
        <p:nvSpPr>
          <p:cNvPr id="27" name="TextBox 26"/>
          <p:cNvSpPr txBox="1"/>
          <p:nvPr/>
        </p:nvSpPr>
        <p:spPr>
          <a:xfrm>
            <a:off x="29489400"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4708935"/>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The intent of this project is to develop a software application that provides practical functionality within an individual’s daily activities. The application accepts live audio from the user's environment, providing real-time captioning for the user.</a:t>
            </a:r>
          </a:p>
          <a:p>
            <a:pPr eaLnBrk="1" hangingPunct="1"/>
            <a:endParaRPr lang="en-US" sz="3600" dirty="0">
              <a:latin typeface="Calibri" pitchFamily="34" charset="0"/>
            </a:endParaRPr>
          </a:p>
          <a:p>
            <a:pPr eaLnBrk="1" hangingPunct="1"/>
            <a:r>
              <a:rPr lang="en-US" sz="3600" dirty="0">
                <a:latin typeface="Calibri" pitchFamily="34" charset="0"/>
              </a:rPr>
              <a:t>The application is deployable on mixed reality platforms. The software is developed with Unity Game Engine, Visual Studio, and Azure’s Speech-To-Text API. </a:t>
            </a:r>
          </a:p>
        </p:txBody>
      </p:sp>
      <p:sp>
        <p:nvSpPr>
          <p:cNvPr id="32" name="Rectangle 31"/>
          <p:cNvSpPr/>
          <p:nvPr/>
        </p:nvSpPr>
        <p:spPr>
          <a:xfrm>
            <a:off x="146304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Objective/Abstract</a:t>
            </a:r>
          </a:p>
        </p:txBody>
      </p:sp>
      <p:sp>
        <p:nvSpPr>
          <p:cNvPr id="15" name="Text Box 194"/>
          <p:cNvSpPr txBox="1">
            <a:spLocks noChangeArrowheads="1"/>
          </p:cNvSpPr>
          <p:nvPr/>
        </p:nvSpPr>
        <p:spPr bwMode="auto">
          <a:xfrm>
            <a:off x="15361920" y="13075920"/>
            <a:ext cx="13167360" cy="6924926"/>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Natural Language Processing (NLP) refers to the branch of computer science, specifically of artificial intelligence, with the intent of providing computers with the ability to understand text and spoken words in a similar way that human beings can.</a:t>
            </a:r>
          </a:p>
          <a:p>
            <a:pPr eaLnBrk="1" hangingPunct="1"/>
            <a:endParaRPr lang="en-US" sz="3600" dirty="0">
              <a:latin typeface="Calibri" pitchFamily="34" charset="0"/>
            </a:endParaRPr>
          </a:p>
          <a:p>
            <a:pPr eaLnBrk="1" hangingPunct="1"/>
            <a:r>
              <a:rPr lang="en-US" sz="3600" dirty="0">
                <a:latin typeface="Calibri" pitchFamily="34" charset="0"/>
              </a:rPr>
              <a:t>NLP uses computational linguistics and statistical machine learning to enable computers to process language in the form of text or voice data. NLP allows the computer to ‘understand’ the language and the user’s intent or sentiment. </a:t>
            </a:r>
          </a:p>
          <a:p>
            <a:pPr eaLnBrk="1" hangingPunct="1"/>
            <a:endParaRPr lang="en-US" sz="3600" dirty="0">
              <a:latin typeface="Calibri" pitchFamily="34" charset="0"/>
            </a:endParaRPr>
          </a:p>
          <a:p>
            <a:pPr eaLnBrk="1" hangingPunct="1"/>
            <a:r>
              <a:rPr lang="en-US" sz="3600" dirty="0">
                <a:latin typeface="Calibri" pitchFamily="34" charset="0"/>
              </a:rPr>
              <a:t>Azure’s Speech-To-Text API, owned by Microsoft, is a speech service feature that accurately transcribes audio to text.</a:t>
            </a:r>
          </a:p>
        </p:txBody>
      </p:sp>
      <p:sp>
        <p:nvSpPr>
          <p:cNvPr id="33" name="Rectangle 32"/>
          <p:cNvSpPr/>
          <p:nvPr/>
        </p:nvSpPr>
        <p:spPr>
          <a:xfrm>
            <a:off x="1463039" y="1805867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Benefit</a:t>
            </a:r>
          </a:p>
        </p:txBody>
      </p:sp>
      <p:sp>
        <p:nvSpPr>
          <p:cNvPr id="13" name="Text Box 192"/>
          <p:cNvSpPr txBox="1">
            <a:spLocks noChangeArrowheads="1"/>
          </p:cNvSpPr>
          <p:nvPr/>
        </p:nvSpPr>
        <p:spPr bwMode="auto">
          <a:xfrm>
            <a:off x="15361919" y="5448300"/>
            <a:ext cx="13167360" cy="1938946"/>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Mixed reality is a combination of virtual and augmented reality. Virtual reality renders a completely digital experience while augmented reality simply overlays digital objects in the real world. </a:t>
            </a:r>
          </a:p>
        </p:txBody>
      </p:sp>
      <p:sp>
        <p:nvSpPr>
          <p:cNvPr id="34" name="Rectangle 33"/>
          <p:cNvSpPr/>
          <p:nvPr/>
        </p:nvSpPr>
        <p:spPr>
          <a:xfrm>
            <a:off x="1536192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Mixed Reality</a:t>
            </a:r>
          </a:p>
        </p:txBody>
      </p:sp>
      <p:sp>
        <p:nvSpPr>
          <p:cNvPr id="35" name="Rectangle 34"/>
          <p:cNvSpPr/>
          <p:nvPr/>
        </p:nvSpPr>
        <p:spPr>
          <a:xfrm>
            <a:off x="29260800" y="4754880"/>
            <a:ext cx="13167360" cy="748796"/>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Prototype</a:t>
            </a:r>
          </a:p>
        </p:txBody>
      </p:sp>
      <p:sp>
        <p:nvSpPr>
          <p:cNvPr id="14" name="Text Box 193"/>
          <p:cNvSpPr txBox="1">
            <a:spLocks noChangeArrowheads="1"/>
          </p:cNvSpPr>
          <p:nvPr/>
        </p:nvSpPr>
        <p:spPr bwMode="auto">
          <a:xfrm>
            <a:off x="29260800" y="22631400"/>
            <a:ext cx="13167360" cy="5262933"/>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Future improvements of this software include, but are not limited to, an option for translation of live audio input into the user’s preferred language. This would expand the range of users that could benefit from this software beyond strictly individuals with hearing impairment.</a:t>
            </a:r>
          </a:p>
          <a:p>
            <a:pPr eaLnBrk="1" hangingPunct="1"/>
            <a:endParaRPr lang="en-US" sz="3600" dirty="0">
              <a:latin typeface="Calibri" pitchFamily="34" charset="0"/>
            </a:endParaRPr>
          </a:p>
          <a:p>
            <a:pPr eaLnBrk="1" hangingPunct="1"/>
            <a:r>
              <a:rPr lang="en-US" sz="3600" dirty="0">
                <a:latin typeface="Calibri" pitchFamily="34" charset="0"/>
              </a:rPr>
              <a:t>Another avenue of future work is the addition of ASL images, as research shows that individuals with hearing impairment have an easier time understanding ASL compared to written text [5].</a:t>
            </a:r>
          </a:p>
        </p:txBody>
      </p:sp>
      <p:sp>
        <p:nvSpPr>
          <p:cNvPr id="36" name="Rectangle 35"/>
          <p:cNvSpPr/>
          <p:nvPr/>
        </p:nvSpPr>
        <p:spPr>
          <a:xfrm>
            <a:off x="29260800" y="2194560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Future Work</a:t>
            </a:r>
          </a:p>
        </p:txBody>
      </p:sp>
      <p:sp>
        <p:nvSpPr>
          <p:cNvPr id="11" name="Text Box 190"/>
          <p:cNvSpPr txBox="1">
            <a:spLocks noChangeArrowheads="1"/>
          </p:cNvSpPr>
          <p:nvPr/>
        </p:nvSpPr>
        <p:spPr bwMode="auto">
          <a:xfrm>
            <a:off x="1463039" y="18790193"/>
            <a:ext cx="13167360" cy="4708935"/>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mn-lt"/>
              </a:rPr>
              <a:t>According to a study by the Hearing Loss Association of America, approximately 48 million Americans suffer from some degree of hearing loss.</a:t>
            </a:r>
          </a:p>
          <a:p>
            <a:pPr eaLnBrk="1" hangingPunct="1"/>
            <a:endParaRPr lang="en-US" sz="3600" dirty="0">
              <a:latin typeface="+mn-lt"/>
            </a:endParaRPr>
          </a:p>
          <a:p>
            <a:pPr eaLnBrk="1" hangingPunct="1"/>
            <a:r>
              <a:rPr lang="en-US" sz="3600" dirty="0">
                <a:latin typeface="+mn-lt"/>
              </a:rPr>
              <a:t>In consideration of students with hearing impairment, disability services currently offers assistance in note-taking as well as providing an interpreter depending on the needs and preferences of the student.</a:t>
            </a:r>
          </a:p>
        </p:txBody>
      </p:sp>
      <p:sp>
        <p:nvSpPr>
          <p:cNvPr id="45" name="Rectangle 44"/>
          <p:cNvSpPr/>
          <p:nvPr/>
        </p:nvSpPr>
        <p:spPr>
          <a:xfrm>
            <a:off x="15361920" y="1234440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Natural Language Processing</a:t>
            </a:r>
          </a:p>
        </p:txBody>
      </p:sp>
      <p:pic>
        <p:nvPicPr>
          <p:cNvPr id="3" name="Picture 2">
            <a:extLst>
              <a:ext uri="{FF2B5EF4-FFF2-40B4-BE49-F238E27FC236}">
                <a16:creationId xmlns:a16="http://schemas.microsoft.com/office/drawing/2014/main" id="{DC3DE2A3-1AEE-479B-BA0A-480F222A9B03}"/>
              </a:ext>
            </a:extLst>
          </p:cNvPr>
          <p:cNvPicPr>
            <a:picLocks noChangeAspect="1"/>
          </p:cNvPicPr>
          <p:nvPr/>
        </p:nvPicPr>
        <p:blipFill>
          <a:blip r:embed="rId10"/>
          <a:stretch>
            <a:fillRect/>
          </a:stretch>
        </p:blipFill>
        <p:spPr>
          <a:xfrm>
            <a:off x="1008147" y="676565"/>
            <a:ext cx="3063167" cy="2908371"/>
          </a:xfrm>
          <a:prstGeom prst="rect">
            <a:avLst/>
          </a:prstGeom>
        </p:spPr>
      </p:pic>
      <p:grpSp>
        <p:nvGrpSpPr>
          <p:cNvPr id="37" name="Group 36">
            <a:extLst>
              <a:ext uri="{FF2B5EF4-FFF2-40B4-BE49-F238E27FC236}">
                <a16:creationId xmlns:a16="http://schemas.microsoft.com/office/drawing/2014/main" id="{5914D990-2504-4B21-A6EB-04FF4361B89B}"/>
              </a:ext>
            </a:extLst>
          </p:cNvPr>
          <p:cNvGrpSpPr/>
          <p:nvPr/>
        </p:nvGrpSpPr>
        <p:grpSpPr>
          <a:xfrm>
            <a:off x="35052000" y="1490856"/>
            <a:ext cx="8421724" cy="2242944"/>
            <a:chOff x="502920" y="30815280"/>
            <a:chExt cx="26517600" cy="7062391"/>
          </a:xfrm>
        </p:grpSpPr>
        <p:sp>
          <p:nvSpPr>
            <p:cNvPr id="38" name="Rectangle 37">
              <a:extLst>
                <a:ext uri="{FF2B5EF4-FFF2-40B4-BE49-F238E27FC236}">
                  <a16:creationId xmlns:a16="http://schemas.microsoft.com/office/drawing/2014/main" id="{F98B8427-E96B-461B-9744-6E372A321F21}"/>
                </a:ext>
              </a:extLst>
            </p:cNvPr>
            <p:cNvSpPr/>
            <p:nvPr/>
          </p:nvSpPr>
          <p:spPr>
            <a:xfrm>
              <a:off x="502920" y="30815280"/>
              <a:ext cx="26517600" cy="70623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A0F6B9BD-1217-4B82-B0E3-0A91720D1424}"/>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14538" b="12773"/>
            <a:stretch/>
          </p:blipFill>
          <p:spPr>
            <a:xfrm>
              <a:off x="862690" y="31135320"/>
              <a:ext cx="25745902" cy="6540717"/>
            </a:xfrm>
            <a:prstGeom prst="rect">
              <a:avLst/>
            </a:prstGeom>
          </p:spPr>
        </p:pic>
      </p:grpSp>
      <p:graphicFrame>
        <p:nvGraphicFramePr>
          <p:cNvPr id="2" name="Object 1">
            <a:hlinkClick r:id="" action="ppaction://ole?verb=0"/>
            <a:extLst>
              <a:ext uri="{FF2B5EF4-FFF2-40B4-BE49-F238E27FC236}">
                <a16:creationId xmlns:a16="http://schemas.microsoft.com/office/drawing/2014/main" id="{1C81B9EC-4E0D-C74C-8638-11C214BFEF91}"/>
              </a:ext>
            </a:extLst>
          </p:cNvPr>
          <p:cNvGraphicFramePr>
            <a:graphicFrameLocks noChangeAspect="1"/>
          </p:cNvGraphicFramePr>
          <p:nvPr>
            <p:extLst>
              <p:ext uri="{D42A27DB-BD31-4B8C-83A1-F6EECF244321}">
                <p14:modId xmlns:p14="http://schemas.microsoft.com/office/powerpoint/2010/main" val="3051493475"/>
              </p:ext>
            </p:extLst>
          </p:nvPr>
        </p:nvGraphicFramePr>
        <p:xfrm>
          <a:off x="15361920" y="20558761"/>
          <a:ext cx="13167359" cy="7406639"/>
        </p:xfrm>
        <a:graphic>
          <a:graphicData uri="http://schemas.openxmlformats.org/presentationml/2006/ole">
            <mc:AlternateContent xmlns:mc="http://schemas.openxmlformats.org/markup-compatibility/2006">
              <mc:Choice xmlns:v="urn:schemas-microsoft-com:vml" Requires="v">
                <p:oleObj name="Presentation" r:id="rId12" imgW="6141995" imgH="3455187" progId="PowerPoint.Show.12">
                  <p:embed/>
                </p:oleObj>
              </mc:Choice>
              <mc:Fallback>
                <p:oleObj name="Presentation" r:id="rId12" imgW="6141995" imgH="3455187" progId="PowerPoint.Show.12">
                  <p:embed/>
                  <p:pic>
                    <p:nvPicPr>
                      <p:cNvPr id="2" name="Object 1">
                        <a:hlinkClick r:id="" action="ppaction://ole?verb=0"/>
                        <a:extLst>
                          <a:ext uri="{FF2B5EF4-FFF2-40B4-BE49-F238E27FC236}">
                            <a16:creationId xmlns:a16="http://schemas.microsoft.com/office/drawing/2014/main" id="{1C81B9EC-4E0D-C74C-8638-11C214BFEF91}"/>
                          </a:ext>
                        </a:extLst>
                      </p:cNvPr>
                      <p:cNvPicPr/>
                      <p:nvPr/>
                    </p:nvPicPr>
                    <p:blipFill>
                      <a:blip r:embed="rId13"/>
                      <a:stretch>
                        <a:fillRect/>
                      </a:stretch>
                    </p:blipFill>
                    <p:spPr>
                      <a:xfrm>
                        <a:off x="15361920" y="20558761"/>
                        <a:ext cx="13167359" cy="7406639"/>
                      </a:xfrm>
                      <a:prstGeom prst="rect">
                        <a:avLst/>
                      </a:prstGeom>
                      <a:ln w="38100">
                        <a:solidFill>
                          <a:srgbClr val="5F259F"/>
                        </a:solidFill>
                      </a:ln>
                    </p:spPr>
                  </p:pic>
                </p:oleObj>
              </mc:Fallback>
            </mc:AlternateContent>
          </a:graphicData>
        </a:graphic>
      </p:graphicFrame>
      <p:pic>
        <p:nvPicPr>
          <p:cNvPr id="1028" name="Picture 4" descr="7 Use Cases for Microsoft HoloLens in the Construction Industry">
            <a:extLst>
              <a:ext uri="{FF2B5EF4-FFF2-40B4-BE49-F238E27FC236}">
                <a16:creationId xmlns:a16="http://schemas.microsoft.com/office/drawing/2014/main" id="{FF74AE87-3BD6-D6E4-3805-AB15AEC079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697200" y="8160319"/>
            <a:ext cx="7249411" cy="3345881"/>
          </a:xfrm>
          <a:prstGeom prst="rect">
            <a:avLst/>
          </a:prstGeom>
          <a:noFill/>
          <a:ln w="38100">
            <a:solidFill>
              <a:srgbClr val="5F259F"/>
            </a:solidFill>
          </a:ln>
          <a:extLst>
            <a:ext uri="{909E8E84-426E-40DD-AFC4-6F175D3DCCD1}">
              <a14:hiddenFill xmlns:a14="http://schemas.microsoft.com/office/drawing/2010/main">
                <a:solidFill>
                  <a:srgbClr val="FFFFFF"/>
                </a:solidFill>
              </a14:hiddenFill>
            </a:ext>
          </a:extLst>
        </p:spPr>
      </p:pic>
      <p:pic>
        <p:nvPicPr>
          <p:cNvPr id="7" name="Picture 6" descr="A picture containing text, computer&#10;&#10;Description automatically generated">
            <a:extLst>
              <a:ext uri="{FF2B5EF4-FFF2-40B4-BE49-F238E27FC236}">
                <a16:creationId xmlns:a16="http://schemas.microsoft.com/office/drawing/2014/main" id="{B3BCCA6A-87F4-F896-D1E6-C8D8A036293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01877" y="10401302"/>
            <a:ext cx="8894280" cy="6670710"/>
          </a:xfrm>
          <a:prstGeom prst="rect">
            <a:avLst/>
          </a:prstGeom>
          <a:ln w="38100">
            <a:solidFill>
              <a:srgbClr val="5F259F"/>
            </a:solidFill>
          </a:ln>
        </p:spPr>
      </p:pic>
      <p:pic>
        <p:nvPicPr>
          <p:cNvPr id="17" name="Picture 16" descr="A person sitting at a desk in front of a large screen&#10;&#10;Description automatically generated with medium confidence">
            <a:extLst>
              <a:ext uri="{FF2B5EF4-FFF2-40B4-BE49-F238E27FC236}">
                <a16:creationId xmlns:a16="http://schemas.microsoft.com/office/drawing/2014/main" id="{AACF571B-E9A0-9A62-C128-A21E763891D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727024" y="11692183"/>
            <a:ext cx="7259176" cy="4081217"/>
          </a:xfrm>
          <a:prstGeom prst="rect">
            <a:avLst/>
          </a:prstGeom>
          <a:ln w="38100">
            <a:solidFill>
              <a:srgbClr val="5F259F"/>
            </a:solidFill>
          </a:ln>
        </p:spPr>
      </p:pic>
      <p:pic>
        <p:nvPicPr>
          <p:cNvPr id="19" name="Picture 18" descr="A picture containing text, indoor, electronics, computer&#10;&#10;Description automatically generated">
            <a:extLst>
              <a:ext uri="{FF2B5EF4-FFF2-40B4-BE49-F238E27FC236}">
                <a16:creationId xmlns:a16="http://schemas.microsoft.com/office/drawing/2014/main" id="{5191F5DB-C993-1B45-6A64-7D90D08F16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870400" y="8646907"/>
            <a:ext cx="7259177" cy="4081218"/>
          </a:xfrm>
          <a:prstGeom prst="rect">
            <a:avLst/>
          </a:prstGeom>
          <a:ln w="38100">
            <a:solidFill>
              <a:srgbClr val="5F259F"/>
            </a:solidFill>
          </a:ln>
        </p:spPr>
      </p:pic>
      <p:pic>
        <p:nvPicPr>
          <p:cNvPr id="4103" name="Picture 7" descr="Microsoft HoloLens 2 Industrial Edition (Mixed Reality Glasses) — XRShop">
            <a:extLst>
              <a:ext uri="{FF2B5EF4-FFF2-40B4-BE49-F238E27FC236}">
                <a16:creationId xmlns:a16="http://schemas.microsoft.com/office/drawing/2014/main" id="{30A9D299-8DEE-478C-90C9-13F671D10F1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469600" y="7819720"/>
            <a:ext cx="4780708" cy="4027070"/>
          </a:xfrm>
          <a:prstGeom prst="rect">
            <a:avLst/>
          </a:prstGeom>
          <a:noFill/>
          <a:ln w="38100">
            <a:solidFill>
              <a:srgbClr val="5F259F"/>
            </a:solidFill>
          </a:ln>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2BE3FE73-D47D-4A03-AD4D-9868155139B5}"/>
              </a:ext>
            </a:extLst>
          </p:cNvPr>
          <p:cNvSpPr txBox="1"/>
          <p:nvPr/>
        </p:nvSpPr>
        <p:spPr>
          <a:xfrm>
            <a:off x="15323678" y="29146502"/>
            <a:ext cx="4869322" cy="746346"/>
          </a:xfrm>
          <a:prstGeom prst="rect">
            <a:avLst/>
          </a:prstGeom>
          <a:noFill/>
        </p:spPr>
        <p:txBody>
          <a:bodyPr wrap="none" lIns="68568" tIns="34284" rIns="68568" bIns="34284" rtlCol="0">
            <a:spAutoFit/>
          </a:bodyPr>
          <a:lstStyle/>
          <a:p>
            <a:r>
              <a:rPr lang="en-US" sz="4400" b="1" dirty="0"/>
              <a:t>Acknowledgements</a:t>
            </a:r>
          </a:p>
        </p:txBody>
      </p:sp>
      <p:sp>
        <p:nvSpPr>
          <p:cNvPr id="42" name="TextBox 41">
            <a:extLst>
              <a:ext uri="{FF2B5EF4-FFF2-40B4-BE49-F238E27FC236}">
                <a16:creationId xmlns:a16="http://schemas.microsoft.com/office/drawing/2014/main" id="{3F362AFE-F408-4368-8DD6-94653B4E276E}"/>
              </a:ext>
            </a:extLst>
          </p:cNvPr>
          <p:cNvSpPr txBox="1"/>
          <p:nvPr/>
        </p:nvSpPr>
        <p:spPr>
          <a:xfrm>
            <a:off x="15229382" y="29966002"/>
            <a:ext cx="13421818" cy="2723798"/>
          </a:xfrm>
          <a:prstGeom prst="rect">
            <a:avLst/>
          </a:prstGeom>
          <a:noFill/>
        </p:spPr>
        <p:txBody>
          <a:bodyPr wrap="square" lIns="68568" tIns="68568" rIns="68568" bIns="68568" numCol="1" spcCol="342842" rtlCol="0">
            <a:spAutoFit/>
          </a:bodyPr>
          <a:lstStyle/>
          <a:p>
            <a:pPr eaLnBrk="1" hangingPunct="1"/>
            <a:r>
              <a:rPr lang="en-US" sz="2400" b="0" dirty="0">
                <a:solidFill>
                  <a:srgbClr val="000000"/>
                </a:solidFill>
                <a:effectLst/>
                <a:latin typeface="Calibri" panose="020F0502020204030204" pitchFamily="34" charset="0"/>
              </a:rPr>
              <a:t>This research was supported by the College of Sciences and Mathematics as part of the Summer Undergraduate Research Experience at Stephen F. Austin State University.</a:t>
            </a:r>
            <a:r>
              <a:rPr lang="en-US" sz="2400" dirty="0">
                <a:latin typeface="Calibri" pitchFamily="34" charset="0"/>
              </a:rPr>
              <a:t> I’d like to extend a thank you to S.U.R.E. and Stephen F. Austin State University for the opportunity to further my experience in mixed reality.</a:t>
            </a:r>
            <a:br>
              <a:rPr lang="en-US" sz="2400" dirty="0">
                <a:latin typeface="Calibri" pitchFamily="34" charset="0"/>
              </a:rPr>
            </a:br>
            <a:endParaRPr lang="en-US" sz="2400" dirty="0">
              <a:latin typeface="Calibri" pitchFamily="34" charset="0"/>
            </a:endParaRPr>
          </a:p>
          <a:p>
            <a:pPr eaLnBrk="1" hangingPunct="1"/>
            <a:r>
              <a:rPr lang="en-US" sz="2400" dirty="0">
                <a:latin typeface="Calibri" pitchFamily="34" charset="0"/>
              </a:rPr>
              <a:t>Thank you to the Computer Science department for the workspace and the equipment used throughout the entirety of the project.</a:t>
            </a:r>
          </a:p>
        </p:txBody>
      </p:sp>
      <p:pic>
        <p:nvPicPr>
          <p:cNvPr id="8" name="Picture 7">
            <a:extLst>
              <a:ext uri="{FF2B5EF4-FFF2-40B4-BE49-F238E27FC236}">
                <a16:creationId xmlns:a16="http://schemas.microsoft.com/office/drawing/2014/main" id="{38736692-4540-4450-A76A-1FE8FDF947A6}"/>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9718000" y="16687884"/>
            <a:ext cx="6858000" cy="3886116"/>
          </a:xfrm>
          <a:prstGeom prst="rect">
            <a:avLst/>
          </a:prstGeom>
          <a:ln w="38100">
            <a:solidFill>
              <a:srgbClr val="5F259F"/>
            </a:solidFill>
          </a:ln>
        </p:spPr>
      </p:pic>
      <p:sp>
        <p:nvSpPr>
          <p:cNvPr id="16" name="TextBox 15">
            <a:extLst>
              <a:ext uri="{FF2B5EF4-FFF2-40B4-BE49-F238E27FC236}">
                <a16:creationId xmlns:a16="http://schemas.microsoft.com/office/drawing/2014/main" id="{2B3C0163-A2FD-68F9-CDA1-E2B6A966F7E7}"/>
              </a:ext>
            </a:extLst>
          </p:cNvPr>
          <p:cNvSpPr txBox="1"/>
          <p:nvPr/>
        </p:nvSpPr>
        <p:spPr>
          <a:xfrm>
            <a:off x="17754600" y="21050071"/>
            <a:ext cx="2133600" cy="1200329"/>
          </a:xfrm>
          <a:prstGeom prst="rect">
            <a:avLst/>
          </a:prstGeom>
          <a:solidFill>
            <a:schemeClr val="bg1"/>
          </a:solidFill>
        </p:spPr>
        <p:txBody>
          <a:bodyPr wrap="square" rtlCol="0">
            <a:spAutoFit/>
          </a:bodyPr>
          <a:lstStyle/>
          <a:p>
            <a:pPr algn="ctr"/>
            <a:r>
              <a:rPr lang="en-US" sz="3600" b="1" dirty="0"/>
              <a:t>Audio to Convert</a:t>
            </a:r>
          </a:p>
        </p:txBody>
      </p:sp>
      <p:sp>
        <p:nvSpPr>
          <p:cNvPr id="18" name="TextBox 17">
            <a:extLst>
              <a:ext uri="{FF2B5EF4-FFF2-40B4-BE49-F238E27FC236}">
                <a16:creationId xmlns:a16="http://schemas.microsoft.com/office/drawing/2014/main" id="{41E2FAA8-81AA-1104-4A12-6E180A6C8FB9}"/>
              </a:ext>
            </a:extLst>
          </p:cNvPr>
          <p:cNvSpPr txBox="1"/>
          <p:nvPr/>
        </p:nvSpPr>
        <p:spPr>
          <a:xfrm>
            <a:off x="24155400" y="21050071"/>
            <a:ext cx="1676400" cy="1200329"/>
          </a:xfrm>
          <a:prstGeom prst="rect">
            <a:avLst/>
          </a:prstGeom>
          <a:solidFill>
            <a:schemeClr val="bg1"/>
          </a:solidFill>
        </p:spPr>
        <p:txBody>
          <a:bodyPr wrap="square" rtlCol="0">
            <a:spAutoFit/>
          </a:bodyPr>
          <a:lstStyle/>
          <a:p>
            <a:pPr algn="ctr"/>
            <a:r>
              <a:rPr lang="en-US" sz="3600" b="1" dirty="0"/>
              <a:t>Text Output</a:t>
            </a:r>
          </a:p>
        </p:txBody>
      </p:sp>
      <p:sp>
        <p:nvSpPr>
          <p:cNvPr id="21" name="TextBox 20">
            <a:extLst>
              <a:ext uri="{FF2B5EF4-FFF2-40B4-BE49-F238E27FC236}">
                <a16:creationId xmlns:a16="http://schemas.microsoft.com/office/drawing/2014/main" id="{9080B6A8-7EDF-BE26-D6C2-BB7C0441C51D}"/>
              </a:ext>
            </a:extLst>
          </p:cNvPr>
          <p:cNvSpPr txBox="1"/>
          <p:nvPr/>
        </p:nvSpPr>
        <p:spPr>
          <a:xfrm>
            <a:off x="36765882" y="16341113"/>
            <a:ext cx="5472396" cy="4524315"/>
          </a:xfrm>
          <a:prstGeom prst="rect">
            <a:avLst/>
          </a:prstGeom>
          <a:noFill/>
        </p:spPr>
        <p:txBody>
          <a:bodyPr wrap="none" rtlCol="0">
            <a:spAutoFit/>
          </a:bodyPr>
          <a:lstStyle/>
          <a:p>
            <a:r>
              <a:rPr lang="en-US" sz="3600" dirty="0">
                <a:latin typeface="Calibri" pitchFamily="34" charset="0"/>
              </a:rPr>
              <a:t>To access the menu bar, the </a:t>
            </a:r>
            <a:br>
              <a:rPr lang="en-US" sz="3600" dirty="0">
                <a:latin typeface="Calibri" pitchFamily="34" charset="0"/>
              </a:rPr>
            </a:br>
            <a:r>
              <a:rPr lang="en-US" sz="3600" dirty="0">
                <a:latin typeface="Calibri" pitchFamily="34" charset="0"/>
              </a:rPr>
              <a:t>user can face their palm </a:t>
            </a:r>
            <a:br>
              <a:rPr lang="en-US" sz="3600" dirty="0">
                <a:latin typeface="Calibri" pitchFamily="34" charset="0"/>
              </a:rPr>
            </a:br>
            <a:r>
              <a:rPr lang="en-US" sz="3600" dirty="0">
                <a:latin typeface="Calibri" pitchFamily="34" charset="0"/>
              </a:rPr>
              <a:t>toward the headset. The </a:t>
            </a:r>
            <a:br>
              <a:rPr lang="en-US" sz="3600" dirty="0">
                <a:latin typeface="Calibri" pitchFamily="34" charset="0"/>
              </a:rPr>
            </a:br>
            <a:r>
              <a:rPr lang="en-US" sz="3600" dirty="0">
                <a:latin typeface="Calibri" pitchFamily="34" charset="0"/>
              </a:rPr>
              <a:t>menu bar is anchored to </a:t>
            </a:r>
            <a:br>
              <a:rPr lang="en-US" sz="3600" dirty="0">
                <a:latin typeface="Calibri" pitchFamily="34" charset="0"/>
              </a:rPr>
            </a:br>
            <a:r>
              <a:rPr lang="en-US" sz="3600" dirty="0">
                <a:latin typeface="Calibri" pitchFamily="34" charset="0"/>
              </a:rPr>
              <a:t>the wrist and will follow </a:t>
            </a:r>
            <a:br>
              <a:rPr lang="en-US" sz="3600" dirty="0">
                <a:latin typeface="Calibri" pitchFamily="34" charset="0"/>
              </a:rPr>
            </a:br>
            <a:r>
              <a:rPr lang="en-US" sz="3600" dirty="0">
                <a:latin typeface="Calibri" pitchFamily="34" charset="0"/>
              </a:rPr>
              <a:t>the joint. The user can turn </a:t>
            </a:r>
            <a:br>
              <a:rPr lang="en-US" sz="3600" dirty="0">
                <a:latin typeface="Calibri" pitchFamily="34" charset="0"/>
              </a:rPr>
            </a:br>
            <a:r>
              <a:rPr lang="en-US" sz="3600" dirty="0">
                <a:latin typeface="Calibri" pitchFamily="34" charset="0"/>
              </a:rPr>
              <a:t>their palm away to hide </a:t>
            </a:r>
            <a:br>
              <a:rPr lang="en-US" sz="3600" dirty="0">
                <a:latin typeface="Calibri" pitchFamily="34" charset="0"/>
              </a:rPr>
            </a:br>
            <a:r>
              <a:rPr lang="en-US" sz="3600" dirty="0">
                <a:latin typeface="Calibri" pitchFamily="34" charset="0"/>
              </a:rPr>
              <a:t>the menu. 		</a:t>
            </a:r>
            <a:endParaRPr lang="en-US" sz="3600"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3637</TotalTime>
  <Words>752</Words>
  <Application>Microsoft Office PowerPoint</Application>
  <PresentationFormat>Custom</PresentationFormat>
  <Paragraphs>63</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Office Theme</vt:lpstr>
      <vt:lpstr>Presentation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Madison Kelsey</cp:lastModifiedBy>
  <cp:revision>123</cp:revision>
  <cp:lastPrinted>2017-11-03T00:56:36Z</cp:lastPrinted>
  <dcterms:created xsi:type="dcterms:W3CDTF">2013-02-10T21:14:48Z</dcterms:created>
  <dcterms:modified xsi:type="dcterms:W3CDTF">2022-08-02T18:22:51Z</dcterms:modified>
</cp:coreProperties>
</file>