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5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0" r:id="rId17"/>
    <p:sldId id="276" r:id="rId18"/>
    <p:sldId id="278" r:id="rId19"/>
    <p:sldId id="279" r:id="rId20"/>
  </p:sldIdLst>
  <p:sldSz cx="9144000" cy="6858000" type="screen4x3"/>
  <p:notesSz cx="6954838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567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3567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fld id="{AFB7158F-C809-4681-B30B-C4D37292B76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3013763" cy="463566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5684"/>
            <a:ext cx="3013763" cy="463566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8C927151-41D2-4535-8573-067DA62B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0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567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567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60838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37" tIns="46269" rIns="92537" bIns="462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6389"/>
            <a:ext cx="5563870" cy="3637955"/>
          </a:xfrm>
          <a:prstGeom prst="rect">
            <a:avLst/>
          </a:prstGeom>
        </p:spPr>
        <p:txBody>
          <a:bodyPr vert="horz" lIns="92537" tIns="46269" rIns="92537" bIns="4626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3013763" cy="463566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5684"/>
            <a:ext cx="3013763" cy="463566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 to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Operations On Strings</a:t>
            </a:r>
          </a:p>
          <a:p>
            <a:r>
              <a:rPr lang="en-US" sz="2400" dirty="0" smtClean="0"/>
              <a:t>+  concatenates strings </a:t>
            </a:r>
          </a:p>
          <a:p>
            <a:r>
              <a:rPr lang="en-US" sz="2400" dirty="0" smtClean="0"/>
              <a:t>* multiple copies of a string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/>
              <a:t>   True/False if one string </a:t>
            </a:r>
            <a:br>
              <a:rPr lang="en-US" sz="2400" dirty="0" smtClean="0"/>
            </a:br>
            <a:r>
              <a:rPr lang="en-US" sz="2400" dirty="0" smtClean="0"/>
              <a:t>		is in another string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not in </a:t>
            </a:r>
            <a:r>
              <a:rPr lang="en-US" sz="2400" dirty="0" smtClean="0">
                <a:latin typeface="+mj-lt"/>
              </a:rPr>
              <a:t>True/False if one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			  string is  not in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			  another string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 )</a:t>
            </a:r>
            <a:r>
              <a:rPr lang="en-US" sz="2400" dirty="0" smtClean="0">
                <a:solidFill>
                  <a:schemeClr val="accent1"/>
                </a:solidFill>
              </a:rPr>
              <a:t>  </a:t>
            </a:r>
            <a:r>
              <a:rPr lang="en-US" sz="2400" dirty="0" smtClean="0"/>
              <a:t>length of a string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843087"/>
            <a:ext cx="4467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Boolean</a:t>
            </a:r>
          </a:p>
          <a:p>
            <a:r>
              <a:rPr lang="en-US" sz="2400" dirty="0" smtClean="0"/>
              <a:t>Only two values: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True	 False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Used for logical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Boolean Operators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nd</a:t>
            </a:r>
            <a:r>
              <a:rPr lang="en-US" sz="2400" dirty="0" smtClean="0"/>
              <a:t> – true if both operands are true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/>
              <a:t> – true if either (or both) of the operands are true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ot</a:t>
            </a:r>
            <a:r>
              <a:rPr lang="en-US" sz="2400" dirty="0" smtClean="0"/>
              <a:t> – true </a:t>
            </a:r>
            <a:r>
              <a:rPr lang="en-US" sz="2400" smtClean="0"/>
              <a:t>if operand </a:t>
            </a:r>
            <a:r>
              <a:rPr lang="en-US" sz="2400" dirty="0" smtClean="0"/>
              <a:t>is False</a:t>
            </a: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26" y="1864595"/>
            <a:ext cx="3019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Variables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to reference a stored value within the computer’s memory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ariables are not declared </a:t>
            </a:r>
          </a:p>
          <a:p>
            <a:r>
              <a:rPr lang="en-US" sz="2400" dirty="0" smtClean="0"/>
              <a:t>the datatype (or type) of variable can change after it is created</a:t>
            </a:r>
          </a:p>
          <a:p>
            <a:r>
              <a:rPr lang="en-US" sz="2400" dirty="0" smtClean="0"/>
              <a:t>Variables are assigned a value with  </a:t>
            </a:r>
            <a:r>
              <a:rPr lang="en-US" sz="2400" dirty="0" smtClean="0">
                <a:solidFill>
                  <a:schemeClr val="accent1"/>
                </a:solidFill>
              </a:rPr>
              <a:t>=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38" y="4854676"/>
            <a:ext cx="4648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Rules for 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Naming Python Variables: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must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start with a letter or the underscore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cannot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start with a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can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only contain alpha-numeric characters and underscores (A-z, 0-9, and _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variable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(age, Age and AGE are three different variables)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99712"/>
              </p:ext>
            </p:extLst>
          </p:nvPr>
        </p:nvGraphicFramePr>
        <p:xfrm>
          <a:off x="771114" y="4001728"/>
          <a:ext cx="7773118" cy="2117980"/>
        </p:xfrm>
        <a:graphic>
          <a:graphicData uri="http://schemas.openxmlformats.org/drawingml/2006/table">
            <a:tbl>
              <a:tblPr/>
              <a:tblGrid>
                <a:gridCol w="1366912">
                  <a:extLst>
                    <a:ext uri="{9D8B030D-6E8A-4147-A177-3AD203B41FA5}">
                      <a16:colId xmlns:a16="http://schemas.microsoft.com/office/drawing/2014/main" val="453255944"/>
                    </a:ext>
                  </a:extLst>
                </a:gridCol>
                <a:gridCol w="1477241">
                  <a:extLst>
                    <a:ext uri="{9D8B030D-6E8A-4147-A177-3AD203B41FA5}">
                      <a16:colId xmlns:a16="http://schemas.microsoft.com/office/drawing/2014/main" val="3728317666"/>
                    </a:ext>
                  </a:extLst>
                </a:gridCol>
                <a:gridCol w="4928965">
                  <a:extLst>
                    <a:ext uri="{9D8B030D-6E8A-4147-A177-3AD203B41FA5}">
                      <a16:colId xmlns:a16="http://schemas.microsoft.com/office/drawing/2014/main" val="1249519064"/>
                    </a:ext>
                  </a:extLst>
                </a:gridCol>
              </a:tblGrid>
              <a:tr h="31255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Valid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Invalid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Why Invalid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76595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my_int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my-int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Hyphens are not permitted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95691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int4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Cannot begin with a number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06415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MY_INT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$MY_INT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Cannot use symbols other than _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09391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another_int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another 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Cannot be more than one word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Naming Conventions: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these are not “rules” but agreed upon standards.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Convention: lowercase with words separated by underscores _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use a leading _ to tell people not to mess with a variable, e.g. _dog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</a:rPr>
              <a:t>VARIABLES NAMES SHOULD BE DESCRIPTIVE AND HELPFUL!!!!!!!!!!</a:t>
            </a:r>
            <a:endParaRPr lang="en-US" sz="1800" b="1" dirty="0">
              <a:solidFill>
                <a:srgbClr val="00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31806"/>
              </p:ext>
            </p:extLst>
          </p:nvPr>
        </p:nvGraphicFramePr>
        <p:xfrm>
          <a:off x="457200" y="3973303"/>
          <a:ext cx="8229600" cy="1493520"/>
        </p:xfrm>
        <a:graphic>
          <a:graphicData uri="http://schemas.openxmlformats.org/drawingml/2006/table">
            <a:tbl>
              <a:tblPr/>
              <a:tblGrid>
                <a:gridCol w="1843548">
                  <a:extLst>
                    <a:ext uri="{9D8B030D-6E8A-4147-A177-3AD203B41FA5}">
                      <a16:colId xmlns:a16="http://schemas.microsoft.com/office/drawing/2014/main" val="2768572342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593422649"/>
                    </a:ext>
                  </a:extLst>
                </a:gridCol>
                <a:gridCol w="4301613">
                  <a:extLst>
                    <a:ext uri="{9D8B030D-6E8A-4147-A177-3AD203B41FA5}">
                      <a16:colId xmlns:a16="http://schemas.microsoft.com/office/drawing/2014/main" val="197235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Conventional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Unconventional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Why Unconventional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my_int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myInt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camelCase not conventional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8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int4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Int4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Upper-case first letter not conventional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62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my_first_string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MyFirstString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Starting capital</a:t>
                      </a:r>
                      <a:r>
                        <a:rPr lang="en-US" baseline="0" dirty="0" smtClean="0">
                          <a:effectLst/>
                        </a:rPr>
                        <a:t> is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not conventional</a:t>
                      </a:r>
                    </a:p>
                  </a:txBody>
                  <a:tcPr marL="82550" marR="82550" marT="50800" marB="50800" anchor="ctr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4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Constants:</a:t>
            </a:r>
          </a:p>
          <a:p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asically they are variables but we NEVER change their value.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Naming Convention: all 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UPPERCASE 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with words separated by underscores _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</a:rPr>
              <a:t>CONSTANT NAMES SHOULD BE DESCRIPTIVE AND HELPFUL!!!!!!!!!!</a:t>
            </a:r>
            <a:endParaRPr lang="en-US" sz="2200" b="1" dirty="0">
              <a:solidFill>
                <a:srgbClr val="00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3000" u="sng" dirty="0">
                <a:solidFill>
                  <a:srgbClr val="00B050"/>
                </a:solidFill>
              </a:rPr>
              <a:t>Example: freefall.py</a:t>
            </a:r>
            <a:endParaRPr lang="en-US" sz="3000" dirty="0" smtClean="0"/>
          </a:p>
          <a:p>
            <a:pPr marL="0" indent="0">
              <a:buNone/>
            </a:pPr>
            <a:endParaRPr lang="en-US" sz="3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+mj-lt"/>
              </a:rPr>
              <a:t>Comments: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+mj-lt"/>
              </a:rPr>
              <a:t>parts of file that are ignored by Python</a:t>
            </a: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+mj-lt"/>
              </a:rPr>
              <a:t>these are used to help YOU and others understand what is happening in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+mj-lt"/>
              </a:rPr>
              <a:t>start with the </a:t>
            </a:r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#</a:t>
            </a:r>
            <a:r>
              <a:rPr lang="en-US" sz="2200" dirty="0" smtClean="0">
                <a:solidFill>
                  <a:srgbClr val="000000"/>
                </a:solidFill>
                <a:latin typeface="+mj-lt"/>
              </a:rPr>
              <a:t> character and extend to the end of the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COMMENTS ARE IMPORTANT AND 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u="sng" dirty="0" smtClean="0">
                <a:solidFill>
                  <a:srgbClr val="000000"/>
                </a:solidFill>
                <a:latin typeface="+mj-lt"/>
              </a:rPr>
              <a:t>you typically have more comments than lines of code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Doc Strings – similar to comments but can span multiple lines</a:t>
            </a:r>
          </a:p>
          <a:p>
            <a:r>
              <a:rPr lang="en-US" sz="2200" dirty="0" smtClean="0">
                <a:latin typeface="+mj-lt"/>
              </a:rPr>
              <a:t>start and end with triple quotes </a:t>
            </a:r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“””</a:t>
            </a:r>
          </a:p>
          <a:p>
            <a:r>
              <a:rPr lang="en-US" sz="2200" dirty="0" smtClean="0">
                <a:latin typeface="+mj-lt"/>
              </a:rPr>
              <a:t>Typically used at the start of the file and after modules, classes, functions, or methods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Conditionals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Python supports the usual logical conditions from mathematics: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Equals: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==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Not Equals: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!=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Less than: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&lt;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Less than or equal to: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&lt;=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Greater than: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&gt;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Greater than or equal to: </a:t>
            </a:r>
            <a:r>
              <a:rPr lang="en-US" sz="2200" dirty="0">
                <a:solidFill>
                  <a:srgbClr val="DC143C"/>
                </a:solidFill>
                <a:latin typeface="Consolas" panose="020B0609020204030204" pitchFamily="49" charset="0"/>
              </a:rPr>
              <a:t>a &gt;= b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These return True or False based on the evaluation.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If-Then-Else Statements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3627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if 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boolean_expression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true-statement1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true-statement2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false-statement1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	false-statement2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…..</a:t>
            </a:r>
            <a:endParaRPr lang="en-US" sz="2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Note colon 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  <a:r>
              <a:rPr lang="en-US" sz="2200" dirty="0" smtClean="0">
                <a:latin typeface="Verdana" panose="020B0604030504040204" pitchFamily="34" charset="0"/>
              </a:rPr>
              <a:t> symbols and </a:t>
            </a:r>
            <a:br>
              <a:rPr lang="en-US" sz="2200" dirty="0" smtClean="0">
                <a:latin typeface="Verdana" panose="020B0604030504040204" pitchFamily="34" charset="0"/>
              </a:rPr>
            </a:br>
            <a:r>
              <a:rPr lang="en-US" sz="2200" dirty="0" smtClean="0">
                <a:latin typeface="Verdana" panose="020B0604030504040204" pitchFamily="34" charset="0"/>
              </a:rPr>
              <a:t>indentation are very important</a:t>
            </a:r>
            <a:endParaRPr lang="en-US" sz="22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Python if...else stat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56" y="2074606"/>
            <a:ext cx="3015877" cy="38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If-Then-Else Statements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3627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if boolean_expression_1: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statements…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  <a:latin typeface="Verdana" panose="020B0604030504040204" pitchFamily="34" charset="0"/>
              </a:rPr>
              <a:t>e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lif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 Boolean_expression_2: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statements…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statements..</a:t>
            </a:r>
          </a:p>
          <a:p>
            <a:pPr marL="0" indent="0">
              <a:buNone/>
            </a:pPr>
            <a:endParaRPr lang="en-US" sz="2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3000" u="sng" dirty="0" smtClean="0">
                <a:solidFill>
                  <a:srgbClr val="00B050"/>
                </a:solidFill>
                <a:latin typeface="Verdana" panose="020B0604030504040204" pitchFamily="34" charset="0"/>
              </a:rPr>
              <a:t>Example: lettergrade.py</a:t>
            </a:r>
            <a:endParaRPr lang="en-US" sz="3000" u="sng" dirty="0">
              <a:solidFill>
                <a:srgbClr val="00B050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Python is. . .</a:t>
            </a:r>
          </a:p>
          <a:p>
            <a:r>
              <a:rPr lang="en-US" sz="2400" dirty="0" smtClean="0"/>
              <a:t>Free </a:t>
            </a:r>
            <a:r>
              <a:rPr lang="en-US" sz="2400" dirty="0"/>
              <a:t>and open source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i="1" dirty="0"/>
              <a:t>scripting language </a:t>
            </a:r>
            <a:r>
              <a:rPr lang="en-US" sz="2400" dirty="0"/>
              <a:t>- an interpreted not a compiled language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i="1" dirty="0"/>
              <a:t>object oriented</a:t>
            </a:r>
            <a:r>
              <a:rPr lang="en-US" sz="2400" dirty="0"/>
              <a:t> with modern exception handling, </a:t>
            </a:r>
            <a:r>
              <a:rPr lang="en-US" sz="2400" dirty="0" smtClean="0"/>
              <a:t>dynamic typing </a:t>
            </a:r>
            <a:r>
              <a:rPr lang="en-US" sz="2400" dirty="0"/>
              <a:t>etc.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plenty of libraries among others the scientific ones: </a:t>
            </a:r>
            <a:r>
              <a:rPr lang="en-US" sz="2400" dirty="0" smtClean="0"/>
              <a:t>linear algebra</a:t>
            </a:r>
            <a:r>
              <a:rPr lang="en-US" sz="2400" dirty="0"/>
              <a:t>; </a:t>
            </a:r>
            <a:r>
              <a:rPr lang="en-US" sz="2400" dirty="0" smtClean="0"/>
              <a:t>visualization </a:t>
            </a:r>
            <a:r>
              <a:rPr lang="en-US" sz="2400" dirty="0"/>
              <a:t>tools: plotting, image analysis; </a:t>
            </a:r>
            <a:r>
              <a:rPr lang="en-US" sz="2400" dirty="0" smtClean="0"/>
              <a:t>differential equations </a:t>
            </a:r>
            <a:r>
              <a:rPr lang="en-US" sz="2400" dirty="0"/>
              <a:t>solving; symbolic computations; statistics ; etc.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possible usages: </a:t>
            </a:r>
            <a:r>
              <a:rPr lang="en-US" sz="2400" dirty="0" smtClean="0"/>
              <a:t>scientific </a:t>
            </a:r>
            <a:r>
              <a:rPr lang="en-US" sz="2400" dirty="0"/>
              <a:t>computing, scripting, web </a:t>
            </a:r>
            <a:r>
              <a:rPr lang="en-US" sz="2400" dirty="0" smtClean="0"/>
              <a:t>sites, text </a:t>
            </a:r>
            <a:r>
              <a:rPr lang="en-US" sz="2400" dirty="0"/>
              <a:t>parsing, data mining, ...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Overview of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65994"/>
              </p:ext>
            </p:extLst>
          </p:nvPr>
        </p:nvGraphicFramePr>
        <p:xfrm>
          <a:off x="609600" y="1632155"/>
          <a:ext cx="8229600" cy="460013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7858534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21820526"/>
                    </a:ext>
                  </a:extLst>
                </a:gridCol>
              </a:tblGrid>
              <a:tr h="447323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Interpreter</a:t>
                      </a:r>
                    </a:p>
                  </a:txBody>
                  <a:tcPr marL="62102" marR="49681" marT="93152" marB="8694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Compiler</a:t>
                      </a:r>
                    </a:p>
                  </a:txBody>
                  <a:tcPr marL="62102" marR="49681" marT="93152" marB="8694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34208"/>
                  </a:ext>
                </a:extLst>
              </a:tr>
              <a:tr h="65623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Translates program one statement at a time.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Scans the entire program and translates it as a whole into machine code.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64779"/>
                  </a:ext>
                </a:extLst>
              </a:tr>
              <a:tr h="9262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Less </a:t>
                      </a:r>
                      <a:r>
                        <a:rPr lang="en-US" sz="1800" dirty="0">
                          <a:effectLst/>
                        </a:rPr>
                        <a:t>time to </a:t>
                      </a:r>
                      <a:r>
                        <a:rPr lang="en-US" sz="1800" dirty="0" smtClean="0">
                          <a:effectLst/>
                        </a:rPr>
                        <a:t>analyze </a:t>
                      </a:r>
                      <a:r>
                        <a:rPr lang="en-US" sz="1800" dirty="0">
                          <a:effectLst/>
                        </a:rPr>
                        <a:t>source code but the overall execution time is slower.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Takes </a:t>
                      </a:r>
                      <a:r>
                        <a:rPr lang="en-US" sz="1800" dirty="0">
                          <a:effectLst/>
                        </a:rPr>
                        <a:t>large amount of time to analyze the source code but </a:t>
                      </a:r>
                      <a:r>
                        <a:rPr lang="en-US" sz="1800" dirty="0" smtClean="0">
                          <a:effectLst/>
                        </a:rPr>
                        <a:t>overall </a:t>
                      </a:r>
                      <a:r>
                        <a:rPr lang="en-US" sz="1800" dirty="0">
                          <a:effectLst/>
                        </a:rPr>
                        <a:t>execution time is comparatively faster.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17404"/>
                  </a:ext>
                </a:extLst>
              </a:tr>
              <a:tr h="92626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 intermediate object code is generated, </a:t>
                      </a:r>
                      <a:r>
                        <a:rPr lang="en-US" sz="1800" dirty="0" smtClean="0">
                          <a:effectLst/>
                        </a:rPr>
                        <a:t>making it more </a:t>
                      </a:r>
                      <a:r>
                        <a:rPr lang="en-US" sz="1800" dirty="0">
                          <a:effectLst/>
                        </a:rPr>
                        <a:t>memory efficient.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Generates intermediate object code which further requires linking, hence requires more memory.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70235"/>
                  </a:ext>
                </a:extLst>
              </a:tr>
              <a:tr h="9262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Debugging is Easy</a:t>
                      </a:r>
                      <a:r>
                        <a:rPr lang="en-US" sz="1800" baseline="0" dirty="0" smtClean="0">
                          <a:effectLst/>
                        </a:rPr>
                        <a:t>: </a:t>
                      </a:r>
                      <a:r>
                        <a:rPr lang="en-US" sz="1800" dirty="0" smtClean="0">
                          <a:effectLst/>
                        </a:rPr>
                        <a:t>Translates </a:t>
                      </a:r>
                      <a:r>
                        <a:rPr lang="en-US" sz="1800" dirty="0">
                          <a:effectLst/>
                        </a:rPr>
                        <a:t>the program until </a:t>
                      </a:r>
                      <a:r>
                        <a:rPr lang="en-US" sz="1800" dirty="0" smtClean="0">
                          <a:effectLst/>
                        </a:rPr>
                        <a:t>first </a:t>
                      </a:r>
                      <a:r>
                        <a:rPr lang="en-US" sz="1800" dirty="0">
                          <a:effectLst/>
                        </a:rPr>
                        <a:t>error is met, </a:t>
                      </a:r>
                      <a:r>
                        <a:rPr lang="en-US" sz="1800" dirty="0" smtClean="0">
                          <a:effectLst/>
                        </a:rPr>
                        <a:t>then </a:t>
                      </a:r>
                      <a:r>
                        <a:rPr lang="en-US" sz="1800" dirty="0">
                          <a:effectLst/>
                        </a:rPr>
                        <a:t>stops. 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Debugging is Harder: Generates </a:t>
                      </a:r>
                      <a:r>
                        <a:rPr lang="en-US" sz="1800" dirty="0">
                          <a:effectLst/>
                        </a:rPr>
                        <a:t>the error message only after scanning </a:t>
                      </a:r>
                      <a:r>
                        <a:rPr lang="en-US" sz="1800" dirty="0" smtClean="0">
                          <a:effectLst/>
                        </a:rPr>
                        <a:t>whole </a:t>
                      </a:r>
                      <a:r>
                        <a:rPr lang="en-US" sz="1800" dirty="0">
                          <a:effectLst/>
                        </a:rPr>
                        <a:t>program. 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11396"/>
                  </a:ext>
                </a:extLst>
              </a:tr>
              <a:tr h="6562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Ex. </a:t>
                      </a:r>
                      <a:r>
                        <a:rPr lang="en-US" sz="1800" dirty="0">
                          <a:effectLst/>
                        </a:rPr>
                        <a:t>Python, Ruby use interpreters.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Ex. </a:t>
                      </a:r>
                      <a:r>
                        <a:rPr lang="en-US" sz="1800" dirty="0">
                          <a:effectLst/>
                        </a:rPr>
                        <a:t>C, C++ use compilers.</a:t>
                      </a:r>
                    </a:p>
                  </a:txBody>
                  <a:tcPr marL="62102" marR="49681" marT="62102" marB="55891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146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Interpreted vs. Compiled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Oriented Programming (OOP)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OOP is </a:t>
            </a:r>
            <a:r>
              <a:rPr lang="en-US" sz="1800" dirty="0"/>
              <a:t>a programming model where programs are organized around objects and data rather than action and logic. 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OOP allows decomposition of a problem into a number of entities called objects and then builds data and functions around these objects.</a:t>
            </a:r>
          </a:p>
          <a:p>
            <a:r>
              <a:rPr lang="en-US" sz="1800" dirty="0"/>
              <a:t>The software is divided into a number of small units called objects. The data and functions are built around these objects.</a:t>
            </a:r>
          </a:p>
          <a:p>
            <a:r>
              <a:rPr lang="en-US" sz="1800" dirty="0"/>
              <a:t>The data of the objects can be accessed only by the functions </a:t>
            </a:r>
            <a:r>
              <a:rPr lang="en-US" sz="1800" dirty="0" smtClean="0"/>
              <a:t>of </a:t>
            </a:r>
            <a:r>
              <a:rPr lang="en-US" sz="1800" dirty="0"/>
              <a:t>that object.</a:t>
            </a:r>
          </a:p>
          <a:p>
            <a:r>
              <a:rPr lang="en-US" sz="1800" dirty="0"/>
              <a:t>The functions of one object can access the functions of another object.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Ex. Object: Car</a:t>
            </a:r>
          </a:p>
          <a:p>
            <a:pPr marL="0" indent="0">
              <a:buNone/>
            </a:pPr>
            <a:r>
              <a:rPr lang="en-US" sz="1800" dirty="0" smtClean="0"/>
              <a:t>Data (Fields): Model, Year, Color</a:t>
            </a:r>
          </a:p>
          <a:p>
            <a:pPr marL="0" indent="0">
              <a:buNone/>
            </a:pPr>
            <a:r>
              <a:rPr lang="en-US" sz="1800" dirty="0" smtClean="0"/>
              <a:t>Functions: Start, Stop, Accelerate, Brake</a:t>
            </a: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9768" y="1531938"/>
            <a:ext cx="2172929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Object:</a:t>
            </a:r>
            <a:r>
              <a:rPr lang="en-US" sz="2400" dirty="0"/>
              <a:t> </a:t>
            </a:r>
            <a:r>
              <a:rPr lang="en-US" sz="2400" dirty="0" smtClean="0"/>
              <a:t>Book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Fields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83278" y="1531935"/>
            <a:ext cx="2949677" cy="4525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Object:</a:t>
            </a:r>
            <a:r>
              <a:rPr lang="en-US" sz="2400" dirty="0"/>
              <a:t> </a:t>
            </a:r>
            <a:r>
              <a:rPr lang="en-US" sz="2400" dirty="0" smtClean="0"/>
              <a:t>Librarian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Fields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41523" y="1531936"/>
            <a:ext cx="2172929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Object:</a:t>
            </a:r>
            <a:r>
              <a:rPr lang="en-US" sz="2400" dirty="0"/>
              <a:t> </a:t>
            </a:r>
            <a:r>
              <a:rPr lang="en-US" sz="2400" dirty="0" smtClean="0"/>
              <a:t>User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Fields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Methods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96" y="-90488"/>
            <a:ext cx="5210175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Interactive vs. Scripting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553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Python can use in two ways: Scripting and Interactive 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2186526"/>
            <a:ext cx="8229600" cy="1968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Interactive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xecutes statements one at a time</a:t>
            </a:r>
          </a:p>
          <a:p>
            <a:r>
              <a:rPr lang="en-US" sz="1800" dirty="0" smtClean="0"/>
              <a:t>Using the </a:t>
            </a:r>
            <a:r>
              <a:rPr lang="en-US" sz="1800" dirty="0" err="1" smtClean="0"/>
              <a:t>IPython</a:t>
            </a:r>
            <a:r>
              <a:rPr lang="en-US" sz="1800" dirty="0" smtClean="0"/>
              <a:t> shell</a:t>
            </a:r>
          </a:p>
          <a:p>
            <a:r>
              <a:rPr lang="en-US" sz="1800" dirty="0" smtClean="0"/>
              <a:t>Good for short task</a:t>
            </a:r>
          </a:p>
          <a:p>
            <a:r>
              <a:rPr lang="en-US" sz="1800" dirty="0" smtClean="0"/>
              <a:t>The prompt string counts the statements</a:t>
            </a:r>
          </a:p>
          <a:p>
            <a:r>
              <a:rPr lang="en-US" sz="1800" dirty="0" smtClean="0"/>
              <a:t>Press Up ↑ or ↓ to scroll through commands</a:t>
            </a:r>
          </a:p>
          <a:p>
            <a:r>
              <a:rPr lang="en-US" sz="1800" dirty="0" smtClean="0"/>
              <a:t>Type </a:t>
            </a:r>
            <a:r>
              <a:rPr lang="en-US" sz="1800" i="1" dirty="0" smtClean="0"/>
              <a:t>command?</a:t>
            </a:r>
            <a:r>
              <a:rPr lang="en-US" sz="1800" dirty="0" smtClean="0"/>
              <a:t> to get help: e.g.  </a:t>
            </a:r>
            <a:r>
              <a:rPr lang="en-US" sz="1800" dirty="0" smtClean="0">
                <a:latin typeface="Consolas" panose="020B0609020204030204" pitchFamily="49" charset="0"/>
              </a:rPr>
              <a:t>In[1]: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print?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12" y="2163097"/>
            <a:ext cx="3562350" cy="17335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543786"/>
            <a:ext cx="8229600" cy="14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Scripting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xecutes a file full of statements</a:t>
            </a:r>
          </a:p>
          <a:p>
            <a:r>
              <a:rPr lang="en-US" sz="1800" dirty="0" smtClean="0"/>
              <a:t>Uses the text editor</a:t>
            </a:r>
          </a:p>
          <a:p>
            <a:r>
              <a:rPr lang="en-US" sz="1800" dirty="0" smtClean="0"/>
              <a:t>Run all the commands sequentially using the green arrow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56" y="3264310"/>
            <a:ext cx="2657475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784" y="5823311"/>
            <a:ext cx="361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0032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Numbers</a:t>
                </a:r>
              </a:p>
              <a:p>
                <a:r>
                  <a:rPr lang="en-US" sz="2400" dirty="0" smtClean="0"/>
                  <a:t>Integers – don’t have a decimal</a:t>
                </a:r>
              </a:p>
              <a:p>
                <a:r>
                  <a:rPr lang="en-US" sz="2400" dirty="0" smtClean="0"/>
                  <a:t>Real Numbers (floating point) – have a decimal</a:t>
                </a:r>
              </a:p>
              <a:p>
                <a:r>
                  <a:rPr lang="en-US" sz="2400" dirty="0" smtClean="0"/>
                  <a:t>Complex Numbers – typically have a </a:t>
                </a:r>
                <a:r>
                  <a:rPr lang="en-US" sz="2400" i="1" dirty="0" smtClean="0"/>
                  <a:t>j </a:t>
                </a:r>
                <a:r>
                  <a:rPr lang="en-US" sz="2400" dirty="0" smtClean="0"/>
                  <a:t>in them,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0032"/>
                <a:ext cx="8229600" cy="4525963"/>
              </a:xfrm>
              <a:blipFill>
                <a:blip r:embed="rId3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2" y="4034143"/>
            <a:ext cx="4638176" cy="19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Operations On Numbers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+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accent1"/>
                </a:solidFill>
              </a:rPr>
              <a:t> -</a:t>
            </a:r>
            <a:r>
              <a:rPr lang="en-US" sz="2400" dirty="0" smtClean="0"/>
              <a:t>  addition and subtraction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*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smtClean="0"/>
              <a:t>  multiplication and division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**</a:t>
            </a:r>
            <a:r>
              <a:rPr lang="en-US" sz="2400" dirty="0" smtClean="0"/>
              <a:t> power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 smtClean="0"/>
              <a:t> integer division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%</a:t>
            </a:r>
            <a:r>
              <a:rPr lang="en-US" sz="2400" dirty="0" smtClean="0"/>
              <a:t> modulus (remainder of integer </a:t>
            </a:r>
            <a:br>
              <a:rPr lang="en-US" sz="2400" dirty="0" smtClean="0"/>
            </a:br>
            <a:r>
              <a:rPr lang="en-US" sz="2400" dirty="0" smtClean="0"/>
              <a:t>division)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2" y="1820375"/>
            <a:ext cx="25622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Strings</a:t>
            </a:r>
          </a:p>
          <a:p>
            <a:r>
              <a:rPr lang="en-US" sz="2400" dirty="0" smtClean="0"/>
              <a:t>Used for Text </a:t>
            </a:r>
          </a:p>
          <a:p>
            <a:r>
              <a:rPr lang="en-US" sz="2400" dirty="0" smtClean="0"/>
              <a:t>Basically a list of characters</a:t>
            </a:r>
          </a:p>
          <a:p>
            <a:r>
              <a:rPr lang="en-US" sz="2400" dirty="0" smtClean="0"/>
              <a:t>Must be inside either single quotes ‘   ‘</a:t>
            </a:r>
            <a:br>
              <a:rPr lang="en-US" sz="2400" dirty="0" smtClean="0"/>
            </a:br>
            <a:r>
              <a:rPr lang="en-US" sz="2400" dirty="0" smtClean="0"/>
              <a:t>or double </a:t>
            </a:r>
            <a:r>
              <a:rPr lang="en-US" sz="2400" dirty="0" smtClean="0"/>
              <a:t>quotes “  “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1" y="3976994"/>
            <a:ext cx="3958887" cy="114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892" y="3768443"/>
            <a:ext cx="3449578" cy="16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3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807</Words>
  <Application>Microsoft Office PowerPoint</Application>
  <PresentationFormat>On-screen Show (4:3)</PresentationFormat>
  <Paragraphs>204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Verdana</vt:lpstr>
      <vt:lpstr>Office Theme</vt:lpstr>
      <vt:lpstr>Intro to Python</vt:lpstr>
      <vt:lpstr>Installation of Python</vt:lpstr>
      <vt:lpstr>Installation of Python</vt:lpstr>
      <vt:lpstr>Object Oriented Programming (OOP)</vt:lpstr>
      <vt:lpstr>Example: Library</vt:lpstr>
      <vt:lpstr>Interactive vs. Scripting</vt:lpstr>
      <vt:lpstr>Datatypes</vt:lpstr>
      <vt:lpstr>Datatypes</vt:lpstr>
      <vt:lpstr>Datatypes</vt:lpstr>
      <vt:lpstr>Datatypes</vt:lpstr>
      <vt:lpstr>Datatypes</vt:lpstr>
      <vt:lpstr>Variables</vt:lpstr>
      <vt:lpstr>Variables</vt:lpstr>
      <vt:lpstr>Variables</vt:lpstr>
      <vt:lpstr>Constants</vt:lpstr>
      <vt:lpstr>Comments</vt:lpstr>
      <vt:lpstr>Conditionals</vt:lpstr>
      <vt:lpstr>If-Then-Else Statements</vt:lpstr>
      <vt:lpstr>If-Then-Else Statements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52</cp:revision>
  <cp:lastPrinted>2019-01-21T19:11:30Z</cp:lastPrinted>
  <dcterms:created xsi:type="dcterms:W3CDTF">2014-07-15T14:47:24Z</dcterms:created>
  <dcterms:modified xsi:type="dcterms:W3CDTF">2019-01-21T19:11:37Z</dcterms:modified>
</cp:coreProperties>
</file>