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80" r:id="rId4"/>
    <p:sldId id="281" r:id="rId5"/>
    <p:sldId id="282" r:id="rId6"/>
    <p:sldId id="283" r:id="rId7"/>
    <p:sldId id="278" r:id="rId8"/>
    <p:sldId id="284" r:id="rId9"/>
    <p:sldId id="286" r:id="rId10"/>
    <p:sldId id="285" r:id="rId11"/>
  </p:sldIdLst>
  <p:sldSz cx="9144000" cy="6858000" type="screen4x3"/>
  <p:notesSz cx="6954838" cy="9239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4393" cy="463856"/>
          </a:xfrm>
          <a:prstGeom prst="rect">
            <a:avLst/>
          </a:prstGeom>
        </p:spPr>
        <p:txBody>
          <a:bodyPr vert="horz" lIns="90800" tIns="45400" rIns="90800" bIns="4540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8871" y="0"/>
            <a:ext cx="3014393" cy="463856"/>
          </a:xfrm>
          <a:prstGeom prst="rect">
            <a:avLst/>
          </a:prstGeom>
        </p:spPr>
        <p:txBody>
          <a:bodyPr vert="horz" lIns="90800" tIns="45400" rIns="90800" bIns="45400" rtlCol="0"/>
          <a:lstStyle>
            <a:lvl1pPr algn="r">
              <a:defRPr sz="1200"/>
            </a:lvl1pPr>
          </a:lstStyle>
          <a:p>
            <a:fld id="{D67C31A4-2377-4E24-B656-41B6DD93EFF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5395"/>
            <a:ext cx="3014393" cy="463856"/>
          </a:xfrm>
          <a:prstGeom prst="rect">
            <a:avLst/>
          </a:prstGeom>
        </p:spPr>
        <p:txBody>
          <a:bodyPr vert="horz" lIns="90800" tIns="45400" rIns="90800" bIns="4540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8871" y="8775395"/>
            <a:ext cx="3014393" cy="463856"/>
          </a:xfrm>
          <a:prstGeom prst="rect">
            <a:avLst/>
          </a:prstGeom>
        </p:spPr>
        <p:txBody>
          <a:bodyPr vert="horz" lIns="90800" tIns="45400" rIns="90800" bIns="45400" rtlCol="0" anchor="b"/>
          <a:lstStyle>
            <a:lvl1pPr algn="r">
              <a:defRPr sz="1200"/>
            </a:lvl1pPr>
          </a:lstStyle>
          <a:p>
            <a:fld id="{2F39DC84-8366-4E41-9DD2-AF1E9C6A2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06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3567"/>
          </a:xfrm>
          <a:prstGeom prst="rect">
            <a:avLst/>
          </a:prstGeom>
        </p:spPr>
        <p:txBody>
          <a:bodyPr vert="horz" lIns="92525" tIns="46263" rIns="92525" bIns="4626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3567"/>
          </a:xfrm>
          <a:prstGeom prst="rect">
            <a:avLst/>
          </a:prstGeom>
        </p:spPr>
        <p:txBody>
          <a:bodyPr vert="horz" lIns="92525" tIns="46263" rIns="92525" bIns="46263" rtlCol="0"/>
          <a:lstStyle>
            <a:lvl1pPr algn="r">
              <a:defRPr sz="1200"/>
            </a:lvl1pPr>
          </a:lstStyle>
          <a:p>
            <a:fld id="{7678C7BC-9B65-4949-880E-EDD62E713078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0175" y="1154113"/>
            <a:ext cx="4154488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25" tIns="46263" rIns="92525" bIns="4626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46389"/>
            <a:ext cx="5563870" cy="3637955"/>
          </a:xfrm>
          <a:prstGeom prst="rect">
            <a:avLst/>
          </a:prstGeom>
        </p:spPr>
        <p:txBody>
          <a:bodyPr vert="horz" lIns="92525" tIns="46263" rIns="92525" bIns="46263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5685"/>
            <a:ext cx="3013763" cy="463566"/>
          </a:xfrm>
          <a:prstGeom prst="rect">
            <a:avLst/>
          </a:prstGeom>
        </p:spPr>
        <p:txBody>
          <a:bodyPr vert="horz" lIns="92525" tIns="46263" rIns="92525" bIns="4626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775685"/>
            <a:ext cx="3013763" cy="463566"/>
          </a:xfrm>
          <a:prstGeom prst="rect">
            <a:avLst/>
          </a:prstGeom>
        </p:spPr>
        <p:txBody>
          <a:bodyPr vert="horz" lIns="92525" tIns="46263" rIns="92525" bIns="46263" rtlCol="0" anchor="b"/>
          <a:lstStyle>
            <a:lvl1pPr algn="r">
              <a:defRPr sz="1200"/>
            </a:lvl1pPr>
          </a:lstStyle>
          <a:p>
            <a:fld id="{A776572E-84CF-4A1E-A805-2F38D9E25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70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79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89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2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6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7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5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7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6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8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6B10-CDEB-4344-80DB-0E6AEFF2565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Grouping Data and Loops Python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MTH 564 – Mathematical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While Loops in Python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701647"/>
            <a:ext cx="8229600" cy="4525963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initialize variables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while </a:t>
            </a:r>
            <a:r>
              <a:rPr lang="en-US" sz="2200" dirty="0" err="1" smtClean="0">
                <a:solidFill>
                  <a:schemeClr val="accent1"/>
                </a:solidFill>
                <a:latin typeface="Verdana" panose="020B0604030504040204" pitchFamily="34" charset="0"/>
              </a:rPr>
              <a:t>boolean_condition</a:t>
            </a: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Verdana" panose="020B0604030504040204" pitchFamily="34" charset="0"/>
              </a:rPr>
              <a:t>	</a:t>
            </a: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statement1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Verdana" panose="020B0604030504040204" pitchFamily="34" charset="0"/>
              </a:rPr>
              <a:t>	</a:t>
            </a: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statement2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Verdana" panose="020B0604030504040204" pitchFamily="34" charset="0"/>
              </a:rPr>
              <a:t>	</a:t>
            </a: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….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statement (executed when Boolean False)</a:t>
            </a:r>
            <a:endParaRPr lang="en-US" sz="22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Verdana" panose="020B0604030504040204" pitchFamily="34" charset="0"/>
              </a:rPr>
              <a:t>Note </a:t>
            </a:r>
          </a:p>
          <a:p>
            <a:r>
              <a:rPr lang="en-US" sz="2200" dirty="0" smtClean="0">
                <a:latin typeface="Verdana" panose="020B0604030504040204" pitchFamily="34" charset="0"/>
              </a:rPr>
              <a:t>Code block is executed at long as </a:t>
            </a:r>
            <a:br>
              <a:rPr lang="en-US" sz="2200" dirty="0" smtClean="0">
                <a:latin typeface="Verdana" panose="020B0604030504040204" pitchFamily="34" charset="0"/>
              </a:rPr>
            </a:br>
            <a:r>
              <a:rPr lang="en-US" sz="2200" dirty="0" smtClean="0">
                <a:latin typeface="Verdana" panose="020B0604030504040204" pitchFamily="34" charset="0"/>
              </a:rPr>
              <a:t>condition is True</a:t>
            </a:r>
          </a:p>
          <a:p>
            <a:r>
              <a:rPr lang="en-US" sz="2200" dirty="0" smtClean="0">
                <a:latin typeface="Verdana" panose="020B0604030504040204" pitchFamily="34" charset="0"/>
              </a:rPr>
              <a:t>colon </a:t>
            </a:r>
            <a:r>
              <a:rPr lang="en-US" sz="2200" b="1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:</a:t>
            </a:r>
            <a:r>
              <a:rPr lang="en-US" sz="2200" dirty="0" smtClean="0">
                <a:latin typeface="Verdana" panose="020B0604030504040204" pitchFamily="34" charset="0"/>
              </a:rPr>
              <a:t> symbol and indentation are</a:t>
            </a:r>
            <a:br>
              <a:rPr lang="en-US" sz="2200" dirty="0" smtClean="0">
                <a:latin typeface="Verdana" panose="020B0604030504040204" pitchFamily="34" charset="0"/>
              </a:rPr>
            </a:br>
            <a:r>
              <a:rPr lang="en-US" sz="2200" dirty="0" smtClean="0">
                <a:latin typeface="Verdana" panose="020B0604030504040204" pitchFamily="34" charset="0"/>
              </a:rPr>
              <a:t>very important</a:t>
            </a:r>
          </a:p>
          <a:p>
            <a:pPr marL="0" indent="0">
              <a:buNone/>
            </a:pPr>
            <a:r>
              <a:rPr lang="en-US" sz="2200" b="1" u="sng" dirty="0">
                <a:solidFill>
                  <a:srgbClr val="00B050"/>
                </a:solidFill>
                <a:latin typeface="Verdana" panose="020B0604030504040204" pitchFamily="34" charset="0"/>
              </a:rPr>
              <a:t>Example: </a:t>
            </a:r>
            <a:r>
              <a:rPr lang="en-US" sz="2200" b="1" u="sng" dirty="0" smtClean="0">
                <a:solidFill>
                  <a:srgbClr val="00B050"/>
                </a:solidFill>
                <a:latin typeface="Verdana" panose="020B0604030504040204" pitchFamily="34" charset="0"/>
              </a:rPr>
              <a:t>whileloop.py</a:t>
            </a:r>
            <a:endParaRPr lang="en-US" sz="2200" dirty="0" smtClean="0"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825" y="1531938"/>
            <a:ext cx="25431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032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Lists</a:t>
            </a:r>
            <a:endParaRPr lang="en-US" sz="2400" dirty="0"/>
          </a:p>
          <a:p>
            <a:r>
              <a:rPr lang="en-US" sz="2400" dirty="0" smtClean="0"/>
              <a:t>Ordered – the order of the list matters</a:t>
            </a:r>
          </a:p>
          <a:p>
            <a:pPr lvl="1"/>
            <a:r>
              <a:rPr lang="en-US" sz="2000" dirty="0" smtClean="0"/>
              <a:t>Members are indexed starting at 0</a:t>
            </a:r>
            <a:endParaRPr lang="en-US" sz="2000" dirty="0"/>
          </a:p>
          <a:p>
            <a:r>
              <a:rPr lang="en-US" sz="2400" dirty="0" smtClean="0"/>
              <a:t>Changeable – you can change elements or add to the list</a:t>
            </a:r>
            <a:endParaRPr lang="en-US" sz="2400" dirty="0"/>
          </a:p>
          <a:p>
            <a:r>
              <a:rPr lang="en-US" sz="2400" dirty="0" smtClean="0"/>
              <a:t>Duplicates Allowed – you can have the same element multiple times in a list</a:t>
            </a:r>
          </a:p>
          <a:p>
            <a:r>
              <a:rPr lang="en-US" sz="2400" dirty="0" smtClean="0"/>
              <a:t>Square brackets are used to denote a list [     ]</a:t>
            </a:r>
          </a:p>
          <a:p>
            <a:r>
              <a:rPr lang="en-US" sz="2400" dirty="0" smtClean="0"/>
              <a:t>Indexed starting at 0 – you can access individual elements</a:t>
            </a:r>
          </a:p>
          <a:p>
            <a:r>
              <a:rPr lang="en-US" sz="2400" dirty="0" smtClean="0"/>
              <a:t>You can use the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 smtClean="0"/>
              <a:t> keyword to see if an item is in a list.</a:t>
            </a:r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 smtClean="0"/>
              <a:t> function will tell you the number of elements in a list.</a:t>
            </a:r>
          </a:p>
          <a:p>
            <a:pPr marL="0" indent="0">
              <a:buNone/>
            </a:pPr>
            <a:r>
              <a:rPr lang="en-US" sz="2800" b="1" u="sng" dirty="0" smtClean="0">
                <a:solidFill>
                  <a:srgbClr val="00B050"/>
                </a:solidFill>
              </a:rPr>
              <a:t>Example: lists.py</a:t>
            </a:r>
            <a:endParaRPr lang="en-US" sz="2800" b="1" u="sng" dirty="0">
              <a:solidFill>
                <a:srgbClr val="00B05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solidFill>
            <a:srgbClr val="21004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Lists in Python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96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436870"/>
            <a:ext cx="8229600" cy="1143000"/>
          </a:xfrm>
          <a:prstGeom prst="rect">
            <a:avLst/>
          </a:prstGeom>
          <a:solidFill>
            <a:srgbClr val="21004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Built-in List Functions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579870"/>
            <a:ext cx="6643258" cy="452596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341262" y="2015302"/>
            <a:ext cx="149793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u="sng" dirty="0">
                <a:solidFill>
                  <a:srgbClr val="00B050"/>
                </a:solidFill>
              </a:rPr>
              <a:t>Example: </a:t>
            </a:r>
            <a:endParaRPr lang="en-US" sz="2600" b="1" u="sng" dirty="0" smtClean="0">
              <a:solidFill>
                <a:srgbClr val="00B050"/>
              </a:solidFill>
            </a:endParaRPr>
          </a:p>
          <a:p>
            <a:r>
              <a:rPr lang="en-US" sz="2600" b="1" u="sng" dirty="0" smtClean="0">
                <a:solidFill>
                  <a:srgbClr val="00B050"/>
                </a:solidFill>
              </a:rPr>
              <a:t>listref.py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972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03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Tuples</a:t>
            </a:r>
            <a:endParaRPr lang="en-US" sz="2400" dirty="0"/>
          </a:p>
          <a:p>
            <a:r>
              <a:rPr lang="en-US" sz="2400" dirty="0" smtClean="0"/>
              <a:t>Ordered – the order of the tuple matters</a:t>
            </a:r>
          </a:p>
          <a:p>
            <a:pPr lvl="1"/>
            <a:r>
              <a:rPr lang="en-US" sz="2000" dirty="0" smtClean="0"/>
              <a:t>Members are indexed starting at 0</a:t>
            </a:r>
            <a:endParaRPr lang="en-US" sz="2000" dirty="0"/>
          </a:p>
          <a:p>
            <a:r>
              <a:rPr lang="en-US" sz="2400" b="1" i="1" dirty="0" smtClean="0"/>
              <a:t>Unchangeable</a:t>
            </a:r>
            <a:r>
              <a:rPr lang="en-US" sz="2400" dirty="0" smtClean="0"/>
              <a:t> – you can NOT change elements or add to the tuple</a:t>
            </a:r>
            <a:endParaRPr lang="en-US" sz="2400" dirty="0"/>
          </a:p>
          <a:p>
            <a:r>
              <a:rPr lang="en-US" sz="2400" dirty="0" smtClean="0"/>
              <a:t>Duplicates Allowed – you can have the same element multiple times in a tuple</a:t>
            </a:r>
          </a:p>
          <a:p>
            <a:r>
              <a:rPr lang="en-US" sz="2400" dirty="0" smtClean="0"/>
              <a:t>Parenthesis are used to denote a tuple (  )</a:t>
            </a:r>
          </a:p>
          <a:p>
            <a:r>
              <a:rPr lang="en-US" sz="2400" dirty="0"/>
              <a:t>Indexed starting at 0 – you can access individual </a:t>
            </a:r>
            <a:r>
              <a:rPr lang="en-US" sz="2400" dirty="0" smtClean="0"/>
              <a:t>elements</a:t>
            </a:r>
          </a:p>
          <a:p>
            <a:r>
              <a:rPr lang="en-US" sz="2400" dirty="0" smtClean="0"/>
              <a:t>You can use the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 smtClean="0"/>
              <a:t> keyword to see if an item is in a tuple.</a:t>
            </a:r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 smtClean="0"/>
              <a:t> function will tell you the number of elements in a tuple.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800" b="1" u="sng" dirty="0" smtClean="0">
                <a:solidFill>
                  <a:srgbClr val="00B050"/>
                </a:solidFill>
              </a:rPr>
              <a:t>Example: tuples.py</a:t>
            </a:r>
            <a:endParaRPr lang="en-US" sz="2800" b="1" u="sng" dirty="0">
              <a:solidFill>
                <a:srgbClr val="00B05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solidFill>
            <a:srgbClr val="21004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Tuples in Python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68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03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Sets</a:t>
            </a:r>
            <a:endParaRPr lang="en-US" sz="2400" dirty="0"/>
          </a:p>
          <a:p>
            <a:r>
              <a:rPr lang="en-US" sz="2400" b="1" i="1" dirty="0" smtClean="0"/>
              <a:t>Unordered</a:t>
            </a:r>
            <a:r>
              <a:rPr lang="en-US" sz="2400" dirty="0" smtClean="0"/>
              <a:t> – the order of the set does NOT matters</a:t>
            </a:r>
          </a:p>
          <a:p>
            <a:r>
              <a:rPr lang="en-US" sz="2400" dirty="0" smtClean="0"/>
              <a:t>Changeable – you can change elements or add to the set</a:t>
            </a:r>
            <a:endParaRPr lang="en-US" sz="2400" dirty="0"/>
          </a:p>
          <a:p>
            <a:r>
              <a:rPr lang="en-US" sz="2400" b="1" i="1" dirty="0" smtClean="0"/>
              <a:t>No Duplicates</a:t>
            </a:r>
            <a:r>
              <a:rPr lang="en-US" sz="2400" dirty="0" smtClean="0"/>
              <a:t> – you can NOT have the same element multiple times in a set</a:t>
            </a:r>
          </a:p>
          <a:p>
            <a:r>
              <a:rPr lang="en-US" sz="2400" dirty="0" smtClean="0"/>
              <a:t>Braces are used to denote a set {  }</a:t>
            </a:r>
          </a:p>
          <a:p>
            <a:r>
              <a:rPr lang="en-US" sz="2400" b="1" i="1" dirty="0" smtClean="0"/>
              <a:t>Not Indexed </a:t>
            </a:r>
            <a:r>
              <a:rPr lang="en-US" sz="2400" dirty="0" smtClean="0"/>
              <a:t>– </a:t>
            </a:r>
            <a:r>
              <a:rPr lang="en-US" sz="2400" dirty="0"/>
              <a:t>you can </a:t>
            </a:r>
            <a:r>
              <a:rPr lang="en-US" sz="2400" dirty="0" smtClean="0"/>
              <a:t>NOT access </a:t>
            </a:r>
            <a:r>
              <a:rPr lang="en-US" sz="2400" dirty="0"/>
              <a:t>individual </a:t>
            </a:r>
            <a:r>
              <a:rPr lang="en-US" sz="2400" dirty="0" smtClean="0"/>
              <a:t>elements</a:t>
            </a:r>
          </a:p>
          <a:p>
            <a:r>
              <a:rPr lang="en-US" sz="2400" dirty="0" smtClean="0"/>
              <a:t>You can use the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 smtClean="0"/>
              <a:t> keyword to see if an item is in a set.</a:t>
            </a:r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 smtClean="0"/>
              <a:t> function will tell you the number of elements in a set.</a:t>
            </a:r>
          </a:p>
          <a:p>
            <a:r>
              <a:rPr lang="en-US" sz="2400" dirty="0" smtClean="0"/>
              <a:t>There are functions for all your favorite set operations.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800" b="1" u="sng" dirty="0" smtClean="0">
                <a:solidFill>
                  <a:srgbClr val="00B050"/>
                </a:solidFill>
              </a:rPr>
              <a:t>Example: sets.py</a:t>
            </a:r>
            <a:endParaRPr lang="en-US" sz="2800" b="1" u="sng" dirty="0">
              <a:solidFill>
                <a:srgbClr val="00B05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solidFill>
            <a:srgbClr val="21004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Sets in Python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2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436870"/>
            <a:ext cx="8229600" cy="1143000"/>
          </a:xfrm>
          <a:prstGeom prst="rect">
            <a:avLst/>
          </a:prstGeom>
          <a:solidFill>
            <a:srgbClr val="21004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Built-in Set Functions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41262" y="2015302"/>
            <a:ext cx="11416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Example: </a:t>
            </a:r>
            <a:endParaRPr lang="en-US" b="1" u="sng" dirty="0" smtClean="0">
              <a:solidFill>
                <a:srgbClr val="00B050"/>
              </a:solidFill>
            </a:endParaRPr>
          </a:p>
          <a:p>
            <a:r>
              <a:rPr lang="en-US" b="1" u="sng" dirty="0" smtClean="0">
                <a:solidFill>
                  <a:srgbClr val="00B050"/>
                </a:solidFill>
              </a:rPr>
              <a:t>listref.py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00200"/>
            <a:ext cx="7839737" cy="540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9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 Loops in Python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836276"/>
            <a:ext cx="8229600" cy="4525963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for v in </a:t>
            </a:r>
            <a:r>
              <a:rPr lang="en-US" sz="2200" dirty="0" err="1" smtClean="0">
                <a:solidFill>
                  <a:schemeClr val="accent1"/>
                </a:solidFill>
                <a:latin typeface="Verdana" panose="020B0604030504040204" pitchFamily="34" charset="0"/>
              </a:rPr>
              <a:t>seq</a:t>
            </a: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Verdana" panose="020B0604030504040204" pitchFamily="34" charset="0"/>
              </a:rPr>
              <a:t>	</a:t>
            </a: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statement1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Verdana" panose="020B0604030504040204" pitchFamily="34" charset="0"/>
              </a:rPr>
              <a:t>	</a:t>
            </a: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statement2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Verdana" panose="020B0604030504040204" pitchFamily="34" charset="0"/>
              </a:rPr>
              <a:t>	</a:t>
            </a: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….</a:t>
            </a:r>
          </a:p>
          <a:p>
            <a:pPr marL="0" indent="0">
              <a:buNone/>
            </a:pPr>
            <a:endParaRPr lang="en-US" sz="220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Verdana" panose="020B0604030504040204" pitchFamily="34" charset="0"/>
              </a:rPr>
              <a:t>Note </a:t>
            </a:r>
          </a:p>
          <a:p>
            <a:r>
              <a:rPr lang="en-US" sz="2200" dirty="0" smtClean="0">
                <a:latin typeface="Verdana" panose="020B0604030504040204" pitchFamily="34" charset="0"/>
              </a:rPr>
              <a:t>used to traverse a List, Set,</a:t>
            </a:r>
            <a:br>
              <a:rPr lang="en-US" sz="2200" dirty="0" smtClean="0">
                <a:latin typeface="Verdana" panose="020B0604030504040204" pitchFamily="34" charset="0"/>
              </a:rPr>
            </a:br>
            <a:r>
              <a:rPr lang="en-US" sz="2200" dirty="0" smtClean="0">
                <a:latin typeface="Verdana" panose="020B0604030504040204" pitchFamily="34" charset="0"/>
              </a:rPr>
              <a:t>Tuple, or String</a:t>
            </a:r>
          </a:p>
          <a:p>
            <a:r>
              <a:rPr lang="en-US" sz="2200" dirty="0" smtClean="0">
                <a:latin typeface="Verdana" panose="020B0604030504040204" pitchFamily="34" charset="0"/>
              </a:rPr>
              <a:t>code is executed for each element</a:t>
            </a:r>
          </a:p>
          <a:p>
            <a:r>
              <a:rPr lang="en-US" sz="2200" dirty="0" smtClean="0">
                <a:latin typeface="Verdana" panose="020B0604030504040204" pitchFamily="34" charset="0"/>
              </a:rPr>
              <a:t>colon </a:t>
            </a: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:</a:t>
            </a:r>
            <a:r>
              <a:rPr lang="en-US" sz="2200" dirty="0" smtClean="0">
                <a:latin typeface="Verdana" panose="020B0604030504040204" pitchFamily="34" charset="0"/>
              </a:rPr>
              <a:t> symbol and indentation are</a:t>
            </a:r>
            <a:br>
              <a:rPr lang="en-US" sz="2200" dirty="0" smtClean="0">
                <a:latin typeface="Verdana" panose="020B0604030504040204" pitchFamily="34" charset="0"/>
              </a:rPr>
            </a:br>
            <a:r>
              <a:rPr lang="en-US" sz="2200" dirty="0" smtClean="0">
                <a:latin typeface="Verdana" panose="020B0604030504040204" pitchFamily="34" charset="0"/>
              </a:rPr>
              <a:t>very important</a:t>
            </a:r>
            <a:endParaRPr lang="en-US" sz="2200" dirty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500" y="1531938"/>
            <a:ext cx="2809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Double For Loops in Python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836276"/>
            <a:ext cx="8229600" cy="4525963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for v1 in seq_1: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Verdana" panose="020B0604030504040204" pitchFamily="34" charset="0"/>
              </a:rPr>
              <a:t>	</a:t>
            </a: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for v2 in seq_2: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Verdana" panose="020B0604030504040204" pitchFamily="34" charset="0"/>
              </a:rPr>
              <a:t>	</a:t>
            </a: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	</a:t>
            </a:r>
            <a:r>
              <a:rPr lang="en-US" sz="2200" dirty="0" err="1" smtClean="0">
                <a:solidFill>
                  <a:schemeClr val="accent1"/>
                </a:solidFill>
                <a:latin typeface="Verdana" panose="020B0604030504040204" pitchFamily="34" charset="0"/>
              </a:rPr>
              <a:t>statement_second_loop</a:t>
            </a:r>
            <a:endParaRPr lang="en-US" sz="2200" dirty="0" smtClean="0">
              <a:solidFill>
                <a:schemeClr val="accent1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Verdana" panose="020B0604030504040204" pitchFamily="34" charset="0"/>
              </a:rPr>
              <a:t>	</a:t>
            </a: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	</a:t>
            </a:r>
            <a:r>
              <a:rPr lang="en-US" sz="2200" dirty="0" err="1" smtClean="0">
                <a:solidFill>
                  <a:schemeClr val="accent1"/>
                </a:solidFill>
                <a:latin typeface="Verdana" panose="020B0604030504040204" pitchFamily="34" charset="0"/>
              </a:rPr>
              <a:t>statement_second_loop</a:t>
            </a:r>
            <a:endParaRPr lang="en-US" sz="2200" dirty="0" smtClean="0">
              <a:solidFill>
                <a:schemeClr val="accent1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Verdana" panose="020B0604030504040204" pitchFamily="34" charset="0"/>
              </a:rPr>
              <a:t>	</a:t>
            </a: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	….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Verdana" panose="020B0604030504040204" pitchFamily="34" charset="0"/>
              </a:rPr>
              <a:t>	</a:t>
            </a:r>
            <a:r>
              <a:rPr lang="en-US" sz="2200" dirty="0" err="1" smtClean="0">
                <a:solidFill>
                  <a:schemeClr val="accent1"/>
                </a:solidFill>
                <a:latin typeface="Verdana" panose="020B0604030504040204" pitchFamily="34" charset="0"/>
              </a:rPr>
              <a:t>statement_first_loop</a:t>
            </a:r>
            <a:endParaRPr lang="en-US" sz="2200" dirty="0" smtClean="0">
              <a:solidFill>
                <a:schemeClr val="accent1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	</a:t>
            </a:r>
            <a:r>
              <a:rPr lang="en-US" sz="2200" dirty="0" err="1" smtClean="0">
                <a:solidFill>
                  <a:schemeClr val="accent1"/>
                </a:solidFill>
                <a:latin typeface="Verdana" panose="020B0604030504040204" pitchFamily="34" charset="0"/>
              </a:rPr>
              <a:t>statement_first_loop</a:t>
            </a:r>
            <a:endParaRPr lang="en-US" sz="2200" dirty="0" smtClean="0">
              <a:solidFill>
                <a:schemeClr val="accent1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Verdana" panose="020B0604030504040204" pitchFamily="34" charset="0"/>
              </a:rPr>
              <a:t>	</a:t>
            </a:r>
            <a:r>
              <a:rPr lang="en-US" sz="2200" dirty="0" smtClean="0">
                <a:solidFill>
                  <a:schemeClr val="accent1"/>
                </a:solidFill>
                <a:latin typeface="Verdana" panose="020B0604030504040204" pitchFamily="34" charset="0"/>
              </a:rPr>
              <a:t>….</a:t>
            </a:r>
          </a:p>
          <a:p>
            <a:pPr marL="0" indent="0">
              <a:buNone/>
            </a:pPr>
            <a:r>
              <a:rPr lang="en-US" sz="2200" dirty="0" smtClean="0">
                <a:latin typeface="Verdana" panose="020B0604030504040204" pitchFamily="34" charset="0"/>
              </a:rPr>
              <a:t>Note: indentation tells you which statement get executed for the first or second loop</a:t>
            </a:r>
          </a:p>
          <a:p>
            <a:pPr marL="0" indent="0">
              <a:buNone/>
            </a:pPr>
            <a:r>
              <a:rPr lang="en-US" sz="2200" b="1" u="sng" dirty="0" smtClean="0">
                <a:solidFill>
                  <a:srgbClr val="00B050"/>
                </a:solidFill>
                <a:latin typeface="Verdana" panose="020B0604030504040204" pitchFamily="34" charset="0"/>
              </a:rPr>
              <a:t>Example: forloop.py</a:t>
            </a:r>
            <a:endParaRPr lang="en-US" sz="2200" b="1" u="sng" dirty="0">
              <a:solidFill>
                <a:srgbClr val="00B050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6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Range 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1480"/>
            <a:ext cx="8229600" cy="4525963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range function: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range(</a:t>
            </a:r>
            <a:r>
              <a:rPr lang="en-US" sz="2400" i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start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stop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400" i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increment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/>
              <a:t>returns a sequence of numbers starting at </a:t>
            </a:r>
            <a:r>
              <a:rPr lang="en-US" sz="2400" i="1" dirty="0" smtClean="0">
                <a:solidFill>
                  <a:schemeClr val="accent1"/>
                </a:solidFill>
              </a:rPr>
              <a:t>start</a:t>
            </a:r>
            <a:r>
              <a:rPr lang="en-US" sz="2400" dirty="0" smtClean="0"/>
              <a:t>, ending before </a:t>
            </a:r>
            <a:r>
              <a:rPr lang="en-US" sz="2400" b="1" dirty="0" smtClean="0">
                <a:solidFill>
                  <a:schemeClr val="accent1"/>
                </a:solidFill>
              </a:rPr>
              <a:t>stop</a:t>
            </a:r>
            <a:r>
              <a:rPr lang="en-US" sz="2400" dirty="0" smtClean="0"/>
              <a:t>, in step sizes of </a:t>
            </a:r>
            <a:r>
              <a:rPr lang="en-US" sz="2400" i="1" dirty="0" smtClean="0">
                <a:solidFill>
                  <a:schemeClr val="accent1"/>
                </a:solidFill>
              </a:rPr>
              <a:t>increment</a:t>
            </a:r>
            <a:r>
              <a:rPr lang="en-US" sz="2400" dirty="0" smtClean="0"/>
              <a:t>.</a:t>
            </a:r>
            <a:endParaRPr lang="en-US" sz="2000" dirty="0"/>
          </a:p>
          <a:p>
            <a:r>
              <a:rPr lang="en-US" sz="2400" i="1" dirty="0" smtClean="0">
                <a:solidFill>
                  <a:schemeClr val="accent1"/>
                </a:solidFill>
              </a:rPr>
              <a:t>start</a:t>
            </a:r>
            <a:r>
              <a:rPr lang="en-US" sz="2400" dirty="0" smtClean="0"/>
              <a:t> and </a:t>
            </a:r>
            <a:r>
              <a:rPr lang="en-US" sz="2400" i="1" dirty="0" smtClean="0">
                <a:solidFill>
                  <a:schemeClr val="accent1"/>
                </a:solidFill>
              </a:rPr>
              <a:t>increment</a:t>
            </a:r>
            <a:r>
              <a:rPr lang="en-US" sz="2400" dirty="0" smtClean="0"/>
              <a:t> are </a:t>
            </a:r>
            <a:br>
              <a:rPr lang="en-US" sz="2400" dirty="0" smtClean="0"/>
            </a:br>
            <a:r>
              <a:rPr lang="en-US" sz="2400" dirty="0" smtClean="0"/>
              <a:t>optional; defaults are 0 and 1</a:t>
            </a:r>
            <a:endParaRPr lang="en-US" sz="2400" dirty="0"/>
          </a:p>
          <a:p>
            <a:r>
              <a:rPr lang="en-US" sz="2400" dirty="0" smtClean="0"/>
              <a:t>used to quickly create </a:t>
            </a:r>
            <a:br>
              <a:rPr lang="en-US" sz="2400" dirty="0" smtClean="0"/>
            </a:br>
            <a:r>
              <a:rPr lang="en-US" sz="2400" dirty="0" smtClean="0"/>
              <a:t>list, sets, and tuples</a:t>
            </a:r>
          </a:p>
          <a:p>
            <a:r>
              <a:rPr lang="en-US" sz="2400" dirty="0"/>
              <a:t>u</a:t>
            </a:r>
            <a:r>
              <a:rPr lang="en-US" sz="2400" dirty="0" smtClean="0"/>
              <a:t>sed in </a:t>
            </a:r>
            <a:r>
              <a:rPr lang="en-US" sz="2400" dirty="0" smtClean="0">
                <a:solidFill>
                  <a:schemeClr val="accent1"/>
                </a:solidFill>
              </a:rPr>
              <a:t>for</a:t>
            </a:r>
            <a:r>
              <a:rPr lang="en-US" sz="2400" dirty="0" smtClean="0"/>
              <a:t> loops</a:t>
            </a:r>
            <a:endParaRPr lang="en-US" sz="2400" dirty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372" y="2887919"/>
            <a:ext cx="4248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6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390</Words>
  <Application>Microsoft Office PowerPoint</Application>
  <PresentationFormat>On-screen Show (4:3)</PresentationFormat>
  <Paragraphs>88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Verdana</vt:lpstr>
      <vt:lpstr>Office Theme</vt:lpstr>
      <vt:lpstr>Grouping Data and Loops Python</vt:lpstr>
      <vt:lpstr>Installation of Python</vt:lpstr>
      <vt:lpstr>PowerPoint Presentation</vt:lpstr>
      <vt:lpstr>Installation of Python</vt:lpstr>
      <vt:lpstr>Installation of Python</vt:lpstr>
      <vt:lpstr>PowerPoint Presentation</vt:lpstr>
      <vt:lpstr>For Loops in Python</vt:lpstr>
      <vt:lpstr>Double For Loops in Python</vt:lpstr>
      <vt:lpstr>Range Function</vt:lpstr>
      <vt:lpstr>While Loops in Python</vt:lpstr>
    </vt:vector>
  </TitlesOfParts>
  <Company>SFASU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becneljj@sfasu.edu</dc:creator>
  <cp:lastModifiedBy>Jeremy Becnel</cp:lastModifiedBy>
  <cp:revision>75</cp:revision>
  <cp:lastPrinted>2019-01-21T19:15:50Z</cp:lastPrinted>
  <dcterms:created xsi:type="dcterms:W3CDTF">2014-07-15T14:47:24Z</dcterms:created>
  <dcterms:modified xsi:type="dcterms:W3CDTF">2019-01-24T02:17:05Z</dcterms:modified>
</cp:coreProperties>
</file>