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04" r:id="rId3"/>
    <p:sldId id="257" r:id="rId4"/>
    <p:sldId id="285" r:id="rId5"/>
    <p:sldId id="278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300" r:id="rId20"/>
    <p:sldId id="303" r:id="rId21"/>
    <p:sldId id="301" r:id="rId22"/>
    <p:sldId id="30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15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52405-6DD6-4CC2-97A8-7EB8CEB5C358}" type="doc">
      <dgm:prSet loTypeId="urn:microsoft.com/office/officeart/2005/8/layout/list1" loCatId="list" qsTypeId="urn:microsoft.com/office/officeart/2009/2/quickstyle/3d8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BCBA096-1740-46EC-9948-E0ABE21186A0}">
      <dgm:prSet/>
      <dgm:spPr/>
      <dgm:t>
        <a:bodyPr/>
        <a:lstStyle/>
        <a:p>
          <a:pPr rtl="0"/>
          <a:r>
            <a:rPr lang="en-US" b="1" u="sng" dirty="0" smtClean="0"/>
            <a:t>Summary</a:t>
          </a:r>
          <a:endParaRPr lang="en-US" dirty="0"/>
        </a:p>
      </dgm:t>
    </dgm:pt>
    <dgm:pt modelId="{A1326405-07B7-4F8B-A1BC-50FA859A00FE}" type="parTrans" cxnId="{402627CC-FDB8-4110-BAF4-B46B7A163352}">
      <dgm:prSet/>
      <dgm:spPr/>
      <dgm:t>
        <a:bodyPr/>
        <a:lstStyle/>
        <a:p>
          <a:endParaRPr lang="en-US"/>
        </a:p>
      </dgm:t>
    </dgm:pt>
    <dgm:pt modelId="{803E97E9-73CF-4E1D-91A7-D8CBEC84AA51}" type="sibTrans" cxnId="{402627CC-FDB8-4110-BAF4-B46B7A163352}">
      <dgm:prSet/>
      <dgm:spPr/>
      <dgm:t>
        <a:bodyPr/>
        <a:lstStyle/>
        <a:p>
          <a:endParaRPr lang="en-US"/>
        </a:p>
      </dgm:t>
    </dgm:pt>
    <dgm:pt modelId="{E27992DD-BD65-4726-B851-AC063A5B1969}">
      <dgm:prSet/>
      <dgm:spPr/>
      <dgm:t>
        <a:bodyPr/>
        <a:lstStyle/>
        <a:p>
          <a:pPr rtl="0"/>
          <a:r>
            <a:rPr lang="en-US" b="1" smtClean="0"/>
            <a:t>Step 1. </a:t>
          </a:r>
          <a:r>
            <a:rPr lang="en-US" smtClean="0"/>
            <a:t>Ask the question.</a:t>
          </a:r>
          <a:endParaRPr lang="en-US"/>
        </a:p>
      </dgm:t>
    </dgm:pt>
    <dgm:pt modelId="{CC33E27F-9B1C-400C-8E25-AB96F1807DD1}" type="parTrans" cxnId="{74259EB7-C935-4C8D-BCC6-221CD172C0A2}">
      <dgm:prSet/>
      <dgm:spPr/>
      <dgm:t>
        <a:bodyPr/>
        <a:lstStyle/>
        <a:p>
          <a:endParaRPr lang="en-US"/>
        </a:p>
      </dgm:t>
    </dgm:pt>
    <dgm:pt modelId="{5B78DE29-19DE-4BA1-B36E-CC33205461D2}" type="sibTrans" cxnId="{74259EB7-C935-4C8D-BCC6-221CD172C0A2}">
      <dgm:prSet/>
      <dgm:spPr/>
      <dgm:t>
        <a:bodyPr/>
        <a:lstStyle/>
        <a:p>
          <a:endParaRPr lang="en-US"/>
        </a:p>
      </dgm:t>
    </dgm:pt>
    <dgm:pt modelId="{200B8E7A-257C-408F-86CA-A394A15BB128}">
      <dgm:prSet/>
      <dgm:spPr/>
      <dgm:t>
        <a:bodyPr/>
        <a:lstStyle/>
        <a:p>
          <a:pPr rtl="0"/>
          <a:r>
            <a:rPr lang="en-US" b="1" smtClean="0"/>
            <a:t>Step 2. </a:t>
          </a:r>
          <a:r>
            <a:rPr lang="en-US" smtClean="0"/>
            <a:t>Select the modeling approach.</a:t>
          </a:r>
          <a:endParaRPr lang="en-US"/>
        </a:p>
      </dgm:t>
    </dgm:pt>
    <dgm:pt modelId="{F38AF3D6-E1E1-4321-99CE-9B19B4243C2C}" type="parTrans" cxnId="{86D5E1B9-C69C-4EFD-9570-ACD52BED3A64}">
      <dgm:prSet/>
      <dgm:spPr/>
      <dgm:t>
        <a:bodyPr/>
        <a:lstStyle/>
        <a:p>
          <a:endParaRPr lang="en-US"/>
        </a:p>
      </dgm:t>
    </dgm:pt>
    <dgm:pt modelId="{45A81987-81A8-4BC6-A526-C94E72053927}" type="sibTrans" cxnId="{86D5E1B9-C69C-4EFD-9570-ACD52BED3A64}">
      <dgm:prSet/>
      <dgm:spPr/>
      <dgm:t>
        <a:bodyPr/>
        <a:lstStyle/>
        <a:p>
          <a:endParaRPr lang="en-US"/>
        </a:p>
      </dgm:t>
    </dgm:pt>
    <dgm:pt modelId="{4EB3E70E-7E56-4D31-BB0A-AFA91CA77177}">
      <dgm:prSet/>
      <dgm:spPr/>
      <dgm:t>
        <a:bodyPr/>
        <a:lstStyle/>
        <a:p>
          <a:pPr rtl="0"/>
          <a:r>
            <a:rPr lang="en-US" b="1" dirty="0" smtClean="0"/>
            <a:t>Step 3. </a:t>
          </a:r>
          <a:r>
            <a:rPr lang="en-US" dirty="0" smtClean="0"/>
            <a:t>Formulate the model.</a:t>
          </a:r>
          <a:endParaRPr lang="en-US" dirty="0"/>
        </a:p>
      </dgm:t>
    </dgm:pt>
    <dgm:pt modelId="{2F51874F-C358-40BC-BFDC-558618DF8FF5}" type="parTrans" cxnId="{4C90EE45-BB95-420A-82B2-D2192811DAF2}">
      <dgm:prSet/>
      <dgm:spPr/>
      <dgm:t>
        <a:bodyPr/>
        <a:lstStyle/>
        <a:p>
          <a:endParaRPr lang="en-US"/>
        </a:p>
      </dgm:t>
    </dgm:pt>
    <dgm:pt modelId="{0E429B56-CEB9-46A3-AFD8-36BDED2F64D3}" type="sibTrans" cxnId="{4C90EE45-BB95-420A-82B2-D2192811DAF2}">
      <dgm:prSet/>
      <dgm:spPr/>
      <dgm:t>
        <a:bodyPr/>
        <a:lstStyle/>
        <a:p>
          <a:endParaRPr lang="en-US"/>
        </a:p>
      </dgm:t>
    </dgm:pt>
    <dgm:pt modelId="{EC36ED8B-409F-4A46-B047-6CA9C95E872E}">
      <dgm:prSet/>
      <dgm:spPr/>
      <dgm:t>
        <a:bodyPr/>
        <a:lstStyle/>
        <a:p>
          <a:pPr rtl="0"/>
          <a:r>
            <a:rPr lang="en-US" b="1" smtClean="0"/>
            <a:t>Step 4. </a:t>
          </a:r>
          <a:r>
            <a:rPr lang="en-US" smtClean="0"/>
            <a:t>Solve the model.</a:t>
          </a:r>
          <a:endParaRPr lang="en-US"/>
        </a:p>
      </dgm:t>
    </dgm:pt>
    <dgm:pt modelId="{5EA53AA7-A16A-4E67-BC4F-DD9EDED38D53}" type="parTrans" cxnId="{2313BB1D-9AC1-499D-A0F1-1F2D0433CEBB}">
      <dgm:prSet/>
      <dgm:spPr/>
      <dgm:t>
        <a:bodyPr/>
        <a:lstStyle/>
        <a:p>
          <a:endParaRPr lang="en-US"/>
        </a:p>
      </dgm:t>
    </dgm:pt>
    <dgm:pt modelId="{976FDB83-E500-4BD2-8178-2CA930B48243}" type="sibTrans" cxnId="{2313BB1D-9AC1-499D-A0F1-1F2D0433CEBB}">
      <dgm:prSet/>
      <dgm:spPr/>
      <dgm:t>
        <a:bodyPr/>
        <a:lstStyle/>
        <a:p>
          <a:endParaRPr lang="en-US"/>
        </a:p>
      </dgm:t>
    </dgm:pt>
    <dgm:pt modelId="{244C1E14-8720-4445-8604-B9BEAFA82324}">
      <dgm:prSet/>
      <dgm:spPr/>
      <dgm:t>
        <a:bodyPr/>
        <a:lstStyle/>
        <a:p>
          <a:pPr rtl="0"/>
          <a:r>
            <a:rPr lang="en-US" b="1" smtClean="0"/>
            <a:t>Step 5. </a:t>
          </a:r>
          <a:r>
            <a:rPr lang="en-US" smtClean="0"/>
            <a:t>Answer the question.</a:t>
          </a:r>
          <a:endParaRPr lang="en-US"/>
        </a:p>
      </dgm:t>
    </dgm:pt>
    <dgm:pt modelId="{925BB0D6-7216-4E89-8EED-824C60A68E2B}" type="parTrans" cxnId="{67D20392-CDE6-4C59-8BA5-488A307D91BC}">
      <dgm:prSet/>
      <dgm:spPr/>
      <dgm:t>
        <a:bodyPr/>
        <a:lstStyle/>
        <a:p>
          <a:endParaRPr lang="en-US"/>
        </a:p>
      </dgm:t>
    </dgm:pt>
    <dgm:pt modelId="{B93CCE43-39F8-41E0-8043-0ECDF0F1486B}" type="sibTrans" cxnId="{67D20392-CDE6-4C59-8BA5-488A307D91BC}">
      <dgm:prSet/>
      <dgm:spPr/>
      <dgm:t>
        <a:bodyPr/>
        <a:lstStyle/>
        <a:p>
          <a:endParaRPr lang="en-US"/>
        </a:p>
      </dgm:t>
    </dgm:pt>
    <dgm:pt modelId="{95A8C9E7-9F1B-4189-A420-1A26B39412AB}" type="pres">
      <dgm:prSet presAssocID="{41D52405-6DD6-4CC2-97A8-7EB8CEB5C3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DF3839-B415-4292-BDD0-BEC839EDAE2E}" type="pres">
      <dgm:prSet presAssocID="{8BCBA096-1740-46EC-9948-E0ABE21186A0}" presName="parentLin" presStyleCnt="0"/>
      <dgm:spPr/>
    </dgm:pt>
    <dgm:pt modelId="{5BAF4DB2-C7DC-49EE-8A46-DE1C1A62D2BD}" type="pres">
      <dgm:prSet presAssocID="{8BCBA096-1740-46EC-9948-E0ABE21186A0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4D091BEE-D9E6-4DC3-981A-3475C7B387C1}" type="pres">
      <dgm:prSet presAssocID="{8BCBA096-1740-46EC-9948-E0ABE21186A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BF20E-98F7-4B3C-B67D-1A9C60CA710B}" type="pres">
      <dgm:prSet presAssocID="{8BCBA096-1740-46EC-9948-E0ABE21186A0}" presName="negativeSpace" presStyleCnt="0"/>
      <dgm:spPr/>
    </dgm:pt>
    <dgm:pt modelId="{78C4A6B9-FBF1-4DA8-9E08-BB9BD8B81AE7}" type="pres">
      <dgm:prSet presAssocID="{8BCBA096-1740-46EC-9948-E0ABE21186A0}" presName="childText" presStyleLbl="conFgAcc1" presStyleIdx="0" presStyleCnt="6">
        <dgm:presLayoutVars>
          <dgm:bulletEnabled val="1"/>
        </dgm:presLayoutVars>
      </dgm:prSet>
      <dgm:spPr/>
    </dgm:pt>
    <dgm:pt modelId="{BB52014D-0F97-4C85-AE66-7B76E7F5CF0B}" type="pres">
      <dgm:prSet presAssocID="{803E97E9-73CF-4E1D-91A7-D8CBEC84AA51}" presName="spaceBetweenRectangles" presStyleCnt="0"/>
      <dgm:spPr/>
    </dgm:pt>
    <dgm:pt modelId="{6BCEA6B6-564B-4F56-8D1E-71F1A10AA7C6}" type="pres">
      <dgm:prSet presAssocID="{E27992DD-BD65-4726-B851-AC063A5B1969}" presName="parentLin" presStyleCnt="0"/>
      <dgm:spPr/>
    </dgm:pt>
    <dgm:pt modelId="{E3CEEE0F-6DDB-4136-ACBA-A180ED29A28A}" type="pres">
      <dgm:prSet presAssocID="{E27992DD-BD65-4726-B851-AC063A5B19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E2F07F49-B543-49DA-A594-02E27ABEC40A}" type="pres">
      <dgm:prSet presAssocID="{E27992DD-BD65-4726-B851-AC063A5B196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4E6DB-777A-4E65-96B1-51107567DC4D}" type="pres">
      <dgm:prSet presAssocID="{E27992DD-BD65-4726-B851-AC063A5B1969}" presName="negativeSpace" presStyleCnt="0"/>
      <dgm:spPr/>
    </dgm:pt>
    <dgm:pt modelId="{80EBF094-A57E-420A-A1B9-062DFD979D08}" type="pres">
      <dgm:prSet presAssocID="{E27992DD-BD65-4726-B851-AC063A5B1969}" presName="childText" presStyleLbl="conFgAcc1" presStyleIdx="1" presStyleCnt="6">
        <dgm:presLayoutVars>
          <dgm:bulletEnabled val="1"/>
        </dgm:presLayoutVars>
      </dgm:prSet>
      <dgm:spPr/>
    </dgm:pt>
    <dgm:pt modelId="{83CCECB1-D4E8-4406-BAE6-55413BFC55C5}" type="pres">
      <dgm:prSet presAssocID="{5B78DE29-19DE-4BA1-B36E-CC33205461D2}" presName="spaceBetweenRectangles" presStyleCnt="0"/>
      <dgm:spPr/>
    </dgm:pt>
    <dgm:pt modelId="{123CBE42-C032-480A-9CC3-BF1148165160}" type="pres">
      <dgm:prSet presAssocID="{200B8E7A-257C-408F-86CA-A394A15BB128}" presName="parentLin" presStyleCnt="0"/>
      <dgm:spPr/>
    </dgm:pt>
    <dgm:pt modelId="{62B3C54E-CAE0-44A2-A5E9-7074FDBF2C83}" type="pres">
      <dgm:prSet presAssocID="{200B8E7A-257C-408F-86CA-A394A15BB128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AB75604-363F-4ABF-A912-3CFD7D238A0E}" type="pres">
      <dgm:prSet presAssocID="{200B8E7A-257C-408F-86CA-A394A15BB12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D2B84-3DEA-4859-8945-BA06D6C7DFEA}" type="pres">
      <dgm:prSet presAssocID="{200B8E7A-257C-408F-86CA-A394A15BB128}" presName="negativeSpace" presStyleCnt="0"/>
      <dgm:spPr/>
    </dgm:pt>
    <dgm:pt modelId="{5E894E67-7B88-454A-8D6B-10FCC1AD00A0}" type="pres">
      <dgm:prSet presAssocID="{200B8E7A-257C-408F-86CA-A394A15BB128}" presName="childText" presStyleLbl="conFgAcc1" presStyleIdx="2" presStyleCnt="6">
        <dgm:presLayoutVars>
          <dgm:bulletEnabled val="1"/>
        </dgm:presLayoutVars>
      </dgm:prSet>
      <dgm:spPr/>
    </dgm:pt>
    <dgm:pt modelId="{27E0BF98-7C89-4C0D-A7B5-BEA8FA45C81D}" type="pres">
      <dgm:prSet presAssocID="{45A81987-81A8-4BC6-A526-C94E72053927}" presName="spaceBetweenRectangles" presStyleCnt="0"/>
      <dgm:spPr/>
    </dgm:pt>
    <dgm:pt modelId="{FFD42EDD-9901-41D1-9FDF-D6D8C56BF501}" type="pres">
      <dgm:prSet presAssocID="{4EB3E70E-7E56-4D31-BB0A-AFA91CA77177}" presName="parentLin" presStyleCnt="0"/>
      <dgm:spPr/>
    </dgm:pt>
    <dgm:pt modelId="{E9552ABC-12AD-43B4-B3AC-105D767424EC}" type="pres">
      <dgm:prSet presAssocID="{4EB3E70E-7E56-4D31-BB0A-AFA91CA77177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8348A504-BEC1-4A3E-9523-B395B5360F98}" type="pres">
      <dgm:prSet presAssocID="{4EB3E70E-7E56-4D31-BB0A-AFA91CA7717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6FB33-C235-4BE2-BE96-382BEF75A81C}" type="pres">
      <dgm:prSet presAssocID="{4EB3E70E-7E56-4D31-BB0A-AFA91CA77177}" presName="negativeSpace" presStyleCnt="0"/>
      <dgm:spPr/>
    </dgm:pt>
    <dgm:pt modelId="{A0286C21-6503-4796-ADD0-0632C9133FCB}" type="pres">
      <dgm:prSet presAssocID="{4EB3E70E-7E56-4D31-BB0A-AFA91CA77177}" presName="childText" presStyleLbl="conFgAcc1" presStyleIdx="3" presStyleCnt="6">
        <dgm:presLayoutVars>
          <dgm:bulletEnabled val="1"/>
        </dgm:presLayoutVars>
      </dgm:prSet>
      <dgm:spPr/>
    </dgm:pt>
    <dgm:pt modelId="{5977B2ED-C8F4-4FCD-9346-B1A5FC91D950}" type="pres">
      <dgm:prSet presAssocID="{0E429B56-CEB9-46A3-AFD8-36BDED2F64D3}" presName="spaceBetweenRectangles" presStyleCnt="0"/>
      <dgm:spPr/>
    </dgm:pt>
    <dgm:pt modelId="{F1AFCD25-C6C6-4FA8-B4A6-59427CDC6BC7}" type="pres">
      <dgm:prSet presAssocID="{EC36ED8B-409F-4A46-B047-6CA9C95E872E}" presName="parentLin" presStyleCnt="0"/>
      <dgm:spPr/>
    </dgm:pt>
    <dgm:pt modelId="{29DF90B6-0728-4EE1-B803-FB9BE5B6B909}" type="pres">
      <dgm:prSet presAssocID="{EC36ED8B-409F-4A46-B047-6CA9C95E872E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5821A1A5-3E63-48E5-8D4A-50CD06F8F9CF}" type="pres">
      <dgm:prSet presAssocID="{EC36ED8B-409F-4A46-B047-6CA9C95E872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667F2-DC3A-4747-8C3C-992998F3781F}" type="pres">
      <dgm:prSet presAssocID="{EC36ED8B-409F-4A46-B047-6CA9C95E872E}" presName="negativeSpace" presStyleCnt="0"/>
      <dgm:spPr/>
    </dgm:pt>
    <dgm:pt modelId="{7C35BFC3-7FD1-4F6B-85A0-8EA3F6E88B29}" type="pres">
      <dgm:prSet presAssocID="{EC36ED8B-409F-4A46-B047-6CA9C95E872E}" presName="childText" presStyleLbl="conFgAcc1" presStyleIdx="4" presStyleCnt="6">
        <dgm:presLayoutVars>
          <dgm:bulletEnabled val="1"/>
        </dgm:presLayoutVars>
      </dgm:prSet>
      <dgm:spPr/>
    </dgm:pt>
    <dgm:pt modelId="{A0CAE6C0-0E9B-4835-B835-F148F9CABDB3}" type="pres">
      <dgm:prSet presAssocID="{976FDB83-E500-4BD2-8178-2CA930B48243}" presName="spaceBetweenRectangles" presStyleCnt="0"/>
      <dgm:spPr/>
    </dgm:pt>
    <dgm:pt modelId="{F7171FC0-A3BD-47C9-9B88-7EC4FC17FD99}" type="pres">
      <dgm:prSet presAssocID="{244C1E14-8720-4445-8604-B9BEAFA82324}" presName="parentLin" presStyleCnt="0"/>
      <dgm:spPr/>
    </dgm:pt>
    <dgm:pt modelId="{F8D020E7-10FD-449C-B932-FC2F52279BC1}" type="pres">
      <dgm:prSet presAssocID="{244C1E14-8720-4445-8604-B9BEAFA82324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987507A5-F9D6-4CE7-8821-282629BCAD7E}" type="pres">
      <dgm:prSet presAssocID="{244C1E14-8720-4445-8604-B9BEAFA8232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3885F-FF5C-4F6F-B952-1A6503B42956}" type="pres">
      <dgm:prSet presAssocID="{244C1E14-8720-4445-8604-B9BEAFA82324}" presName="negativeSpace" presStyleCnt="0"/>
      <dgm:spPr/>
    </dgm:pt>
    <dgm:pt modelId="{E9822CC8-F8A5-4105-8280-35168DA4F7F2}" type="pres">
      <dgm:prSet presAssocID="{244C1E14-8720-4445-8604-B9BEAFA8232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313BB1D-9AC1-499D-A0F1-1F2D0433CEBB}" srcId="{41D52405-6DD6-4CC2-97A8-7EB8CEB5C358}" destId="{EC36ED8B-409F-4A46-B047-6CA9C95E872E}" srcOrd="4" destOrd="0" parTransId="{5EA53AA7-A16A-4E67-BC4F-DD9EDED38D53}" sibTransId="{976FDB83-E500-4BD2-8178-2CA930B48243}"/>
    <dgm:cxn modelId="{63F809A0-1AD6-4204-99D4-AB0705465D21}" type="presOf" srcId="{41D52405-6DD6-4CC2-97A8-7EB8CEB5C358}" destId="{95A8C9E7-9F1B-4189-A420-1A26B39412AB}" srcOrd="0" destOrd="0" presId="urn:microsoft.com/office/officeart/2005/8/layout/list1"/>
    <dgm:cxn modelId="{6B36126C-4E39-458E-BB6E-D34F6DAAEC45}" type="presOf" srcId="{8BCBA096-1740-46EC-9948-E0ABE21186A0}" destId="{4D091BEE-D9E6-4DC3-981A-3475C7B387C1}" srcOrd="1" destOrd="0" presId="urn:microsoft.com/office/officeart/2005/8/layout/list1"/>
    <dgm:cxn modelId="{81E23292-1508-4009-B241-76378D847C42}" type="presOf" srcId="{E27992DD-BD65-4726-B851-AC063A5B1969}" destId="{E3CEEE0F-6DDB-4136-ACBA-A180ED29A28A}" srcOrd="0" destOrd="0" presId="urn:microsoft.com/office/officeart/2005/8/layout/list1"/>
    <dgm:cxn modelId="{EB74D871-7FA7-400E-B150-086A50A997E1}" type="presOf" srcId="{E27992DD-BD65-4726-B851-AC063A5B1969}" destId="{E2F07F49-B543-49DA-A594-02E27ABEC40A}" srcOrd="1" destOrd="0" presId="urn:microsoft.com/office/officeart/2005/8/layout/list1"/>
    <dgm:cxn modelId="{4C90EE45-BB95-420A-82B2-D2192811DAF2}" srcId="{41D52405-6DD6-4CC2-97A8-7EB8CEB5C358}" destId="{4EB3E70E-7E56-4D31-BB0A-AFA91CA77177}" srcOrd="3" destOrd="0" parTransId="{2F51874F-C358-40BC-BFDC-558618DF8FF5}" sibTransId="{0E429B56-CEB9-46A3-AFD8-36BDED2F64D3}"/>
    <dgm:cxn modelId="{86D5E1B9-C69C-4EFD-9570-ACD52BED3A64}" srcId="{41D52405-6DD6-4CC2-97A8-7EB8CEB5C358}" destId="{200B8E7A-257C-408F-86CA-A394A15BB128}" srcOrd="2" destOrd="0" parTransId="{F38AF3D6-E1E1-4321-99CE-9B19B4243C2C}" sibTransId="{45A81987-81A8-4BC6-A526-C94E72053927}"/>
    <dgm:cxn modelId="{4C61F69C-27CA-474C-84B2-94AE7002EB2B}" type="presOf" srcId="{244C1E14-8720-4445-8604-B9BEAFA82324}" destId="{987507A5-F9D6-4CE7-8821-282629BCAD7E}" srcOrd="1" destOrd="0" presId="urn:microsoft.com/office/officeart/2005/8/layout/list1"/>
    <dgm:cxn modelId="{402627CC-FDB8-4110-BAF4-B46B7A163352}" srcId="{41D52405-6DD6-4CC2-97A8-7EB8CEB5C358}" destId="{8BCBA096-1740-46EC-9948-E0ABE21186A0}" srcOrd="0" destOrd="0" parTransId="{A1326405-07B7-4F8B-A1BC-50FA859A00FE}" sibTransId="{803E97E9-73CF-4E1D-91A7-D8CBEC84AA51}"/>
    <dgm:cxn modelId="{B9E3A537-4A33-4BC0-8BD8-E0530EC5D572}" type="presOf" srcId="{EC36ED8B-409F-4A46-B047-6CA9C95E872E}" destId="{29DF90B6-0728-4EE1-B803-FB9BE5B6B909}" srcOrd="0" destOrd="0" presId="urn:microsoft.com/office/officeart/2005/8/layout/list1"/>
    <dgm:cxn modelId="{0C882685-C7DB-41FF-8436-7BBF6426150E}" type="presOf" srcId="{244C1E14-8720-4445-8604-B9BEAFA82324}" destId="{F8D020E7-10FD-449C-B932-FC2F52279BC1}" srcOrd="0" destOrd="0" presId="urn:microsoft.com/office/officeart/2005/8/layout/list1"/>
    <dgm:cxn modelId="{74259EB7-C935-4C8D-BCC6-221CD172C0A2}" srcId="{41D52405-6DD6-4CC2-97A8-7EB8CEB5C358}" destId="{E27992DD-BD65-4726-B851-AC063A5B1969}" srcOrd="1" destOrd="0" parTransId="{CC33E27F-9B1C-400C-8E25-AB96F1807DD1}" sibTransId="{5B78DE29-19DE-4BA1-B36E-CC33205461D2}"/>
    <dgm:cxn modelId="{0312CF92-8253-4AAE-8839-4CF1B2A2ADB0}" type="presOf" srcId="{EC36ED8B-409F-4A46-B047-6CA9C95E872E}" destId="{5821A1A5-3E63-48E5-8D4A-50CD06F8F9CF}" srcOrd="1" destOrd="0" presId="urn:microsoft.com/office/officeart/2005/8/layout/list1"/>
    <dgm:cxn modelId="{B0BA79C6-0A7E-4856-8107-07388DD584F3}" type="presOf" srcId="{200B8E7A-257C-408F-86CA-A394A15BB128}" destId="{7AB75604-363F-4ABF-A912-3CFD7D238A0E}" srcOrd="1" destOrd="0" presId="urn:microsoft.com/office/officeart/2005/8/layout/list1"/>
    <dgm:cxn modelId="{4149457F-C603-43E8-852B-83A1C62928AB}" type="presOf" srcId="{200B8E7A-257C-408F-86CA-A394A15BB128}" destId="{62B3C54E-CAE0-44A2-A5E9-7074FDBF2C83}" srcOrd="0" destOrd="0" presId="urn:microsoft.com/office/officeart/2005/8/layout/list1"/>
    <dgm:cxn modelId="{02080CFE-2B76-44B0-9EA4-026C9DEBC6F9}" type="presOf" srcId="{8BCBA096-1740-46EC-9948-E0ABE21186A0}" destId="{5BAF4DB2-C7DC-49EE-8A46-DE1C1A62D2BD}" srcOrd="0" destOrd="0" presId="urn:microsoft.com/office/officeart/2005/8/layout/list1"/>
    <dgm:cxn modelId="{2A39BBCD-FCE5-4C04-AECF-F43E92C15015}" type="presOf" srcId="{4EB3E70E-7E56-4D31-BB0A-AFA91CA77177}" destId="{E9552ABC-12AD-43B4-B3AC-105D767424EC}" srcOrd="0" destOrd="0" presId="urn:microsoft.com/office/officeart/2005/8/layout/list1"/>
    <dgm:cxn modelId="{3F81ED64-490B-4187-9021-A47FAB122DB0}" type="presOf" srcId="{4EB3E70E-7E56-4D31-BB0A-AFA91CA77177}" destId="{8348A504-BEC1-4A3E-9523-B395B5360F98}" srcOrd="1" destOrd="0" presId="urn:microsoft.com/office/officeart/2005/8/layout/list1"/>
    <dgm:cxn modelId="{67D20392-CDE6-4C59-8BA5-488A307D91BC}" srcId="{41D52405-6DD6-4CC2-97A8-7EB8CEB5C358}" destId="{244C1E14-8720-4445-8604-B9BEAFA82324}" srcOrd="5" destOrd="0" parTransId="{925BB0D6-7216-4E89-8EED-824C60A68E2B}" sibTransId="{B93CCE43-39F8-41E0-8043-0ECDF0F1486B}"/>
    <dgm:cxn modelId="{66B32D8D-4946-4B5E-9925-EBFEA519265B}" type="presParOf" srcId="{95A8C9E7-9F1B-4189-A420-1A26B39412AB}" destId="{37DF3839-B415-4292-BDD0-BEC839EDAE2E}" srcOrd="0" destOrd="0" presId="urn:microsoft.com/office/officeart/2005/8/layout/list1"/>
    <dgm:cxn modelId="{1F174E84-320D-45AB-B7FA-1AA8DD18F739}" type="presParOf" srcId="{37DF3839-B415-4292-BDD0-BEC839EDAE2E}" destId="{5BAF4DB2-C7DC-49EE-8A46-DE1C1A62D2BD}" srcOrd="0" destOrd="0" presId="urn:microsoft.com/office/officeart/2005/8/layout/list1"/>
    <dgm:cxn modelId="{86E35D68-131D-4D08-87E7-9A338773DC55}" type="presParOf" srcId="{37DF3839-B415-4292-BDD0-BEC839EDAE2E}" destId="{4D091BEE-D9E6-4DC3-981A-3475C7B387C1}" srcOrd="1" destOrd="0" presId="urn:microsoft.com/office/officeart/2005/8/layout/list1"/>
    <dgm:cxn modelId="{5B27A981-CE6F-4CDE-8267-11DF9B9DF0E5}" type="presParOf" srcId="{95A8C9E7-9F1B-4189-A420-1A26B39412AB}" destId="{1DBBF20E-98F7-4B3C-B67D-1A9C60CA710B}" srcOrd="1" destOrd="0" presId="urn:microsoft.com/office/officeart/2005/8/layout/list1"/>
    <dgm:cxn modelId="{9FF311CB-E900-4FC7-8225-AE68B652F195}" type="presParOf" srcId="{95A8C9E7-9F1B-4189-A420-1A26B39412AB}" destId="{78C4A6B9-FBF1-4DA8-9E08-BB9BD8B81AE7}" srcOrd="2" destOrd="0" presId="urn:microsoft.com/office/officeart/2005/8/layout/list1"/>
    <dgm:cxn modelId="{7A8FAC16-0A93-44BF-82E5-5CC8D598E93D}" type="presParOf" srcId="{95A8C9E7-9F1B-4189-A420-1A26B39412AB}" destId="{BB52014D-0F97-4C85-AE66-7B76E7F5CF0B}" srcOrd="3" destOrd="0" presId="urn:microsoft.com/office/officeart/2005/8/layout/list1"/>
    <dgm:cxn modelId="{544F66DC-DECC-4A5E-BDDB-1D6EF3026447}" type="presParOf" srcId="{95A8C9E7-9F1B-4189-A420-1A26B39412AB}" destId="{6BCEA6B6-564B-4F56-8D1E-71F1A10AA7C6}" srcOrd="4" destOrd="0" presId="urn:microsoft.com/office/officeart/2005/8/layout/list1"/>
    <dgm:cxn modelId="{48097476-0F8C-43A4-A378-9EA136F22294}" type="presParOf" srcId="{6BCEA6B6-564B-4F56-8D1E-71F1A10AA7C6}" destId="{E3CEEE0F-6DDB-4136-ACBA-A180ED29A28A}" srcOrd="0" destOrd="0" presId="urn:microsoft.com/office/officeart/2005/8/layout/list1"/>
    <dgm:cxn modelId="{76E4E386-57E1-41B1-8017-681ADB21A20B}" type="presParOf" srcId="{6BCEA6B6-564B-4F56-8D1E-71F1A10AA7C6}" destId="{E2F07F49-B543-49DA-A594-02E27ABEC40A}" srcOrd="1" destOrd="0" presId="urn:microsoft.com/office/officeart/2005/8/layout/list1"/>
    <dgm:cxn modelId="{484EFDAD-AB45-47D7-88DD-D8421535DC06}" type="presParOf" srcId="{95A8C9E7-9F1B-4189-A420-1A26B39412AB}" destId="{10E4E6DB-777A-4E65-96B1-51107567DC4D}" srcOrd="5" destOrd="0" presId="urn:microsoft.com/office/officeart/2005/8/layout/list1"/>
    <dgm:cxn modelId="{A3BF5417-3A32-4674-8A0E-5C2D4E9D1D46}" type="presParOf" srcId="{95A8C9E7-9F1B-4189-A420-1A26B39412AB}" destId="{80EBF094-A57E-420A-A1B9-062DFD979D08}" srcOrd="6" destOrd="0" presId="urn:microsoft.com/office/officeart/2005/8/layout/list1"/>
    <dgm:cxn modelId="{BEFB5EE9-7732-47CD-93F1-05A4DB8AC473}" type="presParOf" srcId="{95A8C9E7-9F1B-4189-A420-1A26B39412AB}" destId="{83CCECB1-D4E8-4406-BAE6-55413BFC55C5}" srcOrd="7" destOrd="0" presId="urn:microsoft.com/office/officeart/2005/8/layout/list1"/>
    <dgm:cxn modelId="{BE8BAEBF-9BD0-4E62-8029-1C2565682E0E}" type="presParOf" srcId="{95A8C9E7-9F1B-4189-A420-1A26B39412AB}" destId="{123CBE42-C032-480A-9CC3-BF1148165160}" srcOrd="8" destOrd="0" presId="urn:microsoft.com/office/officeart/2005/8/layout/list1"/>
    <dgm:cxn modelId="{BB04A661-417B-40ED-A79E-8340AE611D27}" type="presParOf" srcId="{123CBE42-C032-480A-9CC3-BF1148165160}" destId="{62B3C54E-CAE0-44A2-A5E9-7074FDBF2C83}" srcOrd="0" destOrd="0" presId="urn:microsoft.com/office/officeart/2005/8/layout/list1"/>
    <dgm:cxn modelId="{52D8D726-382F-4F90-AA53-BB6EF6879547}" type="presParOf" srcId="{123CBE42-C032-480A-9CC3-BF1148165160}" destId="{7AB75604-363F-4ABF-A912-3CFD7D238A0E}" srcOrd="1" destOrd="0" presId="urn:microsoft.com/office/officeart/2005/8/layout/list1"/>
    <dgm:cxn modelId="{20046ABE-112F-483C-A861-21EB4BC4283B}" type="presParOf" srcId="{95A8C9E7-9F1B-4189-A420-1A26B39412AB}" destId="{28ED2B84-3DEA-4859-8945-BA06D6C7DFEA}" srcOrd="9" destOrd="0" presId="urn:microsoft.com/office/officeart/2005/8/layout/list1"/>
    <dgm:cxn modelId="{10EE8DD5-6AFB-4A61-8374-3FBF6E0E521D}" type="presParOf" srcId="{95A8C9E7-9F1B-4189-A420-1A26B39412AB}" destId="{5E894E67-7B88-454A-8D6B-10FCC1AD00A0}" srcOrd="10" destOrd="0" presId="urn:microsoft.com/office/officeart/2005/8/layout/list1"/>
    <dgm:cxn modelId="{DCE94252-7823-484A-9A08-E3D35905588D}" type="presParOf" srcId="{95A8C9E7-9F1B-4189-A420-1A26B39412AB}" destId="{27E0BF98-7C89-4C0D-A7B5-BEA8FA45C81D}" srcOrd="11" destOrd="0" presId="urn:microsoft.com/office/officeart/2005/8/layout/list1"/>
    <dgm:cxn modelId="{F75A662D-2701-46C2-ABD5-7182A2361728}" type="presParOf" srcId="{95A8C9E7-9F1B-4189-A420-1A26B39412AB}" destId="{FFD42EDD-9901-41D1-9FDF-D6D8C56BF501}" srcOrd="12" destOrd="0" presId="urn:microsoft.com/office/officeart/2005/8/layout/list1"/>
    <dgm:cxn modelId="{C3533C0D-994D-43BA-87A4-072538D8119C}" type="presParOf" srcId="{FFD42EDD-9901-41D1-9FDF-D6D8C56BF501}" destId="{E9552ABC-12AD-43B4-B3AC-105D767424EC}" srcOrd="0" destOrd="0" presId="urn:microsoft.com/office/officeart/2005/8/layout/list1"/>
    <dgm:cxn modelId="{DE988B75-847B-4BC3-9292-2D54C352CD02}" type="presParOf" srcId="{FFD42EDD-9901-41D1-9FDF-D6D8C56BF501}" destId="{8348A504-BEC1-4A3E-9523-B395B5360F98}" srcOrd="1" destOrd="0" presId="urn:microsoft.com/office/officeart/2005/8/layout/list1"/>
    <dgm:cxn modelId="{CA949EE8-5867-4651-88C0-BFF2E57335BE}" type="presParOf" srcId="{95A8C9E7-9F1B-4189-A420-1A26B39412AB}" destId="{5716FB33-C235-4BE2-BE96-382BEF75A81C}" srcOrd="13" destOrd="0" presId="urn:microsoft.com/office/officeart/2005/8/layout/list1"/>
    <dgm:cxn modelId="{77BD1E0A-74E5-4C11-BB37-11E5401D1B29}" type="presParOf" srcId="{95A8C9E7-9F1B-4189-A420-1A26B39412AB}" destId="{A0286C21-6503-4796-ADD0-0632C9133FCB}" srcOrd="14" destOrd="0" presId="urn:microsoft.com/office/officeart/2005/8/layout/list1"/>
    <dgm:cxn modelId="{42EF2DF1-F2E0-4152-86CF-BF4D3CC30FBF}" type="presParOf" srcId="{95A8C9E7-9F1B-4189-A420-1A26B39412AB}" destId="{5977B2ED-C8F4-4FCD-9346-B1A5FC91D950}" srcOrd="15" destOrd="0" presId="urn:microsoft.com/office/officeart/2005/8/layout/list1"/>
    <dgm:cxn modelId="{905550F4-571E-44DE-BD4C-5999333A68E0}" type="presParOf" srcId="{95A8C9E7-9F1B-4189-A420-1A26B39412AB}" destId="{F1AFCD25-C6C6-4FA8-B4A6-59427CDC6BC7}" srcOrd="16" destOrd="0" presId="urn:microsoft.com/office/officeart/2005/8/layout/list1"/>
    <dgm:cxn modelId="{8B6168AE-DDDC-4DF2-9F23-0D8802AB9DF7}" type="presParOf" srcId="{F1AFCD25-C6C6-4FA8-B4A6-59427CDC6BC7}" destId="{29DF90B6-0728-4EE1-B803-FB9BE5B6B909}" srcOrd="0" destOrd="0" presId="urn:microsoft.com/office/officeart/2005/8/layout/list1"/>
    <dgm:cxn modelId="{3AA3C3C7-C9BF-45DD-B50D-8A3AF6C3CFAF}" type="presParOf" srcId="{F1AFCD25-C6C6-4FA8-B4A6-59427CDC6BC7}" destId="{5821A1A5-3E63-48E5-8D4A-50CD06F8F9CF}" srcOrd="1" destOrd="0" presId="urn:microsoft.com/office/officeart/2005/8/layout/list1"/>
    <dgm:cxn modelId="{B9957D23-DB10-49E9-84E6-626D94E792EA}" type="presParOf" srcId="{95A8C9E7-9F1B-4189-A420-1A26B39412AB}" destId="{2C5667F2-DC3A-4747-8C3C-992998F3781F}" srcOrd="17" destOrd="0" presId="urn:microsoft.com/office/officeart/2005/8/layout/list1"/>
    <dgm:cxn modelId="{65F99615-1370-415E-AD23-C40283425D08}" type="presParOf" srcId="{95A8C9E7-9F1B-4189-A420-1A26B39412AB}" destId="{7C35BFC3-7FD1-4F6B-85A0-8EA3F6E88B29}" srcOrd="18" destOrd="0" presId="urn:microsoft.com/office/officeart/2005/8/layout/list1"/>
    <dgm:cxn modelId="{3697E347-11BF-447C-BE39-FC4B657A152D}" type="presParOf" srcId="{95A8C9E7-9F1B-4189-A420-1A26B39412AB}" destId="{A0CAE6C0-0E9B-4835-B835-F148F9CABDB3}" srcOrd="19" destOrd="0" presId="urn:microsoft.com/office/officeart/2005/8/layout/list1"/>
    <dgm:cxn modelId="{D6E08546-148C-49ED-B736-4E6C930D9E65}" type="presParOf" srcId="{95A8C9E7-9F1B-4189-A420-1A26B39412AB}" destId="{F7171FC0-A3BD-47C9-9B88-7EC4FC17FD99}" srcOrd="20" destOrd="0" presId="urn:microsoft.com/office/officeart/2005/8/layout/list1"/>
    <dgm:cxn modelId="{8050F973-0A3A-4667-9A9A-CC2956E2F156}" type="presParOf" srcId="{F7171FC0-A3BD-47C9-9B88-7EC4FC17FD99}" destId="{F8D020E7-10FD-449C-B932-FC2F52279BC1}" srcOrd="0" destOrd="0" presId="urn:microsoft.com/office/officeart/2005/8/layout/list1"/>
    <dgm:cxn modelId="{0795DCEF-BC9C-46BD-AEA1-14ED934BA506}" type="presParOf" srcId="{F7171FC0-A3BD-47C9-9B88-7EC4FC17FD99}" destId="{987507A5-F9D6-4CE7-8821-282629BCAD7E}" srcOrd="1" destOrd="0" presId="urn:microsoft.com/office/officeart/2005/8/layout/list1"/>
    <dgm:cxn modelId="{DF1CEC51-571F-4DEC-9513-021D1E423583}" type="presParOf" srcId="{95A8C9E7-9F1B-4189-A420-1A26B39412AB}" destId="{CA23885F-FF5C-4F6F-B952-1A6503B42956}" srcOrd="21" destOrd="0" presId="urn:microsoft.com/office/officeart/2005/8/layout/list1"/>
    <dgm:cxn modelId="{B2D91C52-6693-4A5B-9770-A4B7F4943186}" type="presParOf" srcId="{95A8C9E7-9F1B-4189-A420-1A26B39412AB}" destId="{E9822CC8-F8A5-4105-8280-35168DA4F7F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4A6B9-FBF1-4DA8-9E08-BB9BD8B81AE7}">
      <dsp:nvSpPr>
        <dsp:cNvPr id="0" name=""/>
        <dsp:cNvSpPr/>
      </dsp:nvSpPr>
      <dsp:spPr>
        <a:xfrm>
          <a:off x="0" y="256360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91BEE-D9E6-4DC3-981A-3475C7B387C1}">
      <dsp:nvSpPr>
        <dsp:cNvPr id="0" name=""/>
        <dsp:cNvSpPr/>
      </dsp:nvSpPr>
      <dsp:spPr>
        <a:xfrm>
          <a:off x="411480" y="34960"/>
          <a:ext cx="57607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Summary</a:t>
          </a:r>
          <a:endParaRPr lang="en-US" sz="1500" kern="1200" dirty="0"/>
        </a:p>
      </dsp:txBody>
      <dsp:txXfrm>
        <a:off x="433096" y="56576"/>
        <a:ext cx="5717488" cy="399568"/>
      </dsp:txXfrm>
    </dsp:sp>
    <dsp:sp modelId="{80EBF094-A57E-420A-A1B9-062DFD979D08}">
      <dsp:nvSpPr>
        <dsp:cNvPr id="0" name=""/>
        <dsp:cNvSpPr/>
      </dsp:nvSpPr>
      <dsp:spPr>
        <a:xfrm>
          <a:off x="0" y="93676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07F49-B543-49DA-A594-02E27ABEC40A}">
      <dsp:nvSpPr>
        <dsp:cNvPr id="0" name=""/>
        <dsp:cNvSpPr/>
      </dsp:nvSpPr>
      <dsp:spPr>
        <a:xfrm>
          <a:off x="411480" y="715361"/>
          <a:ext cx="57607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Step 1. </a:t>
          </a:r>
          <a:r>
            <a:rPr lang="en-US" sz="1500" kern="1200" smtClean="0"/>
            <a:t>Ask the question.</a:t>
          </a:r>
          <a:endParaRPr lang="en-US" sz="1500" kern="1200"/>
        </a:p>
      </dsp:txBody>
      <dsp:txXfrm>
        <a:off x="433096" y="736977"/>
        <a:ext cx="5717488" cy="399568"/>
      </dsp:txXfrm>
    </dsp:sp>
    <dsp:sp modelId="{5E894E67-7B88-454A-8D6B-10FCC1AD00A0}">
      <dsp:nvSpPr>
        <dsp:cNvPr id="0" name=""/>
        <dsp:cNvSpPr/>
      </dsp:nvSpPr>
      <dsp:spPr>
        <a:xfrm>
          <a:off x="0" y="161716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75604-363F-4ABF-A912-3CFD7D238A0E}">
      <dsp:nvSpPr>
        <dsp:cNvPr id="0" name=""/>
        <dsp:cNvSpPr/>
      </dsp:nvSpPr>
      <dsp:spPr>
        <a:xfrm>
          <a:off x="411480" y="1395761"/>
          <a:ext cx="57607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Step 2. </a:t>
          </a:r>
          <a:r>
            <a:rPr lang="en-US" sz="1500" kern="1200" smtClean="0"/>
            <a:t>Select the modeling approach.</a:t>
          </a:r>
          <a:endParaRPr lang="en-US" sz="1500" kern="1200"/>
        </a:p>
      </dsp:txBody>
      <dsp:txXfrm>
        <a:off x="433096" y="1417377"/>
        <a:ext cx="5717488" cy="399568"/>
      </dsp:txXfrm>
    </dsp:sp>
    <dsp:sp modelId="{A0286C21-6503-4796-ADD0-0632C9133FCB}">
      <dsp:nvSpPr>
        <dsp:cNvPr id="0" name=""/>
        <dsp:cNvSpPr/>
      </dsp:nvSpPr>
      <dsp:spPr>
        <a:xfrm>
          <a:off x="0" y="229756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8A504-BEC1-4A3E-9523-B395B5360F98}">
      <dsp:nvSpPr>
        <dsp:cNvPr id="0" name=""/>
        <dsp:cNvSpPr/>
      </dsp:nvSpPr>
      <dsp:spPr>
        <a:xfrm>
          <a:off x="411480" y="2076161"/>
          <a:ext cx="57607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Step 3. </a:t>
          </a:r>
          <a:r>
            <a:rPr lang="en-US" sz="1500" kern="1200" dirty="0" smtClean="0"/>
            <a:t>Formulate the model.</a:t>
          </a:r>
          <a:endParaRPr lang="en-US" sz="1500" kern="1200" dirty="0"/>
        </a:p>
      </dsp:txBody>
      <dsp:txXfrm>
        <a:off x="433096" y="2097777"/>
        <a:ext cx="5717488" cy="399568"/>
      </dsp:txXfrm>
    </dsp:sp>
    <dsp:sp modelId="{7C35BFC3-7FD1-4F6B-85A0-8EA3F6E88B29}">
      <dsp:nvSpPr>
        <dsp:cNvPr id="0" name=""/>
        <dsp:cNvSpPr/>
      </dsp:nvSpPr>
      <dsp:spPr>
        <a:xfrm>
          <a:off x="0" y="297796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1A1A5-3E63-48E5-8D4A-50CD06F8F9CF}">
      <dsp:nvSpPr>
        <dsp:cNvPr id="0" name=""/>
        <dsp:cNvSpPr/>
      </dsp:nvSpPr>
      <dsp:spPr>
        <a:xfrm>
          <a:off x="411480" y="2756561"/>
          <a:ext cx="57607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Step 4. </a:t>
          </a:r>
          <a:r>
            <a:rPr lang="en-US" sz="1500" kern="1200" smtClean="0"/>
            <a:t>Solve the model.</a:t>
          </a:r>
          <a:endParaRPr lang="en-US" sz="1500" kern="1200"/>
        </a:p>
      </dsp:txBody>
      <dsp:txXfrm>
        <a:off x="433096" y="2778177"/>
        <a:ext cx="5717488" cy="399568"/>
      </dsp:txXfrm>
    </dsp:sp>
    <dsp:sp modelId="{E9822CC8-F8A5-4105-8280-35168DA4F7F2}">
      <dsp:nvSpPr>
        <dsp:cNvPr id="0" name=""/>
        <dsp:cNvSpPr/>
      </dsp:nvSpPr>
      <dsp:spPr>
        <a:xfrm>
          <a:off x="0" y="3658361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507A5-F9D6-4CE7-8821-282629BCAD7E}">
      <dsp:nvSpPr>
        <dsp:cNvPr id="0" name=""/>
        <dsp:cNvSpPr/>
      </dsp:nvSpPr>
      <dsp:spPr>
        <a:xfrm>
          <a:off x="411480" y="3436961"/>
          <a:ext cx="57607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Step 5. </a:t>
          </a:r>
          <a:r>
            <a:rPr lang="en-US" sz="1500" kern="1200" smtClean="0"/>
            <a:t>Answer the question.</a:t>
          </a:r>
          <a:endParaRPr lang="en-US" sz="1500" kern="1200"/>
        </a:p>
      </dsp:txBody>
      <dsp:txXfrm>
        <a:off x="433096" y="3458577"/>
        <a:ext cx="57174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9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7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8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f’ &gt; 0 for x &gt; 8 and f’ &lt; 0 for x &lt; 8, so (8,f(8))</a:t>
            </a:r>
            <a:r>
              <a:rPr lang="en-US" baseline="0" dirty="0" smtClean="0"/>
              <a:t> is a local max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9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01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3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35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4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emf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11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five-step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Selling a Pig – Step 1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36"/>
            <a:ext cx="8229600" cy="1059925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+mj-lt"/>
              </a:rPr>
              <a:t>A pig weighing 200 lbs. gains 5 lbs. per day and costs $0.45 a day to keep. The market price for pigs is $0.65 per lb., but is falling by $0.01 per day. When should the pig be sold?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2865336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Variables: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t – </a:t>
            </a:r>
            <a:r>
              <a:rPr lang="en-US" sz="1800" dirty="0" smtClean="0">
                <a:latin typeface="+mj-lt"/>
              </a:rPr>
              <a:t>time (in days)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w – </a:t>
            </a:r>
            <a:r>
              <a:rPr lang="en-US" sz="1800" dirty="0" smtClean="0">
                <a:latin typeface="+mj-lt"/>
              </a:rPr>
              <a:t>weight of pig (lbs.)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</a:t>
            </a:r>
            <a:r>
              <a:rPr lang="en-US" sz="1800" dirty="0" smtClean="0">
                <a:latin typeface="+mj-lt"/>
              </a:rPr>
              <a:t>price for pigs ($/lb.)</a:t>
            </a:r>
          </a:p>
          <a:p>
            <a:pPr marL="0" indent="0">
              <a:buFont typeface="Arial"/>
              <a:buNone/>
            </a:pPr>
            <a:endParaRPr lang="en-US" sz="1800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C – </a:t>
            </a:r>
            <a:r>
              <a:rPr lang="en-US" sz="1800" dirty="0" smtClean="0">
                <a:latin typeface="+mj-lt"/>
              </a:rPr>
              <a:t>cost of keeping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R – </a:t>
            </a:r>
            <a:r>
              <a:rPr lang="en-US" sz="1800" dirty="0" smtClean="0">
                <a:latin typeface="+mj-lt"/>
              </a:rPr>
              <a:t>revenue obtained by selling the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profit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575637" y="2870932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Assumptions: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=200+5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=0.65−0.01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637" y="2870932"/>
                <a:ext cx="2233492" cy="2469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809129" y="2870932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Objective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800" b="0" dirty="0" smtClean="0"/>
                  <a:t>Maximize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129" y="2870932"/>
                <a:ext cx="2233492" cy="2469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5809129" y="3742665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Constants:</a:t>
            </a:r>
          </a:p>
          <a:p>
            <a:pPr marL="0" indent="0">
              <a:buNone/>
            </a:pPr>
            <a:r>
              <a:rPr lang="en-US" sz="1800" dirty="0"/>
              <a:t>200 – starting weight of pig</a:t>
            </a:r>
          </a:p>
          <a:p>
            <a:pPr marL="0" indent="0">
              <a:buNone/>
            </a:pPr>
            <a:r>
              <a:rPr lang="en-US" sz="1800" dirty="0"/>
              <a:t>5 – rate of change of pig’s weight</a:t>
            </a:r>
          </a:p>
          <a:p>
            <a:pPr marL="0" indent="0">
              <a:buNone/>
            </a:pPr>
            <a:r>
              <a:rPr lang="en-US" sz="1800" dirty="0"/>
              <a:t>$0.45 – cost per day</a:t>
            </a:r>
          </a:p>
          <a:p>
            <a:pPr marL="0" indent="0">
              <a:buNone/>
            </a:pPr>
            <a:r>
              <a:rPr lang="en-US" sz="1800" dirty="0"/>
              <a:t>$0.65 – price per pound</a:t>
            </a:r>
          </a:p>
          <a:p>
            <a:pPr marL="0" indent="0">
              <a:buNone/>
            </a:pPr>
            <a:r>
              <a:rPr lang="en-US" sz="1800" dirty="0"/>
              <a:t>$0.01 – amount the price decreases per day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654618" y="1751996"/>
            <a:ext cx="2787378" cy="1099692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should probably check units to make sure our assumptions are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5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Step 2 of five-step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36"/>
            <a:ext cx="8229600" cy="407132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Step </a:t>
            </a:r>
            <a:r>
              <a:rPr lang="en-US" sz="2200" b="1" dirty="0" smtClean="0"/>
              <a:t>2.</a:t>
            </a:r>
            <a:r>
              <a:rPr lang="en-US" sz="2200" dirty="0" smtClean="0"/>
              <a:t>   Select the modeling approach</a:t>
            </a:r>
            <a:endParaRPr lang="en-US" sz="2200" dirty="0"/>
          </a:p>
          <a:p>
            <a:r>
              <a:rPr lang="en-US" sz="2200" dirty="0" smtClean="0"/>
              <a:t>Identity a procedure or method that can be used to solve the problem or approximate the solution</a:t>
            </a:r>
            <a:endParaRPr lang="en-US" sz="2200" dirty="0"/>
          </a:p>
          <a:p>
            <a:r>
              <a:rPr lang="en-US" sz="2200" dirty="0" smtClean="0"/>
              <a:t>This step can be difficult and often requires experience.</a:t>
            </a:r>
            <a:endParaRPr lang="en-US" sz="2200" dirty="0"/>
          </a:p>
          <a:p>
            <a:r>
              <a:rPr lang="en-US" sz="2200" dirty="0" smtClean="0"/>
              <a:t>In this course we will examine three categories of models (with various subcategories):</a:t>
            </a:r>
          </a:p>
          <a:p>
            <a:pPr lvl="1"/>
            <a:r>
              <a:rPr lang="en-US" sz="1800" dirty="0" smtClean="0"/>
              <a:t>Optimization Models</a:t>
            </a:r>
          </a:p>
          <a:p>
            <a:pPr lvl="1"/>
            <a:r>
              <a:rPr lang="en-US" sz="1800" dirty="0" smtClean="0"/>
              <a:t>Dynamic Systems</a:t>
            </a:r>
          </a:p>
          <a:p>
            <a:pPr lvl="1"/>
            <a:r>
              <a:rPr lang="en-US" sz="1800" dirty="0" smtClean="0"/>
              <a:t>Probability and Statistical Models</a:t>
            </a:r>
          </a:p>
          <a:p>
            <a:r>
              <a:rPr lang="en-US" sz="2200" dirty="0" smtClean="0"/>
              <a:t>Sometimes you have to combine approaches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Optimization Models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36"/>
            <a:ext cx="8229600" cy="407132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Optimization Models</a:t>
            </a:r>
          </a:p>
          <a:p>
            <a:r>
              <a:rPr lang="en-US" sz="2200" dirty="0" smtClean="0"/>
              <a:t>Goal is to determine the value of control variables which maximize or minimize something of interest</a:t>
            </a:r>
          </a:p>
          <a:p>
            <a:r>
              <a:rPr lang="en-US" sz="2200" dirty="0" smtClean="0"/>
              <a:t>Variables typically have constraints of some type on them</a:t>
            </a:r>
          </a:p>
          <a:p>
            <a:r>
              <a:rPr lang="en-US" sz="2200" dirty="0" smtClean="0"/>
              <a:t>One of the most common types of problems </a:t>
            </a:r>
            <a:endParaRPr lang="en-US" sz="2200" dirty="0"/>
          </a:p>
          <a:p>
            <a:r>
              <a:rPr lang="en-US" sz="2200" dirty="0" smtClean="0"/>
              <a:t>They cannot always be solved exactly</a:t>
            </a:r>
          </a:p>
          <a:p>
            <a:r>
              <a:rPr lang="en-US" sz="2200" dirty="0" smtClean="0"/>
              <a:t>Example</a:t>
            </a:r>
          </a:p>
          <a:p>
            <a:pPr lvl="1"/>
            <a:r>
              <a:rPr lang="en-US" sz="1800" dirty="0" smtClean="0"/>
              <a:t>Corporations like to maximize profit, minimize cost, etc.</a:t>
            </a:r>
          </a:p>
          <a:p>
            <a:pPr lvl="1"/>
            <a:r>
              <a:rPr lang="en-US" sz="1800" dirty="0" smtClean="0"/>
              <a:t>Farmers try to maximize yield</a:t>
            </a:r>
          </a:p>
          <a:p>
            <a:pPr lvl="1"/>
            <a:r>
              <a:rPr lang="en-US" sz="1800" dirty="0" smtClean="0"/>
              <a:t>Computer systems managers try to maximize </a:t>
            </a:r>
            <a:r>
              <a:rPr lang="en-US" sz="1800" dirty="0" smtClean="0"/>
              <a:t>bandwidth </a:t>
            </a:r>
            <a:r>
              <a:rPr lang="en-US" sz="1800" dirty="0" smtClean="0"/>
              <a:t>and minimize delays</a:t>
            </a:r>
            <a:endParaRPr lang="en-US" sz="18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Selling a Pig – Step 2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36"/>
            <a:ext cx="8229600" cy="1059925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+mj-lt"/>
              </a:rPr>
              <a:t>A pig weighing 200 lbs. gains 4 lbs. per day and costs $0.45 a day to keep. The market price for pigs is $0.65 per lb., but is falling by $0.01 per day. When should the pig be sold?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2865336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Variables: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t – </a:t>
            </a:r>
            <a:r>
              <a:rPr lang="en-US" sz="1800" dirty="0" smtClean="0">
                <a:latin typeface="+mj-lt"/>
              </a:rPr>
              <a:t>time (in days)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w – </a:t>
            </a:r>
            <a:r>
              <a:rPr lang="en-US" sz="1800" dirty="0" smtClean="0">
                <a:latin typeface="+mj-lt"/>
              </a:rPr>
              <a:t>weight of pig (lbs.)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</a:t>
            </a:r>
            <a:r>
              <a:rPr lang="en-US" sz="1800" dirty="0" smtClean="0">
                <a:latin typeface="+mj-lt"/>
              </a:rPr>
              <a:t>price for pigs ($/lb.)</a:t>
            </a:r>
          </a:p>
          <a:p>
            <a:pPr marL="0" indent="0">
              <a:buFont typeface="Arial"/>
              <a:buNone/>
            </a:pPr>
            <a:endParaRPr lang="en-US" sz="1800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C – </a:t>
            </a:r>
            <a:r>
              <a:rPr lang="en-US" sz="1800" dirty="0" smtClean="0">
                <a:latin typeface="+mj-lt"/>
              </a:rPr>
              <a:t>cost of keeping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R – </a:t>
            </a:r>
            <a:r>
              <a:rPr lang="en-US" sz="1800" dirty="0" smtClean="0">
                <a:latin typeface="+mj-lt"/>
              </a:rPr>
              <a:t>revenue obtained by selling the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profit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575637" y="2870932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Assumptions: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=200+5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=0.65−0.01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637" y="2870932"/>
                <a:ext cx="2233492" cy="2469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809129" y="2870932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Objective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800" b="0" dirty="0" smtClean="0"/>
                  <a:t>Maximize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129" y="2870932"/>
                <a:ext cx="2233492" cy="2469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5809129" y="3732833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Constants: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200 – starting weight of pig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5 – rate of change of pig’s weight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$0.45 – cost per day</a:t>
            </a:r>
          </a:p>
          <a:p>
            <a:pPr marL="0" indent="0">
              <a:buNone/>
            </a:pPr>
            <a:r>
              <a:rPr lang="en-US" sz="1800" dirty="0"/>
              <a:t>$0.65 – price per </a:t>
            </a:r>
            <a:r>
              <a:rPr lang="en-US" sz="1800" dirty="0" smtClean="0"/>
              <a:t>pound</a:t>
            </a:r>
          </a:p>
          <a:p>
            <a:pPr marL="0" indent="0">
              <a:buNone/>
            </a:pPr>
            <a:r>
              <a:rPr lang="en-US" sz="1800" dirty="0"/>
              <a:t>$0.01 – amount the price decreases per day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575637" y="1765644"/>
            <a:ext cx="3097216" cy="109281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Profit can be expressed just in terms of </a:t>
            </a:r>
            <a:r>
              <a:rPr lang="en-US" i="1" dirty="0" smtClean="0"/>
              <a:t>t</a:t>
            </a:r>
            <a:r>
              <a:rPr lang="en-US" dirty="0" smtClean="0"/>
              <a:t>, so this is an one-variable optimization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Extreme Value Theorem (Calculus I)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31937"/>
                <a:ext cx="8229600" cy="1513543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Extreme Value Theorem (EVT)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a </a:t>
                </a:r>
                <a:r>
                  <a:rPr lang="en-US" sz="2200" dirty="0"/>
                  <a:t>continuous function over a closed </a:t>
                </a:r>
                <a:r>
                  <a:rPr lang="en-US" sz="2200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obtains an absolute maximum and an absolute minimum over the interval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31937"/>
                <a:ext cx="8229600" cy="1513543"/>
              </a:xfr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3273988"/>
            <a:ext cx="5285926" cy="252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746301" y="3159779"/>
                <a:ext cx="3284344" cy="3074766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200" dirty="0" smtClean="0"/>
                  <a:t>Fact (from Calculus)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is </a:t>
                </a:r>
                <a:r>
                  <a:rPr lang="en-US" sz="2200" dirty="0"/>
                  <a:t>continuous </a:t>
                </a:r>
                <a:r>
                  <a:rPr lang="en-US" sz="2200" dirty="0" smtClean="0"/>
                  <a:t>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dirty="0" smtClean="0"/>
                  <a:t> and suppose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is a minimum or maximum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is either a critical point or one of the endpoints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.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01" y="3159779"/>
                <a:ext cx="3284344" cy="307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6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Step 3 of five-step method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36"/>
            <a:ext cx="8229600" cy="407132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Step </a:t>
            </a:r>
            <a:r>
              <a:rPr lang="en-US" sz="2200" b="1" dirty="0" smtClean="0"/>
              <a:t>3.</a:t>
            </a:r>
            <a:r>
              <a:rPr lang="en-US" sz="2200" dirty="0" smtClean="0"/>
              <a:t>   Formulate the model.</a:t>
            </a:r>
            <a:endParaRPr lang="en-US" sz="2200" dirty="0"/>
          </a:p>
          <a:p>
            <a:r>
              <a:rPr lang="en-US" sz="2200" dirty="0" smtClean="0"/>
              <a:t>Recast the question from Step 1 in terms of the modeling approach we are using in Step 2.</a:t>
            </a:r>
            <a:endParaRPr lang="en-US" sz="2200" dirty="0"/>
          </a:p>
          <a:p>
            <a:r>
              <a:rPr lang="en-US" sz="2200" dirty="0" smtClean="0"/>
              <a:t>It is often convenient to relabel variables to align with the notation of Step 2.</a:t>
            </a:r>
            <a:endParaRPr lang="en-US" sz="2200" dirty="0"/>
          </a:p>
          <a:p>
            <a:r>
              <a:rPr lang="en-US" sz="2200" dirty="0" smtClean="0"/>
              <a:t>Make note of any additional assumptions.</a:t>
            </a:r>
            <a:endParaRPr lang="en-US" sz="18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Selling a Pig – Step 3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 1"/>
          <p:cNvSpPr txBox="1">
            <a:spLocks/>
          </p:cNvSpPr>
          <p:nvPr/>
        </p:nvSpPr>
        <p:spPr>
          <a:xfrm>
            <a:off x="460375" y="1545599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Variables: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t – </a:t>
            </a:r>
            <a:r>
              <a:rPr lang="en-US" sz="1800" dirty="0" smtClean="0">
                <a:latin typeface="+mj-lt"/>
              </a:rPr>
              <a:t>time (in days)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w – </a:t>
            </a:r>
            <a:r>
              <a:rPr lang="en-US" sz="1800" dirty="0" smtClean="0">
                <a:latin typeface="+mj-lt"/>
              </a:rPr>
              <a:t>weight of pig (lbs.)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</a:t>
            </a:r>
            <a:r>
              <a:rPr lang="en-US" sz="1800" dirty="0" smtClean="0">
                <a:latin typeface="+mj-lt"/>
              </a:rPr>
              <a:t>price for pigs ($/lb.)</a:t>
            </a:r>
          </a:p>
          <a:p>
            <a:pPr marL="0" indent="0">
              <a:buFont typeface="Arial"/>
              <a:buNone/>
            </a:pPr>
            <a:endParaRPr lang="en-US" sz="1800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C – </a:t>
            </a:r>
            <a:r>
              <a:rPr lang="en-US" sz="1800" dirty="0" smtClean="0">
                <a:latin typeface="+mj-lt"/>
              </a:rPr>
              <a:t>cost of keeping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R – </a:t>
            </a:r>
            <a:r>
              <a:rPr lang="en-US" sz="1800" dirty="0" smtClean="0">
                <a:latin typeface="+mj-lt"/>
              </a:rPr>
              <a:t>revenue obtained by selling the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profit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 2"/>
              <p:cNvSpPr txBox="1">
                <a:spLocks/>
              </p:cNvSpPr>
              <p:nvPr/>
            </p:nvSpPr>
            <p:spPr>
              <a:xfrm>
                <a:off x="3113819" y="1545599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Assumptions: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=200+5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=0.65−0.01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19" y="1545599"/>
                <a:ext cx="2233492" cy="2469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 3"/>
              <p:cNvSpPr txBox="1">
                <a:spLocks/>
              </p:cNvSpPr>
              <p:nvPr/>
            </p:nvSpPr>
            <p:spPr>
              <a:xfrm>
                <a:off x="5068158" y="1545599"/>
                <a:ext cx="1954881" cy="800437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Objective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800" b="0" dirty="0" smtClean="0"/>
                  <a:t>Maximize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58" y="1545599"/>
                <a:ext cx="1954881" cy="800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 4"/>
          <p:cNvSpPr txBox="1">
            <a:spLocks/>
          </p:cNvSpPr>
          <p:nvPr/>
        </p:nvSpPr>
        <p:spPr>
          <a:xfrm>
            <a:off x="6401645" y="1541079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Constants: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200 – starting weight of pig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5 – rate of change of pig’s weight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$0.45 – cost per day</a:t>
            </a:r>
          </a:p>
          <a:p>
            <a:pPr marL="0" indent="0">
              <a:buNone/>
            </a:pPr>
            <a:r>
              <a:rPr lang="en-US" sz="1800" dirty="0"/>
              <a:t>$0.65 – price per </a:t>
            </a:r>
            <a:r>
              <a:rPr lang="en-US" sz="1800" dirty="0" smtClean="0"/>
              <a:t>pound</a:t>
            </a:r>
          </a:p>
          <a:p>
            <a:pPr marL="0" indent="0">
              <a:buNone/>
            </a:pPr>
            <a:r>
              <a:rPr lang="en-US" sz="1800" dirty="0"/>
              <a:t>$0.01 – amount the price decreases per day</a:t>
            </a:r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16885" y="4158758"/>
                <a:ext cx="65407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Working backwards through our assumptions we want to maximize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0.65−0.01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85" y="4158758"/>
                <a:ext cx="6540788" cy="646331"/>
              </a:xfrm>
              <a:prstGeom prst="rect">
                <a:avLst/>
              </a:prstGeom>
              <a:blipFill>
                <a:blip r:embed="rId6"/>
                <a:stretch>
                  <a:fillRect l="-746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" y="4884940"/>
                <a:ext cx="72828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Substituting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for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y=f(x) </a:t>
                </a:r>
                <a:r>
                  <a:rPr lang="en-US" dirty="0" smtClean="0"/>
                  <a:t>for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we get the regular old calculus problem Maximize the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0.65−0.01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o</a:t>
                </a:r>
                <a:r>
                  <a:rPr lang="en-US" dirty="0" smtClean="0"/>
                  <a:t>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84940"/>
                <a:ext cx="7282873" cy="1200329"/>
              </a:xfrm>
              <a:prstGeom prst="rect">
                <a:avLst/>
              </a:prstGeom>
              <a:blipFill>
                <a:blip r:embed="rId7"/>
                <a:stretch>
                  <a:fillRect l="-66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Step 4 of five-step method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36"/>
            <a:ext cx="8229600" cy="407132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Step </a:t>
            </a:r>
            <a:r>
              <a:rPr lang="en-US" sz="2200" b="1" dirty="0" smtClean="0"/>
              <a:t>4.</a:t>
            </a:r>
            <a:r>
              <a:rPr lang="en-US" sz="2200" dirty="0" smtClean="0"/>
              <a:t>   Solve the model.</a:t>
            </a:r>
            <a:endParaRPr lang="en-US" sz="2200" dirty="0"/>
          </a:p>
          <a:p>
            <a:r>
              <a:rPr lang="en-US" sz="2200" dirty="0" smtClean="0"/>
              <a:t>Apply the procedure from Step 2 to the problem formulated in step 3.</a:t>
            </a:r>
            <a:endParaRPr lang="en-US" sz="2200" dirty="0"/>
          </a:p>
          <a:p>
            <a:r>
              <a:rPr lang="en-US" sz="2200" dirty="0" smtClean="0"/>
              <a:t>Check for errors and confirm </a:t>
            </a:r>
            <a:r>
              <a:rPr lang="en-US" sz="2200" dirty="0" smtClean="0"/>
              <a:t>the </a:t>
            </a:r>
            <a:r>
              <a:rPr lang="en-US" sz="2200" dirty="0" smtClean="0"/>
              <a:t>solution makes sense.</a:t>
            </a:r>
            <a:endParaRPr lang="en-US" sz="2200" dirty="0"/>
          </a:p>
          <a:p>
            <a:r>
              <a:rPr lang="en-US" sz="2200" dirty="0" smtClean="0"/>
              <a:t>Here is where we want to incorporate appropriate technology to reduce the chance for error and help to verify results.</a:t>
            </a:r>
            <a:endParaRPr lang="en-US" sz="18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Selling a Pig – Step 4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" y="1683243"/>
                <a:ext cx="7282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Maximize the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0.65−0.01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o</a:t>
                </a:r>
                <a:r>
                  <a:rPr lang="en-US" dirty="0" smtClean="0"/>
                  <a:t>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83243"/>
                <a:ext cx="7282873" cy="923330"/>
              </a:xfrm>
              <a:prstGeom prst="rect">
                <a:avLst/>
              </a:prstGeom>
              <a:blipFill>
                <a:blip r:embed="rId4"/>
                <a:stretch>
                  <a:fillRect l="-66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57200" y="2619720"/>
            <a:ext cx="822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) Since the function is not on </a:t>
            </a:r>
            <a:r>
              <a:rPr lang="en-US" smtClean="0"/>
              <a:t>a closed </a:t>
            </a:r>
            <a:r>
              <a:rPr lang="en-US" dirty="0" smtClean="0"/>
              <a:t>interval we plot the function to figure out where the max might be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269" y="3119496"/>
            <a:ext cx="5072222" cy="3220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0375" y="3388140"/>
                <a:ext cx="82264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ii) We now use </a:t>
                </a:r>
                <a:r>
                  <a:rPr lang="en-US" dirty="0" err="1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sympy</a:t>
                </a:r>
                <a:r>
                  <a:rPr lang="en-US" dirty="0" smtClean="0"/>
                  <a:t> in python to find the derivative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388140"/>
                <a:ext cx="8226425" cy="646331"/>
              </a:xfrm>
              <a:prstGeom prst="rect">
                <a:avLst/>
              </a:prstGeom>
              <a:blipFill>
                <a:blip r:embed="rId6"/>
                <a:stretch>
                  <a:fillRect l="-667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0375" y="4034471"/>
                <a:ext cx="82264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iii) We now use </a:t>
                </a:r>
                <a:r>
                  <a:rPr lang="en-US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solve </a:t>
                </a:r>
                <a:r>
                  <a:rPr lang="en-US" dirty="0" smtClean="0"/>
                  <a:t>function from </a:t>
                </a:r>
                <a:r>
                  <a:rPr lang="en-US" dirty="0" err="1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sympy</a:t>
                </a:r>
                <a:r>
                  <a:rPr lang="en-US" dirty="0" smtClean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smtClean="0"/>
                  <a:t>to find the critical point. That is, solving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0=−0.1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get x = 8. Substituting the back into </a:t>
                </a:r>
                <a:r>
                  <a:rPr lang="en-US" i="1" dirty="0" smtClean="0"/>
                  <a:t>f </a:t>
                </a:r>
                <a:r>
                  <a:rPr lang="en-US" dirty="0" smtClean="0"/>
                  <a:t>we get the maximum of </a:t>
                </a:r>
                <a:r>
                  <a:rPr lang="en-US" i="1" dirty="0" smtClean="0"/>
                  <a:t>f </a:t>
                </a:r>
                <a:r>
                  <a:rPr lang="en-US" dirty="0" smtClean="0"/>
                  <a:t>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=133.20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over the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[0,∞)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4034471"/>
                <a:ext cx="8226425" cy="1477328"/>
              </a:xfrm>
              <a:prstGeom prst="rect">
                <a:avLst/>
              </a:prstGeom>
              <a:blipFill>
                <a:blip r:embed="rId7"/>
                <a:stretch>
                  <a:fillRect l="-667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Step 5 of five-step method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36"/>
            <a:ext cx="8229600" cy="407132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Step </a:t>
            </a:r>
            <a:r>
              <a:rPr lang="en-US" sz="2200" b="1" dirty="0" smtClean="0"/>
              <a:t>5.</a:t>
            </a:r>
            <a:r>
              <a:rPr lang="en-US" sz="2200" dirty="0" smtClean="0"/>
              <a:t>   Answer the question.</a:t>
            </a:r>
            <a:endParaRPr lang="en-US" sz="2200" dirty="0"/>
          </a:p>
          <a:p>
            <a:r>
              <a:rPr lang="en-US" sz="2200" dirty="0" smtClean="0"/>
              <a:t>Restate the results of Step 4 to answer the problem posed in Step 1.</a:t>
            </a:r>
            <a:endParaRPr lang="en-US" sz="2200" dirty="0"/>
          </a:p>
          <a:p>
            <a:r>
              <a:rPr lang="en-US" sz="2200" dirty="0" smtClean="0"/>
              <a:t>Avoid technical jargon and mathematical symbols.</a:t>
            </a:r>
            <a:endParaRPr lang="en-US" sz="2200" dirty="0"/>
          </a:p>
          <a:p>
            <a:r>
              <a:rPr lang="en-US" sz="2200" i="1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Anyone that can understand the original question should be able to understand your solution.</a:t>
            </a:r>
          </a:p>
          <a:p>
            <a:pPr marL="0" indent="0">
              <a:buNone/>
            </a:pPr>
            <a:endParaRPr lang="en-US" sz="1800" i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200" dirty="0" smtClean="0"/>
              <a:t>Note: Do NOT underestimate this step. It can be challenging to communicate mathematics to your peers or even your professor. Communicating mathematics to someone that is not as </a:t>
            </a:r>
            <a:r>
              <a:rPr lang="en-US" sz="2200" smtClean="0"/>
              <a:t>knowledgeable as </a:t>
            </a:r>
            <a:r>
              <a:rPr lang="en-US" sz="2200" dirty="0" smtClean="0"/>
              <a:t>you can be downright difficult.</a:t>
            </a:r>
            <a:endParaRPr lang="en-US" sz="2200" dirty="0"/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Mathematical 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722438"/>
            <a:ext cx="822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“All models are wrong, but some models are useful.”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-- George E. P. Box</a:t>
            </a:r>
          </a:p>
          <a:p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dirty="0"/>
              <a:t>The best material model of a cat is another, or preferably the same, </a:t>
            </a:r>
            <a:r>
              <a:rPr lang="en-US" sz="2400" dirty="0" smtClean="0"/>
              <a:t>cat.”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-- Norbert Weiner</a:t>
            </a:r>
          </a:p>
        </p:txBody>
      </p:sp>
    </p:spTree>
    <p:extLst>
      <p:ext uri="{BB962C8B-B14F-4D97-AF65-F5344CB8AC3E}">
        <p14:creationId xmlns:p14="http://schemas.microsoft.com/office/powerpoint/2010/main" val="36597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Selling a Pig – Step 5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98536"/>
                <a:ext cx="8229600" cy="4071322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Autofit/>
              </a:bodyPr>
              <a:lstStyle/>
              <a:p>
                <a:r>
                  <a:rPr lang="en-US" sz="2200" dirty="0" smtClean="0"/>
                  <a:t>Consider our results from Step 4.</a:t>
                </a:r>
                <a:br>
                  <a:rPr lang="en-US" sz="2200" dirty="0" smtClean="0"/>
                </a:br>
                <a:r>
                  <a:rPr lang="en-US" sz="2200" dirty="0" smtClean="0"/>
                  <a:t>The maximum occurred at </a:t>
                </a:r>
                <a:r>
                  <a:rPr lang="en-US" sz="2200" i="1" dirty="0" smtClean="0"/>
                  <a:t>x </a:t>
                </a:r>
                <a:r>
                  <a:rPr lang="en-US" sz="2200" dirty="0" smtClean="0"/>
                  <a:t>= 8 which yielded a </a:t>
                </a:r>
                <a:r>
                  <a:rPr lang="en-US" sz="2400" dirty="0" smtClean="0"/>
                  <a:t>maximum of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=133.20</m:t>
                      </m:r>
                    </m:oMath>
                  </m:oMathPara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200" dirty="0"/>
              </a:p>
              <a:p>
                <a:r>
                  <a:rPr lang="en-US" sz="2200" dirty="0" smtClean="0"/>
                  <a:t>Recall from Steps 3 and 1 that </a:t>
                </a:r>
                <a:r>
                  <a:rPr lang="en-US" sz="2200" i="1" dirty="0" smtClean="0"/>
                  <a:t>x </a:t>
                </a:r>
                <a:r>
                  <a:rPr lang="en-US" sz="2200" dirty="0" smtClean="0"/>
                  <a:t>represents </a:t>
                </a:r>
                <a:r>
                  <a:rPr lang="en-US" sz="2200" i="1" dirty="0" smtClean="0"/>
                  <a:t>t</a:t>
                </a:r>
                <a:r>
                  <a:rPr lang="en-US" sz="2200" dirty="0" smtClean="0"/>
                  <a:t> which is time in days and </a:t>
                </a:r>
                <a:r>
                  <a:rPr lang="en-US" sz="2200" i="1" dirty="0" smtClean="0"/>
                  <a:t>f </a:t>
                </a:r>
                <a:r>
                  <a:rPr lang="en-US" sz="2200" dirty="0" smtClean="0"/>
                  <a:t>represents </a:t>
                </a:r>
                <a:r>
                  <a:rPr lang="en-US" sz="2200" i="1" dirty="0" smtClean="0"/>
                  <a:t>P </a:t>
                </a:r>
                <a:r>
                  <a:rPr lang="en-US" sz="2200" dirty="0" smtClean="0"/>
                  <a:t>which is profit in dollars ($).</a:t>
                </a:r>
              </a:p>
              <a:p>
                <a:endParaRPr lang="en-US" sz="2200" dirty="0"/>
              </a:p>
              <a:p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The owner should sell the pig in 8 days and the expected </a:t>
                </a:r>
                <a:r>
                  <a:rPr lang="en-US" sz="2200" smtClean="0"/>
                  <a:t>profit will </a:t>
                </a:r>
                <a:r>
                  <a:rPr lang="en-US" sz="2200" dirty="0" smtClean="0"/>
                  <a:t>be $133.20.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400" dirty="0"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98536"/>
                <a:ext cx="8229600" cy="4071322"/>
              </a:xfr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The five-step method</a:t>
            </a:r>
            <a:endParaRPr lang="en-US" sz="39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569937"/>
              </p:ext>
            </p:extLst>
          </p:nvPr>
        </p:nvGraphicFramePr>
        <p:xfrm>
          <a:off x="457200" y="1798536"/>
          <a:ext cx="8229600" cy="407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274638"/>
            <a:ext cx="8229600" cy="1143000"/>
          </a:xfrm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Spoiler: </a:t>
            </a:r>
            <a:r>
              <a:rPr lang="en-US" sz="3900" smtClean="0">
                <a:solidFill>
                  <a:schemeClr val="bg1"/>
                </a:solidFill>
              </a:rPr>
              <a:t>What’s Next?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 1"/>
          <p:cNvSpPr txBox="1">
            <a:spLocks/>
          </p:cNvSpPr>
          <p:nvPr/>
        </p:nvSpPr>
        <p:spPr>
          <a:xfrm>
            <a:off x="460375" y="1545599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Variables: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t – </a:t>
            </a:r>
            <a:r>
              <a:rPr lang="en-US" sz="1800" dirty="0" smtClean="0">
                <a:latin typeface="+mj-lt"/>
              </a:rPr>
              <a:t>time (in days)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w – </a:t>
            </a:r>
            <a:r>
              <a:rPr lang="en-US" sz="1800" dirty="0" smtClean="0">
                <a:latin typeface="+mj-lt"/>
              </a:rPr>
              <a:t>weight of pig (lbs.)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</a:t>
            </a:r>
            <a:r>
              <a:rPr lang="en-US" sz="1800" dirty="0" smtClean="0">
                <a:latin typeface="+mj-lt"/>
              </a:rPr>
              <a:t>price for pigs ($/lb.)</a:t>
            </a:r>
          </a:p>
          <a:p>
            <a:pPr marL="0" indent="0">
              <a:buFont typeface="Arial"/>
              <a:buNone/>
            </a:pPr>
            <a:endParaRPr lang="en-US" sz="1800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C – </a:t>
            </a:r>
            <a:r>
              <a:rPr lang="en-US" sz="1800" dirty="0" smtClean="0">
                <a:latin typeface="+mj-lt"/>
              </a:rPr>
              <a:t>cost of keeping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R – </a:t>
            </a:r>
            <a:r>
              <a:rPr lang="en-US" sz="1800" dirty="0" smtClean="0">
                <a:latin typeface="+mj-lt"/>
              </a:rPr>
              <a:t>revenue obtained by selling the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profit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 2"/>
              <p:cNvSpPr txBox="1">
                <a:spLocks/>
              </p:cNvSpPr>
              <p:nvPr/>
            </p:nvSpPr>
            <p:spPr>
              <a:xfrm>
                <a:off x="3113819" y="1545599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Assumptions: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=200+5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=0.65−0.01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19" y="1545599"/>
                <a:ext cx="2233492" cy="2469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 3"/>
              <p:cNvSpPr txBox="1">
                <a:spLocks/>
              </p:cNvSpPr>
              <p:nvPr/>
            </p:nvSpPr>
            <p:spPr>
              <a:xfrm>
                <a:off x="4779323" y="1515699"/>
                <a:ext cx="1954881" cy="800437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Objective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800" b="0" dirty="0" smtClean="0"/>
                  <a:t>Maximize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323" y="1515699"/>
                <a:ext cx="1954881" cy="800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 4"/>
          <p:cNvSpPr txBox="1">
            <a:spLocks/>
          </p:cNvSpPr>
          <p:nvPr/>
        </p:nvSpPr>
        <p:spPr>
          <a:xfrm>
            <a:off x="6151069" y="1506363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Constants: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200 – starting weight of pig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5 – rate of change of pig’s weights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$0.45 – cost per day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$0.65 – price per pound</a:t>
            </a:r>
          </a:p>
          <a:p>
            <a:pPr marL="0" indent="0">
              <a:buNone/>
            </a:pPr>
            <a:r>
              <a:rPr lang="en-US" sz="1800"/>
              <a:t>$0.01 – amount the price decreases per day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/>
              <a:buNone/>
            </a:pPr>
            <a:endParaRPr lang="en-US" sz="18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16885" y="4015071"/>
                <a:ext cx="6369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Working backwards through our assumptions we want to maximize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0.65−0.01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85" y="4015071"/>
                <a:ext cx="6369916" cy="923330"/>
              </a:xfrm>
              <a:prstGeom prst="rect">
                <a:avLst/>
              </a:prstGeom>
              <a:blipFill>
                <a:blip r:embed="rId6"/>
                <a:stretch>
                  <a:fillRect l="-766" t="-3974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57200" y="5037775"/>
            <a:ext cx="7282873" cy="769441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</a:rPr>
              <a:t>If a measurement for one of our </a:t>
            </a:r>
            <a:r>
              <a:rPr lang="en-US" sz="2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constant’s</a:t>
            </a:r>
            <a:r>
              <a:rPr lang="en-US" sz="2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</a:rPr>
              <a:t> is wrong or it changes, how much does that affect our solution?</a:t>
            </a:r>
            <a:endParaRPr lang="en-US" sz="2200" dirty="0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108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Mathematical Modeling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150" y="1722438"/>
            <a:ext cx="34480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9601" y="1722438"/>
            <a:ext cx="46604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Mathematical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It’s a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Communication is very important</a:t>
            </a:r>
            <a:br>
              <a:rPr lang="en-US" sz="2000" dirty="0" smtClean="0"/>
            </a:br>
            <a:r>
              <a:rPr lang="en-US" sz="2000" dirty="0" smtClean="0"/>
              <a:t>- it’s not enough just to solve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Most models are of the type</a:t>
            </a:r>
            <a:br>
              <a:rPr lang="en-US" sz="2000" dirty="0" smtClean="0"/>
            </a:br>
            <a:r>
              <a:rPr lang="en-US" sz="2000" dirty="0" smtClean="0"/>
              <a:t>- Optimization Models</a:t>
            </a:r>
            <a:br>
              <a:rPr lang="en-US" sz="2000" dirty="0" smtClean="0"/>
            </a:br>
            <a:r>
              <a:rPr lang="en-US" sz="2000" dirty="0" smtClean="0"/>
              <a:t>- Dynamic Models</a:t>
            </a:r>
            <a:br>
              <a:rPr lang="en-US" sz="2000" dirty="0" smtClean="0"/>
            </a:br>
            <a:r>
              <a:rPr lang="en-US" sz="2000" dirty="0" smtClean="0"/>
              <a:t>- Probability Model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- (or a combination)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Problems are all “story problems”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Typically require the use of appropriate technology (CAS, Numerical Methods, Statistical packages)</a:t>
            </a:r>
          </a:p>
        </p:txBody>
      </p:sp>
    </p:spTree>
    <p:extLst>
      <p:ext uri="{BB962C8B-B14F-4D97-AF65-F5344CB8AC3E}">
        <p14:creationId xmlns:p14="http://schemas.microsoft.com/office/powerpoint/2010/main" val="34689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Mathematical 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701647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Many times mathematical modeling involves teamwork</a:t>
            </a:r>
          </a:p>
          <a:p>
            <a:r>
              <a:rPr lang="en-US" altLang="en-US" sz="1800" dirty="0" smtClean="0">
                <a:latin typeface="+mj-lt"/>
              </a:rPr>
              <a:t>It is </a:t>
            </a:r>
            <a:r>
              <a:rPr lang="en-US" altLang="en-US" sz="1800" dirty="0">
                <a:latin typeface="+mj-lt"/>
              </a:rPr>
              <a:t>often used in place of experiments when experiments are </a:t>
            </a:r>
            <a:r>
              <a:rPr lang="en-US" altLang="en-US" sz="1800" i="1" dirty="0">
                <a:latin typeface="+mj-lt"/>
              </a:rPr>
              <a:t>too large, too expensive, too dangerous, or too time consuming</a:t>
            </a:r>
            <a:r>
              <a:rPr lang="en-US" altLang="en-US" sz="1800" dirty="0">
                <a:latin typeface="+mj-lt"/>
              </a:rPr>
              <a:t>.</a:t>
            </a:r>
          </a:p>
          <a:p>
            <a:r>
              <a:rPr lang="en-US" altLang="en-US" sz="1800" dirty="0">
                <a:latin typeface="+mj-lt"/>
              </a:rPr>
              <a:t>Can be useful in “what if” studies; e.g.  to investigate the use of </a:t>
            </a:r>
            <a:r>
              <a:rPr lang="en-US" altLang="en-US" sz="1800" i="1" dirty="0">
                <a:latin typeface="+mj-lt"/>
              </a:rPr>
              <a:t>pathogens</a:t>
            </a:r>
            <a:r>
              <a:rPr lang="en-US" altLang="en-US" sz="1800" dirty="0">
                <a:latin typeface="+mj-lt"/>
              </a:rPr>
              <a:t> (viruses, bacteria) to control an insect population. </a:t>
            </a:r>
          </a:p>
          <a:p>
            <a:endParaRPr lang="en-US" sz="1800" dirty="0" smtClean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4" descr="Computational Scien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6024" y="3470786"/>
            <a:ext cx="6746790" cy="26842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7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Mathematical 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684339"/>
            <a:ext cx="7924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 Has emerged as a powerful, indispensable tool for studying a variety of problems in scientific research, product and process development, and manufacturing. </a:t>
            </a:r>
          </a:p>
          <a:p>
            <a:pPr>
              <a:buFontTx/>
              <a:buNone/>
            </a:pPr>
            <a:r>
              <a:rPr lang="en-US" altLang="en-US" dirty="0" smtClean="0"/>
              <a:t>  </a:t>
            </a:r>
            <a:endParaRPr lang="en-US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3495677"/>
            <a:ext cx="3276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800" b="1" dirty="0" smtClean="0"/>
              <a:t> Seismology </a:t>
            </a:r>
            <a:endParaRPr lang="en-US" altLang="en-US" sz="2800" b="1" dirty="0"/>
          </a:p>
          <a:p>
            <a:pPr>
              <a:buFontTx/>
              <a:buChar char="•"/>
            </a:pPr>
            <a:r>
              <a:rPr lang="en-US" altLang="en-US" sz="2800" b="1" dirty="0"/>
              <a:t> Climate modeling </a:t>
            </a:r>
          </a:p>
          <a:p>
            <a:pPr>
              <a:buFontTx/>
              <a:buChar char="•"/>
            </a:pPr>
            <a:r>
              <a:rPr lang="en-US" altLang="en-US" sz="2800" b="1" dirty="0"/>
              <a:t> Economics</a:t>
            </a:r>
          </a:p>
          <a:p>
            <a:pPr>
              <a:buFontTx/>
              <a:buChar char="•"/>
            </a:pPr>
            <a:r>
              <a:rPr lang="en-US" altLang="en-US" sz="2800" b="1" dirty="0"/>
              <a:t> Environment</a:t>
            </a:r>
          </a:p>
          <a:p>
            <a:pPr>
              <a:buFontTx/>
              <a:buChar char="•"/>
            </a:pPr>
            <a:r>
              <a:rPr lang="en-US" altLang="en-US" sz="2800" b="1" dirty="0"/>
              <a:t> Material research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953000" y="3495677"/>
            <a:ext cx="3276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800" b="1" dirty="0" smtClean="0"/>
              <a:t> Drug </a:t>
            </a:r>
            <a:r>
              <a:rPr lang="en-US" altLang="en-US" sz="2800" b="1" dirty="0"/>
              <a:t>design</a:t>
            </a:r>
          </a:p>
          <a:p>
            <a:pPr>
              <a:buFontTx/>
              <a:buChar char="•"/>
            </a:pPr>
            <a:r>
              <a:rPr lang="en-US" altLang="en-US" sz="2800" b="1" dirty="0"/>
              <a:t> Manufacturing </a:t>
            </a:r>
          </a:p>
          <a:p>
            <a:pPr>
              <a:buFontTx/>
              <a:buChar char="•"/>
            </a:pPr>
            <a:r>
              <a:rPr lang="en-US" altLang="en-US" sz="2800" b="1" dirty="0"/>
              <a:t> Medicine </a:t>
            </a:r>
          </a:p>
          <a:p>
            <a:pPr>
              <a:buFontTx/>
              <a:buChar char="•"/>
            </a:pPr>
            <a:r>
              <a:rPr lang="en-US" altLang="en-US" sz="2800" b="1" dirty="0"/>
              <a:t> Biology</a:t>
            </a:r>
          </a:p>
          <a:p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63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of Mathematical 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4060723"/>
            <a:ext cx="8229600" cy="2301516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</a:rPr>
              <a:t>Boeing 777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Geneva"/>
                <a:cs typeface="Times New Roman" panose="02020603050405020304" pitchFamily="18" charset="0"/>
              </a:rPr>
              <a:t>First jetliner to be digitally designed, "pre-assembled" on computer, eliminating need for costly, full-scale mockup.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Geneva"/>
                <a:cs typeface="Times New Roman" panose="02020603050405020304" pitchFamily="18" charset="0"/>
              </a:rPr>
              <a:t>Computational modeling improved the quality of work and reduced changes, errors, and rework</a:t>
            </a:r>
            <a:r>
              <a:rPr lang="en-US" altLang="en-US" sz="2400" dirty="0">
                <a:solidFill>
                  <a:srgbClr val="000000"/>
                </a:solidFill>
                <a:latin typeface="Geneva"/>
                <a:cs typeface="Times New Roman" panose="02020603050405020304" pitchFamily="18" charset="0"/>
              </a:rPr>
              <a:t>.</a:t>
            </a:r>
            <a:endParaRPr lang="en-US" altLang="en-US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219340"/>
              </p:ext>
            </p:extLst>
          </p:nvPr>
        </p:nvGraphicFramePr>
        <p:xfrm>
          <a:off x="1638300" y="1578080"/>
          <a:ext cx="58674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5" imgW="3801240" imgH="1525320" progId="Word.Document.8">
                  <p:embed/>
                </p:oleObj>
              </mc:Choice>
              <mc:Fallback>
                <p:oleObj name="Document" r:id="rId5" imgW="3801240" imgH="1525320" progId="Word.Document.8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578080"/>
                        <a:ext cx="58674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3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Example: Roadmaps of the Human Brain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36"/>
            <a:ext cx="4812890" cy="407132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</a:rPr>
              <a:t>MRI </a:t>
            </a:r>
          </a:p>
          <a:p>
            <a:r>
              <a:rPr lang="en-US" altLang="en-US" sz="2000" dirty="0">
                <a:latin typeface=" arial"/>
              </a:rPr>
              <a:t>Cortical regions activated as a subject remembers the letters x and r.</a:t>
            </a:r>
          </a:p>
          <a:p>
            <a:r>
              <a:rPr lang="en-US" altLang="en-US" sz="2000" dirty="0">
                <a:latin typeface=" arial"/>
              </a:rPr>
              <a:t>Real-time Magnetic Resonance Imaging (MRI) </a:t>
            </a:r>
            <a:r>
              <a:rPr lang="en-US" altLang="en-US" sz="2000" dirty="0" smtClean="0">
                <a:latin typeface=" arial"/>
              </a:rPr>
              <a:t>technology </a:t>
            </a:r>
            <a:r>
              <a:rPr lang="en-US" altLang="en-US" sz="2000" dirty="0">
                <a:latin typeface=" arial"/>
              </a:rPr>
              <a:t>may soon be incorporated into dedicated hardware bundled with MRI scanners allowing the use of MRI in drug evaluation, psychiatry, &amp; neurosurgical planning.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4" descr="x_eeg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3375" y="1684339"/>
            <a:ext cx="3429000" cy="1863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5" descr="x_eeg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3375" y="3821114"/>
            <a:ext cx="3429000" cy="163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2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Example: Climate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36"/>
            <a:ext cx="4576916" cy="407132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Verdana" panose="020B0604030504040204" pitchFamily="34" charset="0"/>
              </a:rPr>
              <a:t>Climate </a:t>
            </a:r>
          </a:p>
          <a:p>
            <a:r>
              <a:rPr lang="en-US" altLang="en-US" sz="2400" dirty="0">
                <a:latin typeface=" arial"/>
              </a:rPr>
              <a:t>3-D shaded relief representation of a </a:t>
            </a:r>
            <a:r>
              <a:rPr lang="en-US" altLang="en-US" sz="2400" dirty="0" smtClean="0">
                <a:latin typeface=" arial"/>
              </a:rPr>
              <a:t>region </a:t>
            </a:r>
            <a:r>
              <a:rPr lang="en-US" altLang="en-US" sz="2400" dirty="0">
                <a:latin typeface=" arial"/>
              </a:rPr>
              <a:t>using color to show max daily temperatures.</a:t>
            </a:r>
          </a:p>
          <a:p>
            <a:r>
              <a:rPr lang="en-US" altLang="en-US" sz="2400" dirty="0">
                <a:latin typeface=" arial"/>
              </a:rPr>
              <a:t>Displaying multiple data sets at once helps users quickly explore and analyze their data.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6" descr="x_sur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01381" y="1684339"/>
            <a:ext cx="4114800" cy="3657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0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Fives Steps to Modeling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536"/>
            <a:ext cx="8229600" cy="407132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+mj-lt"/>
              </a:rPr>
              <a:t>Step 1.</a:t>
            </a:r>
            <a:r>
              <a:rPr lang="en-US" sz="2200" dirty="0" smtClean="0">
                <a:latin typeface="+mj-lt"/>
              </a:rPr>
              <a:t>   Ask the question. (Frame the question.)</a:t>
            </a:r>
          </a:p>
          <a:p>
            <a:r>
              <a:rPr lang="en-US" sz="2200" dirty="0" smtClean="0">
                <a:latin typeface="+mj-lt"/>
              </a:rPr>
              <a:t>Make a list of variables, including appropriate units. (Don’t confuse constants with variables.)</a:t>
            </a:r>
          </a:p>
          <a:p>
            <a:r>
              <a:rPr lang="en-US" sz="2200" dirty="0" smtClean="0">
                <a:latin typeface="+mj-lt"/>
              </a:rPr>
              <a:t>State assumptions about these variables, including equations and inequalities.</a:t>
            </a:r>
          </a:p>
          <a:p>
            <a:pPr lvl="1"/>
            <a:r>
              <a:rPr lang="en-US" sz="2200" dirty="0" smtClean="0">
                <a:latin typeface="+mj-lt"/>
              </a:rPr>
              <a:t>You might have to guess and refine</a:t>
            </a:r>
          </a:p>
          <a:p>
            <a:r>
              <a:rPr lang="en-US" sz="2200" dirty="0" smtClean="0">
                <a:latin typeface="+mj-lt"/>
              </a:rPr>
              <a:t>Check units to verify assumptions make sense.</a:t>
            </a:r>
          </a:p>
          <a:p>
            <a:r>
              <a:rPr lang="en-US" sz="2200" dirty="0" smtClean="0">
                <a:latin typeface="+mj-lt"/>
              </a:rPr>
              <a:t>State the objective of the problem in precise mathematical terms.</a:t>
            </a:r>
          </a:p>
          <a:p>
            <a:pPr marL="0" indent="0">
              <a:buNone/>
            </a:pPr>
            <a:endParaRPr lang="en-US" sz="2400" dirty="0" smtClean="0">
              <a:latin typeface="Verdana" panose="020B0604030504040204" pitchFamily="34" charset="0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1577</Words>
  <Application>Microsoft Office PowerPoint</Application>
  <PresentationFormat>On-screen Show (4:3)</PresentationFormat>
  <Paragraphs>241</Paragraphs>
  <Slides>22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 arial</vt:lpstr>
      <vt:lpstr>Arial</vt:lpstr>
      <vt:lpstr>Calibri</vt:lpstr>
      <vt:lpstr>Cambria Math</vt:lpstr>
      <vt:lpstr>Consolas</vt:lpstr>
      <vt:lpstr>Geneva</vt:lpstr>
      <vt:lpstr>Times New Roman</vt:lpstr>
      <vt:lpstr>Verdana</vt:lpstr>
      <vt:lpstr>Office Theme</vt:lpstr>
      <vt:lpstr>Document</vt:lpstr>
      <vt:lpstr>The five-step Method</vt:lpstr>
      <vt:lpstr>Installation of Python</vt:lpstr>
      <vt:lpstr>Installation of Python</vt:lpstr>
      <vt:lpstr>Mathematical Modeling</vt:lpstr>
      <vt:lpstr>Mathematical Modeling</vt:lpstr>
      <vt:lpstr>Example of Mathematical Modeling</vt:lpstr>
      <vt:lpstr>Example: Roadmaps of the Human Brain</vt:lpstr>
      <vt:lpstr>Example: Climate Modeling</vt:lpstr>
      <vt:lpstr>Fives Steps to Modeling</vt:lpstr>
      <vt:lpstr>Example: Selling a Pig – Step 1</vt:lpstr>
      <vt:lpstr>Step 2 of five-step method</vt:lpstr>
      <vt:lpstr>Optimization Models</vt:lpstr>
      <vt:lpstr>Example: Selling a Pig – Step 2</vt:lpstr>
      <vt:lpstr>Extreme Value Theorem (Calculus I)</vt:lpstr>
      <vt:lpstr>Step 3 of five-step method</vt:lpstr>
      <vt:lpstr>Example: Selling a Pig – Step 3</vt:lpstr>
      <vt:lpstr>Step 4 of five-step method</vt:lpstr>
      <vt:lpstr>Example: Selling a Pig – Step 4</vt:lpstr>
      <vt:lpstr>Step 5 of five-step method</vt:lpstr>
      <vt:lpstr>Example: Selling a Pig – Step 5</vt:lpstr>
      <vt:lpstr>The five-step method</vt:lpstr>
      <vt:lpstr>Spoiler: What’s Next?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119</cp:revision>
  <dcterms:created xsi:type="dcterms:W3CDTF">2014-07-15T14:47:24Z</dcterms:created>
  <dcterms:modified xsi:type="dcterms:W3CDTF">2019-01-27T02:57:10Z</dcterms:modified>
</cp:coreProperties>
</file>