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7" r:id="rId3"/>
    <p:sldId id="302" r:id="rId4"/>
    <p:sldId id="303" r:id="rId5"/>
    <p:sldId id="305" r:id="rId6"/>
    <p:sldId id="306" r:id="rId7"/>
    <p:sldId id="307" r:id="rId8"/>
    <p:sldId id="304" r:id="rId9"/>
    <p:sldId id="308" r:id="rId10"/>
    <p:sldId id="288" r:id="rId11"/>
    <p:sldId id="309" r:id="rId12"/>
    <p:sldId id="310" r:id="rId13"/>
    <p:sldId id="311" r:id="rId14"/>
    <p:sldId id="312" r:id="rId15"/>
    <p:sldId id="313" r:id="rId16"/>
    <p:sldId id="30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85733" autoAdjust="0"/>
  </p:normalViewPr>
  <p:slideViewPr>
    <p:cSldViewPr snapToGrid="0" snapToObjects="1">
      <p:cViewPr varScale="1">
        <p:scale>
          <a:sx n="59" d="100"/>
          <a:sy n="59" d="100"/>
        </p:scale>
        <p:origin x="80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8C7BC-9B65-4949-880E-EDD62E713078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572E-84CF-4A1E-A805-2F38D9E25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22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02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rate at</a:t>
            </a:r>
            <a:r>
              <a:rPr lang="en-US" baseline="0" dirty="0" smtClean="0"/>
              <a:t> which the price is falling goes up at 2% then we would need to sell the pig about 7% earlier.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00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python code (simplify)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51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python code (simplify)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79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python code (simplify)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09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permitting</a:t>
            </a:r>
            <a:r>
              <a:rPr lang="en-US" baseline="0" dirty="0" smtClean="0"/>
              <a:t> continue with the </a:t>
            </a:r>
            <a:r>
              <a:rPr lang="en-US" baseline="0" smtClean="0"/>
              <a:t>sensitivity analysis of g: section1-2-sensitivity-g.py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35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25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4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87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3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5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Python</a:t>
            </a:r>
            <a:r>
              <a:rPr lang="en-US" baseline="0" dirty="0" smtClean="0"/>
              <a:t> Commands</a:t>
            </a:r>
          </a:p>
          <a:p>
            <a:r>
              <a:rPr lang="en-US" baseline="0" dirty="0" err="1" smtClean="0"/>
              <a:t>Lambdify</a:t>
            </a:r>
            <a:endParaRPr lang="en-US" baseline="0" dirty="0" smtClean="0"/>
          </a:p>
          <a:p>
            <a:r>
              <a:rPr lang="en-US" baseline="0" dirty="0" err="1" smtClean="0"/>
              <a:t>Arange</a:t>
            </a:r>
            <a:endParaRPr lang="en-US" baseline="0" dirty="0" smtClean="0"/>
          </a:p>
          <a:p>
            <a:r>
              <a:rPr lang="en-US" baseline="0" dirty="0" smtClean="0"/>
              <a:t>Round</a:t>
            </a:r>
          </a:p>
          <a:p>
            <a:r>
              <a:rPr lang="en-US" baseline="0" dirty="0" smtClean="0"/>
              <a:t>subplot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0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Python</a:t>
            </a:r>
            <a:r>
              <a:rPr lang="en-US" baseline="0" dirty="0" smtClean="0"/>
              <a:t> Commands</a:t>
            </a:r>
          </a:p>
          <a:p>
            <a:r>
              <a:rPr lang="en-US" baseline="0" dirty="0" err="1" smtClean="0"/>
              <a:t>Lambdify</a:t>
            </a:r>
            <a:endParaRPr lang="en-US" baseline="0" dirty="0" smtClean="0"/>
          </a:p>
          <a:p>
            <a:r>
              <a:rPr lang="en-US" baseline="0" dirty="0" err="1" smtClean="0"/>
              <a:t>Arange</a:t>
            </a:r>
            <a:endParaRPr lang="en-US" baseline="0" dirty="0" smtClean="0"/>
          </a:p>
          <a:p>
            <a:r>
              <a:rPr lang="en-US" baseline="0" dirty="0" smtClean="0"/>
              <a:t>Round</a:t>
            </a:r>
          </a:p>
          <a:p>
            <a:r>
              <a:rPr lang="en-US" baseline="0" dirty="0" smtClean="0"/>
              <a:t>subplot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16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6572E-84CF-4A1E-A805-2F38D9E256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2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6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7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5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7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7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6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8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6B10-CDEB-4344-80DB-0E6AEFF2565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0.png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24.png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29.png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Sensitivity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MTH 564 – Mathematical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Sensitivity of </a:t>
            </a:r>
            <a:r>
              <a:rPr lang="en-US" sz="3900" i="1" dirty="0" smtClean="0">
                <a:solidFill>
                  <a:schemeClr val="bg1"/>
                </a:solidFill>
              </a:rPr>
              <a:t>x </a:t>
            </a:r>
            <a:r>
              <a:rPr lang="en-US" sz="3900" dirty="0" smtClean="0">
                <a:solidFill>
                  <a:schemeClr val="bg1"/>
                </a:solidFill>
              </a:rPr>
              <a:t>to </a:t>
            </a:r>
            <a:r>
              <a:rPr lang="en-US" sz="3900" i="1" dirty="0" smtClean="0">
                <a:solidFill>
                  <a:schemeClr val="bg1"/>
                </a:solidFill>
              </a:rPr>
              <a:t>r</a:t>
            </a:r>
            <a:endParaRPr lang="en-US" sz="39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27470"/>
                <a:ext cx="8229600" cy="4572000"/>
              </a:xfr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>
                <a:noAutofit/>
              </a:bodyPr>
              <a:lstStyle/>
              <a:p>
                <a:r>
                  <a:rPr lang="en-US" altLang="en-US" sz="2400" dirty="0" smtClean="0"/>
                  <a:t>Most useful to interpret in terms of </a:t>
                </a:r>
                <a:r>
                  <a:rPr lang="en-US" altLang="en-US" sz="2400" i="1" u="sng" dirty="0" smtClean="0"/>
                  <a:t>relative change</a:t>
                </a:r>
                <a:r>
                  <a:rPr lang="en-US" altLang="en-US" sz="2400" i="1" dirty="0" smtClean="0"/>
                  <a:t> </a:t>
                </a:r>
                <a:r>
                  <a:rPr lang="en-US" altLang="en-US" sz="2400" dirty="0" smtClean="0"/>
                  <a:t>or </a:t>
                </a:r>
                <a:r>
                  <a:rPr lang="en-US" altLang="en-US" sz="2400" i="1" u="sng" dirty="0" smtClean="0"/>
                  <a:t>percent change</a:t>
                </a:r>
                <a:r>
                  <a:rPr lang="en-US" altLang="en-US" sz="2400" i="1" dirty="0" smtClean="0"/>
                  <a:t>.</a:t>
                </a:r>
              </a:p>
              <a:p>
                <a:pPr lvl="1"/>
                <a:r>
                  <a:rPr lang="en-US" altLang="en-US" sz="2200" dirty="0" smtClean="0"/>
                  <a:t>if </a:t>
                </a:r>
                <a:r>
                  <a:rPr lang="en-US" altLang="en-US" sz="2200" i="1" dirty="0" smtClean="0"/>
                  <a:t>x </a:t>
                </a:r>
                <a:r>
                  <a:rPr lang="en-US" altLang="en-US" sz="2200" dirty="0" smtClean="0"/>
                  <a:t>changes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2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200" dirty="0" smtClean="0"/>
                  <a:t> then we have</a:t>
                </a:r>
                <a:br>
                  <a:rPr lang="en-US" altLang="en-US" sz="2200" dirty="0" smtClean="0"/>
                </a:br>
                <a:r>
                  <a:rPr lang="en-US" altLang="en-US" sz="2200" dirty="0" smtClean="0"/>
                  <a:t>relative change in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2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en-US" sz="22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en-US" sz="2200" dirty="0" smtClean="0"/>
                  <a:t> and percent change in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2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200" i="1">
                        <a:latin typeface="Cambria Math" panose="02040503050406030204" pitchFamily="18" charset="0"/>
                      </a:rPr>
                      <m:t>100</m:t>
                    </m:r>
                    <m:f>
                      <m:fPr>
                        <m:ctrlPr>
                          <a:rPr lang="en-US" alt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en-US" sz="22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en-US" sz="2200" dirty="0" smtClean="0"/>
                  <a:t> </a:t>
                </a:r>
              </a:p>
              <a:p>
                <a:pPr lvl="1"/>
                <a:r>
                  <a:rPr lang="en-US" altLang="en-US" sz="2200" dirty="0"/>
                  <a:t>if </a:t>
                </a:r>
                <a:r>
                  <a:rPr lang="en-US" altLang="en-US" sz="2200" i="1" dirty="0" smtClean="0"/>
                  <a:t>r </a:t>
                </a:r>
                <a:r>
                  <a:rPr lang="en-US" altLang="en-US" sz="2200" dirty="0"/>
                  <a:t>changes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2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sz="2200" dirty="0"/>
                  <a:t> then we have</a:t>
                </a:r>
                <a:br>
                  <a:rPr lang="en-US" altLang="en-US" sz="2200" dirty="0"/>
                </a:br>
                <a:r>
                  <a:rPr lang="en-US" altLang="en-US" sz="2200" dirty="0"/>
                  <a:t>relative change in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2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en-US" sz="22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en-US" sz="2200" dirty="0"/>
                  <a:t> and percent change in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2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200" i="1">
                        <a:latin typeface="Cambria Math" panose="02040503050406030204" pitchFamily="18" charset="0"/>
                      </a:rPr>
                      <m:t>100</m:t>
                    </m:r>
                    <m:f>
                      <m:fPr>
                        <m:ctrlPr>
                          <a:rPr lang="en-US" alt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en-US" sz="22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altLang="en-US" sz="2200" dirty="0" smtClean="0"/>
              </a:p>
              <a:p>
                <a:pPr lvl="1"/>
                <a:r>
                  <a:rPr lang="en-US" altLang="en-US" sz="2200" dirty="0" smtClean="0"/>
                  <a:t>The ratio between relative changes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en-US" sz="22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en-US" sz="22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en-US" sz="22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sz="22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en-US" sz="22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en-US" sz="22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en-US" sz="22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en-US" sz="22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en-US" sz="2200" dirty="0"/>
              </a:p>
              <a:p>
                <a:r>
                  <a:rPr lang="en-US" altLang="en-US" sz="2400" dirty="0" smtClean="0"/>
                  <a:t>The sensitivity of </a:t>
                </a:r>
                <a:r>
                  <a:rPr lang="en-US" altLang="en-US" sz="2400" i="1" dirty="0" smtClean="0"/>
                  <a:t>x</a:t>
                </a:r>
                <a:r>
                  <a:rPr lang="en-US" altLang="en-US" sz="2400" dirty="0" smtClean="0"/>
                  <a:t> to </a:t>
                </a:r>
                <a:r>
                  <a:rPr lang="en-US" altLang="en-US" sz="2400" i="1" dirty="0" smtClean="0"/>
                  <a:t>r</a:t>
                </a:r>
                <a:r>
                  <a:rPr lang="en-US" altLang="en-US" sz="2400" dirty="0" smtClean="0"/>
                  <a:t> is the limit of the above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en-US" sz="2400" dirty="0" smtClean="0"/>
                  <a:t>:</a:t>
                </a:r>
                <a:br>
                  <a:rPr lang="en-US" altLang="en-US" sz="2400" dirty="0" smtClean="0"/>
                </a:br>
                <a:endParaRPr lang="en-US" alt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27470"/>
                <a:ext cx="8229600" cy="4572000"/>
              </a:xfrm>
              <a:blipFill>
                <a:blip r:embed="rId5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44" y="5093759"/>
            <a:ext cx="4218513" cy="63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7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Sensitivity of </a:t>
            </a:r>
            <a:r>
              <a:rPr lang="en-US" sz="3900" i="1" dirty="0" smtClean="0">
                <a:solidFill>
                  <a:schemeClr val="bg1"/>
                </a:solidFill>
              </a:rPr>
              <a:t>x </a:t>
            </a:r>
            <a:r>
              <a:rPr lang="en-US" sz="3900" dirty="0" smtClean="0">
                <a:solidFill>
                  <a:schemeClr val="bg1"/>
                </a:solidFill>
              </a:rPr>
              <a:t>to </a:t>
            </a:r>
            <a:r>
              <a:rPr lang="en-US" sz="3900" i="1" dirty="0" smtClean="0">
                <a:solidFill>
                  <a:schemeClr val="bg1"/>
                </a:solidFill>
              </a:rPr>
              <a:t>r</a:t>
            </a:r>
            <a:endParaRPr lang="en-US" sz="39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27470"/>
                <a:ext cx="7782232" cy="1107838"/>
              </a:xfr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>
                <a:noAutofit/>
              </a:bodyPr>
              <a:lstStyle/>
              <a:p>
                <a:r>
                  <a:rPr lang="en-US" altLang="en-US" sz="2400" dirty="0" smtClean="0"/>
                  <a:t>Our definition of </a:t>
                </a:r>
                <a:r>
                  <a:rPr lang="en-US" altLang="en-US" sz="2400" i="1" dirty="0" smtClean="0"/>
                  <a:t>S(</a:t>
                </a:r>
                <a:r>
                  <a:rPr lang="en-US" altLang="en-US" sz="2400" i="1" dirty="0" err="1" smtClean="0"/>
                  <a:t>x,r</a:t>
                </a:r>
                <a:r>
                  <a:rPr lang="en-US" altLang="en-US" sz="2400" i="1" dirty="0" smtClean="0"/>
                  <a:t>) </a:t>
                </a:r>
                <a:r>
                  <a:rPr lang="en-US" altLang="en-US" sz="2400" dirty="0" smtClean="0"/>
                  <a:t>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=−20+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28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400" dirty="0" smtClean="0"/>
                  <a:t> gives us</a:t>
                </a:r>
                <a:endParaRPr lang="en-US" sz="2400" dirty="0"/>
              </a:p>
              <a:p>
                <a:pPr marL="0" indent="0">
                  <a:buNone/>
                </a:pPr>
                <a:endParaRPr lang="en-US" altLang="en-US" sz="2200" dirty="0" smtClean="0"/>
              </a:p>
              <a:p>
                <a:pPr marL="457200" lvl="1" indent="0">
                  <a:buNone/>
                </a:pPr>
                <a:endParaRPr lang="en-US" altLang="en-US" sz="2400" dirty="0"/>
              </a:p>
            </p:txBody>
          </p:sp>
        </mc:Choice>
        <mc:Fallback xmlns="">
          <p:sp>
            <p:nvSpPr>
              <p:cNvPr id="3" name="Content Placeholder 2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27470"/>
                <a:ext cx="7782232" cy="1107838"/>
              </a:xfrm>
              <a:blipFill>
                <a:blip r:embed="rId6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94" y="1898276"/>
            <a:ext cx="3836343" cy="627200"/>
          </a:xfrm>
          <a:prstGeom prst="rect">
            <a:avLst/>
          </a:prstGeom>
        </p:spPr>
      </p:pic>
      <p:sp>
        <p:nvSpPr>
          <p:cNvPr id="8" name="Content Placeholder 2 2"/>
          <p:cNvSpPr txBox="1">
            <a:spLocks/>
          </p:cNvSpPr>
          <p:nvPr/>
        </p:nvSpPr>
        <p:spPr>
          <a:xfrm>
            <a:off x="460375" y="2687708"/>
            <a:ext cx="7782232" cy="1107838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/>
              <a:t>So, in this particular example we have </a:t>
            </a:r>
            <a:r>
              <a:rPr lang="en-US" altLang="en-US" sz="2400" i="1" dirty="0" smtClean="0"/>
              <a:t>r </a:t>
            </a:r>
            <a:r>
              <a:rPr lang="en-US" altLang="en-US" sz="2400" dirty="0" smtClean="0"/>
              <a:t>= 0.01 and </a:t>
            </a:r>
            <a:r>
              <a:rPr lang="en-US" altLang="en-US" sz="2400" i="1" dirty="0" smtClean="0"/>
              <a:t>x </a:t>
            </a:r>
            <a:r>
              <a:rPr lang="en-US" altLang="en-US" sz="2400" dirty="0" smtClean="0"/>
              <a:t>= 8. Thus the sensitivity of x to r at this point is given by</a:t>
            </a:r>
            <a:endParaRPr lang="en-US" altLang="en-US" sz="2200" dirty="0" smtClean="0"/>
          </a:p>
          <a:p>
            <a:pPr marL="457200" lvl="1" indent="0">
              <a:buFont typeface="Arial"/>
              <a:buNone/>
            </a:pPr>
            <a:endParaRPr lang="en-US" altLang="en-US" sz="24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484" y="3454402"/>
            <a:ext cx="4675658" cy="25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8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Interpretation of </a:t>
            </a:r>
            <a:r>
              <a:rPr lang="en-US" sz="3900" i="1" dirty="0" smtClean="0">
                <a:solidFill>
                  <a:schemeClr val="bg1"/>
                </a:solidFill>
              </a:rPr>
              <a:t>S(</a:t>
            </a:r>
            <a:r>
              <a:rPr lang="en-US" sz="3900" i="1" dirty="0" err="1" smtClean="0">
                <a:solidFill>
                  <a:schemeClr val="bg1"/>
                </a:solidFill>
              </a:rPr>
              <a:t>x,r</a:t>
            </a:r>
            <a:r>
              <a:rPr lang="en-US" sz="3900" i="1" dirty="0" smtClean="0">
                <a:solidFill>
                  <a:schemeClr val="bg1"/>
                </a:solidFill>
              </a:rPr>
              <a:t>)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3" name="Content Placeholder 2 1"/>
          <p:cNvSpPr>
            <a:spLocks noGrp="1"/>
          </p:cNvSpPr>
          <p:nvPr>
            <p:ph idx="1"/>
          </p:nvPr>
        </p:nvSpPr>
        <p:spPr>
          <a:xfrm>
            <a:off x="457200" y="1427470"/>
            <a:ext cx="7782232" cy="1107838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altLang="en-US" sz="2400" smtClean="0"/>
              <a:t>From the previous slide we </a:t>
            </a:r>
            <a:endParaRPr lang="en-US" altLang="en-US" sz="2200" smtClean="0"/>
          </a:p>
          <a:p>
            <a:pPr marL="457200" lvl="1" indent="0">
              <a:buNone/>
            </a:pPr>
            <a:endParaRPr lang="en-US" altLang="en-US" sz="2400" dirty="0"/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92" y="1908108"/>
            <a:ext cx="4865828" cy="619885"/>
          </a:xfrm>
          <a:prstGeom prst="rect">
            <a:avLst/>
          </a:prstGeom>
        </p:spPr>
      </p:pic>
      <p:sp>
        <p:nvSpPr>
          <p:cNvPr id="8" name="Content Placeholder 2 2"/>
          <p:cNvSpPr txBox="1">
            <a:spLocks/>
          </p:cNvSpPr>
          <p:nvPr/>
        </p:nvSpPr>
        <p:spPr>
          <a:xfrm>
            <a:off x="460375" y="2687707"/>
            <a:ext cx="7779057" cy="1913789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/>
              <a:t>There are several valid ways to interpret this:</a:t>
            </a:r>
          </a:p>
          <a:p>
            <a:pPr lvl="1"/>
            <a:r>
              <a:rPr lang="en-US" altLang="en-US" sz="2000" dirty="0" smtClean="0"/>
              <a:t>If </a:t>
            </a:r>
            <a:r>
              <a:rPr lang="en-US" altLang="en-US" sz="2000" i="1" dirty="0" smtClean="0"/>
              <a:t>r</a:t>
            </a:r>
            <a:r>
              <a:rPr lang="en-US" altLang="en-US" sz="2000" dirty="0" smtClean="0"/>
              <a:t> goes up 2%, then </a:t>
            </a:r>
            <a:r>
              <a:rPr lang="en-US" altLang="en-US" sz="2000" i="1" dirty="0" smtClean="0"/>
              <a:t>x </a:t>
            </a:r>
            <a:r>
              <a:rPr lang="en-US" altLang="en-US" sz="2000" dirty="0" smtClean="0"/>
              <a:t>goes down 7%.</a:t>
            </a:r>
            <a:endParaRPr lang="en-US" altLang="en-US" sz="2000" dirty="0"/>
          </a:p>
          <a:p>
            <a:pPr lvl="1"/>
            <a:r>
              <a:rPr lang="en-US" altLang="en-US" sz="2000" dirty="0" smtClean="0"/>
              <a:t>If </a:t>
            </a:r>
            <a:r>
              <a:rPr lang="en-US" altLang="en-US" sz="2000" i="1" dirty="0" smtClean="0"/>
              <a:t>r </a:t>
            </a:r>
            <a:r>
              <a:rPr lang="en-US" altLang="en-US" sz="2000" dirty="0" smtClean="0"/>
              <a:t>goes up 1%, then </a:t>
            </a:r>
            <a:r>
              <a:rPr lang="en-US" altLang="en-US" sz="2000" i="1" dirty="0" smtClean="0"/>
              <a:t>x </a:t>
            </a:r>
            <a:r>
              <a:rPr lang="en-US" altLang="en-US" sz="2000" dirty="0" smtClean="0"/>
              <a:t>goes down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3.5</a:t>
            </a:r>
            <a:r>
              <a:rPr lang="en-US" altLang="en-US" sz="2000" i="1" dirty="0" smtClean="0"/>
              <a:t>%.</a:t>
            </a:r>
          </a:p>
          <a:p>
            <a:pPr lvl="1"/>
            <a:r>
              <a:rPr lang="en-US" altLang="en-US" sz="2000" dirty="0"/>
              <a:t>If </a:t>
            </a:r>
            <a:r>
              <a:rPr lang="en-US" altLang="en-US" sz="2000" i="1" dirty="0"/>
              <a:t>r </a:t>
            </a:r>
            <a:r>
              <a:rPr lang="en-US" altLang="en-US" sz="2000" dirty="0"/>
              <a:t>goes up </a:t>
            </a:r>
            <a:r>
              <a:rPr lang="en-US" altLang="en-US" sz="2000" dirty="0" smtClean="0"/>
              <a:t>10%, </a:t>
            </a:r>
            <a:r>
              <a:rPr lang="en-US" altLang="en-US" sz="2000" dirty="0"/>
              <a:t>then </a:t>
            </a:r>
            <a:r>
              <a:rPr lang="en-US" altLang="en-US" sz="2000" i="1" dirty="0"/>
              <a:t>x </a:t>
            </a:r>
            <a:r>
              <a:rPr lang="en-US" altLang="en-US" sz="2000" dirty="0"/>
              <a:t>goes down</a:t>
            </a:r>
            <a:r>
              <a:rPr lang="en-US" altLang="en-US" sz="2000" i="1" dirty="0"/>
              <a:t> </a:t>
            </a:r>
            <a:r>
              <a:rPr lang="en-US" altLang="en-US" sz="2000" dirty="0" smtClean="0"/>
              <a:t>35</a:t>
            </a:r>
            <a:r>
              <a:rPr lang="en-US" altLang="en-US" sz="2000" i="1" dirty="0"/>
              <a:t>%.</a:t>
            </a:r>
          </a:p>
          <a:p>
            <a:pPr lvl="1"/>
            <a:endParaRPr lang="en-US" altLang="en-US" sz="2000" dirty="0" smtClean="0"/>
          </a:p>
          <a:p>
            <a:pPr lvl="1"/>
            <a:endParaRPr lang="en-US" altLang="en-US" sz="1800" dirty="0" smtClean="0"/>
          </a:p>
          <a:p>
            <a:pPr marL="457200" lvl="1" indent="0">
              <a:buFont typeface="Arial"/>
              <a:buNone/>
            </a:pPr>
            <a:endParaRPr lang="en-US" altLang="en-US" sz="2400" dirty="0"/>
          </a:p>
        </p:txBody>
      </p:sp>
      <p:sp>
        <p:nvSpPr>
          <p:cNvPr id="12" name="Content Placeholder 2 1"/>
          <p:cNvSpPr txBox="1">
            <a:spLocks/>
          </p:cNvSpPr>
          <p:nvPr/>
        </p:nvSpPr>
        <p:spPr>
          <a:xfrm>
            <a:off x="457200" y="4271800"/>
            <a:ext cx="7782232" cy="1107838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/>
              <a:t>How do we communicate this back to the customer/business? </a:t>
            </a:r>
            <a:endParaRPr lang="en-US" altLang="en-US" sz="2400" dirty="0" smtClean="0"/>
          </a:p>
          <a:p>
            <a:pPr lvl="1"/>
            <a:r>
              <a:rPr lang="en-US" sz="2000" dirty="0"/>
              <a:t>If the rate at which the price is falling goes up at 2% then we would need to sell the pig about 7% earlier.</a:t>
            </a:r>
          </a:p>
          <a:p>
            <a:endParaRPr lang="en-US" altLang="en-US" sz="2200" dirty="0" smtClean="0"/>
          </a:p>
          <a:p>
            <a:pPr marL="457200" lvl="1" indent="0">
              <a:buFont typeface="Arial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425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Sensitivity of </a:t>
            </a:r>
            <a:r>
              <a:rPr lang="en-US" sz="3900" i="1" dirty="0" smtClean="0">
                <a:solidFill>
                  <a:schemeClr val="bg1"/>
                </a:solidFill>
              </a:rPr>
              <a:t>y </a:t>
            </a:r>
            <a:r>
              <a:rPr lang="en-US" sz="3900" dirty="0" smtClean="0">
                <a:solidFill>
                  <a:schemeClr val="bg1"/>
                </a:solidFill>
              </a:rPr>
              <a:t>(Profit)</a:t>
            </a:r>
            <a:r>
              <a:rPr lang="en-US" sz="3900" i="1" dirty="0" smtClean="0">
                <a:solidFill>
                  <a:schemeClr val="bg1"/>
                </a:solidFill>
              </a:rPr>
              <a:t> </a:t>
            </a:r>
            <a:r>
              <a:rPr lang="en-US" sz="3900" dirty="0" smtClean="0">
                <a:solidFill>
                  <a:schemeClr val="bg1"/>
                </a:solidFill>
              </a:rPr>
              <a:t>to </a:t>
            </a:r>
            <a:r>
              <a:rPr lang="en-US" sz="3900" i="1" dirty="0" smtClean="0">
                <a:solidFill>
                  <a:schemeClr val="bg1"/>
                </a:solidFill>
              </a:rPr>
              <a:t>r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3" name="Content Placeholder 2 1"/>
          <p:cNvSpPr>
            <a:spLocks noGrp="1"/>
          </p:cNvSpPr>
          <p:nvPr>
            <p:ph idx="1"/>
          </p:nvPr>
        </p:nvSpPr>
        <p:spPr>
          <a:xfrm>
            <a:off x="457200" y="1427470"/>
            <a:ext cx="7782232" cy="1107838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altLang="en-US" sz="2400" dirty="0" smtClean="0"/>
              <a:t>Recall the definition </a:t>
            </a:r>
            <a:r>
              <a:rPr lang="en-US" altLang="en-US" sz="2400" i="1" dirty="0" smtClean="0"/>
              <a:t>S(</a:t>
            </a:r>
            <a:r>
              <a:rPr lang="en-US" altLang="en-US" sz="2400" i="1" dirty="0" err="1" smtClean="0"/>
              <a:t>y,r</a:t>
            </a:r>
            <a:r>
              <a:rPr lang="en-US" altLang="en-US" sz="2400" i="1" dirty="0" smtClean="0"/>
              <a:t>):</a:t>
            </a:r>
            <a:endParaRPr lang="en-US" altLang="en-US" sz="2200" dirty="0" smtClean="0"/>
          </a:p>
          <a:p>
            <a:pPr marL="457200" lvl="1" indent="0">
              <a:buNone/>
            </a:pPr>
            <a:endParaRPr lang="en-US" altLang="en-US" sz="2400" dirty="0"/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93" y="1908108"/>
            <a:ext cx="2077257" cy="685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 2"/>
              <p:cNvSpPr txBox="1">
                <a:spLocks/>
              </p:cNvSpPr>
              <p:nvPr/>
            </p:nvSpPr>
            <p:spPr>
              <a:xfrm>
                <a:off x="460375" y="2687707"/>
                <a:ext cx="8226424" cy="3093661"/>
              </a:xfrm>
              <a:prstGeom prst="rect">
                <a:avLst/>
              </a:prstGeo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400" dirty="0" smtClean="0"/>
                  <a:t>We have some work to do in order to find </a:t>
                </a:r>
                <a:r>
                  <a:rPr lang="en-US" altLang="en-US" sz="2400" dirty="0" err="1" smtClean="0"/>
                  <a:t>dy</a:t>
                </a:r>
                <a:r>
                  <a:rPr lang="en-US" altLang="en-US" sz="2400" dirty="0" smtClean="0"/>
                  <a:t>/dr. First we substitutive our equation  </a:t>
                </a:r>
                <a:br>
                  <a:rPr lang="en-US" altLang="en-US" sz="2400" dirty="0" smtClean="0"/>
                </a:b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=−20+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28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/>
                </a:r>
                <a:br>
                  <a:rPr lang="en-US" altLang="en-US" sz="2400" dirty="0"/>
                </a:br>
                <a:r>
                  <a:rPr lang="en-US" altLang="en-US" sz="2400" dirty="0" smtClean="0"/>
                  <a:t>into our function for y</a:t>
                </a:r>
                <a:br>
                  <a:rPr lang="en-US" altLang="en-US" sz="2400" dirty="0" smtClean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0.65−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200+5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−0.45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 </a:t>
                </a:r>
                <a:br>
                  <a:rPr lang="en-US" sz="2400" dirty="0" smtClean="0"/>
                </a:br>
                <a:r>
                  <a:rPr lang="en-US" sz="2400" dirty="0" smtClean="0"/>
                  <a:t>which yields </a:t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=2000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+74+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0.392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400" dirty="0" smtClean="0"/>
                  <a:t> after simplification</a:t>
                </a:r>
                <a:br>
                  <a:rPr lang="en-US" sz="2400" dirty="0" smtClean="0"/>
                </a:b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altLang="en-US" sz="2400" dirty="0" smtClean="0"/>
                  <a:t/>
                </a:r>
                <a:br>
                  <a:rPr lang="en-US" altLang="en-US" sz="2400" dirty="0" smtClean="0"/>
                </a:br>
                <a:endParaRPr lang="en-US" altLang="en-US" sz="2400" dirty="0" smtClean="0"/>
              </a:p>
            </p:txBody>
          </p:sp>
        </mc:Choice>
        <mc:Fallback xmlns="">
          <p:sp>
            <p:nvSpPr>
              <p:cNvPr id="8" name="Content Placeholder 2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2687707"/>
                <a:ext cx="8226424" cy="30936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70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Sensitivity of </a:t>
            </a:r>
            <a:r>
              <a:rPr lang="en-US" sz="3900" i="1" dirty="0" smtClean="0">
                <a:solidFill>
                  <a:schemeClr val="bg1"/>
                </a:solidFill>
              </a:rPr>
              <a:t>y </a:t>
            </a:r>
            <a:r>
              <a:rPr lang="en-US" sz="3900" dirty="0" smtClean="0">
                <a:solidFill>
                  <a:schemeClr val="bg1"/>
                </a:solidFill>
              </a:rPr>
              <a:t>(Profit)</a:t>
            </a:r>
            <a:r>
              <a:rPr lang="en-US" sz="3900" i="1" dirty="0" smtClean="0">
                <a:solidFill>
                  <a:schemeClr val="bg1"/>
                </a:solidFill>
              </a:rPr>
              <a:t> </a:t>
            </a:r>
            <a:r>
              <a:rPr lang="en-US" sz="3900" dirty="0" smtClean="0">
                <a:solidFill>
                  <a:schemeClr val="bg1"/>
                </a:solidFill>
              </a:rPr>
              <a:t>to </a:t>
            </a:r>
            <a:r>
              <a:rPr lang="en-US" sz="3900" i="1" dirty="0" smtClean="0">
                <a:solidFill>
                  <a:schemeClr val="bg1"/>
                </a:solidFill>
              </a:rPr>
              <a:t>r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3" name="Content Placeholder 2 1"/>
          <p:cNvSpPr>
            <a:spLocks noGrp="1"/>
          </p:cNvSpPr>
          <p:nvPr>
            <p:ph idx="1"/>
          </p:nvPr>
        </p:nvSpPr>
        <p:spPr>
          <a:xfrm>
            <a:off x="457200" y="1427470"/>
            <a:ext cx="7782232" cy="951936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altLang="en-US" sz="2400" dirty="0" smtClean="0"/>
              <a:t>Recall the definition </a:t>
            </a:r>
            <a:r>
              <a:rPr lang="en-US" altLang="en-US" sz="2400" i="1" dirty="0" smtClean="0"/>
              <a:t>S(</a:t>
            </a:r>
            <a:r>
              <a:rPr lang="en-US" altLang="en-US" sz="2400" i="1" dirty="0" err="1" smtClean="0"/>
              <a:t>y,r</a:t>
            </a:r>
            <a:r>
              <a:rPr lang="en-US" altLang="en-US" sz="2400" i="1" dirty="0" smtClean="0"/>
              <a:t>):</a:t>
            </a:r>
            <a:endParaRPr lang="en-US" altLang="en-US" sz="2200" dirty="0" smtClean="0"/>
          </a:p>
          <a:p>
            <a:pPr marL="457200" lvl="1" indent="0">
              <a:buNone/>
            </a:pPr>
            <a:endParaRPr lang="en-US" altLang="en-US" sz="2400" dirty="0"/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616" y="1582937"/>
            <a:ext cx="2077257" cy="685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 2"/>
              <p:cNvSpPr txBox="1">
                <a:spLocks/>
              </p:cNvSpPr>
              <p:nvPr/>
            </p:nvSpPr>
            <p:spPr>
              <a:xfrm>
                <a:off x="460376" y="2321313"/>
                <a:ext cx="8226424" cy="2336577"/>
              </a:xfrm>
              <a:prstGeom prst="rect">
                <a:avLst/>
              </a:prstGeo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 smtClean="0"/>
                  <a:t>So we have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=2000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+74+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0.392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which gives us a derivative of</a:t>
                </a:r>
                <a:br>
                  <a:rPr lang="en-US" sz="2400" dirty="0" smtClean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=2000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0.392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altLang="en-US" sz="2400" dirty="0" smtClean="0"/>
                  <a:t/>
                </a:r>
                <a:br>
                  <a:rPr lang="en-US" altLang="en-US" sz="2400" dirty="0" smtClean="0"/>
                </a:br>
                <a:endParaRPr lang="en-US" altLang="en-US" sz="2400" dirty="0" smtClean="0"/>
              </a:p>
            </p:txBody>
          </p:sp>
        </mc:Choice>
        <mc:Fallback xmlns="">
          <p:sp>
            <p:nvSpPr>
              <p:cNvPr id="8" name="Content Placeholder 2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6" y="2321313"/>
                <a:ext cx="8226424" cy="23365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 1"/>
              <p:cNvSpPr txBox="1">
                <a:spLocks/>
              </p:cNvSpPr>
              <p:nvPr/>
            </p:nvSpPr>
            <p:spPr>
              <a:xfrm>
                <a:off x="609600" y="4715947"/>
                <a:ext cx="7782232" cy="1107838"/>
              </a:xfrm>
              <a:prstGeom prst="rect">
                <a:avLst/>
              </a:prstGeo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400" dirty="0" smtClean="0"/>
                  <a:t>Therefore,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2000−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0.392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en-US" sz="2400" dirty="0" smtClean="0"/>
                  <a:t> </a:t>
                </a:r>
                <a:endParaRPr lang="en-US" altLang="en-US" sz="2200" dirty="0" smtClean="0"/>
              </a:p>
              <a:p>
                <a:pPr marL="457200" lvl="1" indent="0">
                  <a:buFont typeface="Arial"/>
                  <a:buNone/>
                </a:pPr>
                <a:endParaRPr lang="en-US" altLang="en-US" sz="2400" dirty="0"/>
              </a:p>
            </p:txBody>
          </p:sp>
        </mc:Choice>
        <mc:Fallback xmlns="">
          <p:sp>
            <p:nvSpPr>
              <p:cNvPr id="9" name="Content Placeholder 2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715947"/>
                <a:ext cx="7782232" cy="11078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09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Sensitivity of </a:t>
            </a:r>
            <a:r>
              <a:rPr lang="en-US" sz="3900" i="1" dirty="0" smtClean="0">
                <a:solidFill>
                  <a:schemeClr val="bg1"/>
                </a:solidFill>
              </a:rPr>
              <a:t>y </a:t>
            </a:r>
            <a:r>
              <a:rPr lang="en-US" sz="3900" dirty="0" smtClean="0">
                <a:solidFill>
                  <a:schemeClr val="bg1"/>
                </a:solidFill>
              </a:rPr>
              <a:t>(Profit)</a:t>
            </a:r>
            <a:r>
              <a:rPr lang="en-US" sz="3900" i="1" dirty="0" smtClean="0">
                <a:solidFill>
                  <a:schemeClr val="bg1"/>
                </a:solidFill>
              </a:rPr>
              <a:t> </a:t>
            </a:r>
            <a:r>
              <a:rPr lang="en-US" sz="3900" dirty="0" smtClean="0">
                <a:solidFill>
                  <a:schemeClr val="bg1"/>
                </a:solidFill>
              </a:rPr>
              <a:t>to </a:t>
            </a:r>
            <a:r>
              <a:rPr lang="en-US" sz="3900" i="1" dirty="0" smtClean="0">
                <a:solidFill>
                  <a:schemeClr val="bg1"/>
                </a:solidFill>
              </a:rPr>
              <a:t>r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 2"/>
          <p:cNvSpPr txBox="1">
            <a:spLocks/>
          </p:cNvSpPr>
          <p:nvPr/>
        </p:nvSpPr>
        <p:spPr>
          <a:xfrm>
            <a:off x="460375" y="3847436"/>
            <a:ext cx="7782232" cy="1107838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/>
              <a:t>Interpretation: If the rate at which the price is decreasing rises 10%, then </a:t>
            </a:r>
            <a:r>
              <a:rPr lang="en-US" altLang="en-US" sz="2400" dirty="0" smtClean="0"/>
              <a:t>the expected </a:t>
            </a:r>
            <a:r>
              <a:rPr lang="en-US" altLang="en-US" sz="2400" dirty="0" smtClean="0"/>
              <a:t>profit will go down roughly 14%.</a:t>
            </a:r>
            <a:endParaRPr lang="en-US" altLang="en-US" sz="2200" dirty="0" smtClean="0"/>
          </a:p>
          <a:p>
            <a:pPr marL="457200" lvl="1" indent="0">
              <a:buFont typeface="Arial"/>
              <a:buNone/>
            </a:pPr>
            <a:endParaRPr lang="en-US" alt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59" y="2657511"/>
            <a:ext cx="6447545" cy="1113599"/>
          </a:xfrm>
          <a:prstGeom prst="rect">
            <a:avLst/>
          </a:prstGeom>
        </p:spPr>
      </p:pic>
      <p:sp>
        <p:nvSpPr>
          <p:cNvPr id="13" name="Content Placeholder 2 2"/>
          <p:cNvSpPr txBox="1">
            <a:spLocks/>
          </p:cNvSpPr>
          <p:nvPr/>
        </p:nvSpPr>
        <p:spPr>
          <a:xfrm>
            <a:off x="457200" y="1836739"/>
            <a:ext cx="7937807" cy="1107838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/>
              <a:t>In our example we have </a:t>
            </a:r>
            <a:r>
              <a:rPr lang="en-US" altLang="en-US" sz="2400" i="1" dirty="0" smtClean="0"/>
              <a:t>r </a:t>
            </a:r>
            <a:r>
              <a:rPr lang="en-US" altLang="en-US" sz="2400" dirty="0" smtClean="0"/>
              <a:t>= 0.01 and </a:t>
            </a:r>
            <a:r>
              <a:rPr lang="en-US" altLang="en-US" sz="2400" i="1" dirty="0" smtClean="0"/>
              <a:t>y </a:t>
            </a:r>
            <a:r>
              <a:rPr lang="en-US" altLang="en-US" sz="2400" dirty="0" smtClean="0"/>
              <a:t>= 133.20. Thus the sensitivity of </a:t>
            </a:r>
            <a:r>
              <a:rPr lang="en-US" altLang="en-US" sz="2400" i="1" dirty="0" smtClean="0"/>
              <a:t>y</a:t>
            </a:r>
            <a:r>
              <a:rPr lang="en-US" altLang="en-US" sz="2400" dirty="0" smtClean="0"/>
              <a:t> to </a:t>
            </a:r>
            <a:r>
              <a:rPr lang="en-US" altLang="en-US" sz="2400" i="1" dirty="0" smtClean="0"/>
              <a:t>r</a:t>
            </a:r>
            <a:r>
              <a:rPr lang="en-US" altLang="en-US" sz="2400" dirty="0" smtClean="0"/>
              <a:t> at these values is given by</a:t>
            </a:r>
            <a:endParaRPr lang="en-US" altLang="en-US" sz="2200" dirty="0" smtClean="0"/>
          </a:p>
          <a:p>
            <a:pPr marL="457200" lvl="1" indent="0">
              <a:buFont typeface="Arial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421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Sensitivity </a:t>
            </a:r>
            <a:r>
              <a:rPr lang="en-US" sz="3900" smtClean="0">
                <a:solidFill>
                  <a:schemeClr val="bg1"/>
                </a:solidFill>
              </a:rPr>
              <a:t>Analysis Summary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1066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Application of sensitivity analysis requires (good) judgement</a:t>
            </a:r>
          </a:p>
          <a:p>
            <a:pPr lvl="1"/>
            <a:r>
              <a:rPr lang="en-US" dirty="0" smtClean="0"/>
              <a:t>analysis does not need to be conducted for each parameter</a:t>
            </a:r>
          </a:p>
          <a:p>
            <a:pPr lvl="1"/>
            <a:r>
              <a:rPr lang="en-US" dirty="0" smtClean="0"/>
              <a:t>select those parameters that have the most uncertainty</a:t>
            </a:r>
          </a:p>
          <a:p>
            <a:r>
              <a:rPr lang="en-US" dirty="0" smtClean="0"/>
              <a:t>Interpretation depends on degree of uncertainty about the parameter</a:t>
            </a:r>
          </a:p>
          <a:p>
            <a:pPr lvl="1"/>
            <a:r>
              <a:rPr lang="en-US" dirty="0" smtClean="0"/>
              <a:t>In the pig problem we are probably more certain about the growth rate </a:t>
            </a:r>
            <a:r>
              <a:rPr lang="en-US" i="1" dirty="0" smtClean="0"/>
              <a:t>g </a:t>
            </a:r>
            <a:r>
              <a:rPr lang="en-US" dirty="0" smtClean="0"/>
              <a:t>than the rate </a:t>
            </a:r>
            <a:r>
              <a:rPr lang="en-US" i="1" dirty="0" smtClean="0"/>
              <a:t>r</a:t>
            </a:r>
            <a:r>
              <a:rPr lang="en-US" dirty="0" smtClean="0"/>
              <a:t> at which prices fall.</a:t>
            </a:r>
          </a:p>
          <a:p>
            <a:pPr lvl="1"/>
            <a:r>
              <a:rPr lang="en-US" dirty="0" smtClean="0"/>
              <a:t>A 25% error in </a:t>
            </a:r>
            <a:r>
              <a:rPr lang="en-US" i="1" dirty="0" smtClean="0"/>
              <a:t>g </a:t>
            </a:r>
            <a:r>
              <a:rPr lang="en-US" dirty="0" smtClean="0"/>
              <a:t> would be surprising, but a 25% error in </a:t>
            </a:r>
            <a:r>
              <a:rPr lang="en-US" i="1" dirty="0" smtClean="0"/>
              <a:t>r </a:t>
            </a:r>
            <a:r>
              <a:rPr lang="en-US" dirty="0" smtClean="0"/>
              <a:t>would not be all that surprising.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0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Sensitivity Analysis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6354"/>
            <a:ext cx="8229600" cy="4185519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Verdana" panose="020B0604030504040204" pitchFamily="34" charset="0"/>
              </a:rPr>
              <a:t>Modeling </a:t>
            </a:r>
          </a:p>
          <a:p>
            <a:r>
              <a:rPr lang="en-US" altLang="en-US" sz="2000" dirty="0" smtClean="0">
                <a:latin typeface=" arial"/>
              </a:rPr>
              <a:t>In the modeling process we make assumptions about the problem.</a:t>
            </a:r>
          </a:p>
          <a:p>
            <a:r>
              <a:rPr lang="en-US" altLang="en-US" sz="2000" dirty="0">
                <a:latin typeface=" arial"/>
              </a:rPr>
              <a:t>Data is </a:t>
            </a:r>
            <a:r>
              <a:rPr lang="en-US" altLang="en-US" sz="2000" dirty="0" smtClean="0">
                <a:latin typeface=" arial"/>
              </a:rPr>
              <a:t>obtained </a:t>
            </a:r>
            <a:r>
              <a:rPr lang="en-US" altLang="en-US" sz="2000" dirty="0">
                <a:latin typeface=" arial"/>
              </a:rPr>
              <a:t>by measurement, observation and sometimes a guess. </a:t>
            </a:r>
          </a:p>
          <a:p>
            <a:r>
              <a:rPr lang="en-US" altLang="en-US" sz="2000" dirty="0" smtClean="0">
                <a:latin typeface=" arial"/>
              </a:rPr>
              <a:t>We need to consider </a:t>
            </a:r>
            <a:r>
              <a:rPr lang="en-US" altLang="en-US" sz="2000" dirty="0" smtClean="0">
                <a:latin typeface=" arial"/>
              </a:rPr>
              <a:t>the</a:t>
            </a:r>
            <a:r>
              <a:rPr lang="en-US" altLang="en-US" sz="2000" dirty="0" smtClean="0">
                <a:latin typeface=" arial"/>
              </a:rPr>
              <a:t> </a:t>
            </a:r>
            <a:r>
              <a:rPr lang="en-US" altLang="en-US" sz="2000" dirty="0" smtClean="0">
                <a:latin typeface=" arial"/>
              </a:rPr>
              <a:t>validity and/or accuracy of the assumptions and data.</a:t>
            </a:r>
          </a:p>
          <a:p>
            <a:pPr marL="0" indent="0">
              <a:buNone/>
            </a:pPr>
            <a:endParaRPr lang="en-US" altLang="en-US" sz="2000" dirty="0" smtClean="0">
              <a:latin typeface=" arial"/>
            </a:endParaRPr>
          </a:p>
          <a:p>
            <a:pPr marL="0" indent="0">
              <a:buNone/>
            </a:pPr>
            <a:r>
              <a:rPr lang="en-US" altLang="en-US" sz="2000" b="1" u="sng" dirty="0" smtClean="0">
                <a:latin typeface=" arial"/>
              </a:rPr>
              <a:t>Sensitivity Analysis</a:t>
            </a:r>
            <a:r>
              <a:rPr lang="en-US" altLang="en-US" sz="2000" dirty="0" smtClean="0">
                <a:latin typeface=" arial"/>
              </a:rPr>
              <a:t> is the process of determining how changes in the assumption of a model impact the output or conclusion of the mathematical model. </a:t>
            </a:r>
          </a:p>
          <a:p>
            <a:pPr marL="0" indent="0">
              <a:buNone/>
            </a:pPr>
            <a:endParaRPr lang="en-US" altLang="en-US" sz="2000" dirty="0">
              <a:latin typeface=" arial"/>
            </a:endParaRPr>
          </a:p>
          <a:p>
            <a:pPr marL="0" indent="0">
              <a:buNone/>
            </a:pPr>
            <a:r>
              <a:rPr lang="en-US" altLang="en-US" sz="2000" dirty="0" smtClean="0">
                <a:latin typeface=" arial"/>
              </a:rPr>
              <a:t>Sensitivity Analysis is an </a:t>
            </a:r>
            <a:r>
              <a:rPr lang="en-US" altLang="en-US" sz="2000" dirty="0">
                <a:latin typeface=" arial"/>
              </a:rPr>
              <a:t>i</a:t>
            </a:r>
            <a:r>
              <a:rPr lang="en-US" altLang="en-US" sz="2000" dirty="0" smtClean="0">
                <a:latin typeface=" arial"/>
              </a:rPr>
              <a:t>mportant aspect of the modeling process.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68" y="274638"/>
            <a:ext cx="8229600" cy="1143000"/>
          </a:xfrm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From Last Time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Content Placeholder 2 1"/>
          <p:cNvSpPr txBox="1">
            <a:spLocks/>
          </p:cNvSpPr>
          <p:nvPr/>
        </p:nvSpPr>
        <p:spPr>
          <a:xfrm>
            <a:off x="460375" y="1545599"/>
            <a:ext cx="2992931" cy="3220419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u="sng" dirty="0" smtClean="0">
                <a:latin typeface="+mj-lt"/>
              </a:rPr>
              <a:t>Variables: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t – </a:t>
            </a:r>
            <a:r>
              <a:rPr lang="en-US" sz="1800" dirty="0" smtClean="0">
                <a:latin typeface="+mj-lt"/>
              </a:rPr>
              <a:t>time (in days)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w – </a:t>
            </a:r>
            <a:r>
              <a:rPr lang="en-US" sz="1800" dirty="0" smtClean="0">
                <a:latin typeface="+mj-lt"/>
              </a:rPr>
              <a:t>weight of pig (lbs.)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p – </a:t>
            </a:r>
            <a:r>
              <a:rPr lang="en-US" sz="1800" dirty="0" smtClean="0">
                <a:latin typeface="+mj-lt"/>
              </a:rPr>
              <a:t>price for pigs ($/lb.)</a:t>
            </a:r>
          </a:p>
          <a:p>
            <a:pPr marL="0" indent="0">
              <a:buFont typeface="Arial"/>
              <a:buNone/>
            </a:pPr>
            <a:endParaRPr lang="en-US" sz="1800" i="1" dirty="0">
              <a:latin typeface="+mj-lt"/>
            </a:endParaRP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C – </a:t>
            </a:r>
            <a:r>
              <a:rPr lang="en-US" sz="1800" dirty="0" smtClean="0">
                <a:latin typeface="+mj-lt"/>
              </a:rPr>
              <a:t>cost of keeping pig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R – </a:t>
            </a:r>
            <a:r>
              <a:rPr lang="en-US" sz="1800" dirty="0" smtClean="0">
                <a:latin typeface="+mj-lt"/>
              </a:rPr>
              <a:t>revenue obtained by selling the pig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P – profit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 2"/>
              <p:cNvSpPr txBox="1">
                <a:spLocks/>
              </p:cNvSpPr>
              <p:nvPr/>
            </p:nvSpPr>
            <p:spPr>
              <a:xfrm>
                <a:off x="3113819" y="1545599"/>
                <a:ext cx="2233492" cy="2469472"/>
              </a:xfrm>
              <a:prstGeom prst="rect">
                <a:avLst/>
              </a:prstGeo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 smtClean="0">
                    <a:latin typeface="+mj-lt"/>
                  </a:rPr>
                  <a:t>Assumptions:</a:t>
                </a: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800" b="0" i="1" dirty="0" smtClean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=200+5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=0.65−0.01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800" b="0" dirty="0" smtClean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sz="1800" b="0" dirty="0" smtClean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=0.45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8" name="Content Placeholder 2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819" y="1545599"/>
                <a:ext cx="2233492" cy="2469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 3"/>
              <p:cNvSpPr txBox="1">
                <a:spLocks/>
              </p:cNvSpPr>
              <p:nvPr/>
            </p:nvSpPr>
            <p:spPr>
              <a:xfrm>
                <a:off x="4907142" y="1640608"/>
                <a:ext cx="1954881" cy="800437"/>
              </a:xfrm>
              <a:prstGeom prst="rect">
                <a:avLst/>
              </a:prstGeo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 smtClean="0">
                    <a:latin typeface="+mj-lt"/>
                  </a:rPr>
                  <a:t>Objective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1800" b="0" dirty="0" smtClean="0"/>
                  <a:t>Maximize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9" name="Content Placeholder 2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142" y="1640608"/>
                <a:ext cx="1954881" cy="8004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 4"/>
          <p:cNvSpPr txBox="1">
            <a:spLocks/>
          </p:cNvSpPr>
          <p:nvPr/>
        </p:nvSpPr>
        <p:spPr>
          <a:xfrm>
            <a:off x="6144245" y="1545598"/>
            <a:ext cx="2992931" cy="3220419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u="sng" dirty="0" smtClean="0">
                <a:latin typeface="+mj-lt"/>
              </a:rPr>
              <a:t>Constants (Measurements):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+mj-lt"/>
              </a:rPr>
              <a:t>200 – starting weight of pig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+mj-lt"/>
              </a:rPr>
              <a:t>5 – rate of change of pig’s weights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+mj-lt"/>
              </a:rPr>
              <a:t>$0.45 – cost per day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+mj-lt"/>
              </a:rPr>
              <a:t>$0.65 – price per pound</a:t>
            </a:r>
          </a:p>
          <a:p>
            <a:pPr marL="0" indent="0">
              <a:buNone/>
            </a:pPr>
            <a:r>
              <a:rPr lang="en-US" sz="1800" dirty="0"/>
              <a:t>$0.01 – amount the price decreases per day</a:t>
            </a:r>
          </a:p>
          <a:p>
            <a:pPr marL="0" indent="0">
              <a:buFont typeface="Arial"/>
              <a:buNone/>
            </a:pPr>
            <a:endParaRPr lang="en-US" sz="1800" dirty="0" smtClean="0">
              <a:latin typeface="+mj-lt"/>
            </a:endParaRPr>
          </a:p>
          <a:p>
            <a:pPr marL="0" indent="0">
              <a:buFont typeface="Arial"/>
              <a:buNone/>
            </a:pPr>
            <a:endParaRPr lang="en-US" sz="18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316885" y="4015071"/>
                <a:ext cx="63699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Working backwards through our assumptions we want to maximize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−0.45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0.65−0.01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200+5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−0.45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885" y="4015071"/>
                <a:ext cx="6369916" cy="923330"/>
              </a:xfrm>
              <a:prstGeom prst="rect">
                <a:avLst/>
              </a:prstGeom>
              <a:blipFill>
                <a:blip r:embed="rId6"/>
                <a:stretch>
                  <a:fillRect l="-766" t="-3974" b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57200" y="5037775"/>
            <a:ext cx="7282873" cy="110799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</a:rPr>
              <a:t>If a measurement for one of our </a:t>
            </a:r>
            <a:r>
              <a:rPr lang="en-US" sz="2200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</a:rPr>
              <a:t>constant’s</a:t>
            </a:r>
            <a:r>
              <a:rPr lang="en-US" sz="22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</a:rPr>
              <a:t> is wrong or it changes, how much does that affect our solution of </a:t>
            </a:r>
            <a:r>
              <a:rPr lang="en-US" sz="2200" i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</a:rPr>
              <a:t>t </a:t>
            </a:r>
            <a:r>
              <a:rPr lang="en-US" sz="2200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</a:rPr>
              <a:t>= 8 with a profit of $133.20?</a:t>
            </a:r>
            <a:endParaRPr lang="en-US" sz="2200" dirty="0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1083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68" y="274638"/>
            <a:ext cx="8229600" cy="1143000"/>
          </a:xfrm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Measurements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Content Placeholder 2 3"/>
          <p:cNvSpPr txBox="1">
            <a:spLocks/>
          </p:cNvSpPr>
          <p:nvPr/>
        </p:nvSpPr>
        <p:spPr>
          <a:xfrm>
            <a:off x="3559277" y="1684339"/>
            <a:ext cx="5378246" cy="70490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0" dirty="0" smtClean="0"/>
              <a:t>Of these measurements, which are prone to inaccuracy</a:t>
            </a:r>
            <a:r>
              <a:rPr lang="en-US" sz="2200" dirty="0" smtClean="0">
                <a:latin typeface="+mj-lt"/>
              </a:rPr>
              <a:t>?</a:t>
            </a:r>
            <a:endParaRPr lang="en-US" sz="2200" b="0" dirty="0" smtClean="0"/>
          </a:p>
        </p:txBody>
      </p:sp>
      <p:sp>
        <p:nvSpPr>
          <p:cNvPr id="11" name="Content Placeholder 2 4"/>
          <p:cNvSpPr txBox="1">
            <a:spLocks/>
          </p:cNvSpPr>
          <p:nvPr/>
        </p:nvSpPr>
        <p:spPr>
          <a:xfrm>
            <a:off x="447368" y="1689553"/>
            <a:ext cx="2992931" cy="3220419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u="sng" dirty="0" smtClean="0">
                <a:latin typeface="+mj-lt"/>
              </a:rPr>
              <a:t>Constants (Measurements):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+mj-lt"/>
              </a:rPr>
              <a:t>200 – starting weight of pig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+mj-lt"/>
              </a:rPr>
              <a:t>5 – rate of change of pig’s weight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+mj-lt"/>
              </a:rPr>
              <a:t>$0.45 – cost per day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+mj-lt"/>
              </a:rPr>
              <a:t>$0.65 – price per pound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+mj-lt"/>
              </a:rPr>
              <a:t>$0.01 – amount the price decreases per day</a:t>
            </a:r>
          </a:p>
        </p:txBody>
      </p:sp>
      <p:sp>
        <p:nvSpPr>
          <p:cNvPr id="12" name="Content Placeholder 2 3"/>
          <p:cNvSpPr txBox="1">
            <a:spLocks/>
          </p:cNvSpPr>
          <p:nvPr/>
        </p:nvSpPr>
        <p:spPr>
          <a:xfrm>
            <a:off x="3559277" y="2751139"/>
            <a:ext cx="5378246" cy="3069558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0" dirty="0" smtClean="0"/>
              <a:t>The weight of the pig, the cost it takes to maintain the pig, and the current price per pound should be easily measurable.</a:t>
            </a:r>
          </a:p>
          <a:p>
            <a:r>
              <a:rPr lang="en-US" sz="2200" dirty="0" smtClean="0"/>
              <a:t>However, the amount the price changes per day is difficult to measure.</a:t>
            </a:r>
          </a:p>
          <a:p>
            <a:r>
              <a:rPr lang="en-US" sz="2200" b="0" dirty="0" smtClean="0"/>
              <a:t>Also, the rate of change of the pig’s weight is somewhat out of our control.</a:t>
            </a:r>
          </a:p>
        </p:txBody>
      </p:sp>
    </p:spTree>
    <p:extLst>
      <p:ext uri="{BB962C8B-B14F-4D97-AF65-F5344CB8AC3E}">
        <p14:creationId xmlns:p14="http://schemas.microsoft.com/office/powerpoint/2010/main" val="207464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68" y="274638"/>
            <a:ext cx="8229600" cy="1143000"/>
          </a:xfrm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Rate of Price Change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Content Placeholder 2 1"/>
          <p:cNvSpPr txBox="1">
            <a:spLocks/>
          </p:cNvSpPr>
          <p:nvPr/>
        </p:nvSpPr>
        <p:spPr>
          <a:xfrm>
            <a:off x="460375" y="1545599"/>
            <a:ext cx="2992931" cy="3220419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u="sng" dirty="0" smtClean="0">
                <a:latin typeface="+mj-lt"/>
              </a:rPr>
              <a:t>Variables: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t – </a:t>
            </a:r>
            <a:r>
              <a:rPr lang="en-US" sz="1800" dirty="0" smtClean="0">
                <a:latin typeface="+mj-lt"/>
              </a:rPr>
              <a:t>time (in days)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w – </a:t>
            </a:r>
            <a:r>
              <a:rPr lang="en-US" sz="1800" dirty="0" smtClean="0">
                <a:latin typeface="+mj-lt"/>
              </a:rPr>
              <a:t>weight of pig (lbs.)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p – </a:t>
            </a:r>
            <a:r>
              <a:rPr lang="en-US" sz="1800" dirty="0" smtClean="0">
                <a:latin typeface="+mj-lt"/>
              </a:rPr>
              <a:t>price for pigs ($/lb.)</a:t>
            </a:r>
          </a:p>
          <a:p>
            <a:pPr marL="0" indent="0">
              <a:buFont typeface="Arial"/>
              <a:buNone/>
            </a:pPr>
            <a:endParaRPr lang="en-US" sz="1800" i="1" dirty="0">
              <a:latin typeface="+mj-lt"/>
            </a:endParaRP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C – </a:t>
            </a:r>
            <a:r>
              <a:rPr lang="en-US" sz="1800" dirty="0" smtClean="0">
                <a:latin typeface="+mj-lt"/>
              </a:rPr>
              <a:t>cost of keeping pig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R – </a:t>
            </a:r>
            <a:r>
              <a:rPr lang="en-US" sz="1800" dirty="0" smtClean="0">
                <a:latin typeface="+mj-lt"/>
              </a:rPr>
              <a:t>revenue obtained by selling the pig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P – profit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 2"/>
              <p:cNvSpPr txBox="1">
                <a:spLocks/>
              </p:cNvSpPr>
              <p:nvPr/>
            </p:nvSpPr>
            <p:spPr>
              <a:xfrm>
                <a:off x="3113819" y="1545599"/>
                <a:ext cx="2233492" cy="2469472"/>
              </a:xfrm>
              <a:prstGeom prst="rect">
                <a:avLst/>
              </a:prstGeo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 smtClean="0">
                    <a:latin typeface="+mj-lt"/>
                  </a:rPr>
                  <a:t>Assumptions:</a:t>
                </a: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800" b="0" i="1" dirty="0" smtClean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=200+5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=0.65−0.01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800" b="0" dirty="0" smtClean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sz="1800" b="0" dirty="0" smtClean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=0.45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8" name="Content Placeholder 2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819" y="1545599"/>
                <a:ext cx="2233492" cy="2469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 3"/>
              <p:cNvSpPr txBox="1">
                <a:spLocks/>
              </p:cNvSpPr>
              <p:nvPr/>
            </p:nvSpPr>
            <p:spPr>
              <a:xfrm>
                <a:off x="4907142" y="1640608"/>
                <a:ext cx="1954881" cy="800437"/>
              </a:xfrm>
              <a:prstGeom prst="rect">
                <a:avLst/>
              </a:prstGeo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 smtClean="0">
                    <a:latin typeface="+mj-lt"/>
                  </a:rPr>
                  <a:t>Objective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1800" b="0" dirty="0" smtClean="0"/>
                  <a:t>Maximize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9" name="Content Placeholder 2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142" y="1640608"/>
                <a:ext cx="1954881" cy="8004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 4"/>
          <p:cNvSpPr txBox="1">
            <a:spLocks/>
          </p:cNvSpPr>
          <p:nvPr/>
        </p:nvSpPr>
        <p:spPr>
          <a:xfrm>
            <a:off x="6144245" y="1545598"/>
            <a:ext cx="2992931" cy="3220419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u="sng" dirty="0" smtClean="0">
                <a:latin typeface="+mj-lt"/>
              </a:rPr>
              <a:t>Constants (Measurements):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+mj-lt"/>
              </a:rPr>
              <a:t>200 – starting weight of pig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+mj-lt"/>
              </a:rPr>
              <a:t>5 – rate of change of pig’s weights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+mj-lt"/>
              </a:rPr>
              <a:t>$0.45 – cost per day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+mj-lt"/>
              </a:rPr>
              <a:t>$0.65 – price per pound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$0.01 – amount the price decreases per day</a:t>
            </a:r>
          </a:p>
          <a:p>
            <a:pPr marL="0" indent="0">
              <a:buFont typeface="Arial"/>
              <a:buNone/>
            </a:pPr>
            <a:endParaRPr lang="en-US" sz="1800" dirty="0" smtClean="0">
              <a:latin typeface="+mj-lt"/>
            </a:endParaRPr>
          </a:p>
          <a:p>
            <a:pPr marL="0" indent="0">
              <a:buFont typeface="Arial"/>
              <a:buNone/>
            </a:pPr>
            <a:endParaRPr lang="en-US" sz="18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62353" y="4143032"/>
                <a:ext cx="636991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 have the profit 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−0.45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0.65−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0.01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200+5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−0.45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We rewrite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0.65−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0.01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200+5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−0.45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to solve.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353" y="4143032"/>
                <a:ext cx="6369916" cy="1754326"/>
              </a:xfrm>
              <a:prstGeom prst="rect">
                <a:avLst/>
              </a:prstGeom>
              <a:blipFill>
                <a:blip r:embed="rId6"/>
                <a:stretch>
                  <a:fillRect l="-861" t="-209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72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68" y="274638"/>
            <a:ext cx="8229600" cy="1143000"/>
          </a:xfrm>
          <a:solidFill>
            <a:srgbClr val="210042"/>
          </a:solidFill>
        </p:spPr>
        <p:txBody>
          <a:bodyPr>
            <a:normAutofit fontScale="90000"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Rate of Price Change: Introduce Parameter </a:t>
            </a:r>
            <a:r>
              <a:rPr lang="en-US" sz="3900" i="1" dirty="0" smtClean="0">
                <a:solidFill>
                  <a:srgbClr val="FF0000"/>
                </a:solidFill>
              </a:rPr>
              <a:t>r</a:t>
            </a:r>
            <a:endParaRPr lang="en-US" sz="3900" dirty="0">
              <a:solidFill>
                <a:srgbClr val="FF0000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Content Placeholder 2 1"/>
          <p:cNvSpPr txBox="1">
            <a:spLocks/>
          </p:cNvSpPr>
          <p:nvPr/>
        </p:nvSpPr>
        <p:spPr>
          <a:xfrm>
            <a:off x="460375" y="1545599"/>
            <a:ext cx="2992931" cy="3220419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u="sng" dirty="0" smtClean="0">
                <a:latin typeface="+mj-lt"/>
              </a:rPr>
              <a:t>Variables: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t – </a:t>
            </a:r>
            <a:r>
              <a:rPr lang="en-US" sz="1800" dirty="0" smtClean="0">
                <a:latin typeface="+mj-lt"/>
              </a:rPr>
              <a:t>time (in days)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w – </a:t>
            </a:r>
            <a:r>
              <a:rPr lang="en-US" sz="1800" dirty="0" smtClean="0">
                <a:latin typeface="+mj-lt"/>
              </a:rPr>
              <a:t>weight of pig (lbs.)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p – </a:t>
            </a:r>
            <a:r>
              <a:rPr lang="en-US" sz="1800" dirty="0" smtClean="0">
                <a:latin typeface="+mj-lt"/>
              </a:rPr>
              <a:t>price for pigs ($/lb.)</a:t>
            </a:r>
          </a:p>
          <a:p>
            <a:pPr marL="0" indent="0">
              <a:buFont typeface="Arial"/>
              <a:buNone/>
            </a:pPr>
            <a:endParaRPr lang="en-US" sz="1800" i="1" dirty="0">
              <a:latin typeface="+mj-lt"/>
            </a:endParaRP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C – </a:t>
            </a:r>
            <a:r>
              <a:rPr lang="en-US" sz="1800" dirty="0" smtClean="0">
                <a:latin typeface="+mj-lt"/>
              </a:rPr>
              <a:t>cost of keeping pig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R – </a:t>
            </a:r>
            <a:r>
              <a:rPr lang="en-US" sz="1800" dirty="0" smtClean="0">
                <a:latin typeface="+mj-lt"/>
              </a:rPr>
              <a:t>revenue obtained by selling the pig</a:t>
            </a:r>
          </a:p>
          <a:p>
            <a:pPr marL="0" indent="0">
              <a:buFont typeface="Arial"/>
              <a:buNone/>
            </a:pPr>
            <a:r>
              <a:rPr lang="en-US" sz="1800" i="1" dirty="0" smtClean="0">
                <a:latin typeface="+mj-lt"/>
              </a:rPr>
              <a:t>P – profit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 2"/>
              <p:cNvSpPr txBox="1">
                <a:spLocks/>
              </p:cNvSpPr>
              <p:nvPr/>
            </p:nvSpPr>
            <p:spPr>
              <a:xfrm>
                <a:off x="2936839" y="1553536"/>
                <a:ext cx="1753570" cy="2469472"/>
              </a:xfrm>
              <a:prstGeom prst="rect">
                <a:avLst/>
              </a:prstGeo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 smtClean="0">
                    <a:latin typeface="+mj-lt"/>
                  </a:rPr>
                  <a:t>Assumptions:</a:t>
                </a: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800" b="0" i="1" dirty="0" smtClean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=200+5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=0.65−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800" b="0" dirty="0" smtClean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:endParaRPr lang="en-US" sz="1800" b="0" dirty="0" smtClean="0">
                  <a:latin typeface="+mj-lt"/>
                </a:endParaRP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=0.45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8" name="Content Placeholder 2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839" y="1553536"/>
                <a:ext cx="1753570" cy="2469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 3"/>
              <p:cNvSpPr txBox="1">
                <a:spLocks/>
              </p:cNvSpPr>
              <p:nvPr/>
            </p:nvSpPr>
            <p:spPr>
              <a:xfrm>
                <a:off x="7554828" y="1599477"/>
                <a:ext cx="1954881" cy="800437"/>
              </a:xfrm>
              <a:prstGeom prst="rect">
                <a:avLst/>
              </a:prstGeo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800" b="1" u="sng" dirty="0" smtClean="0">
                    <a:latin typeface="+mj-lt"/>
                  </a:rPr>
                  <a:t>Objective: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1800" b="0" dirty="0" smtClean="0"/>
                  <a:t>Maximize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9" name="Content Placeholder 2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828" y="1599477"/>
                <a:ext cx="1954881" cy="8004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 4"/>
          <p:cNvSpPr txBox="1">
            <a:spLocks/>
          </p:cNvSpPr>
          <p:nvPr/>
        </p:nvSpPr>
        <p:spPr>
          <a:xfrm>
            <a:off x="4562168" y="1545598"/>
            <a:ext cx="2772697" cy="2151331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u="sng" dirty="0" smtClean="0">
                <a:latin typeface="+mj-lt"/>
              </a:rPr>
              <a:t>Constants (Measurements):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+mj-lt"/>
              </a:rPr>
              <a:t>200 – starting weight of pig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+mj-lt"/>
              </a:rPr>
              <a:t>5 – rate of change of pig’s weights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+mj-lt"/>
              </a:rPr>
              <a:t>$0.45 – cost per day</a:t>
            </a:r>
          </a:p>
          <a:p>
            <a:pPr marL="0" indent="0">
              <a:buFont typeface="Arial"/>
              <a:buNone/>
            </a:pPr>
            <a:r>
              <a:rPr lang="en-US" sz="1800" dirty="0" smtClean="0">
                <a:latin typeface="+mj-lt"/>
              </a:rPr>
              <a:t>$0.65 – price per pound</a:t>
            </a:r>
          </a:p>
          <a:p>
            <a:pPr marL="0" indent="0">
              <a:buFont typeface="Arial"/>
              <a:buNone/>
            </a:pPr>
            <a:endParaRPr lang="en-US" sz="18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62353" y="4143032"/>
                <a:ext cx="636991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 have the profit 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−0.45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0.65−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200+5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−0.45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We rewrite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0.65−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200+5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−0.45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to solve.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353" y="4143032"/>
                <a:ext cx="6369916" cy="1754326"/>
              </a:xfrm>
              <a:prstGeom prst="rect">
                <a:avLst/>
              </a:prstGeom>
              <a:blipFill>
                <a:blip r:embed="rId6"/>
                <a:stretch>
                  <a:fillRect l="-861" t="-209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 3"/>
          <p:cNvSpPr txBox="1">
            <a:spLocks/>
          </p:cNvSpPr>
          <p:nvPr/>
        </p:nvSpPr>
        <p:spPr>
          <a:xfrm>
            <a:off x="7082880" y="2815834"/>
            <a:ext cx="1954880" cy="1529866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u="sng" dirty="0" smtClean="0">
                <a:latin typeface="+mj-lt"/>
              </a:rPr>
              <a:t>Parameter: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rgbClr val="FF0000"/>
                </a:solidFill>
              </a:rPr>
              <a:t>r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– amount the price decreases per day</a:t>
            </a:r>
          </a:p>
        </p:txBody>
      </p:sp>
    </p:spTree>
    <p:extLst>
      <p:ext uri="{BB962C8B-B14F-4D97-AF65-F5344CB8AC3E}">
        <p14:creationId xmlns:p14="http://schemas.microsoft.com/office/powerpoint/2010/main" val="66854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900" dirty="0" smtClean="0">
                <a:solidFill>
                  <a:schemeClr val="bg1"/>
                </a:solidFill>
              </a:rPr>
              <a:t>Example: Selling a Pig</a:t>
            </a:r>
            <a:endParaRPr lang="en-US" sz="3900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7200" y="1683243"/>
                <a:ext cx="72828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Maximize the 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0.65−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200+5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−0.45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o</a:t>
                </a:r>
                <a:r>
                  <a:rPr lang="en-US" dirty="0" smtClean="0"/>
                  <a:t>n the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[0,∞)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83243"/>
                <a:ext cx="7282873" cy="923330"/>
              </a:xfrm>
              <a:prstGeom prst="rect">
                <a:avLst/>
              </a:prstGeom>
              <a:blipFill>
                <a:blip r:embed="rId3"/>
                <a:stretch>
                  <a:fillRect l="-669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57200" y="2619720"/>
            <a:ext cx="822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maximum will occur at a critical point or an endpoint of the interval.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0375" y="3388140"/>
                <a:ext cx="82264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i</a:t>
                </a:r>
                <a:r>
                  <a:rPr lang="en-US" dirty="0" smtClean="0"/>
                  <a:t>) We now use </a:t>
                </a:r>
                <a:r>
                  <a:rPr lang="en-US" dirty="0" err="1" smtClean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sympy</a:t>
                </a:r>
                <a:r>
                  <a:rPr lang="en-US" dirty="0" smtClean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 diff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dirty="0" smtClean="0"/>
                  <a:t>function in python to find the derivative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=−10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−200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+2.8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3388140"/>
                <a:ext cx="8226425" cy="646331"/>
              </a:xfrm>
              <a:prstGeom prst="rect">
                <a:avLst/>
              </a:prstGeom>
              <a:blipFill>
                <a:blip r:embed="rId4"/>
                <a:stretch>
                  <a:fillRect l="-667"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60375" y="4034471"/>
                <a:ext cx="8226425" cy="1441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ii) We use </a:t>
                </a:r>
                <a:r>
                  <a:rPr lang="en-US" dirty="0" err="1" smtClean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sympy</a:t>
                </a:r>
                <a:r>
                  <a:rPr lang="en-US" dirty="0" smtClean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 smtClean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simplify</a:t>
                </a:r>
                <a:r>
                  <a:rPr lang="en-US" dirty="0" smtClean="0"/>
                  <a:t> </a:t>
                </a:r>
                <a:r>
                  <a:rPr lang="en-US" dirty="0" smtClean="0"/>
                  <a:t>method to find the critical point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=−20+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0.28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Let’s now look at how changing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dirty="0" smtClean="0"/>
                  <a:t> affects our critical point and thus our profit.</a:t>
                </a: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4034471"/>
                <a:ext cx="8226425" cy="1441933"/>
              </a:xfrm>
              <a:prstGeom prst="rect">
                <a:avLst/>
              </a:prstGeom>
              <a:blipFill>
                <a:blip r:embed="rId5"/>
                <a:stretch>
                  <a:fillRect l="-667" t="-2542" b="-5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61883" y="5928851"/>
            <a:ext cx="369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Python File</a:t>
            </a:r>
            <a:r>
              <a:rPr lang="en-US" b="1" dirty="0">
                <a:solidFill>
                  <a:srgbClr val="00B050"/>
                </a:solidFill>
              </a:rPr>
              <a:t>: </a:t>
            </a:r>
            <a:r>
              <a:rPr lang="en-US" b="1" u="sng" dirty="0">
                <a:solidFill>
                  <a:srgbClr val="00B050"/>
                </a:solidFill>
              </a:rPr>
              <a:t>section1-2-sensitivity-r</a:t>
            </a:r>
          </a:p>
        </p:txBody>
      </p:sp>
    </p:spTree>
    <p:extLst>
      <p:ext uri="{BB962C8B-B14F-4D97-AF65-F5344CB8AC3E}">
        <p14:creationId xmlns:p14="http://schemas.microsoft.com/office/powerpoint/2010/main" val="7624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Rate of Price Change (r) versus Time (x)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310235"/>
              </p:ext>
            </p:extLst>
          </p:nvPr>
        </p:nvGraphicFramePr>
        <p:xfrm>
          <a:off x="5958348" y="1531938"/>
          <a:ext cx="2728452" cy="44500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364226">
                  <a:extLst>
                    <a:ext uri="{9D8B030D-6E8A-4147-A177-3AD203B41FA5}">
                      <a16:colId xmlns:a16="http://schemas.microsoft.com/office/drawing/2014/main" val="3394079699"/>
                    </a:ext>
                  </a:extLst>
                </a:gridCol>
                <a:gridCol w="1364226">
                  <a:extLst>
                    <a:ext uri="{9D8B030D-6E8A-4147-A177-3AD203B41FA5}">
                      <a16:colId xmlns:a16="http://schemas.microsoft.com/office/drawing/2014/main" val="1822925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x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889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44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26.667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93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59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68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7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57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5.455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07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17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42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300316"/>
                  </a:ext>
                </a:extLst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526095"/>
            <a:ext cx="4903317" cy="33789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93058" y="1684339"/>
                <a:ext cx="2802194" cy="726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=−20+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28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58" y="1684339"/>
                <a:ext cx="2802194" cy="7261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81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Graphs of Profit for different values of </a:t>
            </a:r>
            <a:r>
              <a:rPr lang="en-US" sz="3200" i="1" dirty="0" smtClean="0">
                <a:solidFill>
                  <a:schemeClr val="bg1"/>
                </a:solidFill>
              </a:rPr>
              <a:t>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310235"/>
              </p:ext>
            </p:extLst>
          </p:nvPr>
        </p:nvGraphicFramePr>
        <p:xfrm>
          <a:off x="5958348" y="1531938"/>
          <a:ext cx="2728452" cy="44500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364226">
                  <a:extLst>
                    <a:ext uri="{9D8B030D-6E8A-4147-A177-3AD203B41FA5}">
                      <a16:colId xmlns:a16="http://schemas.microsoft.com/office/drawing/2014/main" val="3394079699"/>
                    </a:ext>
                  </a:extLst>
                </a:gridCol>
                <a:gridCol w="1364226">
                  <a:extLst>
                    <a:ext uri="{9D8B030D-6E8A-4147-A177-3AD203B41FA5}">
                      <a16:colId xmlns:a16="http://schemas.microsoft.com/office/drawing/2014/main" val="1822925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r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x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889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44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26.667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93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59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68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77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57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5.455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07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17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42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300316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531938"/>
            <a:ext cx="4819650" cy="4895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75" y="1627188"/>
            <a:ext cx="4848225" cy="4914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275" y="1417638"/>
            <a:ext cx="50387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9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1730.034"/>
  <p:tag name="LATEXADDIN" val="\documentclass{article}&#10;\usepackage{amsmath}&#10;\pagestyle{empty}&#10;\begin{document}&#10;&#10;$$S(x,r)= \lim_{\Delta r \to 0} \frac{\Delta x}{\Delta r} \cdot \frac{r}{x} =\frac{d x}{d r}\cdot \frac{r}{x}$$&#10;&#10;&#10;\end{document}"/>
  <p:tag name="IGUANATEXSIZE" val="24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1573.303"/>
  <p:tag name="LATEXADDIN" val="\documentclass{article}&#10;\usepackage{amsmath}&#10;\pagestyle{empty}&#10;\begin{document}&#10;&#10;$$S(x,r)=\frac{d x}{d r}\cdot \frac{r}{x}=-\frac{0.28}{r^2} \cdot \frac{r}{x}$$&#10;&#10;&#10;\end{document}"/>
  <p:tag name="IGUANATEXSIZE" val="24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8.868"/>
  <p:tag name="ORIGINALWIDTH" val="1917.51"/>
  <p:tag name="LATEXADDIN" val="\documentclass{article}&#10;\usepackage{amsmath}&#10;\pagestyle{empty}&#10;\begin{document}&#10;\begin{align*}&#10;S(x=8,r=0.01) &amp;= -\frac{0.28}{0.01^2} \cdot \frac{0.01}{8} \\&#10;&amp;= -2800 \left( \frac{0.01}{8} \right) \\&#10;&amp;= -\frac{7}{2} \\&#10;&amp;= -3.5&#10;\end{align*}&#10;&#10;&#10;&#10;\end{document}"/>
  <p:tag name="IGUANATEXSIZE" val="24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2182"/>
  <p:tag name="ORIGINALWIDTH" val="1995.5"/>
  <p:tag name="LATEXADDIN" val="\documentclass{article}&#10;\usepackage{amsmath}&#10;\pagestyle{empty}&#10;\begin{document}&#10;&#10;$$S(x=8,r=0.01)=-\frac{7}{2} \quad \text{or} \quad -3.5$$&#10;&#10;&#10;\end{document}"/>
  <p:tag name="IGUANATEXSIZE" val="24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1.2149"/>
  <p:tag name="ORIGINALWIDTH" val="851.8936"/>
  <p:tag name="LATEXADDIN" val="\documentclass{article}&#10;\usepackage{amsmath}&#10;\pagestyle{empty}&#10;\begin{document}&#10;&#10;$$S(y,r)=\frac{d y}{d r}\cdot \frac{r}{y}$$&#10;&#10;&#10;\end{document}"/>
  <p:tag name="IGUANATEXSIZE" val="24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1.2149"/>
  <p:tag name="ORIGINALWIDTH" val="851.8936"/>
  <p:tag name="LATEXADDIN" val="\documentclass{article}&#10;\usepackage{amsmath}&#10;\pagestyle{empty}&#10;\begin{document}&#10;&#10;$$S(y,r)=\frac{d y}{d r}\cdot \frac{r}{y}$$&#10;&#10;&#10;\end{document}"/>
  <p:tag name="IGUANATEXSIZE" val="24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6.6929"/>
  <p:tag name="ORIGINALWIDTH" val="2644.169"/>
  <p:tag name="LATEXADDIN" val="\documentclass{article}&#10;\usepackage{amsmath}&#10;\pagestyle{empty}&#10;\begin{document}&#10;\begin{align*}&#10;S(y=133.2,r=0.01) &amp;= \left(2000-\frac{0.392}{0.01^2}\right) \cdot \frac{0.01}{133.2} \\&#10;&amp;= -0.141414... &#10;\end{align*}&#10;&#10;&#10;&#10;\end{document}"/>
  <p:tag name="IGUANATEXSIZE" val="24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2809</TotalTime>
  <Words>1187</Words>
  <Application>Microsoft Office PowerPoint</Application>
  <PresentationFormat>On-screen Show (4:3)</PresentationFormat>
  <Paragraphs>238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 arial</vt:lpstr>
      <vt:lpstr>Arial</vt:lpstr>
      <vt:lpstr>Calibri</vt:lpstr>
      <vt:lpstr>Cambria Math</vt:lpstr>
      <vt:lpstr>Consolas</vt:lpstr>
      <vt:lpstr>Verdana</vt:lpstr>
      <vt:lpstr>Office Theme</vt:lpstr>
      <vt:lpstr>Sensitivity Analysis</vt:lpstr>
      <vt:lpstr>Sensitivity Analysis</vt:lpstr>
      <vt:lpstr>From Last Time</vt:lpstr>
      <vt:lpstr>Measurements</vt:lpstr>
      <vt:lpstr>Rate of Price Change</vt:lpstr>
      <vt:lpstr>Rate of Price Change: Introduce Parameter r</vt:lpstr>
      <vt:lpstr>Example: Selling a Pig</vt:lpstr>
      <vt:lpstr>Rate of Price Change (r) versus Time (x)</vt:lpstr>
      <vt:lpstr>Graphs of Profit for different values of r</vt:lpstr>
      <vt:lpstr>Sensitivity of x to r</vt:lpstr>
      <vt:lpstr>Sensitivity of x to r</vt:lpstr>
      <vt:lpstr>Interpretation of S(x,r)</vt:lpstr>
      <vt:lpstr>Sensitivity of y (Profit) to r</vt:lpstr>
      <vt:lpstr>Sensitivity of y (Profit) to r</vt:lpstr>
      <vt:lpstr>Sensitivity of y (Profit) to r</vt:lpstr>
      <vt:lpstr>Sensitivity Analysis Summary</vt:lpstr>
    </vt:vector>
  </TitlesOfParts>
  <Company>SFASU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becneljj@sfasu.edu</dc:creator>
  <cp:lastModifiedBy>Jeremy Becnel</cp:lastModifiedBy>
  <cp:revision>145</cp:revision>
  <dcterms:created xsi:type="dcterms:W3CDTF">2014-07-15T14:47:24Z</dcterms:created>
  <dcterms:modified xsi:type="dcterms:W3CDTF">2019-01-27T03:33:50Z</dcterms:modified>
</cp:coreProperties>
</file>