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302" r:id="rId4"/>
    <p:sldId id="303" r:id="rId5"/>
    <p:sldId id="315" r:id="rId6"/>
    <p:sldId id="314" r:id="rId7"/>
    <p:sldId id="307" r:id="rId8"/>
    <p:sldId id="308" r:id="rId9"/>
    <p:sldId id="3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15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100 days from now we have w = 700 and p = -0.45?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2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 to if needed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Python File: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section1-2-sensitivity-g.py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Sensitivity and Robustness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Robustness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4" y="1684340"/>
            <a:ext cx="8226425" cy="4067532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 smtClean="0">
                <a:latin typeface="Verdana" panose="020B0604030504040204" pitchFamily="34" charset="0"/>
              </a:rPr>
              <a:t>Definition. </a:t>
            </a:r>
            <a:r>
              <a:rPr lang="en-US" sz="2200" dirty="0" smtClean="0">
                <a:latin typeface="Verdana" panose="020B0604030504040204" pitchFamily="34" charset="0"/>
              </a:rPr>
              <a:t>A mathematical model is </a:t>
            </a:r>
            <a:r>
              <a:rPr lang="en-US" sz="2200" i="1" u="sng" dirty="0" smtClean="0">
                <a:latin typeface="Verdana" panose="020B0604030504040204" pitchFamily="34" charset="0"/>
              </a:rPr>
              <a:t>robust</a:t>
            </a:r>
            <a:r>
              <a:rPr lang="en-US" sz="2200" dirty="0" smtClean="0">
                <a:latin typeface="Verdana" panose="020B0604030504040204" pitchFamily="34" charset="0"/>
              </a:rPr>
              <a:t> if the conclusions the model leads to remain valid even though the model is not completely accurate. </a:t>
            </a:r>
            <a:endParaRPr lang="en-US" altLang="en-US" sz="2000" dirty="0" smtClean="0">
              <a:latin typeface=" arial"/>
            </a:endParaRPr>
          </a:p>
          <a:p>
            <a:pPr marL="0" indent="0">
              <a:buNone/>
            </a:pPr>
            <a:endParaRPr lang="en-US" altLang="en-US" sz="2000" dirty="0" smtClean="0">
              <a:latin typeface=" arial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 arial"/>
              </a:rPr>
              <a:t>In the real world we never have perfect information. Thus, it is necessary to consider robustness in any mathematical modeling project.</a:t>
            </a:r>
          </a:p>
          <a:p>
            <a:pPr marL="0" indent="0">
              <a:buNone/>
            </a:pPr>
            <a:endParaRPr lang="en-US" altLang="en-US" sz="2000" dirty="0">
              <a:latin typeface=" arial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 arial"/>
              </a:rPr>
              <a:t>Sensitivity Analysis allows us to gauge the robustness of the model with respect to the assumptions about the data.</a:t>
            </a:r>
          </a:p>
          <a:p>
            <a:pPr marL="0" indent="0">
              <a:buNone/>
            </a:pPr>
            <a:endParaRPr lang="en-US" altLang="en-US" sz="2000" dirty="0">
              <a:latin typeface=" arial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 arial"/>
              </a:rPr>
              <a:t>What about the other assumptions? It is the job of the modeler to ensure that the assumptions do not invalidate the results of the modeling process.</a:t>
            </a:r>
          </a:p>
          <a:p>
            <a:pPr marL="0" indent="0">
              <a:buNone/>
            </a:pPr>
            <a:endParaRPr lang="en-US" altLang="en-US" sz="2000" dirty="0">
              <a:latin typeface=" arial"/>
            </a:endParaRPr>
          </a:p>
          <a:p>
            <a:pPr marL="0" indent="0">
              <a:buNone/>
            </a:pPr>
            <a:endParaRPr lang="en-US" altLang="en-US" sz="2000" dirty="0" smtClean="0">
              <a:latin typeface=" arial"/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Our Model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 1"/>
          <p:cNvSpPr txBox="1">
            <a:spLocks/>
          </p:cNvSpPr>
          <p:nvPr/>
        </p:nvSpPr>
        <p:spPr>
          <a:xfrm>
            <a:off x="460375" y="1545599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3"/>
              <p:cNvSpPr txBox="1">
                <a:spLocks/>
              </p:cNvSpPr>
              <p:nvPr/>
            </p:nvSpPr>
            <p:spPr>
              <a:xfrm>
                <a:off x="4907142" y="1544219"/>
                <a:ext cx="1954881" cy="800437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142" y="1544219"/>
                <a:ext cx="1954881" cy="800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 4"/>
          <p:cNvSpPr txBox="1">
            <a:spLocks/>
          </p:cNvSpPr>
          <p:nvPr/>
        </p:nvSpPr>
        <p:spPr>
          <a:xfrm>
            <a:off x="6144245" y="1545598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 (Measurements):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$0.45 – cost per day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$0.65 – price per pound</a:t>
            </a:r>
          </a:p>
          <a:p>
            <a:pPr marL="0" indent="0">
              <a:buNone/>
            </a:pPr>
            <a:r>
              <a:rPr lang="en-US" sz="1800" dirty="0"/>
              <a:t>$0.01 – amount the price decreases per day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16885" y="4015071"/>
                <a:ext cx="6369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Working backwards through our assumptions we want to maximize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85" y="4015071"/>
                <a:ext cx="6369916" cy="923330"/>
              </a:xfrm>
              <a:prstGeom prst="rect">
                <a:avLst/>
              </a:prstGeom>
              <a:blipFill>
                <a:blip r:embed="rId6"/>
                <a:stretch>
                  <a:fillRect l="-766" t="-3974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57200" y="5037775"/>
            <a:ext cx="7282873" cy="769441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Besides the measurements, what other assumptions did we make in using this model?</a:t>
            </a:r>
            <a:endParaRPr lang="en-US" sz="2200" dirty="0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08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Assumptions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 3"/>
          <p:cNvSpPr txBox="1">
            <a:spLocks/>
          </p:cNvSpPr>
          <p:nvPr/>
        </p:nvSpPr>
        <p:spPr>
          <a:xfrm>
            <a:off x="3559277" y="2068926"/>
            <a:ext cx="5378246" cy="7049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The two big assumptions we make are</a:t>
            </a:r>
          </a:p>
        </p:txBody>
      </p:sp>
      <p:sp>
        <p:nvSpPr>
          <p:cNvPr id="12" name="Content Placeholder 2 3"/>
          <p:cNvSpPr txBox="1">
            <a:spLocks/>
          </p:cNvSpPr>
          <p:nvPr/>
        </p:nvSpPr>
        <p:spPr>
          <a:xfrm>
            <a:off x="3559277" y="2751139"/>
            <a:ext cx="5378246" cy="161438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 dirty="0" smtClean="0"/>
              <a:t>The weight of the pig is a linear function of time.</a:t>
            </a:r>
          </a:p>
          <a:p>
            <a:r>
              <a:rPr lang="en-US" sz="2200" dirty="0" smtClean="0"/>
              <a:t>The selling price of the pig are is a linear function of time.</a:t>
            </a:r>
            <a:endParaRPr lang="en-US" sz="22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460375" y="1684339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684339"/>
                <a:ext cx="2233492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 3"/>
          <p:cNvSpPr txBox="1">
            <a:spLocks/>
          </p:cNvSpPr>
          <p:nvPr/>
        </p:nvSpPr>
        <p:spPr>
          <a:xfrm>
            <a:off x="460375" y="4695286"/>
            <a:ext cx="5378246" cy="7049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Do these make sense? For how long?</a:t>
            </a:r>
          </a:p>
        </p:txBody>
      </p:sp>
    </p:spTree>
    <p:extLst>
      <p:ext uri="{BB962C8B-B14F-4D97-AF65-F5344CB8AC3E}">
        <p14:creationId xmlns:p14="http://schemas.microsoft.com/office/powerpoint/2010/main" val="20746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Practical Considerations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Content Placeholder 2 3"/>
          <p:cNvSpPr txBox="1">
            <a:spLocks/>
          </p:cNvSpPr>
          <p:nvPr/>
        </p:nvSpPr>
        <p:spPr>
          <a:xfrm>
            <a:off x="2910348" y="1684339"/>
            <a:ext cx="6027175" cy="351239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Practical Things to Consider</a:t>
            </a:r>
          </a:p>
          <a:p>
            <a:r>
              <a:rPr lang="en-US" sz="2200" dirty="0" smtClean="0"/>
              <a:t>Can we get enough data to model the pig’s weight changes or the future changes in price?</a:t>
            </a:r>
            <a:endParaRPr lang="en-US" sz="2200" b="0" dirty="0" smtClean="0"/>
          </a:p>
          <a:p>
            <a:r>
              <a:rPr lang="en-US" sz="2200" b="0" dirty="0" smtClean="0"/>
              <a:t>Is it possible to sell the pig at anytime (in the middle the night, for instance)?</a:t>
            </a:r>
          </a:p>
          <a:p>
            <a:r>
              <a:rPr lang="en-US" sz="2200" dirty="0" smtClean="0"/>
              <a:t>What if our critical value is irrational?</a:t>
            </a:r>
            <a:endParaRPr lang="en-US" sz="22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460375" y="1684339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684339"/>
                <a:ext cx="2233492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12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Goal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 3"/>
          <p:cNvSpPr txBox="1">
            <a:spLocks/>
          </p:cNvSpPr>
          <p:nvPr/>
        </p:nvSpPr>
        <p:spPr>
          <a:xfrm>
            <a:off x="447368" y="1747401"/>
            <a:ext cx="8490155" cy="102642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Can our model be correct if the assumptions are wrong?</a:t>
            </a:r>
          </a:p>
        </p:txBody>
      </p:sp>
      <p:sp>
        <p:nvSpPr>
          <p:cNvPr id="13" name="Content Placeholder 2 3"/>
          <p:cNvSpPr txBox="1">
            <a:spLocks/>
          </p:cNvSpPr>
          <p:nvPr/>
        </p:nvSpPr>
        <p:spPr>
          <a:xfrm>
            <a:off x="460375" y="2421376"/>
            <a:ext cx="8216592" cy="259307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For the pig problem, in the short term yes, in the long term no</a:t>
            </a:r>
          </a:p>
          <a:p>
            <a:r>
              <a:rPr lang="en-US" sz="2200" dirty="0" smtClean="0"/>
              <a:t>It is near impossible to have a perfect model. However, we strive </a:t>
            </a:r>
            <a:r>
              <a:rPr lang="en-US" sz="2200" i="1" dirty="0" smtClean="0"/>
              <a:t>toward </a:t>
            </a:r>
            <a:r>
              <a:rPr lang="en-US" sz="2200" dirty="0" smtClean="0"/>
              <a:t>perfection.</a:t>
            </a:r>
          </a:p>
          <a:p>
            <a:endParaRPr lang="en-US" sz="2200" b="0" i="1" dirty="0"/>
          </a:p>
          <a:p>
            <a:pPr marL="0" indent="0">
              <a:buNone/>
            </a:pPr>
            <a:r>
              <a:rPr lang="en-US" sz="2200" b="1" dirty="0" smtClean="0"/>
              <a:t>Goal: </a:t>
            </a:r>
            <a:r>
              <a:rPr lang="en-US" sz="2200" dirty="0" smtClean="0"/>
              <a:t>Create a robust model.  That is, a model that is useful in a real-world context (not necessarily a perfectly correct model).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41627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Broader Interpretation: A look at </a:t>
            </a:r>
            <a:r>
              <a:rPr lang="en-US" sz="3900" i="1" dirty="0" smtClean="0">
                <a:solidFill>
                  <a:schemeClr val="bg1"/>
                </a:solidFill>
              </a:rPr>
              <a:t>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1683242"/>
                <a:ext cx="8229600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Performing sensitivity analysis on </a:t>
                </a:r>
                <a:r>
                  <a:rPr lang="en-US" sz="2000" i="1" dirty="0" smtClean="0"/>
                  <a:t>g</a:t>
                </a:r>
                <a:r>
                  <a:rPr lang="en-US" sz="2000" dirty="0" smtClean="0"/>
                  <a:t> we find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=8,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≈3.1  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=133.20,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≈0.17</m:t>
                      </m:r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/>
                  <a:t>Thus for a 10% change in </a:t>
                </a:r>
                <a:r>
                  <a:rPr lang="en-US" sz="2000" i="1" dirty="0" smtClean="0"/>
                  <a:t>g </a:t>
                </a:r>
                <a:r>
                  <a:rPr lang="en-US" sz="2000" dirty="0" smtClean="0"/>
                  <a:t>(weight gain of the pig), we can expect a 30% change in </a:t>
                </a:r>
                <a:r>
                  <a:rPr lang="en-US" sz="2000" i="1" dirty="0" smtClean="0"/>
                  <a:t>x </a:t>
                </a:r>
                <a:r>
                  <a:rPr lang="en-US" sz="2000" dirty="0" smtClean="0"/>
                  <a:t>(number of days).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A 10% change in </a:t>
                </a:r>
                <a:r>
                  <a:rPr lang="en-US" sz="2000" i="1" dirty="0" smtClean="0"/>
                  <a:t>g</a:t>
                </a:r>
                <a:r>
                  <a:rPr lang="en-US" sz="2000" dirty="0" smtClean="0"/>
                  <a:t>=5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puts </a:t>
                </a:r>
                <a:r>
                  <a:rPr lang="en-US" sz="2000" i="1" dirty="0" smtClean="0"/>
                  <a:t>g’s </a:t>
                </a:r>
                <a:r>
                  <a:rPr lang="en-US" sz="2000" dirty="0" smtClean="0"/>
                  <a:t>value between 4.5 and 5.5.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corresponding 30% change in </a:t>
                </a:r>
                <a:r>
                  <a:rPr lang="en-US" sz="2000" i="1" dirty="0" smtClean="0"/>
                  <a:t>x</a:t>
                </a:r>
                <a:r>
                  <a:rPr lang="en-US" sz="2000" dirty="0" smtClean="0"/>
                  <a:t>=8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places </a:t>
                </a:r>
                <a:r>
                  <a:rPr lang="en-US" sz="2000" i="1" dirty="0" smtClean="0"/>
                  <a:t>x’s</a:t>
                </a:r>
                <a:r>
                  <a:rPr lang="en-US" sz="2000" dirty="0" smtClean="0"/>
                  <a:t> value between roughly 5 and 11 days.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83242"/>
                <a:ext cx="8229600" cy="2831544"/>
              </a:xfrm>
              <a:prstGeom prst="rect">
                <a:avLst/>
              </a:prstGeom>
              <a:blipFill>
                <a:blip r:embed="rId3"/>
                <a:stretch>
                  <a:fillRect l="-741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72760"/>
              </p:ext>
            </p:extLst>
          </p:nvPr>
        </p:nvGraphicFramePr>
        <p:xfrm>
          <a:off x="457200" y="4268565"/>
          <a:ext cx="4704734" cy="1752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926797">
                  <a:extLst>
                    <a:ext uri="{9D8B030D-6E8A-4147-A177-3AD203B41FA5}">
                      <a16:colId xmlns:a16="http://schemas.microsoft.com/office/drawing/2014/main" val="3468515427"/>
                    </a:ext>
                  </a:extLst>
                </a:gridCol>
                <a:gridCol w="1181839">
                  <a:extLst>
                    <a:ext uri="{9D8B030D-6E8A-4147-A177-3AD203B41FA5}">
                      <a16:colId xmlns:a16="http://schemas.microsoft.com/office/drawing/2014/main" val="1799146495"/>
                    </a:ext>
                  </a:extLst>
                </a:gridCol>
                <a:gridCol w="1298049">
                  <a:extLst>
                    <a:ext uri="{9D8B030D-6E8A-4147-A177-3AD203B41FA5}">
                      <a16:colId xmlns:a16="http://schemas.microsoft.com/office/drawing/2014/main" val="3932596518"/>
                    </a:ext>
                  </a:extLst>
                </a:gridCol>
                <a:gridCol w="1298049">
                  <a:extLst>
                    <a:ext uri="{9D8B030D-6E8A-4147-A177-3AD203B41FA5}">
                      <a16:colId xmlns:a16="http://schemas.microsoft.com/office/drawing/2014/main" val="393883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of 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Optimal 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r>
                        <a:rPr lang="en-US" baseline="0" dirty="0" smtClean="0"/>
                        <a:t> at 8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$131.25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$133.20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$133.20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3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$135.75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$135.48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401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24052" y="4178710"/>
            <a:ext cx="3062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Note: Even if our value of </a:t>
            </a:r>
            <a:r>
              <a:rPr lang="en-US" sz="2200" i="1" dirty="0" smtClean="0"/>
              <a:t>g </a:t>
            </a:r>
            <a:r>
              <a:rPr lang="en-US" sz="2200" dirty="0" smtClean="0"/>
              <a:t>is off by 10% the profit lost is less than $0.40.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417574" y="5761703"/>
            <a:ext cx="348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Python File: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section1-2-sensitivity-g.py</a:t>
            </a:r>
            <a:endParaRPr lang="en-US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Graphs of Profit for different values of </a:t>
            </a:r>
            <a:r>
              <a:rPr lang="en-US" sz="3200" i="1" dirty="0" smtClean="0">
                <a:solidFill>
                  <a:schemeClr val="bg1"/>
                </a:solidFill>
              </a:rPr>
              <a:t>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10235"/>
              </p:ext>
            </p:extLst>
          </p:nvPr>
        </p:nvGraphicFramePr>
        <p:xfrm>
          <a:off x="5958348" y="1531938"/>
          <a:ext cx="2728452" cy="4450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64226">
                  <a:extLst>
                    <a:ext uri="{9D8B030D-6E8A-4147-A177-3AD203B41FA5}">
                      <a16:colId xmlns:a16="http://schemas.microsoft.com/office/drawing/2014/main" val="3394079699"/>
                    </a:ext>
                  </a:extLst>
                </a:gridCol>
                <a:gridCol w="1364226">
                  <a:extLst>
                    <a:ext uri="{9D8B030D-6E8A-4147-A177-3AD203B41FA5}">
                      <a16:colId xmlns:a16="http://schemas.microsoft.com/office/drawing/2014/main" val="182292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8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3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5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8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7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00316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31938"/>
            <a:ext cx="4819650" cy="4895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5" y="1627188"/>
            <a:ext cx="4848225" cy="491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75" y="1417638"/>
            <a:ext cx="50387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Broader Interpretation: A look at </a:t>
            </a:r>
            <a:r>
              <a:rPr lang="en-US" sz="3200" i="1" dirty="0" smtClean="0">
                <a:solidFill>
                  <a:schemeClr val="bg1"/>
                </a:solidFill>
              </a:rPr>
              <a:t>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10235"/>
              </p:ext>
            </p:extLst>
          </p:nvPr>
        </p:nvGraphicFramePr>
        <p:xfrm>
          <a:off x="5958348" y="1531938"/>
          <a:ext cx="2728452" cy="4450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64226">
                  <a:extLst>
                    <a:ext uri="{9D8B030D-6E8A-4147-A177-3AD203B41FA5}">
                      <a16:colId xmlns:a16="http://schemas.microsoft.com/office/drawing/2014/main" val="3394079699"/>
                    </a:ext>
                  </a:extLst>
                </a:gridCol>
                <a:gridCol w="1364226">
                  <a:extLst>
                    <a:ext uri="{9D8B030D-6E8A-4147-A177-3AD203B41FA5}">
                      <a16:colId xmlns:a16="http://schemas.microsoft.com/office/drawing/2014/main" val="182292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8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3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5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8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7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0031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0375" y="1531939"/>
            <a:ext cx="5340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we feel that </a:t>
            </a:r>
            <a:r>
              <a:rPr lang="en-US" sz="2000" i="1" dirty="0" smtClean="0"/>
              <a:t>r </a:t>
            </a:r>
            <a:r>
              <a:rPr lang="en-US" sz="2000" dirty="0" smtClean="0"/>
              <a:t>= 0.01 is a best case 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Notice values of </a:t>
            </a:r>
            <a:r>
              <a:rPr lang="en-US" sz="2000" i="1" dirty="0" smtClean="0"/>
              <a:t>r ≥ </a:t>
            </a:r>
            <a:r>
              <a:rPr lang="en-US" sz="2000" dirty="0" smtClean="0"/>
              <a:t>0.014 dictate we should sell now.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be safe we should probably recommend rechecking the model parameters (and the model) each day until we sell.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0375" y="3480420"/>
            <a:ext cx="5340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we feel that </a:t>
            </a:r>
            <a:r>
              <a:rPr lang="en-US" sz="2000" i="1" dirty="0" smtClean="0"/>
              <a:t>r </a:t>
            </a:r>
            <a:r>
              <a:rPr lang="en-US" sz="2000" dirty="0" smtClean="0"/>
              <a:t>= 0.01 is a worst case 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Notice small values of </a:t>
            </a:r>
            <a:r>
              <a:rPr lang="en-US" sz="2000" i="1" dirty="0" smtClean="0"/>
              <a:t>r </a:t>
            </a:r>
            <a:r>
              <a:rPr lang="en-US" sz="2000" dirty="0" smtClean="0"/>
              <a:t>dictate we wait a long time. But, our model is not valid our a long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 be safe we should probably keep the pig for a week, recheck our parameters, and start over.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781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702</Words>
  <Application>Microsoft Office PowerPoint</Application>
  <PresentationFormat>On-screen Show (4:3)</PresentationFormat>
  <Paragraphs>155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 arial</vt:lpstr>
      <vt:lpstr>Arial</vt:lpstr>
      <vt:lpstr>Calibri</vt:lpstr>
      <vt:lpstr>Cambria Math</vt:lpstr>
      <vt:lpstr>Verdana</vt:lpstr>
      <vt:lpstr>Office Theme</vt:lpstr>
      <vt:lpstr>Sensitivity and Robustness</vt:lpstr>
      <vt:lpstr>Robustness</vt:lpstr>
      <vt:lpstr>Our Model</vt:lpstr>
      <vt:lpstr>Assumptions</vt:lpstr>
      <vt:lpstr>Practical Considerations</vt:lpstr>
      <vt:lpstr>Goal</vt:lpstr>
      <vt:lpstr>Broader Interpretation: A look at g</vt:lpstr>
      <vt:lpstr>Graphs of Profit for different values of r</vt:lpstr>
      <vt:lpstr>Broader Interpretation: A look at r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154</cp:revision>
  <dcterms:created xsi:type="dcterms:W3CDTF">2014-07-15T14:47:24Z</dcterms:created>
  <dcterms:modified xsi:type="dcterms:W3CDTF">2019-01-27T03:39:58Z</dcterms:modified>
</cp:coreProperties>
</file>