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8" r:id="rId3"/>
    <p:sldId id="291" r:id="rId4"/>
    <p:sldId id="303" r:id="rId5"/>
    <p:sldId id="290" r:id="rId6"/>
    <p:sldId id="293" r:id="rId7"/>
    <p:sldId id="295" r:id="rId8"/>
    <p:sldId id="296" r:id="rId9"/>
    <p:sldId id="298" r:id="rId10"/>
    <p:sldId id="304" r:id="rId11"/>
    <p:sldId id="299" r:id="rId12"/>
    <p:sldId id="305" r:id="rId13"/>
    <p:sldId id="306" r:id="rId14"/>
    <p:sldId id="307" r:id="rId15"/>
    <p:sldId id="302" r:id="rId16"/>
    <p:sldId id="308" r:id="rId17"/>
    <p:sldId id="309" r:id="rId18"/>
    <p:sldId id="310" r:id="rId19"/>
    <p:sldId id="311" r:id="rId20"/>
    <p:sldId id="312" r:id="rId21"/>
    <p:sldId id="313" r:id="rId22"/>
    <p:sldId id="314" r:id="rId23"/>
    <p:sldId id="316" r:id="rId24"/>
    <p:sldId id="315" r:id="rId25"/>
    <p:sldId id="317" r:id="rId26"/>
    <p:sldId id="318" r:id="rId27"/>
    <p:sldId id="31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88"/>
            <p14:sldId id="291"/>
            <p14:sldId id="303"/>
            <p14:sldId id="290"/>
            <p14:sldId id="293"/>
            <p14:sldId id="295"/>
            <p14:sldId id="296"/>
            <p14:sldId id="298"/>
            <p14:sldId id="304"/>
            <p14:sldId id="299"/>
            <p14:sldId id="305"/>
            <p14:sldId id="306"/>
            <p14:sldId id="307"/>
            <p14:sldId id="302"/>
            <p14:sldId id="308"/>
            <p14:sldId id="309"/>
            <p14:sldId id="310"/>
            <p14:sldId id="311"/>
            <p14:sldId id="312"/>
            <p14:sldId id="313"/>
            <p14:sldId id="314"/>
            <p14:sldId id="316"/>
            <p14:sldId id="315"/>
            <p14:sldId id="317"/>
            <p14:sldId id="318"/>
            <p14:sldId id="3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6531" autoAdjust="0"/>
  </p:normalViewPr>
  <p:slideViewPr>
    <p:cSldViewPr snapToGrid="0" snapToObjects="1">
      <p:cViewPr varScale="1">
        <p:scale>
          <a:sx n="109" d="100"/>
          <a:sy n="109" d="100"/>
        </p:scale>
        <p:origin x="126" y="20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95021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Notice we have a system of linear equations, which we can solve with several methods, Gauss-Jordan, Inverse matrices, etc. </a:t>
            </a:r>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426962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99943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175736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51089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762625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first one is really two parameters.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297823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first one is really two parameters.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3991938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first one is really two parameters.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78427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Notice we have a system of linear equations, which we can solve with several methods, Gauss-Jordan, Inverse matrices, etc. </a:t>
            </a:r>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193679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193667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218780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176796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Geometric </a:t>
            </a:r>
            <a:r>
              <a:rPr lang="en-US" dirty="0" err="1" smtClean="0"/>
              <a:t>Intepretation</a:t>
            </a:r>
            <a:r>
              <a:rPr lang="en-US" dirty="0" smtClean="0"/>
              <a:t>:</a:t>
            </a:r>
            <a:r>
              <a:rPr lang="en-US" baseline="0" dirty="0" smtClean="0"/>
              <a:t> since we near </a:t>
            </a:r>
            <a:r>
              <a:rPr lang="en-US" baseline="0" dirty="0" err="1" smtClean="0"/>
              <a:t>optimimun</a:t>
            </a:r>
            <a:r>
              <a:rPr lang="en-US" baseline="0" dirty="0" smtClean="0"/>
              <a:t> small changes in x_1 and x_2 will have little impact on the overall profit. Almost all the of the change in profits will be due a change in </a:t>
            </a:r>
            <a:r>
              <a:rPr lang="en-US" i="1" baseline="0" dirty="0" smtClean="0"/>
              <a:t>a, </a:t>
            </a:r>
            <a:r>
              <a:rPr lang="en-US" i="0" baseline="0" dirty="0" smtClean="0"/>
              <a:t>which causing a change in the selling price.</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694838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3030220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25</a:t>
            </a:fld>
            <a:endParaRPr lang="en-US"/>
          </a:p>
        </p:txBody>
      </p:sp>
    </p:spTree>
    <p:extLst>
      <p:ext uri="{BB962C8B-B14F-4D97-AF65-F5344CB8AC3E}">
        <p14:creationId xmlns:p14="http://schemas.microsoft.com/office/powerpoint/2010/main" val="2195498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26</a:t>
            </a:fld>
            <a:endParaRPr lang="en-US"/>
          </a:p>
        </p:txBody>
      </p:sp>
    </p:spTree>
    <p:extLst>
      <p:ext uri="{BB962C8B-B14F-4D97-AF65-F5344CB8AC3E}">
        <p14:creationId xmlns:p14="http://schemas.microsoft.com/office/powerpoint/2010/main" val="3833224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27</a:t>
            </a:fld>
            <a:endParaRPr lang="en-US"/>
          </a:p>
        </p:txBody>
      </p:sp>
    </p:spTree>
    <p:extLst>
      <p:ext uri="{BB962C8B-B14F-4D97-AF65-F5344CB8AC3E}">
        <p14:creationId xmlns:p14="http://schemas.microsoft.com/office/powerpoint/2010/main" val="396999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47685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327409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09427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420821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74720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92261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9.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0.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2.jp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0.png"/><Relationship Id="rId5" Type="http://schemas.openxmlformats.org/officeDocument/2006/relationships/image" Target="../media/image1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Multivariable Optimization</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426464"/>
            <a:ext cx="8226425" cy="646331"/>
          </a:xfrm>
          <a:prstGeom prst="rect">
            <a:avLst/>
          </a:prstGeom>
          <a:noFill/>
        </p:spPr>
        <p:txBody>
          <a:bodyPr wrap="square" rtlCol="0">
            <a:spAutoFit/>
          </a:bodyPr>
          <a:lstStyle/>
          <a:p>
            <a:r>
              <a:rPr lang="en-US" dirty="0" err="1" smtClean="0"/>
              <a:t>i</a:t>
            </a:r>
            <a:r>
              <a:rPr lang="en-US" dirty="0" smtClean="0"/>
              <a:t>) Since the function is not on a closed and bounded domain we plot the function to figure out where the max might be</a:t>
            </a:r>
          </a:p>
        </p:txBody>
      </p:sp>
      <p:sp>
        <p:nvSpPr>
          <p:cNvPr id="14" name="TextBox 13"/>
          <p:cNvSpPr txBox="1"/>
          <p:nvPr/>
        </p:nvSpPr>
        <p:spPr>
          <a:xfrm>
            <a:off x="454025" y="5544783"/>
            <a:ext cx="8226425" cy="369332"/>
          </a:xfrm>
          <a:prstGeom prst="rect">
            <a:avLst/>
          </a:prstGeom>
          <a:noFill/>
        </p:spPr>
        <p:txBody>
          <a:bodyPr wrap="square" rtlCol="0">
            <a:spAutoFit/>
          </a:bodyPr>
          <a:lstStyle/>
          <a:p>
            <a:r>
              <a:rPr lang="en-US" dirty="0" smtClean="0"/>
              <a:t>ii) Based on the equation and the plots the function is </a:t>
            </a:r>
            <a:r>
              <a:rPr lang="en-US" dirty="0" smtClean="0"/>
              <a:t>an elliptic </a:t>
            </a:r>
            <a:r>
              <a:rPr lang="en-US" dirty="0" smtClean="0"/>
              <a:t>paraboloid</a:t>
            </a:r>
          </a:p>
        </p:txBody>
      </p:sp>
      <mc:AlternateContent xmlns:mc="http://schemas.openxmlformats.org/markup-compatibility/2006" xmlns:a14="http://schemas.microsoft.com/office/drawing/2010/main">
        <mc:Choice Requires="a14">
          <p:sp>
            <p:nvSpPr>
              <p:cNvPr id="13" name="TextBox 12"/>
              <p:cNvSpPr txBox="1"/>
              <p:nvPr/>
            </p:nvSpPr>
            <p:spPr>
              <a:xfrm>
                <a:off x="454025" y="1531938"/>
                <a:ext cx="8229600" cy="927049"/>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set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927049"/>
              </a:xfrm>
              <a:prstGeom prst="rect">
                <a:avLst/>
              </a:prstGeom>
              <a:blipFill>
                <a:blip r:embed="rId4"/>
                <a:stretch>
                  <a:fillRect l="-593" t="-3289" b="-9868"/>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454026" y="3070546"/>
            <a:ext cx="3705020" cy="2338979"/>
          </a:xfrm>
          <a:prstGeom prst="rect">
            <a:avLst/>
          </a:prstGeom>
        </p:spPr>
      </p:pic>
      <p:pic>
        <p:nvPicPr>
          <p:cNvPr id="4" name="Picture 3"/>
          <p:cNvPicPr>
            <a:picLocks noChangeAspect="1"/>
          </p:cNvPicPr>
          <p:nvPr/>
        </p:nvPicPr>
        <p:blipFill>
          <a:blip r:embed="rId6"/>
          <a:stretch>
            <a:fillRect/>
          </a:stretch>
        </p:blipFill>
        <p:spPr>
          <a:xfrm>
            <a:off x="4403866" y="3043214"/>
            <a:ext cx="3678250" cy="2569230"/>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619720"/>
            <a:ext cx="8226425" cy="369332"/>
          </a:xfrm>
          <a:prstGeom prst="rect">
            <a:avLst/>
          </a:prstGeom>
          <a:noFill/>
        </p:spPr>
        <p:txBody>
          <a:bodyPr wrap="square" rtlCol="0">
            <a:spAutoFit/>
          </a:bodyPr>
          <a:lstStyle/>
          <a:p>
            <a:r>
              <a:rPr lang="en-US" dirty="0" smtClean="0"/>
              <a:t>iii) The maximum will occur at a critical point.</a:t>
            </a:r>
          </a:p>
        </p:txBody>
      </p:sp>
      <mc:AlternateContent xmlns:mc="http://schemas.openxmlformats.org/markup-compatibility/2006">
        <mc:Choice xmlns:a14="http://schemas.microsoft.com/office/drawing/2010/main" Requires="a14">
          <p:sp>
            <p:nvSpPr>
              <p:cNvPr id="14" name="TextBox 13"/>
              <p:cNvSpPr txBox="1"/>
              <p:nvPr/>
            </p:nvSpPr>
            <p:spPr>
              <a:xfrm>
                <a:off x="454025" y="2989052"/>
                <a:ext cx="8226425" cy="1790362"/>
              </a:xfrm>
              <a:prstGeom prst="rect">
                <a:avLst/>
              </a:prstGeom>
              <a:noFill/>
            </p:spPr>
            <p:txBody>
              <a:bodyPr wrap="square" rtlCol="0">
                <a:spAutoFit/>
              </a:bodyPr>
              <a:lstStyle/>
              <a:p>
                <a:r>
                  <a:rPr lang="en-US" dirty="0" smtClean="0"/>
                  <a:t>iv) We need to find where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=0. </m:t>
                    </m:r>
                  </m:oMath>
                </a14:m>
                <a:r>
                  <a:rPr lang="en-US" dirty="0" smtClean="0"/>
                  <a:t>We use </a:t>
                </a:r>
                <a:r>
                  <a:rPr lang="en-US" dirty="0" err="1" smtClean="0">
                    <a:solidFill>
                      <a:srgbClr val="0070C0"/>
                    </a:solidFill>
                    <a:latin typeface="Consolas" panose="020B0609020204030204" pitchFamily="49" charset="0"/>
                  </a:rPr>
                  <a:t>sympy</a:t>
                </a:r>
                <a:r>
                  <a:rPr lang="en-US" dirty="0" smtClean="0">
                    <a:solidFill>
                      <a:srgbClr val="0070C0"/>
                    </a:solidFill>
                    <a:latin typeface="Consolas" panose="020B0609020204030204" pitchFamily="49" charset="0"/>
                  </a:rPr>
                  <a:t> </a:t>
                </a:r>
                <a:r>
                  <a:rPr lang="en-US" dirty="0" smtClean="0">
                    <a:solidFill>
                      <a:srgbClr val="0070C0"/>
                    </a:solidFill>
                    <a:latin typeface="Consolas" panose="020B0609020204030204" pitchFamily="49" charset="0"/>
                  </a:rPr>
                  <a:t>diff</a:t>
                </a:r>
                <a:r>
                  <a:rPr lang="en-US" dirty="0" smtClean="0"/>
                  <a:t> </a:t>
                </a:r>
                <a:r>
                  <a:rPr lang="en-US" dirty="0" smtClean="0"/>
                  <a:t>in python to find the partial derivatives</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0.02</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oMath>
                  </m:oMathPara>
                </a14:m>
                <a:r>
                  <a:rPr lang="en-US" dirty="0" smtClean="0"/>
                  <a:t/>
                </a:r>
                <a:br>
                  <a:rPr lang="en-US" dirty="0" smtClean="0"/>
                </a:br>
                <a:endParaRPr lang="en-US"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m:t>
                      </m:r>
                      <m:r>
                        <a:rPr lang="en-US" b="0" i="1" smtClean="0">
                          <a:latin typeface="Cambria Math" panose="02040503050406030204" pitchFamily="18" charset="0"/>
                        </a:rPr>
                        <m:t>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− 0.0</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m:t>
                      </m:r>
                      <m:r>
                        <a:rPr lang="en-US" b="0" i="1" smtClean="0">
                          <a:latin typeface="Cambria Math" panose="02040503050406030204" pitchFamily="18" charset="0"/>
                        </a:rPr>
                        <m:t>7</m:t>
                      </m:r>
                      <m:r>
                        <a:rPr lang="en-US" i="1">
                          <a:latin typeface="Cambria Math" panose="02040503050406030204" pitchFamily="18" charset="0"/>
                        </a:rPr>
                        <m:t>4.0</m:t>
                      </m:r>
                    </m:oMath>
                  </m:oMathPara>
                </a14:m>
                <a:endParaRPr lang="en-US"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454025" y="2989052"/>
                <a:ext cx="8226425" cy="1790362"/>
              </a:xfrm>
              <a:prstGeom prst="rect">
                <a:avLst/>
              </a:prstGeom>
              <a:blipFill>
                <a:blip r:embed="rId4"/>
                <a:stretch>
                  <a:fillRect l="-593" t="-170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54024" y="4665801"/>
                <a:ext cx="8226425" cy="1477328"/>
              </a:xfrm>
              <a:prstGeom prst="rect">
                <a:avLst/>
              </a:prstGeom>
              <a:noFill/>
            </p:spPr>
            <p:txBody>
              <a:bodyPr wrap="square" rtlCol="0">
                <a:spAutoFit/>
              </a:bodyPr>
              <a:lstStyle/>
              <a:p>
                <a:r>
                  <a:rPr lang="en-US" dirty="0" smtClean="0"/>
                  <a:t>v) We now use </a:t>
                </a:r>
                <a:r>
                  <a:rPr lang="en-US" dirty="0" smtClean="0">
                    <a:solidFill>
                      <a:srgbClr val="0070C0"/>
                    </a:solidFill>
                    <a:latin typeface="Consolas" panose="020B0609020204030204" pitchFamily="49" charset="0"/>
                  </a:rPr>
                  <a:t>solve</a:t>
                </a:r>
                <a:r>
                  <a:rPr lang="en-US" dirty="0" smtClean="0"/>
                  <a:t> </a:t>
                </a:r>
                <a:r>
                  <a:rPr lang="en-US" dirty="0" smtClean="0"/>
                  <a:t>function </a:t>
                </a:r>
                <a:r>
                  <a:rPr lang="en-US" dirty="0" smtClean="0"/>
                  <a:t>from the Python </a:t>
                </a:r>
                <a:r>
                  <a:rPr lang="en-US" dirty="0" err="1" smtClean="0">
                    <a:solidFill>
                      <a:srgbClr val="0070C0"/>
                    </a:solidFill>
                    <a:latin typeface="Consolas" panose="020B0609020204030204" pitchFamily="49" charset="0"/>
                  </a:rPr>
                  <a:t>sympy</a:t>
                </a:r>
                <a:r>
                  <a:rPr lang="en-US" dirty="0" smtClean="0"/>
                  <a:t> package to find the critical point. That is, solving</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=−0.02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oMath>
                  </m:oMathPara>
                </a14:m>
                <a:r>
                  <a:rPr lang="en-US" dirty="0"/>
                  <a:t/>
                </a:r>
                <a:br>
                  <a:rPr lang="en-US" dirty="0"/>
                </a:b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− 0.02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+ 174.0</m:t>
                      </m:r>
                    </m:oMath>
                  </m:oMathPara>
                </a14:m>
                <a:endParaRPr lang="en-US" dirty="0"/>
              </a:p>
              <a:p>
                <a:endParaRPr lang="en-US"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454024" y="4665801"/>
                <a:ext cx="8226425" cy="1477328"/>
              </a:xfrm>
              <a:prstGeom prst="rect">
                <a:avLst/>
              </a:prstGeom>
              <a:blipFill>
                <a:blip r:embed="rId5"/>
                <a:stretch>
                  <a:fillRect l="-593" t="-2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927049"/>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set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927049"/>
              </a:xfrm>
              <a:prstGeom prst="rect">
                <a:avLst/>
              </a:prstGeom>
              <a:blipFill>
                <a:blip r:embed="rId6"/>
                <a:stretch>
                  <a:fillRect l="-593" t="-3289" b="-9868"/>
                </a:stretch>
              </a:blipFill>
            </p:spPr>
            <p:txBody>
              <a:bodyPr/>
              <a:lstStyle/>
              <a:p>
                <a:r>
                  <a:rPr lang="en-US">
                    <a:noFill/>
                  </a:rPr>
                  <a:t> </a:t>
                </a:r>
              </a:p>
            </p:txBody>
          </p:sp>
        </mc:Fallback>
      </mc:AlternateContent>
    </p:spTree>
    <p:extLst>
      <p:ext uri="{BB962C8B-B14F-4D97-AF65-F5344CB8AC3E}">
        <p14:creationId xmlns:p14="http://schemas.microsoft.com/office/powerpoint/2010/main" val="4289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1458986"/>
                <a:ext cx="8226425" cy="923330"/>
              </a:xfrm>
              <a:prstGeom prst="rect">
                <a:avLst/>
              </a:prstGeom>
              <a:noFill/>
            </p:spPr>
            <p:txBody>
              <a:bodyPr wrap="square" rtlCol="0">
                <a:spAutoFit/>
              </a:bodyPr>
              <a:lstStyle/>
              <a:p>
                <a:r>
                  <a:rPr lang="en-US" dirty="0" smtClean="0"/>
                  <a:t>vi) The output from our program tells us that the critical value is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4735.04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 </m:t>
                    </m:r>
                  </m:oMath>
                </a14:m>
                <a:r>
                  <a:rPr lang="en-US" dirty="0" smtClean="0"/>
                  <a:t>7042.74     </a:t>
                </a:r>
              </a:p>
              <a:p>
                <a:r>
                  <a:rPr lang="en-US" dirty="0" smtClean="0"/>
                  <a:t>giving us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4734.04,7042.74</m:t>
                        </m:r>
                      </m:e>
                    </m:d>
                    <m:r>
                      <a:rPr lang="en-US" i="1">
                        <a:latin typeface="Cambria Math" panose="02040503050406030204" pitchFamily="18" charset="0"/>
                      </a:rPr>
                      <m:t>≈553641.0</m:t>
                    </m:r>
                    <m:r>
                      <a:rPr lang="en-US" b="0" i="1" smtClean="0">
                        <a:latin typeface="Cambria Math" panose="02040503050406030204" pitchFamily="18" charset="0"/>
                      </a:rPr>
                      <m:t>3.</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1458986"/>
                <a:ext cx="8226425" cy="923330"/>
              </a:xfrm>
              <a:prstGeom prst="rect">
                <a:avLst/>
              </a:prstGeom>
              <a:blipFill>
                <a:blip r:embed="rId4"/>
                <a:stretch>
                  <a:fillRect l="-593" t="-3289" b="-9211"/>
                </a:stretch>
              </a:blipFill>
            </p:spPr>
            <p:txBody>
              <a:bodyPr/>
              <a:lstStyle/>
              <a:p>
                <a:r>
                  <a:rPr lang="en-US">
                    <a:noFill/>
                  </a:rPr>
                  <a:t> </a:t>
                </a:r>
              </a:p>
            </p:txBody>
          </p:sp>
        </mc:Fallback>
      </mc:AlternateContent>
      <p:sp>
        <p:nvSpPr>
          <p:cNvPr id="14" name="TextBox 13"/>
          <p:cNvSpPr txBox="1"/>
          <p:nvPr/>
        </p:nvSpPr>
        <p:spPr>
          <a:xfrm>
            <a:off x="454023" y="4836421"/>
            <a:ext cx="8226425" cy="369332"/>
          </a:xfrm>
          <a:prstGeom prst="rect">
            <a:avLst/>
          </a:prstGeom>
          <a:noFill/>
        </p:spPr>
        <p:txBody>
          <a:bodyPr wrap="square" rtlCol="0">
            <a:spAutoFit/>
          </a:bodyPr>
          <a:lstStyle/>
          <a:p>
            <a:r>
              <a:rPr lang="en-US" dirty="0" smtClean="0"/>
              <a:t>vii) This solution seems reasonable based on our previous plots.</a:t>
            </a:r>
          </a:p>
        </p:txBody>
      </p:sp>
      <p:pic>
        <p:nvPicPr>
          <p:cNvPr id="3" name="Picture 2"/>
          <p:cNvPicPr>
            <a:picLocks noChangeAspect="1"/>
          </p:cNvPicPr>
          <p:nvPr/>
        </p:nvPicPr>
        <p:blipFill>
          <a:blip r:embed="rId5"/>
          <a:stretch>
            <a:fillRect/>
          </a:stretch>
        </p:blipFill>
        <p:spPr>
          <a:xfrm>
            <a:off x="460375" y="2382316"/>
            <a:ext cx="3705020" cy="2338979"/>
          </a:xfrm>
          <a:prstGeom prst="rect">
            <a:avLst/>
          </a:prstGeom>
        </p:spPr>
      </p:pic>
      <p:pic>
        <p:nvPicPr>
          <p:cNvPr id="4" name="Picture 3"/>
          <p:cNvPicPr>
            <a:picLocks noChangeAspect="1"/>
          </p:cNvPicPr>
          <p:nvPr/>
        </p:nvPicPr>
        <p:blipFill>
          <a:blip r:embed="rId6"/>
          <a:stretch>
            <a:fillRect/>
          </a:stretch>
        </p:blipFill>
        <p:spPr>
          <a:xfrm>
            <a:off x="4403866" y="2267191"/>
            <a:ext cx="3678250" cy="2569230"/>
          </a:xfrm>
          <a:prstGeom prst="rect">
            <a:avLst/>
          </a:prstGeom>
        </p:spPr>
      </p:pic>
    </p:spTree>
    <p:extLst>
      <p:ext uri="{BB962C8B-B14F-4D97-AF65-F5344CB8AC3E}">
        <p14:creationId xmlns:p14="http://schemas.microsoft.com/office/powerpoint/2010/main" val="23866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3" name="Content Placeholder 2"/>
          <p:cNvSpPr>
            <a:spLocks noGrp="1"/>
          </p:cNvSpPr>
          <p:nvPr>
            <p:ph idx="1"/>
          </p:nvPr>
        </p:nvSpPr>
        <p:spPr>
          <a:xfrm>
            <a:off x="457200" y="1684339"/>
            <a:ext cx="8229600" cy="1530809"/>
          </a:xfrm>
          <a:effectLst>
            <a:glow rad="139700">
              <a:schemeClr val="accent4">
                <a:satMod val="175000"/>
                <a:alpha val="40000"/>
              </a:schemeClr>
            </a:glow>
          </a:effectLst>
        </p:spPr>
        <p:txBody>
          <a:bodyPr>
            <a:noAutofit/>
          </a:bodyPr>
          <a:lstStyle/>
          <a:p>
            <a:pPr marL="0" indent="0">
              <a:buNone/>
            </a:pPr>
            <a:r>
              <a:rPr lang="en-US" sz="2200" dirty="0" smtClean="0"/>
              <a:t>Recall here we need to keep in mind.</a:t>
            </a:r>
            <a:endParaRPr lang="en-US" sz="2200" dirty="0"/>
          </a:p>
          <a:p>
            <a:r>
              <a:rPr lang="en-US" sz="2200" dirty="0" smtClean="0"/>
              <a:t>Avoid technical jargon and mathematical symbols.</a:t>
            </a:r>
            <a:endParaRPr lang="en-US" sz="2200" dirty="0"/>
          </a:p>
          <a:p>
            <a:r>
              <a:rPr lang="en-US" sz="2200" i="1" dirty="0" smtClean="0">
                <a:effectLst/>
              </a:rPr>
              <a:t>Anyone that can understand the original question should be able to understand your solution.</a:t>
            </a:r>
          </a:p>
          <a:p>
            <a:pPr marL="0" indent="0">
              <a:buNone/>
            </a:pPr>
            <a:endParaRPr lang="en-US" sz="1800" i="1" dirty="0">
              <a:effectLst>
                <a:glow rad="139700">
                  <a:schemeClr val="accent4">
                    <a:satMod val="175000"/>
                    <a:alpha val="40000"/>
                  </a:schemeClr>
                </a:glow>
              </a:effectLst>
            </a:endParaRPr>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3372465"/>
                <a:ext cx="8229600" cy="923330"/>
              </a:xfrm>
              <a:prstGeom prst="rect">
                <a:avLst/>
              </a:prstGeom>
              <a:noFill/>
            </p:spPr>
            <p:txBody>
              <a:bodyPr wrap="square" rtlCol="0">
                <a:spAutoFit/>
              </a:bodyPr>
              <a:lstStyle/>
              <a:p>
                <a:r>
                  <a:rPr lang="en-US" dirty="0" smtClean="0"/>
                  <a:t>In Step 4 we learned that </a:t>
                </a:r>
                <a:r>
                  <a:rPr lang="en-US" dirty="0"/>
                  <a:t>the critical value is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4735.04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7042.74     </a:t>
                </a:r>
              </a:p>
              <a:p>
                <a:r>
                  <a:rPr lang="en-US" dirty="0"/>
                  <a:t>giving us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4734.04,7042.74</m:t>
                        </m:r>
                      </m:e>
                    </m:d>
                    <m:r>
                      <a:rPr lang="en-US" i="1">
                        <a:latin typeface="Cambria Math" panose="02040503050406030204" pitchFamily="18" charset="0"/>
                      </a:rPr>
                      <m:t>≈553641.03</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3372465"/>
                <a:ext cx="8229600" cy="923330"/>
              </a:xfrm>
              <a:prstGeom prst="rect">
                <a:avLst/>
              </a:prstGeom>
              <a:blipFill>
                <a:blip r:embed="rId4"/>
                <a:stretch>
                  <a:fillRect l="-593"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0375" y="4413783"/>
                <a:ext cx="8229600" cy="1200329"/>
              </a:xfrm>
              <a:prstGeom prst="rect">
                <a:avLst/>
              </a:prstGeom>
              <a:noFill/>
            </p:spPr>
            <p:txBody>
              <a:bodyPr wrap="square" rtlCol="0">
                <a:spAutoFit/>
              </a:bodyPr>
              <a:lstStyle/>
              <a:p>
                <a:r>
                  <a:rPr lang="en-US" dirty="0" smtClean="0"/>
                  <a:t>From Step 1 and 3 we know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smtClean="0"/>
                  <a:t> represents </a:t>
                </a:r>
                <a:r>
                  <a:rPr lang="en-US" i="1" dirty="0" smtClean="0"/>
                  <a:t>s</a:t>
                </a:r>
                <a:r>
                  <a:rPr lang="en-US" dirty="0" smtClean="0"/>
                  <a:t> which is the number of 19-inch TV sets manufactured and sold per year. Likewise,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smtClean="0"/>
                  <a:t> represents </a:t>
                </a:r>
                <a:r>
                  <a:rPr lang="en-US" i="1" dirty="0" smtClean="0"/>
                  <a:t>t</a:t>
                </a:r>
                <a:r>
                  <a:rPr lang="en-US" dirty="0" smtClean="0"/>
                  <a:t> which is the number of 21-inch TV sets manufactured and sold per year. Lastly </a:t>
                </a:r>
                <a:r>
                  <a:rPr lang="en-US" i="1" dirty="0" smtClean="0"/>
                  <a:t>f </a:t>
                </a:r>
                <a:r>
                  <a:rPr lang="en-US" dirty="0" smtClean="0"/>
                  <a:t>represents </a:t>
                </a:r>
                <a:r>
                  <a:rPr lang="en-US" i="1" dirty="0" smtClean="0"/>
                  <a:t>P</a:t>
                </a:r>
                <a:r>
                  <a:rPr lang="en-US" dirty="0" smtClean="0"/>
                  <a:t> the profit made on selling both the 19-inch and 21-inch TV sets in a given year.</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0375" y="4413783"/>
                <a:ext cx="8229600" cy="1200329"/>
              </a:xfrm>
              <a:prstGeom prst="rect">
                <a:avLst/>
              </a:prstGeom>
              <a:blipFill>
                <a:blip r:embed="rId5"/>
                <a:stretch>
                  <a:fillRect l="-667" t="-2538" r="-148" b="-7107"/>
                </a:stretch>
              </a:blipFill>
            </p:spPr>
            <p:txBody>
              <a:bodyPr/>
              <a:lstStyle/>
              <a:p>
                <a:r>
                  <a:rPr lang="en-US">
                    <a:noFill/>
                  </a:rPr>
                  <a:t> </a:t>
                </a:r>
              </a:p>
            </p:txBody>
          </p:sp>
        </mc:Fallback>
      </mc:AlternateContent>
    </p:spTree>
    <p:extLst>
      <p:ext uri="{BB962C8B-B14F-4D97-AF65-F5344CB8AC3E}">
        <p14:creationId xmlns:p14="http://schemas.microsoft.com/office/powerpoint/2010/main" val="3886960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3" name="Content Placeholder 2"/>
          <p:cNvSpPr>
            <a:spLocks noGrp="1"/>
          </p:cNvSpPr>
          <p:nvPr>
            <p:ph idx="1"/>
          </p:nvPr>
        </p:nvSpPr>
        <p:spPr>
          <a:xfrm>
            <a:off x="460375" y="2748113"/>
            <a:ext cx="8226425" cy="3377383"/>
          </a:xfrm>
          <a:effectLst>
            <a:glow rad="139700">
              <a:schemeClr val="accent4">
                <a:satMod val="175000"/>
                <a:alpha val="40000"/>
              </a:schemeClr>
            </a:glow>
          </a:effectLst>
        </p:spPr>
        <p:txBody>
          <a:bodyPr>
            <a:noAutofit/>
          </a:bodyPr>
          <a:lstStyle/>
          <a:p>
            <a:pPr marL="0" indent="0">
              <a:buNone/>
            </a:pPr>
            <a:r>
              <a:rPr lang="en-US" sz="2200" dirty="0" smtClean="0"/>
              <a:t>Moreover, the average selling price for the 19-inch set is $270.52 and the average selling price for the 21-inch set is $309.63. </a:t>
            </a:r>
          </a:p>
          <a:p>
            <a:pPr marL="0" indent="0">
              <a:buNone/>
            </a:pPr>
            <a:endParaRPr lang="en-US" sz="2200" i="1" dirty="0">
              <a:effectLst/>
            </a:endParaRPr>
          </a:p>
          <a:p>
            <a:pPr marL="0" indent="0">
              <a:buNone/>
            </a:pPr>
            <a:r>
              <a:rPr lang="en-US" sz="2200" dirty="0" smtClean="0">
                <a:effectLst/>
              </a:rPr>
              <a:t>The projected revenue is $3,461,590 which gives the company a profit margin (profit/revenue) of approximately 16%.</a:t>
            </a:r>
          </a:p>
          <a:p>
            <a:pPr marL="0" indent="0">
              <a:buNone/>
            </a:pPr>
            <a:endParaRPr lang="en-US" sz="2200" dirty="0" smtClean="0">
              <a:effectLst/>
            </a:endParaRPr>
          </a:p>
          <a:p>
            <a:pPr marL="0" indent="0">
              <a:buNone/>
            </a:pPr>
            <a:r>
              <a:rPr lang="en-US" sz="2200" dirty="0" smtClean="0">
                <a:effectLst/>
              </a:rPr>
              <a:t>Based on the given information we should recommend the company proceed with the introduction of the product.</a:t>
            </a:r>
          </a:p>
          <a:p>
            <a:pPr marL="0" indent="0">
              <a:buNone/>
            </a:pPr>
            <a:endParaRPr lang="en-US" sz="1800" i="1" dirty="0">
              <a:effectLst>
                <a:glow rad="139700">
                  <a:schemeClr val="accent4">
                    <a:satMod val="175000"/>
                    <a:alpha val="40000"/>
                  </a:schemeClr>
                </a:glow>
              </a:effectLst>
            </a:endParaRPr>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457200" y="1531938"/>
            <a:ext cx="8229600" cy="1216176"/>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dirty="0" smtClean="0"/>
              <a:t>The company can maximize profits by manufacturing 4,735 of the 19-inch sets and 7,043 of the 21-inch sets, resulting in a net profit of $553,641.</a:t>
            </a:r>
            <a:endParaRPr lang="en-US" sz="2200" i="1" dirty="0" smtClean="0">
              <a:effectLst/>
            </a:endParaRPr>
          </a:p>
          <a:p>
            <a:pPr marL="0" indent="0">
              <a:buFont typeface="Arial"/>
              <a:buNone/>
            </a:pPr>
            <a:endParaRPr lang="en-US" sz="1800" i="1" dirty="0" smtClean="0">
              <a:effectLst>
                <a:glow rad="139700">
                  <a:schemeClr val="accent4">
                    <a:satMod val="175000"/>
                    <a:alpha val="40000"/>
                  </a:schemeClr>
                </a:glow>
              </a:effectLst>
            </a:endParaRPr>
          </a:p>
          <a:p>
            <a:pPr marL="0" indent="0">
              <a:buFont typeface="Arial"/>
              <a:buNone/>
            </a:pPr>
            <a:endParaRPr lang="en-US" sz="2400" dirty="0">
              <a:latin typeface="Verdana" panose="020B0604030504040204" pitchFamily="34" charset="0"/>
            </a:endParaRPr>
          </a:p>
        </p:txBody>
      </p:sp>
    </p:spTree>
    <p:extLst>
      <p:ext uri="{BB962C8B-B14F-4D97-AF65-F5344CB8AC3E}">
        <p14:creationId xmlns:p14="http://schemas.microsoft.com/office/powerpoint/2010/main" val="94189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447368" y="1506363"/>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447368" y="1506363"/>
                <a:ext cx="3553990" cy="291224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3" name="Content Placeholder 2"/>
          <p:cNvSpPr txBox="1">
            <a:spLocks/>
          </p:cNvSpPr>
          <p:nvPr/>
        </p:nvSpPr>
        <p:spPr>
          <a:xfrm>
            <a:off x="3406878" y="1506363"/>
            <a:ext cx="5383161" cy="1836605"/>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a:t>
            </a:r>
            <a:endParaRPr lang="en-US" sz="1800" b="1" u="sng" dirty="0"/>
          </a:p>
          <a:p>
            <a:pPr marL="0" indent="0">
              <a:buNone/>
            </a:pPr>
            <a:r>
              <a:rPr lang="en-US" sz="1800" dirty="0" smtClean="0"/>
              <a:t>$0.01 </a:t>
            </a:r>
            <a:r>
              <a:rPr lang="en-US" sz="1800" dirty="0"/>
              <a:t>– </a:t>
            </a:r>
            <a:r>
              <a:rPr lang="en-US" sz="1800" dirty="0" smtClean="0"/>
              <a:t>amount of price drop per unit sold</a:t>
            </a:r>
            <a:endParaRPr lang="en-US" sz="1800" dirty="0"/>
          </a:p>
          <a:p>
            <a:pPr marL="0" indent="0">
              <a:buNone/>
            </a:pPr>
            <a:r>
              <a:rPr lang="en-US" sz="1800" dirty="0" smtClean="0"/>
              <a:t>$0.003 </a:t>
            </a:r>
            <a:r>
              <a:rPr lang="en-US" sz="1800" dirty="0"/>
              <a:t>– </a:t>
            </a:r>
            <a:r>
              <a:rPr lang="en-US" sz="1800" dirty="0" smtClean="0"/>
              <a:t>amount of price drop for 19-inch set for each 21-inch sold</a:t>
            </a:r>
            <a:endParaRPr lang="en-US" sz="1800" dirty="0"/>
          </a:p>
          <a:p>
            <a:pPr marL="0" indent="0">
              <a:buNone/>
            </a:pPr>
            <a:r>
              <a:rPr lang="en-US" sz="1800" dirty="0" smtClean="0"/>
              <a:t>$0.004 </a:t>
            </a:r>
            <a:r>
              <a:rPr lang="en-US" sz="1800" dirty="0"/>
              <a:t>– amount of price drop </a:t>
            </a:r>
            <a:r>
              <a:rPr lang="en-US" sz="1800" dirty="0" smtClean="0"/>
              <a:t>for 21-inch </a:t>
            </a:r>
            <a:r>
              <a:rPr lang="en-US" sz="1800" dirty="0"/>
              <a:t>set for each </a:t>
            </a:r>
            <a:r>
              <a:rPr lang="en-US" sz="1800" dirty="0" smtClean="0"/>
              <a:t>19-inch sold</a:t>
            </a:r>
            <a:endParaRPr lang="en-US" sz="1800" dirty="0"/>
          </a:p>
        </p:txBody>
      </p:sp>
      <p:sp>
        <p:nvSpPr>
          <p:cNvPr id="3" name="TextBox 2"/>
          <p:cNvSpPr txBox="1"/>
          <p:nvPr/>
        </p:nvSpPr>
        <p:spPr>
          <a:xfrm>
            <a:off x="3406878" y="3726426"/>
            <a:ext cx="5270090" cy="1754326"/>
          </a:xfrm>
          <a:prstGeom prst="rect">
            <a:avLst/>
          </a:prstGeom>
          <a:noFill/>
        </p:spPr>
        <p:txBody>
          <a:bodyPr wrap="square" rtlCol="0">
            <a:spAutoFit/>
          </a:bodyPr>
          <a:lstStyle/>
          <a:p>
            <a:r>
              <a:rPr lang="en-US" dirty="0" smtClean="0"/>
              <a:t>All of these parameters will affect our optimal solution, in particular our values for </a:t>
            </a:r>
            <a:r>
              <a:rPr lang="en-US" i="1" dirty="0" smtClean="0"/>
              <a:t>s </a:t>
            </a:r>
            <a:r>
              <a:rPr lang="en-US" dirty="0" smtClean="0"/>
              <a:t>and </a:t>
            </a:r>
            <a:r>
              <a:rPr lang="en-US" i="1" dirty="0" smtClean="0"/>
              <a:t>t.</a:t>
            </a:r>
          </a:p>
          <a:p>
            <a:endParaRPr lang="en-US" i="1" dirty="0"/>
          </a:p>
          <a:p>
            <a:r>
              <a:rPr lang="en-US" dirty="0" smtClean="0"/>
              <a:t>We need to ensure that our conclusions are </a:t>
            </a:r>
            <a:r>
              <a:rPr lang="en-US" i="1" dirty="0" smtClean="0"/>
              <a:t>robust </a:t>
            </a:r>
            <a:r>
              <a:rPr lang="en-US" dirty="0" smtClean="0"/>
              <a:t>with respect to the assumptions about both the market for TV sets and the manufacturing process. </a:t>
            </a:r>
            <a:endParaRPr lang="en-US" dirty="0"/>
          </a:p>
        </p:txBody>
      </p:sp>
    </p:spTree>
    <p:extLst>
      <p:ext uri="{BB962C8B-B14F-4D97-AF65-F5344CB8AC3E}">
        <p14:creationId xmlns:p14="http://schemas.microsoft.com/office/powerpoint/2010/main" val="7108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 – Price Elasticity</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460375" y="1536572"/>
            <a:ext cx="8229600" cy="196342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Parameters:</a:t>
            </a:r>
            <a:endParaRPr lang="en-US" sz="2000" b="1" u="sng" dirty="0"/>
          </a:p>
          <a:p>
            <a:pPr marL="0" indent="0">
              <a:buNone/>
            </a:pPr>
            <a:r>
              <a:rPr lang="en-US" sz="2000" dirty="0" smtClean="0"/>
              <a:t>$0.01 </a:t>
            </a:r>
            <a:r>
              <a:rPr lang="en-US" sz="2000" dirty="0"/>
              <a:t>– </a:t>
            </a:r>
            <a:r>
              <a:rPr lang="en-US" sz="2000" dirty="0" smtClean="0"/>
              <a:t>amount of price drop for 19-inch set for each 19-inch set sold</a:t>
            </a:r>
          </a:p>
          <a:p>
            <a:pPr marL="0" indent="0">
              <a:buNone/>
            </a:pPr>
            <a:r>
              <a:rPr lang="en-US" sz="2000" dirty="0"/>
              <a:t>$0.01 – amount of price drop for </a:t>
            </a:r>
            <a:r>
              <a:rPr lang="en-US" sz="2000" dirty="0" smtClean="0"/>
              <a:t>21-inch </a:t>
            </a:r>
            <a:r>
              <a:rPr lang="en-US" sz="2000" dirty="0"/>
              <a:t>set for each </a:t>
            </a:r>
            <a:r>
              <a:rPr lang="en-US" sz="2000" dirty="0" smtClean="0"/>
              <a:t>21-inch set sold</a:t>
            </a:r>
            <a:endParaRPr lang="en-US" sz="2000" dirty="0"/>
          </a:p>
          <a:p>
            <a:pPr marL="0" indent="0">
              <a:buNone/>
            </a:pPr>
            <a:r>
              <a:rPr lang="en-US" sz="2000" dirty="0" smtClean="0"/>
              <a:t>$0.003 </a:t>
            </a:r>
            <a:r>
              <a:rPr lang="en-US" sz="2000" dirty="0"/>
              <a:t>– </a:t>
            </a:r>
            <a:r>
              <a:rPr lang="en-US" sz="2000" dirty="0" smtClean="0"/>
              <a:t>amount of price drop for 19-inch set for each 21-inch set sold</a:t>
            </a:r>
            <a:endParaRPr lang="en-US" sz="2000" dirty="0"/>
          </a:p>
          <a:p>
            <a:pPr marL="0" indent="0">
              <a:buNone/>
            </a:pPr>
            <a:r>
              <a:rPr lang="en-US" sz="2000" dirty="0" smtClean="0"/>
              <a:t>$0.004 </a:t>
            </a:r>
            <a:r>
              <a:rPr lang="en-US" sz="2000" dirty="0"/>
              <a:t>– amount of price drop </a:t>
            </a:r>
            <a:r>
              <a:rPr lang="en-US" sz="2000" dirty="0" smtClean="0"/>
              <a:t>for 21-inch </a:t>
            </a:r>
            <a:r>
              <a:rPr lang="en-US" sz="2000" dirty="0"/>
              <a:t>set for each </a:t>
            </a:r>
            <a:r>
              <a:rPr lang="en-US" sz="2000" dirty="0" smtClean="0"/>
              <a:t>19-inch set sold</a:t>
            </a:r>
            <a:endParaRPr lang="en-US" sz="2000" dirty="0"/>
          </a:p>
        </p:txBody>
      </p:sp>
      <p:sp>
        <p:nvSpPr>
          <p:cNvPr id="3" name="TextBox 2"/>
          <p:cNvSpPr txBox="1"/>
          <p:nvPr/>
        </p:nvSpPr>
        <p:spPr>
          <a:xfrm>
            <a:off x="460375" y="3471168"/>
            <a:ext cx="8216593" cy="2246769"/>
          </a:xfrm>
          <a:prstGeom prst="rect">
            <a:avLst/>
          </a:prstGeom>
          <a:noFill/>
        </p:spPr>
        <p:txBody>
          <a:bodyPr wrap="square" rtlCol="0">
            <a:spAutoFit/>
          </a:bodyPr>
          <a:lstStyle/>
          <a:p>
            <a:r>
              <a:rPr lang="en-US" sz="2000" dirty="0"/>
              <a:t>All three parameters are of a particular type. They define how the selling price changes based on the units sold</a:t>
            </a:r>
            <a:r>
              <a:rPr lang="en-US" sz="2000" dirty="0" smtClean="0"/>
              <a:t>.</a:t>
            </a:r>
          </a:p>
          <a:p>
            <a:endParaRPr lang="en-US" sz="2000" i="1" dirty="0"/>
          </a:p>
          <a:p>
            <a:r>
              <a:rPr lang="en-US" sz="2000" b="1" i="1" dirty="0" smtClean="0"/>
              <a:t>Price Elasticity</a:t>
            </a:r>
            <a:r>
              <a:rPr lang="en-US" sz="2000" dirty="0" smtClean="0"/>
              <a:t> is the term used by economists to describe the sensitivity of quantity sold to the asking price.</a:t>
            </a:r>
          </a:p>
          <a:p>
            <a:endParaRPr lang="en-US" sz="2000" dirty="0"/>
          </a:p>
          <a:p>
            <a:r>
              <a:rPr lang="en-US" sz="2000" dirty="0" smtClean="0"/>
              <a:t>Sensitivity analysis for all the elasticities should be carried out.</a:t>
            </a:r>
            <a:endParaRPr lang="en-US" sz="2000" dirty="0"/>
          </a:p>
        </p:txBody>
      </p:sp>
    </p:spTree>
    <p:extLst>
      <p:ext uri="{BB962C8B-B14F-4D97-AF65-F5344CB8AC3E}">
        <p14:creationId xmlns:p14="http://schemas.microsoft.com/office/powerpoint/2010/main" val="379615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Price Elasticity of 19-inch set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460375" y="1536572"/>
            <a:ext cx="8229600" cy="196342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Parameters:</a:t>
            </a:r>
            <a:endParaRPr lang="en-US" sz="2000" b="1" u="sng" dirty="0"/>
          </a:p>
          <a:p>
            <a:pPr marL="0" indent="0">
              <a:buNone/>
            </a:pPr>
            <a:r>
              <a:rPr lang="en-US" sz="2000" i="1" dirty="0" smtClean="0">
                <a:solidFill>
                  <a:srgbClr val="FF0000"/>
                </a:solidFill>
              </a:rPr>
              <a:t>a</a:t>
            </a:r>
            <a:r>
              <a:rPr lang="en-US" sz="2000" dirty="0" smtClean="0"/>
              <a:t> </a:t>
            </a:r>
            <a:r>
              <a:rPr lang="en-US" sz="2000" dirty="0"/>
              <a:t>– </a:t>
            </a:r>
            <a:r>
              <a:rPr lang="en-US" sz="2000" dirty="0" smtClean="0"/>
              <a:t>amount of price drop for 19-inch set for each 19-inch set sold</a:t>
            </a:r>
          </a:p>
          <a:p>
            <a:pPr marL="0" indent="0">
              <a:buNone/>
            </a:pPr>
            <a:r>
              <a:rPr lang="en-US" sz="2000" dirty="0"/>
              <a:t>$0.01 – amount of price drop for </a:t>
            </a:r>
            <a:r>
              <a:rPr lang="en-US" sz="2000" dirty="0" smtClean="0"/>
              <a:t>21-inch </a:t>
            </a:r>
            <a:r>
              <a:rPr lang="en-US" sz="2000" dirty="0"/>
              <a:t>set for each </a:t>
            </a:r>
            <a:r>
              <a:rPr lang="en-US" sz="2000" dirty="0" smtClean="0"/>
              <a:t>21-inch set sold</a:t>
            </a:r>
            <a:endParaRPr lang="en-US" sz="2000" dirty="0"/>
          </a:p>
          <a:p>
            <a:pPr marL="0" indent="0">
              <a:buNone/>
            </a:pPr>
            <a:r>
              <a:rPr lang="en-US" sz="2000" dirty="0" smtClean="0"/>
              <a:t>$0.003 </a:t>
            </a:r>
            <a:r>
              <a:rPr lang="en-US" sz="2000" dirty="0"/>
              <a:t>– </a:t>
            </a:r>
            <a:r>
              <a:rPr lang="en-US" sz="2000" dirty="0" smtClean="0"/>
              <a:t>amount of price drop for 19-inch set for each 21-inch set sold</a:t>
            </a:r>
            <a:endParaRPr lang="en-US" sz="2000" dirty="0"/>
          </a:p>
          <a:p>
            <a:pPr marL="0" indent="0">
              <a:buNone/>
            </a:pPr>
            <a:r>
              <a:rPr lang="en-US" sz="2000" dirty="0" smtClean="0"/>
              <a:t>$0.004 </a:t>
            </a:r>
            <a:r>
              <a:rPr lang="en-US" sz="2000" dirty="0"/>
              <a:t>– amount of price drop </a:t>
            </a:r>
            <a:r>
              <a:rPr lang="en-US" sz="2000" dirty="0" smtClean="0"/>
              <a:t>for 21-inch </a:t>
            </a:r>
            <a:r>
              <a:rPr lang="en-US" sz="2000" dirty="0"/>
              <a:t>set for each </a:t>
            </a:r>
            <a:r>
              <a:rPr lang="en-US" sz="2000" dirty="0" smtClean="0"/>
              <a:t>19-inch set sold</a:t>
            </a:r>
            <a:endParaRPr lang="en-US" sz="2000" dirty="0"/>
          </a:p>
        </p:txBody>
      </p:sp>
      <p:sp>
        <p:nvSpPr>
          <p:cNvPr id="3" name="TextBox 2"/>
          <p:cNvSpPr txBox="1"/>
          <p:nvPr/>
        </p:nvSpPr>
        <p:spPr>
          <a:xfrm>
            <a:off x="460375" y="3471168"/>
            <a:ext cx="8216593" cy="1323439"/>
          </a:xfrm>
          <a:prstGeom prst="rect">
            <a:avLst/>
          </a:prstGeom>
          <a:noFill/>
        </p:spPr>
        <p:txBody>
          <a:bodyPr wrap="square" rtlCol="0">
            <a:spAutoFit/>
          </a:bodyPr>
          <a:lstStyle/>
          <a:p>
            <a:r>
              <a:rPr lang="en-US" sz="2000" dirty="0" smtClean="0"/>
              <a:t>We will per form sensitivity analysis on the amount of price drop for a 19-inch set for each 19-inch set sold, calling this parameter </a:t>
            </a:r>
            <a:r>
              <a:rPr lang="en-US" sz="2000" i="1" dirty="0" smtClean="0"/>
              <a:t>a.</a:t>
            </a:r>
            <a:endParaRPr lang="en-US" sz="2000" dirty="0" smtClean="0"/>
          </a:p>
          <a:p>
            <a:endParaRPr lang="en-US" sz="2000" i="1" dirty="0"/>
          </a:p>
          <a:p>
            <a:r>
              <a:rPr lang="en-US" sz="2000" dirty="0" smtClean="0"/>
              <a:t>We now examine how this changes the model.</a:t>
            </a:r>
            <a:endParaRPr lang="en-US" sz="2000" dirty="0"/>
          </a:p>
        </p:txBody>
      </p:sp>
    </p:spTree>
    <p:extLst>
      <p:ext uri="{BB962C8B-B14F-4D97-AF65-F5344CB8AC3E}">
        <p14:creationId xmlns:p14="http://schemas.microsoft.com/office/powerpoint/2010/main" val="325989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Price Elasticity of 19-inch set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460375" y="1536572"/>
            <a:ext cx="8229600" cy="196342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Parameters:</a:t>
            </a:r>
            <a:endParaRPr lang="en-US" sz="2000" b="1" u="sng" dirty="0"/>
          </a:p>
          <a:p>
            <a:pPr marL="0" indent="0">
              <a:buNone/>
            </a:pPr>
            <a:r>
              <a:rPr lang="en-US" sz="2000" i="1" dirty="0" smtClean="0">
                <a:solidFill>
                  <a:srgbClr val="FF0000"/>
                </a:solidFill>
              </a:rPr>
              <a:t>a</a:t>
            </a:r>
            <a:r>
              <a:rPr lang="en-US" sz="2000" dirty="0" smtClean="0"/>
              <a:t> </a:t>
            </a:r>
            <a:r>
              <a:rPr lang="en-US" sz="2000" dirty="0"/>
              <a:t>– </a:t>
            </a:r>
            <a:r>
              <a:rPr lang="en-US" sz="2000" dirty="0" smtClean="0"/>
              <a:t>amount of price drop for 19-inch set for each 19-inch set sold</a:t>
            </a:r>
          </a:p>
          <a:p>
            <a:pPr marL="0" indent="0">
              <a:buNone/>
            </a:pPr>
            <a:r>
              <a:rPr lang="en-US" sz="2000" dirty="0"/>
              <a:t>$0.01 – amount of price drop for </a:t>
            </a:r>
            <a:r>
              <a:rPr lang="en-US" sz="2000" dirty="0" smtClean="0"/>
              <a:t>21-inch </a:t>
            </a:r>
            <a:r>
              <a:rPr lang="en-US" sz="2000" dirty="0"/>
              <a:t>set for each </a:t>
            </a:r>
            <a:r>
              <a:rPr lang="en-US" sz="2000" dirty="0" smtClean="0"/>
              <a:t>21-inch set sold</a:t>
            </a:r>
            <a:endParaRPr lang="en-US" sz="2000" dirty="0"/>
          </a:p>
          <a:p>
            <a:pPr marL="0" indent="0">
              <a:buNone/>
            </a:pPr>
            <a:r>
              <a:rPr lang="en-US" sz="2000" dirty="0" smtClean="0"/>
              <a:t>$0.003 </a:t>
            </a:r>
            <a:r>
              <a:rPr lang="en-US" sz="2000" dirty="0"/>
              <a:t>– </a:t>
            </a:r>
            <a:r>
              <a:rPr lang="en-US" sz="2000" dirty="0" smtClean="0"/>
              <a:t>amount of price drop for 19-inch set for each 21-inch set sold</a:t>
            </a:r>
            <a:endParaRPr lang="en-US" sz="2000" dirty="0"/>
          </a:p>
          <a:p>
            <a:pPr marL="0" indent="0">
              <a:buNone/>
            </a:pPr>
            <a:r>
              <a:rPr lang="en-US" sz="2000" dirty="0" smtClean="0"/>
              <a:t>$0.004 </a:t>
            </a:r>
            <a:r>
              <a:rPr lang="en-US" sz="2000" dirty="0"/>
              <a:t>– amount of price drop </a:t>
            </a:r>
            <a:r>
              <a:rPr lang="en-US" sz="2000" dirty="0" smtClean="0"/>
              <a:t>for 21-inch </a:t>
            </a:r>
            <a:r>
              <a:rPr lang="en-US" sz="2000" dirty="0"/>
              <a:t>set for each </a:t>
            </a:r>
            <a:r>
              <a:rPr lang="en-US" sz="2000" dirty="0" smtClean="0"/>
              <a:t>19-inch set sold</a:t>
            </a:r>
            <a:endParaRPr lang="en-US" sz="2000" dirty="0"/>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47368" y="3350906"/>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m:t>
                      </m:r>
                      <m:r>
                        <a:rPr lang="en-US" sz="1800" b="0" i="1" smtClean="0">
                          <a:solidFill>
                            <a:srgbClr val="FF0000"/>
                          </a:solidFill>
                          <a:latin typeface="Cambria Math" panose="02040503050406030204" pitchFamily="18" charset="0"/>
                        </a:rPr>
                        <m:t>𝑎</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47368" y="3350906"/>
                <a:ext cx="3553990" cy="291224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2" name="Picture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814917" y="3618935"/>
            <a:ext cx="4316955" cy="1758476"/>
          </a:xfrm>
          <a:prstGeom prst="rect">
            <a:avLst/>
          </a:prstGeom>
        </p:spPr>
      </p:pic>
    </p:spTree>
    <p:extLst>
      <p:ext uri="{BB962C8B-B14F-4D97-AF65-F5344CB8AC3E}">
        <p14:creationId xmlns:p14="http://schemas.microsoft.com/office/powerpoint/2010/main" val="774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Reexamining Calculations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4025" y="2296288"/>
                <a:ext cx="8226425" cy="1513363"/>
              </a:xfrm>
              <a:prstGeom prst="rect">
                <a:avLst/>
              </a:prstGeom>
              <a:noFill/>
            </p:spPr>
            <p:txBody>
              <a:bodyPr wrap="square" rtlCol="0">
                <a:spAutoFit/>
              </a:bodyPr>
              <a:lstStyle/>
              <a:p>
                <a:r>
                  <a:rPr lang="en-US" dirty="0" smtClean="0"/>
                  <a:t>Using </a:t>
                </a:r>
                <a:r>
                  <a:rPr lang="en-US" dirty="0" err="1" smtClean="0">
                    <a:solidFill>
                      <a:srgbClr val="0070C0"/>
                    </a:solidFill>
                    <a:latin typeface="Consolas" panose="020B0609020204030204" pitchFamily="49" charset="0"/>
                  </a:rPr>
                  <a:t>sympy</a:t>
                </a:r>
                <a:r>
                  <a:rPr lang="en-US" dirty="0" smtClean="0">
                    <a:solidFill>
                      <a:srgbClr val="0070C0"/>
                    </a:solidFill>
                    <a:latin typeface="Consolas" panose="020B0609020204030204" pitchFamily="49" charset="0"/>
                  </a:rPr>
                  <a:t> diff</a:t>
                </a:r>
                <a:r>
                  <a:rPr lang="en-US" dirty="0" smtClean="0"/>
                  <a:t> in python we find the partial derivatives</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2</m:t>
                      </m:r>
                      <m:r>
                        <a:rPr lang="en-US" b="0" i="1" smtClean="0">
                          <a:solidFill>
                            <a:srgbClr val="FF0000"/>
                          </a:solidFill>
                          <a:latin typeface="Cambria Math" panose="02040503050406030204" pitchFamily="18" charset="0"/>
                        </a:rPr>
                        <m:t>𝑎</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oMath>
                  </m:oMathPara>
                </a14:m>
                <a:r>
                  <a:rPr lang="en-US" dirty="0" smtClean="0"/>
                  <a:t/>
                </a:r>
                <a:br>
                  <a:rPr lang="en-US" dirty="0" smtClean="0"/>
                </a:br>
                <a:endParaRPr lang="en-US"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m:t>
                      </m:r>
                      <m:r>
                        <a:rPr lang="en-US" b="0" i="1" smtClean="0">
                          <a:latin typeface="Cambria Math" panose="02040503050406030204" pitchFamily="18" charset="0"/>
                        </a:rPr>
                        <m:t>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− 0.0</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m:t>
                      </m:r>
                      <m:r>
                        <a:rPr lang="en-US" b="0" i="1" smtClean="0">
                          <a:latin typeface="Cambria Math" panose="02040503050406030204" pitchFamily="18" charset="0"/>
                        </a:rPr>
                        <m:t>7</m:t>
                      </m:r>
                      <m:r>
                        <a:rPr lang="en-US" i="1">
                          <a:latin typeface="Cambria Math" panose="02040503050406030204" pitchFamily="18" charset="0"/>
                        </a:rPr>
                        <m:t>4.0</m:t>
                      </m:r>
                    </m:oMath>
                  </m:oMathPara>
                </a14:m>
                <a:endParaRPr lang="en-US"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54025" y="2296288"/>
                <a:ext cx="8226425" cy="1513363"/>
              </a:xfrm>
              <a:prstGeom prst="rect">
                <a:avLst/>
              </a:prstGeom>
              <a:blipFill>
                <a:blip r:embed="rId4"/>
                <a:stretch>
                  <a:fillRect l="-593" t="-2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0375" y="3927137"/>
                <a:ext cx="8226425" cy="1473032"/>
              </a:xfrm>
              <a:prstGeom prst="rect">
                <a:avLst/>
              </a:prstGeom>
              <a:noFill/>
            </p:spPr>
            <p:txBody>
              <a:bodyPr wrap="square" rtlCol="0">
                <a:spAutoFit/>
              </a:bodyPr>
              <a:lstStyle/>
              <a:p>
                <a:r>
                  <a:rPr lang="en-US" dirty="0" smtClean="0"/>
                  <a:t>We now use </a:t>
                </a:r>
                <a:r>
                  <a:rPr lang="en-US" dirty="0" smtClean="0">
                    <a:solidFill>
                      <a:srgbClr val="0070C0"/>
                    </a:solidFill>
                    <a:latin typeface="Consolas" panose="020B0609020204030204" pitchFamily="49" charset="0"/>
                  </a:rPr>
                  <a:t>solve</a:t>
                </a:r>
                <a:r>
                  <a:rPr lang="en-US" dirty="0" smtClean="0"/>
                  <a:t> function from the Python </a:t>
                </a:r>
                <a:r>
                  <a:rPr lang="en-US" dirty="0" err="1" smtClean="0">
                    <a:solidFill>
                      <a:srgbClr val="0070C0"/>
                    </a:solidFill>
                    <a:latin typeface="Consolas" panose="020B0609020204030204" pitchFamily="49" charset="0"/>
                  </a:rPr>
                  <a:t>sympy</a:t>
                </a:r>
                <a:r>
                  <a:rPr lang="en-US" dirty="0" smtClean="0"/>
                  <a:t> package to find the critical point where the partials are both 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1662000</m:t>
                          </m:r>
                        </m:num>
                        <m:den>
                          <m:r>
                            <a:rPr lang="en-US" i="1">
                              <a:latin typeface="Cambria Math" panose="02040503050406030204" pitchFamily="18" charset="0"/>
                            </a:rPr>
                            <m:t>40000</m:t>
                          </m:r>
                          <m:r>
                            <a:rPr lang="en-US" i="1" smtClean="0">
                              <a:solidFill>
                                <a:srgbClr val="FF0000"/>
                              </a:solidFill>
                              <a:latin typeface="Cambria Math" panose="02040503050406030204" pitchFamily="18" charset="0"/>
                            </a:rPr>
                            <m:t>𝑎</m:t>
                          </m:r>
                          <m:r>
                            <a:rPr lang="en-US" i="1">
                              <a:latin typeface="Cambria Math" panose="02040503050406030204" pitchFamily="18" charset="0"/>
                            </a:rPr>
                            <m:t> − 49</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348</m:t>
                          </m:r>
                          <m:r>
                            <a:rPr lang="en-US" b="0" i="1" smtClean="0">
                              <a:latin typeface="Cambria Math" panose="02040503050406030204" pitchFamily="18" charset="0"/>
                            </a:rPr>
                            <m:t>,</m:t>
                          </m:r>
                          <m:r>
                            <a:rPr lang="en-US" i="1">
                              <a:latin typeface="Cambria Math" panose="02040503050406030204" pitchFamily="18" charset="0"/>
                            </a:rPr>
                            <m:t>000</m:t>
                          </m:r>
                          <m:r>
                            <a:rPr lang="en-US" b="0" i="1" smtClean="0">
                              <a:latin typeface="Cambria Math" panose="02040503050406030204" pitchFamily="18" charset="0"/>
                            </a:rPr>
                            <m:t>,</m:t>
                          </m:r>
                          <m:r>
                            <a:rPr lang="en-US" i="1">
                              <a:latin typeface="Cambria Math" panose="02040503050406030204" pitchFamily="18" charset="0"/>
                            </a:rPr>
                            <m:t>000</m:t>
                          </m:r>
                          <m:r>
                            <a:rPr lang="en-US" i="1" smtClean="0">
                              <a:solidFill>
                                <a:srgbClr val="FF0000"/>
                              </a:solidFill>
                              <a:latin typeface="Cambria Math" panose="02040503050406030204" pitchFamily="18" charset="0"/>
                            </a:rPr>
                            <m:t>𝑎</m:t>
                          </m:r>
                          <m:r>
                            <a:rPr lang="en-US" i="1">
                              <a:latin typeface="Cambria Math" panose="02040503050406030204" pitchFamily="18" charset="0"/>
                            </a:rPr>
                            <m:t> − 1,008,000</m:t>
                          </m:r>
                        </m:num>
                        <m:den>
                          <m:r>
                            <a:rPr lang="en-US" i="1">
                              <a:latin typeface="Cambria Math" panose="02040503050406030204" pitchFamily="18" charset="0"/>
                            </a:rPr>
                            <m:t>40</m:t>
                          </m:r>
                          <m:r>
                            <a:rPr lang="en-US" b="0" i="1" smtClean="0">
                              <a:latin typeface="Cambria Math" panose="02040503050406030204" pitchFamily="18" charset="0"/>
                            </a:rPr>
                            <m:t>,</m:t>
                          </m:r>
                          <m:r>
                            <a:rPr lang="en-US" i="1">
                              <a:latin typeface="Cambria Math" panose="02040503050406030204" pitchFamily="18" charset="0"/>
                            </a:rPr>
                            <m:t>000</m:t>
                          </m:r>
                          <m:r>
                            <a:rPr lang="en-US" i="1" smtClean="0">
                              <a:solidFill>
                                <a:srgbClr val="FF0000"/>
                              </a:solidFill>
                              <a:latin typeface="Cambria Math" panose="02040503050406030204" pitchFamily="18" charset="0"/>
                            </a:rPr>
                            <m:t>𝑎</m:t>
                          </m:r>
                          <m:r>
                            <a:rPr lang="en-US" i="1">
                              <a:latin typeface="Cambria Math" panose="02040503050406030204" pitchFamily="18" charset="0"/>
                            </a:rPr>
                            <m:t> − 49</m:t>
                          </m:r>
                        </m:den>
                      </m:f>
                    </m:oMath>
                  </m:oMathPara>
                </a14:m>
                <a:endParaRPr lang="en-US" dirty="0"/>
              </a:p>
              <a:p>
                <a:endParaRPr lang="en-US"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460375" y="3927137"/>
                <a:ext cx="8226425" cy="1473032"/>
              </a:xfrm>
              <a:prstGeom prst="rect">
                <a:avLst/>
              </a:prstGeom>
              <a:blipFill>
                <a:blip r:embed="rId5"/>
                <a:stretch>
                  <a:fillRect l="-667" t="-2066" r="-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650050"/>
              </a:xfrm>
              <a:prstGeom prst="rect">
                <a:avLst/>
              </a:prstGeom>
              <a:noFill/>
            </p:spPr>
            <p:txBody>
              <a:bodyPr wrap="square" rtlCol="0">
                <a:spAutoFit/>
              </a:bodyPr>
              <a:lstStyle/>
              <a:p>
                <a:r>
                  <a:rPr lang="en-US" dirty="0" smtClean="0"/>
                  <a:t>After using </a:t>
                </a:r>
                <a:r>
                  <a:rPr lang="en-US" dirty="0" err="1" smtClean="0">
                    <a:solidFill>
                      <a:srgbClr val="0070C0"/>
                    </a:solidFill>
                    <a:latin typeface="Consolas" panose="020B0609020204030204" pitchFamily="49" charset="0"/>
                  </a:rPr>
                  <a:t>sympy</a:t>
                </a:r>
                <a:r>
                  <a:rPr lang="en-US" dirty="0" smtClean="0">
                    <a:solidFill>
                      <a:srgbClr val="0070C0"/>
                    </a:solidFill>
                    <a:latin typeface="Consolas" panose="020B0609020204030204" pitchFamily="49" charset="0"/>
                  </a:rPr>
                  <a:t> </a:t>
                </a:r>
                <a:r>
                  <a:rPr lang="en-US" dirty="0" smtClean="0"/>
                  <a:t>simplification (</a:t>
                </a:r>
                <a:r>
                  <a:rPr lang="en-US" dirty="0" smtClean="0">
                    <a:solidFill>
                      <a:srgbClr val="0070C0"/>
                    </a:solidFill>
                    <a:latin typeface="Consolas" panose="020B0609020204030204" pitchFamily="49" charset="0"/>
                  </a:rPr>
                  <a:t>simplify</a:t>
                </a:r>
                <a:r>
                  <a:rPr lang="en-US" dirty="0" smtClean="0"/>
                  <a:t>) the function is now</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𝑎</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650050"/>
              </a:xfrm>
              <a:prstGeom prst="rect">
                <a:avLst/>
              </a:prstGeom>
              <a:blipFill>
                <a:blip r:embed="rId6"/>
                <a:stretch>
                  <a:fillRect l="-593" t="-4673" b="-7477"/>
                </a:stretch>
              </a:blipFill>
            </p:spPr>
            <p:txBody>
              <a:bodyPr/>
              <a:lstStyle/>
              <a:p>
                <a:r>
                  <a:rPr lang="en-US">
                    <a:noFill/>
                  </a:rPr>
                  <a:t> </a:t>
                </a:r>
              </a:p>
            </p:txBody>
          </p:sp>
        </mc:Fallback>
      </mc:AlternateContent>
    </p:spTree>
    <p:extLst>
      <p:ext uri="{BB962C8B-B14F-4D97-AF65-F5344CB8AC3E}">
        <p14:creationId xmlns:p14="http://schemas.microsoft.com/office/powerpoint/2010/main" val="22110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Multivariable Optimization</a:t>
            </a:r>
            <a:endParaRPr lang="en-US" sz="3900" dirty="0">
              <a:solidFill>
                <a:schemeClr val="bg1"/>
              </a:solidFill>
            </a:endParaRP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r>
              <a:rPr lang="en-US" altLang="en-US" sz="2400" dirty="0" smtClean="0">
                <a:latin typeface="Verdana" panose="020B0604030504040204" pitchFamily="34" charset="0"/>
              </a:rPr>
              <a:t>Many optimization problems require the consideration of several independent variables</a:t>
            </a:r>
            <a:endParaRPr lang="en-US" altLang="en-US" sz="2400" dirty="0">
              <a:latin typeface=" arial"/>
            </a:endParaRPr>
          </a:p>
          <a:p>
            <a:pPr lvl="1"/>
            <a:r>
              <a:rPr lang="en-US" altLang="en-US" sz="2000" dirty="0" smtClean="0">
                <a:latin typeface=" arial"/>
              </a:rPr>
              <a:t>The independent variables are usually denoted</a:t>
            </a:r>
          </a:p>
          <a:p>
            <a:pPr marL="457200" lvl="1" indent="0">
              <a:buNone/>
            </a:pPr>
            <a:endParaRPr lang="en-US" altLang="en-US" sz="2000" dirty="0">
              <a:latin typeface=" arial"/>
            </a:endParaRPr>
          </a:p>
          <a:p>
            <a:pPr marL="457200" lvl="1" indent="0">
              <a:buNone/>
            </a:pPr>
            <a:endParaRPr lang="en-US" altLang="en-US" sz="2000" dirty="0">
              <a:latin typeface=" arial"/>
            </a:endParaRPr>
          </a:p>
          <a:p>
            <a:r>
              <a:rPr lang="en-US" altLang="en-US" sz="2400" dirty="0" smtClean="0">
                <a:latin typeface=" arial"/>
              </a:rPr>
              <a:t>Simples type involves finding the maximum or minimum of a differentiable function of several variables over a nice set.</a:t>
            </a:r>
            <a:endParaRPr lang="en-US" altLang="en-US" sz="2400" dirty="0">
              <a:latin typeface=" aria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540001" y="2854633"/>
            <a:ext cx="2553110" cy="282186"/>
          </a:xfrm>
          <a:prstGeom prst="rect">
            <a:avLst/>
          </a:prstGeom>
        </p:spPr>
      </p:pic>
    </p:spTree>
    <p:extLst>
      <p:ext uri="{BB962C8B-B14F-4D97-AF65-F5344CB8AC3E}">
        <p14:creationId xmlns:p14="http://schemas.microsoft.com/office/powerpoint/2010/main" val="3784073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1</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rPr>
                      <m:t>4735.04</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=4735.04</m:t>
                        </m:r>
                        <m:r>
                          <a:rPr lang="en-US" sz="2000" i="1">
                            <a:latin typeface="Cambria Math" panose="02040503050406030204" pitchFamily="18" charset="0"/>
                          </a:rPr>
                          <m:t>,</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66,480,000,000</m:t>
                        </m:r>
                      </m:num>
                      <m:den>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40,000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e>
                                </m:d>
                                <m:r>
                                  <a:rPr lang="en-US" sz="2000" b="0" i="1" smtClean="0">
                                    <a:latin typeface="Cambria Math" panose="02040503050406030204" pitchFamily="18" charset="0"/>
                                  </a:rPr>
                                  <m:t>−49</m:t>
                                </m:r>
                              </m:e>
                            </m:d>
                          </m:e>
                          <m:sup>
                            <m:r>
                              <a:rPr lang="en-US" sz="2000" b="0" i="1" smtClean="0">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b="0" i="1" smtClean="0">
                            <a:latin typeface="Cambria Math" panose="02040503050406030204" pitchFamily="18" charset="0"/>
                          </a:rPr>
                          <m:t>4734.04</m:t>
                        </m:r>
                      </m:den>
                    </m:f>
                    <m:r>
                      <a:rPr lang="en-US" sz="2000" b="0" i="1" smtClean="0">
                        <a:latin typeface="Cambria Math" panose="02040503050406030204" pitchFamily="18" charset="0"/>
                      </a:rPr>
                      <m:t>≈−1.1</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2" name="Picture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322661" y="3069450"/>
            <a:ext cx="4410516" cy="1473827"/>
          </a:xfrm>
          <a:prstGeom prst="rect">
            <a:avLst/>
          </a:prstGeom>
        </p:spPr>
      </p:pic>
      <mc:AlternateContent xmlns:mc="http://schemas.openxmlformats.org/markup-compatibility/2006" xmlns:a14="http://schemas.microsoft.com/office/drawing/2010/main">
        <mc:Choice Requires="a14">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Recall our definition of </a:t>
                </a: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num>
                      <m:den>
                        <m:r>
                          <a:rPr lang="en-US" sz="2400" b="0" i="1" smtClean="0">
                            <a:latin typeface="Cambria Math" panose="02040503050406030204" pitchFamily="18" charset="0"/>
                          </a:rPr>
                          <m:t>𝑑𝑎</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den>
                    </m:f>
                  </m:oMath>
                </a14:m>
                <a:r>
                  <a:rPr lang="en-US" sz="2400" b="0" dirty="0" smtClean="0"/>
                  <a:t/>
                </a:r>
                <a:br>
                  <a:rPr lang="en-US" sz="2400" b="0" dirty="0" smtClean="0"/>
                </a:br>
                <a:r>
                  <a:rPr lang="en-US" sz="2400" b="0" dirty="0" smtClean="0"/>
                  <a:t>Thus,</a:t>
                </a:r>
                <a:endParaRPr lang="en-US" altLang="en-US" sz="2200" dirty="0" smtClean="0"/>
              </a:p>
              <a:p>
                <a:pPr marL="457200" lvl="1" indent="0">
                  <a:buFont typeface="Arial"/>
                  <a:buNone/>
                </a:pPr>
                <a:endParaRPr lang="en-US" altLang="en-US" sz="2400" dirty="0"/>
              </a:p>
            </p:txBody>
          </p:sp>
        </mc:Choice>
        <mc:Fallback xmlns="">
          <p:sp>
            <p:nvSpPr>
              <p:cNvPr id="9" name="Content Placeholder 2 1"/>
              <p:cNvSpPr txBox="1">
                <a:spLocks noRot="1" noChangeAspect="1" noMove="1" noResize="1" noEditPoints="1" noAdjustHandles="1" noChangeArrowheads="1" noChangeShapeType="1" noTextEdit="1"/>
              </p:cNvSpPr>
              <p:nvPr/>
            </p:nvSpPr>
            <p:spPr>
              <a:xfrm>
                <a:off x="457200" y="2452279"/>
                <a:ext cx="7785407" cy="764653"/>
              </a:xfrm>
              <a:prstGeom prst="rect">
                <a:avLst/>
              </a:prstGeom>
              <a:blipFill>
                <a:blip r:embed="rId7"/>
                <a:stretch>
                  <a:fillRect b="-24419"/>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0375" y="1627268"/>
                <a:ext cx="5650373" cy="573234"/>
              </a:xfrm>
              <a:prstGeom prst="rect">
                <a:avLst/>
              </a:prstGeom>
            </p:spPr>
            <p:txBody>
              <a:bodyPr wrap="square">
                <a:spAutoFit/>
              </a:bodyPr>
              <a:lstStyle/>
              <a:p>
                <a:r>
                  <a:rPr lang="en-US" sz="2200" dirty="0" smtClean="0"/>
                  <a:t>We left off with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1662000</m:t>
                        </m:r>
                      </m:num>
                      <m:den>
                        <m:r>
                          <a:rPr lang="en-US" sz="2200" i="1">
                            <a:latin typeface="Cambria Math" panose="02040503050406030204" pitchFamily="18" charset="0"/>
                          </a:rPr>
                          <m:t>40000</m:t>
                        </m:r>
                        <m:r>
                          <a:rPr lang="en-US" sz="2200" i="1">
                            <a:latin typeface="Cambria Math" panose="02040503050406030204" pitchFamily="18" charset="0"/>
                          </a:rPr>
                          <m:t>𝑎</m:t>
                        </m:r>
                        <m:r>
                          <a:rPr lang="en-US" sz="2200" i="1">
                            <a:latin typeface="Cambria Math" panose="02040503050406030204" pitchFamily="18" charset="0"/>
                          </a:rPr>
                          <m:t> − 49</m:t>
                        </m:r>
                      </m:den>
                    </m:f>
                    <m:r>
                      <a:rPr lang="en-US" sz="2200" i="1">
                        <a:latin typeface="Cambria Math" panose="02040503050406030204" pitchFamily="18" charset="0"/>
                      </a:rPr>
                      <m:t> </m:t>
                    </m:r>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5650373" cy="573234"/>
              </a:xfrm>
              <a:prstGeom prst="rect">
                <a:avLst/>
              </a:prstGeom>
              <a:blipFill>
                <a:blip r:embed="rId8"/>
                <a:stretch>
                  <a:fillRect l="-1404" b="-8511"/>
                </a:stretch>
              </a:blipFill>
            </p:spPr>
            <p:txBody>
              <a:bodyPr/>
              <a:lstStyle/>
              <a:p>
                <a:r>
                  <a:rPr lang="en-US">
                    <a:noFill/>
                  </a:rPr>
                  <a:t> </a:t>
                </a:r>
              </a:p>
            </p:txBody>
          </p:sp>
        </mc:Fallback>
      </mc:AlternateContent>
    </p:spTree>
    <p:extLst>
      <p:ext uri="{BB962C8B-B14F-4D97-AF65-F5344CB8AC3E}">
        <p14:creationId xmlns:p14="http://schemas.microsoft.com/office/powerpoint/2010/main" val="18420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2</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7042</m:t>
                    </m:r>
                  </m:oMath>
                </a14:m>
                <a:r>
                  <a:rPr lang="en-US" altLang="en-US" sz="2400" dirty="0" smtClean="0"/>
                  <a:t>.74.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=7942.74</m:t>
                        </m:r>
                        <m:r>
                          <a:rPr lang="en-US" sz="2000" i="1">
                            <a:latin typeface="Cambria Math" panose="02040503050406030204" pitchFamily="18" charset="0"/>
                          </a:rPr>
                          <m:t>,</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=188</m:t>
                    </m:r>
                    <m:r>
                      <a:rPr lang="en-US" sz="2000" b="0" i="1" smtClean="0">
                        <a:latin typeface="Cambria Math" panose="02040503050406030204" pitchFamily="18" charset="0"/>
                      </a:rPr>
                      <m:t>,</m:t>
                    </m:r>
                    <m:r>
                      <a:rPr lang="en-US" sz="2000" i="1">
                        <a:latin typeface="Cambria Math" panose="02040503050406030204" pitchFamily="18" charset="0"/>
                      </a:rPr>
                      <m:t>862.10</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b="0" i="1" smtClean="0">
                            <a:latin typeface="Cambria Math" panose="02040503050406030204" pitchFamily="18" charset="0"/>
                          </a:rPr>
                          <m:t>4734.04</m:t>
                        </m:r>
                      </m:den>
                    </m:f>
                    <m:r>
                      <a:rPr lang="en-US" sz="2000" b="0" i="1" smtClean="0">
                        <a:latin typeface="Cambria Math" panose="02040503050406030204" pitchFamily="18" charset="0"/>
                      </a:rPr>
                      <m:t>≈0.27</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5" name="Picture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653883" y="3188619"/>
            <a:ext cx="8170060" cy="1473827"/>
          </a:xfrm>
          <a:prstGeom prst="rect">
            <a:avLst/>
          </a:prstGeom>
        </p:spPr>
      </p:pic>
      <mc:AlternateContent xmlns:mc="http://schemas.openxmlformats.org/markup-compatibility/2006" xmlns:a14="http://schemas.microsoft.com/office/drawing/2010/main">
        <mc:Choice Requires="a14">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Recall our definition of </a:t>
                </a: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num>
                      <m:den>
                        <m:r>
                          <a:rPr lang="en-US" sz="2400" b="0" i="1" smtClean="0">
                            <a:latin typeface="Cambria Math" panose="02040503050406030204" pitchFamily="18" charset="0"/>
                          </a:rPr>
                          <m:t>𝑑𝑎</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den>
                    </m:f>
                    <m:r>
                      <a:rPr lang="en-US" sz="2400" b="0" i="0" smtClean="0">
                        <a:latin typeface="Cambria Math" panose="02040503050406030204" pitchFamily="18" charset="0"/>
                      </a:rPr>
                      <m:t>     </m:t>
                    </m:r>
                  </m:oMath>
                </a14:m>
                <a:r>
                  <a:rPr lang="en-US" sz="2400" b="0" dirty="0" smtClean="0"/>
                  <a:t>Thus,</a:t>
                </a:r>
                <a:endParaRPr lang="en-US" altLang="en-US" sz="2200" dirty="0" smtClean="0"/>
              </a:p>
              <a:p>
                <a:pPr marL="457200" lvl="1" indent="0">
                  <a:buFont typeface="Arial"/>
                  <a:buNone/>
                </a:pPr>
                <a:endParaRPr lang="en-US" altLang="en-US" sz="2400" dirty="0"/>
              </a:p>
            </p:txBody>
          </p:sp>
        </mc:Choice>
        <mc:Fallback xmlns="">
          <p:sp>
            <p:nvSpPr>
              <p:cNvPr id="9" name="Content Placeholder 2 1"/>
              <p:cNvSpPr txBox="1">
                <a:spLocks noRot="1" noChangeAspect="1" noMove="1" noResize="1" noEditPoints="1" noAdjustHandles="1" noChangeArrowheads="1" noChangeShapeType="1" noTextEdit="1"/>
              </p:cNvSpPr>
              <p:nvPr/>
            </p:nvSpPr>
            <p:spPr>
              <a:xfrm>
                <a:off x="457200" y="2452279"/>
                <a:ext cx="7785407" cy="764653"/>
              </a:xfrm>
              <a:prstGeom prst="rect">
                <a:avLst/>
              </a:prstGeom>
              <a:blipFill>
                <a:blip r:embed="rId7"/>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0375" y="1627268"/>
                <a:ext cx="5650373" cy="613245"/>
              </a:xfrm>
              <a:prstGeom prst="rect">
                <a:avLst/>
              </a:prstGeom>
            </p:spPr>
            <p:txBody>
              <a:bodyPr wrap="square">
                <a:spAutoFit/>
              </a:bodyPr>
              <a:lstStyle/>
              <a:p>
                <a:r>
                  <a:rPr lang="en-US" sz="2200" dirty="0" smtClean="0"/>
                  <a:t>We have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348,000,000</m:t>
                        </m:r>
                        <m:r>
                          <a:rPr lang="en-US" sz="2400" i="1">
                            <a:latin typeface="Cambria Math" panose="02040503050406030204" pitchFamily="18" charset="0"/>
                          </a:rPr>
                          <m:t>𝑎</m:t>
                        </m:r>
                        <m:r>
                          <a:rPr lang="en-US" sz="2400" i="1">
                            <a:latin typeface="Cambria Math" panose="02040503050406030204" pitchFamily="18" charset="0"/>
                          </a:rPr>
                          <m:t> − 1,008,000</m:t>
                        </m:r>
                      </m:num>
                      <m:den>
                        <m:r>
                          <a:rPr lang="en-US" sz="2400" i="1">
                            <a:latin typeface="Cambria Math" panose="02040503050406030204" pitchFamily="18" charset="0"/>
                          </a:rPr>
                          <m:t>40,000</m:t>
                        </m:r>
                        <m:r>
                          <a:rPr lang="en-US" sz="2400" i="1">
                            <a:latin typeface="Cambria Math" panose="02040503050406030204" pitchFamily="18" charset="0"/>
                          </a:rPr>
                          <m:t>𝑎</m:t>
                        </m:r>
                        <m:r>
                          <a:rPr lang="en-US" sz="2400" i="1">
                            <a:latin typeface="Cambria Math" panose="02040503050406030204" pitchFamily="18" charset="0"/>
                          </a:rPr>
                          <m:t> − 49</m:t>
                        </m:r>
                      </m:den>
                    </m:f>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5650373" cy="613245"/>
              </a:xfrm>
              <a:prstGeom prst="rect">
                <a:avLst/>
              </a:prstGeom>
              <a:blipFill>
                <a:blip r:embed="rId8"/>
                <a:stretch>
                  <a:fillRect l="-1404" b="-2970"/>
                </a:stretch>
              </a:blipFill>
            </p:spPr>
            <p:txBody>
              <a:bodyPr/>
              <a:lstStyle/>
              <a:p>
                <a:r>
                  <a:rPr lang="en-US">
                    <a:noFill/>
                  </a:rPr>
                  <a:t> </a:t>
                </a:r>
              </a:p>
            </p:txBody>
          </p:sp>
        </mc:Fallback>
      </mc:AlternateContent>
    </p:spTree>
    <p:extLst>
      <p:ext uri="{BB962C8B-B14F-4D97-AF65-F5344CB8AC3E}">
        <p14:creationId xmlns:p14="http://schemas.microsoft.com/office/powerpoint/2010/main" val="15697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Hence we can apply the multivariable chain rule to </a:t>
                </a:r>
                <a:r>
                  <a:rPr lang="en-US" altLang="en-US" sz="2400" i="1" dirty="0" smtClean="0"/>
                  <a:t>y </a:t>
                </a:r>
                <a:r>
                  <a:rPr lang="en-US" altLang="en-US" sz="2400" dirty="0" smtClean="0"/>
                  <a:t>in order to find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𝑑𝑎</m:t>
                        </m:r>
                      </m:den>
                    </m:f>
                  </m:oMath>
                </a14:m>
                <a:r>
                  <a:rPr lang="en-US" altLang="en-US" sz="2400" i="1" dirty="0" smtClean="0"/>
                  <a:t>. </a:t>
                </a: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199" y="1627268"/>
                <a:ext cx="8229601" cy="3010055"/>
              </a:xfrm>
              <a:prstGeom prst="rect">
                <a:avLst/>
              </a:prstGeom>
            </p:spPr>
            <p:txBody>
              <a:bodyPr wrap="square">
                <a:spAutoFit/>
              </a:bodyPr>
              <a:lstStyle/>
              <a:p>
                <a:r>
                  <a:rPr lang="en-US" sz="2100" dirty="0" smtClean="0"/>
                  <a:t>Recall that </a:t>
                </a:r>
                <a:r>
                  <a:rPr lang="en-US" sz="2100" i="1" dirty="0" smtClean="0"/>
                  <a:t>y </a:t>
                </a:r>
                <a:r>
                  <a:rPr lang="en-US" sz="2100" dirty="0" smtClean="0"/>
                  <a:t>is a function of </a:t>
                </a:r>
                <a14:m>
                  <m:oMath xmlns:m="http://schemas.openxmlformats.org/officeDocument/2006/math">
                    <m:sSub>
                      <m:sSubPr>
                        <m:ctrlPr>
                          <a:rPr lang="en-US" sz="2100" i="1" smtClean="0">
                            <a:latin typeface="Cambria Math" panose="02040503050406030204" pitchFamily="18" charset="0"/>
                          </a:rPr>
                        </m:ctrlPr>
                      </m:sSub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 </m:t>
                        </m:r>
                        <m:r>
                          <a:rPr lang="en-US" sz="2100" i="1">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m:t>
                    </m:r>
                  </m:oMath>
                </a14:m>
                <a:endParaRPr lang="en-US" sz="2100" b="0" dirty="0" smtClean="0"/>
              </a:p>
              <a:p>
                <a:pP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b="0" i="1" smtClean="0">
                                <a:latin typeface="Cambria Math" panose="02040503050406030204" pitchFamily="18" charset="0"/>
                              </a:rPr>
                              <m:t>𝑦</m:t>
                            </m:r>
                            <m:r>
                              <a:rPr lang="en-US" sz="2100" b="0" i="1" smtClean="0">
                                <a:latin typeface="Cambria Math" panose="02040503050406030204" pitchFamily="18" charset="0"/>
                              </a:rPr>
                              <m:t>=</m:t>
                            </m:r>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m:t>
                    </m:r>
                  </m:oMath>
                </a14:m>
                <a:r>
                  <a:rPr lang="en-US" sz="2100" dirty="0" smtClean="0"/>
                  <a:t>  and now we are incorporating </a:t>
                </a:r>
                <a:r>
                  <a:rPr lang="en-US" sz="2100" i="1" dirty="0" smtClean="0"/>
                  <a:t>a, </a:t>
                </a:r>
                <a:r>
                  <a:rPr lang="en-US" sz="2100" dirty="0" smtClean="0"/>
                  <a:t>so </a:t>
                </a:r>
                <a:r>
                  <a:rPr lang="en-US" sz="2100" i="1" dirty="0" smtClean="0"/>
                  <a:t>y </a:t>
                </a:r>
                <a:r>
                  <a:rPr lang="en-US" sz="2100" dirty="0" smtClean="0"/>
                  <a:t>is really a function of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r>
                          <a:rPr lang="en-US" sz="2100" b="0" i="1" smtClean="0">
                            <a:latin typeface="Cambria Math" panose="02040503050406030204" pitchFamily="18" charset="0"/>
                          </a:rPr>
                          <m:t>, </m:t>
                        </m:r>
                      </m:sub>
                    </m:sSub>
                    <m:r>
                      <a:rPr lang="en-US" sz="2100" b="0" i="1" smtClean="0">
                        <a:latin typeface="Cambria Math" panose="02040503050406030204" pitchFamily="18" charset="0"/>
                      </a:rPr>
                      <m:t>𝑎</m:t>
                    </m:r>
                  </m:oMath>
                </a14:m>
                <a:r>
                  <a:rPr lang="en-US" sz="2100" dirty="0" smtClean="0"/>
                  <a:t>. That is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i="1">
                                <a:latin typeface="Cambria Math" panose="02040503050406030204" pitchFamily="18" charset="0"/>
                              </a:rPr>
                              <m:t>𝑦</m:t>
                            </m:r>
                            <m:r>
                              <a:rPr lang="en-US" sz="2100" i="1">
                                <a:latin typeface="Cambria Math" panose="02040503050406030204" pitchFamily="18" charset="0"/>
                              </a:rPr>
                              <m:t>=</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 </m:t>
                    </m:r>
                    <m:r>
                      <a:rPr lang="en-US" sz="2100" b="0" i="1" smtClean="0">
                        <a:latin typeface="Cambria Math" panose="02040503050406030204" pitchFamily="18" charset="0"/>
                      </a:rPr>
                      <m:t>𝑎</m:t>
                    </m:r>
                    <m:r>
                      <a:rPr lang="en-US" sz="2100" i="1">
                        <a:latin typeface="Cambria Math" panose="02040503050406030204" pitchFamily="18" charset="0"/>
                      </a:rPr>
                      <m:t>)</m:t>
                    </m:r>
                  </m:oMath>
                </a14:m>
                <a:r>
                  <a:rPr lang="en-US" sz="2100" dirty="0" smtClean="0"/>
                  <a:t>.</a:t>
                </a:r>
                <a:br>
                  <a:rPr lang="en-US" sz="2100" dirty="0" smtClean="0"/>
                </a:br>
                <a:r>
                  <a:rPr lang="en-US" sz="2100" dirty="0" smtClean="0"/>
                  <a:t/>
                </a:r>
                <a:br>
                  <a:rPr lang="en-US" sz="2100" dirty="0" smtClean="0"/>
                </a:br>
                <a:r>
                  <a:rPr lang="en-US" sz="2100" dirty="0" smtClean="0"/>
                  <a:t>However, we also have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oMath>
                </a14:m>
                <a:r>
                  <a:rPr lang="en-US" sz="2100" dirty="0" smtClean="0"/>
                  <a:t> as a function of a:</a:t>
                </a:r>
                <a:br>
                  <a:rPr lang="en-US" sz="2100" dirty="0" smtClean="0"/>
                </a:b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1662000</m:t>
                          </m:r>
                        </m:num>
                        <m:den>
                          <m:r>
                            <a:rPr lang="en-US" sz="2100" i="1">
                              <a:latin typeface="Cambria Math" panose="02040503050406030204" pitchFamily="18" charset="0"/>
                            </a:rPr>
                            <m:t>40000</m:t>
                          </m:r>
                          <m:r>
                            <a:rPr lang="en-US" sz="2100" i="1">
                              <a:latin typeface="Cambria Math" panose="02040503050406030204" pitchFamily="18" charset="0"/>
                            </a:rPr>
                            <m:t>𝑎</m:t>
                          </m:r>
                          <m:r>
                            <a:rPr lang="en-US" sz="2100" i="1">
                              <a:latin typeface="Cambria Math" panose="02040503050406030204" pitchFamily="18" charset="0"/>
                            </a:rPr>
                            <m:t> − 49</m:t>
                          </m:r>
                        </m:den>
                      </m:f>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348,000,000</m:t>
                          </m:r>
                          <m:r>
                            <a:rPr lang="en-US" sz="2100" i="1">
                              <a:latin typeface="Cambria Math" panose="02040503050406030204" pitchFamily="18" charset="0"/>
                            </a:rPr>
                            <m:t>𝑎</m:t>
                          </m:r>
                          <m:r>
                            <a:rPr lang="en-US" sz="2100" i="1">
                              <a:latin typeface="Cambria Math" panose="02040503050406030204" pitchFamily="18" charset="0"/>
                            </a:rPr>
                            <m:t> − 1,008,000</m:t>
                          </m:r>
                        </m:num>
                        <m:den>
                          <m:r>
                            <a:rPr lang="en-US" sz="2100" i="1">
                              <a:latin typeface="Cambria Math" panose="02040503050406030204" pitchFamily="18" charset="0"/>
                            </a:rPr>
                            <m:t>40,000</m:t>
                          </m:r>
                          <m:r>
                            <a:rPr lang="en-US" sz="2100" i="1">
                              <a:latin typeface="Cambria Math" panose="02040503050406030204" pitchFamily="18" charset="0"/>
                            </a:rPr>
                            <m:t>𝑎</m:t>
                          </m:r>
                          <m:r>
                            <a:rPr lang="en-US" sz="2100" i="1">
                              <a:latin typeface="Cambria Math" panose="02040503050406030204" pitchFamily="18" charset="0"/>
                            </a:rPr>
                            <m:t> − 49</m:t>
                          </m:r>
                        </m:den>
                      </m:f>
                    </m:oMath>
                  </m:oMathPara>
                </a14:m>
                <a:endParaRPr lang="en-US" sz="2100" dirty="0"/>
              </a:p>
              <a:p>
                <a:r>
                  <a:rPr lang="en-US" sz="2100" dirty="0" smtClean="0"/>
                  <a:t/>
                </a:r>
                <a:br>
                  <a:rPr lang="en-US" sz="2100" dirty="0" smtClean="0"/>
                </a:br>
                <a:r>
                  <a:rPr lang="en-US" sz="2100" dirty="0" smtClean="0"/>
                  <a:t>Thus, we truly have that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i="1">
                                <a:latin typeface="Cambria Math" panose="02040503050406030204" pitchFamily="18" charset="0"/>
                              </a:rPr>
                              <m:t>𝑦</m:t>
                            </m:r>
                            <m:r>
                              <a:rPr lang="en-US" sz="2100" i="1">
                                <a:latin typeface="Cambria Math" panose="02040503050406030204" pitchFamily="18" charset="0"/>
                              </a:rPr>
                              <m:t>=</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𝑎</m:t>
                            </m:r>
                          </m:e>
                        </m:d>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𝑎</m:t>
                        </m:r>
                      </m:e>
                    </m:d>
                    <m:r>
                      <a:rPr lang="en-US" sz="2100" b="0" i="1" smtClean="0">
                        <a:latin typeface="Cambria Math" panose="02040503050406030204" pitchFamily="18" charset="0"/>
                      </a:rPr>
                      <m:t>, </m:t>
                    </m:r>
                    <m:r>
                      <a:rPr lang="en-US" sz="2100" b="0" i="1" smtClean="0">
                        <a:latin typeface="Cambria Math" panose="02040503050406030204" pitchFamily="18" charset="0"/>
                      </a:rPr>
                      <m:t>𝑎</m:t>
                    </m:r>
                    <m:r>
                      <a:rPr lang="en-US" sz="2100" i="1">
                        <a:latin typeface="Cambria Math" panose="02040503050406030204" pitchFamily="18" charset="0"/>
                      </a:rPr>
                      <m:t>)</m:t>
                    </m:r>
                  </m:oMath>
                </a14:m>
                <a:r>
                  <a:rPr lang="en-US" sz="2100" dirty="0" smtClean="0"/>
                  <a:t>, i.e. </a:t>
                </a:r>
                <a:r>
                  <a:rPr lang="en-US" sz="2100" i="1" dirty="0" smtClean="0"/>
                  <a:t>y </a:t>
                </a:r>
                <a:r>
                  <a:rPr lang="en-US" sz="2100" dirty="0" smtClean="0"/>
                  <a:t>is a function of </a:t>
                </a:r>
                <a:r>
                  <a:rPr lang="en-US" sz="2100" i="1" dirty="0" smtClean="0"/>
                  <a:t>a</a:t>
                </a:r>
                <a:r>
                  <a:rPr lang="en-US" sz="2100" dirty="0" smtClean="0"/>
                  <a:t>.  </a:t>
                </a:r>
                <a:endParaRPr lang="en-US" sz="2100" dirty="0"/>
              </a:p>
            </p:txBody>
          </p:sp>
        </mc:Choice>
        <mc:Fallback xmlns="">
          <p:sp>
            <p:nvSpPr>
              <p:cNvPr id="4" name="Rectangle 3"/>
              <p:cNvSpPr>
                <a:spLocks noRot="1" noChangeAspect="1" noMove="1" noResize="1" noEditPoints="1" noAdjustHandles="1" noChangeArrowheads="1" noChangeShapeType="1" noTextEdit="1"/>
              </p:cNvSpPr>
              <p:nvPr/>
            </p:nvSpPr>
            <p:spPr>
              <a:xfrm>
                <a:off x="457199" y="1627268"/>
                <a:ext cx="8229601" cy="3010055"/>
              </a:xfrm>
              <a:prstGeom prst="rect">
                <a:avLst/>
              </a:prstGeom>
              <a:blipFill>
                <a:blip r:embed="rId5"/>
                <a:stretch>
                  <a:fillRect l="-889" t="-1215" r="-148" b="-3036"/>
                </a:stretch>
              </a:blipFill>
            </p:spPr>
            <p:txBody>
              <a:bodyPr/>
              <a:lstStyle/>
              <a:p>
                <a:r>
                  <a:rPr lang="en-US">
                    <a:noFill/>
                  </a:rPr>
                  <a:t> </a:t>
                </a:r>
              </a:p>
            </p:txBody>
          </p:sp>
        </mc:Fallback>
      </mc:AlternateContent>
    </p:spTree>
    <p:extLst>
      <p:ext uri="{BB962C8B-B14F-4D97-AF65-F5344CB8AC3E}">
        <p14:creationId xmlns:p14="http://schemas.microsoft.com/office/powerpoint/2010/main" val="2827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Multivariable Chain Rule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57199" y="1627268"/>
                <a:ext cx="8229601" cy="5403082"/>
              </a:xfrm>
              <a:prstGeom prst="rect">
                <a:avLst/>
              </a:prstGeom>
            </p:spPr>
            <p:txBody>
              <a:bodyPr wrap="square">
                <a:spAutoFit/>
              </a:bodyPr>
              <a:lstStyle/>
              <a:p>
                <a:r>
                  <a:rPr lang="en-US" sz="2100" dirty="0" smtClean="0"/>
                  <a:t>Let </a:t>
                </a:r>
                <a14:m>
                  <m:oMath xmlns:m="http://schemas.openxmlformats.org/officeDocument/2006/math">
                    <m:sSub>
                      <m:sSubPr>
                        <m:ctrlPr>
                          <a:rPr lang="en-US" sz="2100" i="1" smtClean="0">
                            <a:latin typeface="Cambria Math" panose="02040503050406030204" pitchFamily="18" charset="0"/>
                          </a:rPr>
                        </m:ctrlPr>
                      </m:sSub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𝑦</m:t>
                            </m:r>
                            <m:r>
                              <a:rPr lang="en-US" sz="2100" b="0" i="1" smtClean="0">
                                <a:latin typeface="Cambria Math" panose="02040503050406030204" pitchFamily="18" charset="0"/>
                              </a:rPr>
                              <m:t>=</m:t>
                            </m:r>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 </m:t>
                        </m:r>
                        <m:r>
                          <a:rPr lang="en-US" sz="2100" i="1">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𝑛</m:t>
                        </m:r>
                      </m:sub>
                    </m:sSub>
                    <m:r>
                      <a:rPr lang="en-US" sz="2100" b="0" i="1" smtClean="0">
                        <a:latin typeface="Cambria Math" panose="02040503050406030204" pitchFamily="18" charset="0"/>
                      </a:rPr>
                      <m:t>)</m:t>
                    </m:r>
                  </m:oMath>
                </a14:m>
                <a:r>
                  <a:rPr lang="en-US" sz="2100" b="0" dirty="0" smtClean="0"/>
                  <a:t> is a differentiable function of </a:t>
                </a:r>
                <a:r>
                  <a:rPr lang="en-US" sz="2100" b="0" i="1" dirty="0" smtClean="0"/>
                  <a:t>n</a:t>
                </a:r>
                <a:r>
                  <a:rPr lang="en-US" sz="2100" b="0" dirty="0" smtClean="0"/>
                  <a:t> variables. Suppose that each of the variables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 ⋯,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𝑛</m:t>
                        </m:r>
                      </m:sub>
                    </m:sSub>
                  </m:oMath>
                </a14:m>
                <a:r>
                  <a:rPr lang="en-US" sz="2100" b="0" dirty="0" smtClean="0"/>
                  <a:t> is a differentiable function of an independent variable </a:t>
                </a:r>
                <a:r>
                  <a:rPr lang="en-US" sz="2100" b="0" i="1" dirty="0" smtClean="0"/>
                  <a:t>t. </a:t>
                </a:r>
                <a:r>
                  <a:rPr lang="en-US" sz="2100" b="0" dirty="0" smtClean="0"/>
                  <a:t>Then</a:t>
                </a:r>
              </a:p>
              <a:p>
                <a:r>
                  <a:rPr lang="en-US" sz="2100" b="0" dirty="0" smtClean="0"/>
                  <a:t> </a:t>
                </a:r>
                <a14:m>
                  <m:oMath xmlns:m="http://schemas.openxmlformats.org/officeDocument/2006/math">
                    <m:sSub>
                      <m:sSubPr>
                        <m:ctrlPr>
                          <a:rPr lang="en-US" sz="2300" i="1">
                            <a:latin typeface="Cambria Math" panose="02040503050406030204" pitchFamily="18" charset="0"/>
                          </a:rPr>
                        </m:ctrlPr>
                      </m:sSubPr>
                      <m:e>
                        <m:sSub>
                          <m:sSubPr>
                            <m:ctrlPr>
                              <a:rPr lang="en-US" sz="2300" i="1">
                                <a:latin typeface="Cambria Math" panose="02040503050406030204" pitchFamily="18" charset="0"/>
                              </a:rPr>
                            </m:ctrlPr>
                          </m:sSub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𝑑</m:t>
                                </m:r>
                                <m:r>
                                  <a:rPr lang="en-US" sz="2300" i="1">
                                    <a:latin typeface="Cambria Math" panose="02040503050406030204" pitchFamily="18" charset="0"/>
                                  </a:rPr>
                                  <m:t>𝑦</m:t>
                                </m:r>
                              </m:num>
                              <m:den>
                                <m:r>
                                  <a:rPr lang="en-US" sz="2300" b="0" i="1" smtClean="0">
                                    <a:latin typeface="Cambria Math" panose="02040503050406030204" pitchFamily="18" charset="0"/>
                                  </a:rPr>
                                  <m:t>𝑑𝑡</m:t>
                                </m:r>
                              </m:den>
                            </m:f>
                            <m:r>
                              <a:rPr lang="en-US" sz="2300" i="1">
                                <a:latin typeface="Cambria Math" panose="02040503050406030204" pitchFamily="18" charset="0"/>
                              </a:rPr>
                              <m:t>=</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m:t>
                                </m:r>
                                <m:r>
                                  <a:rPr lang="en-US" sz="2300" i="1">
                                    <a:latin typeface="Cambria Math" panose="02040503050406030204" pitchFamily="18" charset="0"/>
                                  </a:rPr>
                                  <m:t>𝑓</m:t>
                                </m:r>
                              </m:num>
                              <m:den>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1</m:t>
                                    </m:r>
                                  </m:sub>
                                </m:sSub>
                              </m:den>
                            </m:f>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𝑑</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1</m:t>
                                    </m:r>
                                  </m:sub>
                                </m:sSub>
                              </m:num>
                              <m:den>
                                <m:r>
                                  <a:rPr lang="en-US" sz="2300" b="0" i="1" smtClean="0">
                                    <a:latin typeface="Cambria Math" panose="02040503050406030204" pitchFamily="18" charset="0"/>
                                  </a:rPr>
                                  <m:t>𝑑𝑡</m:t>
                                </m:r>
                              </m:den>
                            </m:f>
                            <m:r>
                              <a:rPr lang="en-US" sz="2300" b="0" i="1"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𝑓</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2</m:t>
                                    </m:r>
                                  </m:sub>
                                </m:sSub>
                              </m:den>
                            </m:f>
                            <m:f>
                              <m:fPr>
                                <m:ctrlPr>
                                  <a:rPr lang="en-US" sz="2300" i="1">
                                    <a:latin typeface="Cambria Math" panose="02040503050406030204" pitchFamily="18" charset="0"/>
                                  </a:rPr>
                                </m:ctrlPr>
                              </m:fPr>
                              <m:num>
                                <m:r>
                                  <a:rPr lang="en-US" sz="2300" i="1">
                                    <a:latin typeface="Cambria Math" panose="02040503050406030204" pitchFamily="18" charset="0"/>
                                  </a:rPr>
                                  <m:t>𝑑</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2</m:t>
                                    </m:r>
                                  </m:sub>
                                </m:sSub>
                              </m:num>
                              <m:den>
                                <m:r>
                                  <a:rPr lang="en-US" sz="2300" i="1">
                                    <a:latin typeface="Cambria Math" panose="02040503050406030204" pitchFamily="18" charset="0"/>
                                  </a:rPr>
                                  <m:t>𝑑𝑡</m:t>
                                </m:r>
                              </m:den>
                            </m:f>
                            <m:r>
                              <a:rPr lang="en-US" sz="2300" b="0" i="1"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𝑓</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𝑛</m:t>
                                    </m:r>
                                  </m:sub>
                                </m:sSub>
                              </m:den>
                            </m:f>
                            <m:f>
                              <m:fPr>
                                <m:ctrlPr>
                                  <a:rPr lang="en-US" sz="2300" i="1">
                                    <a:latin typeface="Cambria Math" panose="02040503050406030204" pitchFamily="18" charset="0"/>
                                  </a:rPr>
                                </m:ctrlPr>
                              </m:fPr>
                              <m:num>
                                <m:r>
                                  <a:rPr lang="en-US" sz="2300" i="1">
                                    <a:latin typeface="Cambria Math" panose="02040503050406030204" pitchFamily="18" charset="0"/>
                                  </a:rPr>
                                  <m:t>𝑑</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𝑛</m:t>
                                    </m:r>
                                  </m:sub>
                                </m:sSub>
                              </m:num>
                              <m:den>
                                <m:r>
                                  <a:rPr lang="en-US" sz="2300" i="1">
                                    <a:latin typeface="Cambria Math" panose="02040503050406030204" pitchFamily="18" charset="0"/>
                                  </a:rPr>
                                  <m:t>𝑑𝑡</m:t>
                                </m:r>
                              </m:den>
                            </m:f>
                            <m:r>
                              <a:rPr lang="en-US" sz="2300" b="0" i="1" smtClean="0">
                                <a:latin typeface="Cambria Math" panose="02040503050406030204" pitchFamily="18" charset="0"/>
                              </a:rPr>
                              <m:t>.</m:t>
                            </m:r>
                          </m:e>
                          <m:sub/>
                        </m:sSub>
                      </m:e>
                      <m:sub/>
                    </m:sSub>
                  </m:oMath>
                </a14:m>
                <a:endParaRPr lang="en-US" sz="2300" b="0" dirty="0" smtClean="0"/>
              </a:p>
              <a:p>
                <a:endParaRPr lang="en-US" sz="2100" i="1" dirty="0" smtClean="0">
                  <a:latin typeface="Cambria Math" panose="02040503050406030204" pitchFamily="18" charset="0"/>
                </a:endParaRPr>
              </a:p>
              <a:p>
                <a:r>
                  <a:rPr lang="en-US" sz="2100" dirty="0" smtClean="0"/>
                  <a:t>So for </a:t>
                </a: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b="0" i="1" smtClean="0">
                                <a:latin typeface="Cambria Math" panose="02040503050406030204" pitchFamily="18" charset="0"/>
                              </a:rPr>
                              <m:t>𝑦</m:t>
                            </m:r>
                            <m:r>
                              <a:rPr lang="en-US" sz="2100" b="0" i="1" smtClean="0">
                                <a:latin typeface="Cambria Math" panose="02040503050406030204" pitchFamily="18" charset="0"/>
                              </a:rPr>
                              <m:t>=</m:t>
                            </m:r>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𝑎</m:t>
                            </m:r>
                          </m:e>
                        </m:d>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𝑎</m:t>
                        </m:r>
                      </m:e>
                    </m:d>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oMath>
                </a14:m>
                <a:r>
                  <a:rPr lang="en-US" sz="2100" dirty="0" smtClean="0"/>
                  <a:t>  we can apply the above to get</a:t>
                </a:r>
              </a:p>
              <a:p>
                <a:pPr/>
                <a14:m>
                  <m:oMathPara xmlns:m="http://schemas.openxmlformats.org/officeDocument/2006/math">
                    <m:oMathParaPr>
                      <m:jc m:val="centerGroup"/>
                    </m:oMathParaPr>
                    <m:oMath xmlns:m="http://schemas.openxmlformats.org/officeDocument/2006/math">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𝑑𝑦</m:t>
                          </m:r>
                        </m:num>
                        <m:den>
                          <m:r>
                            <a:rPr lang="en-US" sz="2100" b="0" i="1" smtClean="0">
                              <a:latin typeface="Cambria Math" panose="02040503050406030204" pitchFamily="18" charset="0"/>
                            </a:rPr>
                            <m:t>𝑑𝑎</m:t>
                          </m:r>
                        </m:den>
                      </m:f>
                      <m:r>
                        <a:rPr lang="en-US" sz="2100" b="0" i="1" smtClean="0">
                          <a:latin typeface="Cambria Math" panose="02040503050406030204" pitchFamily="18" charset="0"/>
                        </a:rPr>
                        <m:t>    =</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m:t>
                          </m:r>
                          <m:r>
                            <a:rPr lang="en-US" sz="2100" b="0" i="1" smtClean="0">
                              <a:latin typeface="Cambria Math" panose="02040503050406030204" pitchFamily="18" charset="0"/>
                            </a:rPr>
                            <m:t>𝑓</m:t>
                          </m:r>
                        </m:num>
                        <m:den>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den>
                      </m:f>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𝑑</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num>
                        <m:den>
                          <m:r>
                            <a:rPr lang="en-US" sz="2100" b="0" i="1" smtClean="0">
                              <a:latin typeface="Cambria Math" panose="02040503050406030204" pitchFamily="18" charset="0"/>
                            </a:rPr>
                            <m:t>𝑑𝑎</m:t>
                          </m:r>
                        </m:den>
                      </m:f>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m:t>
                          </m:r>
                          <m:r>
                            <a:rPr lang="en-US" sz="2100" b="0" i="1" smtClean="0">
                              <a:latin typeface="Cambria Math" panose="02040503050406030204" pitchFamily="18" charset="0"/>
                            </a:rPr>
                            <m:t>𝑓</m:t>
                          </m:r>
                        </m:num>
                        <m:den>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den>
                      </m:f>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𝑑</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num>
                        <m:den>
                          <m:r>
                            <a:rPr lang="en-US" sz="2100" b="0" i="1" smtClean="0">
                              <a:latin typeface="Cambria Math" panose="02040503050406030204" pitchFamily="18" charset="0"/>
                            </a:rPr>
                            <m:t>𝑑𝑎</m:t>
                          </m:r>
                        </m:den>
                      </m:f>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m:t>
                          </m:r>
                          <m:r>
                            <a:rPr lang="en-US" sz="2100" b="0" i="1" smtClean="0">
                              <a:latin typeface="Cambria Math" panose="02040503050406030204" pitchFamily="18" charset="0"/>
                            </a:rPr>
                            <m:t>𝑓</m:t>
                          </m:r>
                        </m:num>
                        <m:den>
                          <m:r>
                            <a:rPr lang="en-US" sz="2100" b="0" i="1" smtClean="0">
                              <a:latin typeface="Cambria Math" panose="02040503050406030204" pitchFamily="18" charset="0"/>
                            </a:rPr>
                            <m:t>𝜕</m:t>
                          </m:r>
                          <m:r>
                            <a:rPr lang="en-US" sz="2100" b="0" i="1" smtClean="0">
                              <a:latin typeface="Cambria Math" panose="02040503050406030204" pitchFamily="18" charset="0"/>
                            </a:rPr>
                            <m:t>𝑎</m:t>
                          </m:r>
                        </m:den>
                      </m:f>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𝑑𝑎</m:t>
                          </m:r>
                        </m:num>
                        <m:den>
                          <m:r>
                            <a:rPr lang="en-US" sz="2100" b="0" i="1" smtClean="0">
                              <a:latin typeface="Cambria Math" panose="02040503050406030204" pitchFamily="18" charset="0"/>
                            </a:rPr>
                            <m:t>𝑑𝑎</m:t>
                          </m:r>
                        </m:den>
                      </m:f>
                      <m:r>
                        <a:rPr lang="en-US" sz="2100" b="0" i="1" smtClean="0">
                          <a:latin typeface="Cambria Math" panose="02040503050406030204" pitchFamily="18" charset="0"/>
                        </a:rPr>
                        <m:t>   =</m:t>
                      </m:r>
                      <m:f>
                        <m:fPr>
                          <m:ctrlPr>
                            <a:rPr lang="en-US" sz="2100" i="1">
                              <a:latin typeface="Cambria Math" panose="02040503050406030204" pitchFamily="18" charset="0"/>
                            </a:rPr>
                          </m:ctrlPr>
                        </m:fPr>
                        <m:num>
                          <m:r>
                            <a:rPr lang="en-US" sz="2100" i="1">
                              <a:latin typeface="Cambria Math" panose="02040503050406030204" pitchFamily="18" charset="0"/>
                            </a:rPr>
                            <m:t>𝜕</m:t>
                          </m:r>
                          <m:r>
                            <a:rPr lang="en-US" sz="2100" i="1">
                              <a:latin typeface="Cambria Math" panose="02040503050406030204" pitchFamily="18" charset="0"/>
                            </a:rPr>
                            <m:t>𝑓</m:t>
                          </m:r>
                        </m:num>
                        <m:den>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den>
                      </m:f>
                      <m:f>
                        <m:fPr>
                          <m:ctrlPr>
                            <a:rPr lang="en-US" sz="2100" i="1">
                              <a:latin typeface="Cambria Math" panose="02040503050406030204" pitchFamily="18" charset="0"/>
                            </a:rPr>
                          </m:ctrlPr>
                        </m:fPr>
                        <m:num>
                          <m:r>
                            <a:rPr lang="en-US" sz="2100" i="1">
                              <a:latin typeface="Cambria Math" panose="02040503050406030204" pitchFamily="18" charset="0"/>
                            </a:rPr>
                            <m:t>𝑑</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num>
                        <m:den>
                          <m:r>
                            <a:rPr lang="en-US" sz="2100" i="1">
                              <a:latin typeface="Cambria Math" panose="02040503050406030204" pitchFamily="18" charset="0"/>
                            </a:rPr>
                            <m:t>𝑑𝑎</m:t>
                          </m:r>
                        </m:den>
                      </m:f>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m:t>
                          </m:r>
                          <m:r>
                            <a:rPr lang="en-US" sz="2100" i="1">
                              <a:latin typeface="Cambria Math" panose="02040503050406030204" pitchFamily="18" charset="0"/>
                            </a:rPr>
                            <m:t>𝑓</m:t>
                          </m:r>
                        </m:num>
                        <m:den>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den>
                      </m:f>
                      <m:f>
                        <m:fPr>
                          <m:ctrlPr>
                            <a:rPr lang="en-US" sz="2100" i="1">
                              <a:latin typeface="Cambria Math" panose="02040503050406030204" pitchFamily="18" charset="0"/>
                            </a:rPr>
                          </m:ctrlPr>
                        </m:fPr>
                        <m:num>
                          <m:r>
                            <a:rPr lang="en-US" sz="2100" i="1">
                              <a:latin typeface="Cambria Math" panose="02040503050406030204" pitchFamily="18" charset="0"/>
                            </a:rPr>
                            <m:t>𝑑</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num>
                        <m:den>
                          <m:r>
                            <a:rPr lang="en-US" sz="2100" i="1">
                              <a:latin typeface="Cambria Math" panose="02040503050406030204" pitchFamily="18" charset="0"/>
                            </a:rPr>
                            <m:t>𝑑𝑎</m:t>
                          </m:r>
                        </m:den>
                      </m:f>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m:t>
                          </m:r>
                          <m:r>
                            <a:rPr lang="en-US" sz="2100" i="1">
                              <a:latin typeface="Cambria Math" panose="02040503050406030204" pitchFamily="18" charset="0"/>
                            </a:rPr>
                            <m:t>𝑓</m:t>
                          </m:r>
                        </m:num>
                        <m:den>
                          <m:r>
                            <a:rPr lang="en-US" sz="2100" i="1">
                              <a:latin typeface="Cambria Math" panose="02040503050406030204" pitchFamily="18" charset="0"/>
                            </a:rPr>
                            <m:t>𝜕</m:t>
                          </m:r>
                          <m:r>
                            <a:rPr lang="en-US" sz="2100" i="1">
                              <a:latin typeface="Cambria Math" panose="02040503050406030204" pitchFamily="18" charset="0"/>
                            </a:rPr>
                            <m:t>𝑎</m:t>
                          </m:r>
                        </m:den>
                      </m:f>
                    </m:oMath>
                  </m:oMathPara>
                </a14:m>
                <a:endParaRPr lang="en-US" sz="2100" dirty="0" smtClean="0"/>
              </a:p>
              <a:p>
                <a:endParaRPr lang="en-US" sz="2100" dirty="0"/>
              </a:p>
              <a:p>
                <a:r>
                  <a:rPr lang="en-US" sz="2100" dirty="0" smtClean="0"/>
                  <a:t>Since we are considering the optimal value, we have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𝑓</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1</m:t>
                            </m:r>
                          </m:sub>
                        </m:sSub>
                      </m:den>
                    </m:f>
                    <m:r>
                      <a:rPr lang="en-US" sz="2300" b="0" i="1"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𝑓</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2</m:t>
                            </m:r>
                          </m:sub>
                        </m:sSub>
                      </m:den>
                    </m:f>
                    <m:r>
                      <a:rPr lang="en-US" sz="2300" b="0" i="1" smtClean="0">
                        <a:latin typeface="Cambria Math" panose="02040503050406030204" pitchFamily="18" charset="0"/>
                      </a:rPr>
                      <m:t>=0.</m:t>
                    </m:r>
                  </m:oMath>
                </a14:m>
                <a:endParaRPr lang="en-US" sz="2300" dirty="0" smtClean="0"/>
              </a:p>
              <a:p>
                <a:endParaRPr lang="en-US" sz="2100" dirty="0"/>
              </a:p>
              <a:p>
                <a:r>
                  <a:rPr lang="en-US" sz="2100" dirty="0" smtClean="0"/>
                  <a:t>Therefore, </a:t>
                </a:r>
                <a14:m>
                  <m:oMath xmlns:m="http://schemas.openxmlformats.org/officeDocument/2006/math">
                    <m:f>
                      <m:fPr>
                        <m:ctrlPr>
                          <a:rPr lang="en-US" sz="2500" i="1">
                            <a:latin typeface="Cambria Math" panose="02040503050406030204" pitchFamily="18" charset="0"/>
                          </a:rPr>
                        </m:ctrlPr>
                      </m:fPr>
                      <m:num>
                        <m:r>
                          <a:rPr lang="en-US" sz="2500" b="0" i="1" smtClean="0">
                            <a:latin typeface="Cambria Math" panose="02040503050406030204" pitchFamily="18" charset="0"/>
                          </a:rPr>
                          <m:t>𝑑𝑦</m:t>
                        </m:r>
                      </m:num>
                      <m:den>
                        <m:r>
                          <a:rPr lang="en-US" sz="2500" b="0" i="1" smtClean="0">
                            <a:latin typeface="Cambria Math" panose="02040503050406030204" pitchFamily="18" charset="0"/>
                          </a:rPr>
                          <m:t>𝑑𝑎</m:t>
                        </m:r>
                      </m:den>
                    </m:f>
                    <m:r>
                      <a:rPr lang="en-US" sz="2500" b="0" i="1" smtClean="0">
                        <a:latin typeface="Cambria Math" panose="02040503050406030204" pitchFamily="18" charset="0"/>
                      </a:rPr>
                      <m:t>=</m:t>
                    </m:r>
                    <m:f>
                      <m:fPr>
                        <m:ctrlPr>
                          <a:rPr lang="en-US" sz="2500" i="1">
                            <a:latin typeface="Cambria Math" panose="02040503050406030204" pitchFamily="18" charset="0"/>
                          </a:rPr>
                        </m:ctrlPr>
                      </m:fPr>
                      <m:num>
                        <m:r>
                          <a:rPr lang="en-US" sz="2500" i="1">
                            <a:latin typeface="Cambria Math" panose="02040503050406030204" pitchFamily="18" charset="0"/>
                          </a:rPr>
                          <m:t>𝜕</m:t>
                        </m:r>
                        <m:r>
                          <a:rPr lang="en-US" sz="2500" i="1">
                            <a:latin typeface="Cambria Math" panose="02040503050406030204" pitchFamily="18" charset="0"/>
                          </a:rPr>
                          <m:t>𝑓</m:t>
                        </m:r>
                      </m:num>
                      <m:den>
                        <m:r>
                          <a:rPr lang="en-US" sz="2500" i="1">
                            <a:latin typeface="Cambria Math" panose="02040503050406030204" pitchFamily="18" charset="0"/>
                          </a:rPr>
                          <m:t>𝜕</m:t>
                        </m:r>
                        <m:r>
                          <a:rPr lang="en-US" sz="2500" b="0" i="1" smtClean="0">
                            <a:latin typeface="Cambria Math" panose="02040503050406030204" pitchFamily="18" charset="0"/>
                          </a:rPr>
                          <m:t>𝑎</m:t>
                        </m:r>
                      </m:den>
                    </m:f>
                  </m:oMath>
                </a14:m>
                <a:r>
                  <a:rPr lang="en-US" sz="2500" dirty="0" smtClean="0"/>
                  <a:t>.</a:t>
                </a:r>
                <a:endParaRPr lang="en-US" sz="2500" dirty="0"/>
              </a:p>
              <a:p>
                <a:r>
                  <a:rPr lang="en-US" sz="2100" dirty="0" smtClean="0"/>
                  <a:t/>
                </a:r>
                <a:br>
                  <a:rPr lang="en-US" sz="2100" dirty="0" smtClean="0"/>
                </a:br>
                <a:endParaRPr lang="en-US" sz="2100" dirty="0"/>
              </a:p>
            </p:txBody>
          </p:sp>
        </mc:Choice>
        <mc:Fallback xmlns="">
          <p:sp>
            <p:nvSpPr>
              <p:cNvPr id="4" name="Rectangle 3"/>
              <p:cNvSpPr>
                <a:spLocks noRot="1" noChangeAspect="1" noMove="1" noResize="1" noEditPoints="1" noAdjustHandles="1" noChangeArrowheads="1" noChangeShapeType="1" noTextEdit="1"/>
              </p:cNvSpPr>
              <p:nvPr/>
            </p:nvSpPr>
            <p:spPr>
              <a:xfrm>
                <a:off x="457199" y="1627268"/>
                <a:ext cx="8229601" cy="5403082"/>
              </a:xfrm>
              <a:prstGeom prst="rect">
                <a:avLst/>
              </a:prstGeom>
              <a:blipFill>
                <a:blip r:embed="rId3"/>
                <a:stretch>
                  <a:fillRect l="-889" t="-677"/>
                </a:stretch>
              </a:blipFill>
            </p:spPr>
            <p:txBody>
              <a:bodyPr/>
              <a:lstStyle/>
              <a:p>
                <a:r>
                  <a:rPr lang="en-US">
                    <a:noFill/>
                  </a:rPr>
                  <a:t> </a:t>
                </a:r>
              </a:p>
            </p:txBody>
          </p:sp>
        </mc:Fallback>
      </mc:AlternateContent>
    </p:spTree>
    <p:extLst>
      <p:ext uri="{BB962C8B-B14F-4D97-AF65-F5344CB8AC3E}">
        <p14:creationId xmlns:p14="http://schemas.microsoft.com/office/powerpoint/2010/main" val="769929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230803"/>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=4735.04</m:t>
                    </m:r>
                  </m:oMath>
                </a14:m>
                <a:r>
                  <a:rPr lang="en-US" altLang="en-US" sz="2400" dirty="0" smtClean="0"/>
                  <a:t>, and</a:t>
                </a:r>
                <a:br>
                  <a:rPr lang="en-US" altLang="en-US" sz="2400" dirty="0" smtClean="0"/>
                </a:br>
                <a14:m>
                  <m:oMath xmlns:m="http://schemas.openxmlformats.org/officeDocument/2006/math">
                    <m:r>
                      <a:rPr lang="en-US" sz="2400" b="0" i="1" smtClean="0">
                        <a:latin typeface="Cambria Math" panose="02040503050406030204" pitchFamily="18" charset="0"/>
                      </a:rPr>
                      <m:t>𝑦</m:t>
                    </m:r>
                    <m:r>
                      <a:rPr lang="en-US" sz="2400" i="1">
                        <a:latin typeface="Cambria Math" panose="02040503050406030204" pitchFamily="18" charset="0"/>
                      </a:rPr>
                      <m:t>=553641.0</m:t>
                    </m:r>
                    <m:r>
                      <a:rPr lang="en-US" sz="2400" b="0" i="1" smtClean="0">
                        <a:latin typeface="Cambria Math" panose="02040503050406030204" pitchFamily="18" charset="0"/>
                      </a:rPr>
                      <m:t>3</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=553641.03,</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i="1" smtClean="0">
                            <a:latin typeface="Cambria Math" panose="02040503050406030204" pitchFamily="18" charset="0"/>
                          </a:rPr>
                          <m:t>4</m:t>
                        </m:r>
                        <m:r>
                          <a:rPr lang="en-US" sz="2000" b="0" i="1" smtClean="0">
                            <a:latin typeface="Cambria Math" panose="02040503050406030204" pitchFamily="18" charset="0"/>
                          </a:rPr>
                          <m:t>735.04)</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i="1">
                            <a:latin typeface="Cambria Math" panose="02040503050406030204" pitchFamily="18" charset="0"/>
                          </a:rPr>
                          <m:t>553641.02</m:t>
                        </m:r>
                      </m:den>
                    </m:f>
                    <m:r>
                      <a:rPr lang="en-US" sz="2000" b="0" i="1" smtClean="0">
                        <a:latin typeface="Cambria Math" panose="02040503050406030204" pitchFamily="18" charset="0"/>
                      </a:rPr>
                      <m:t>≈−0.40</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230803"/>
                <a:ext cx="8332839" cy="1504908"/>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1"/>
              <p:cNvSpPr txBox="1">
                <a:spLocks/>
              </p:cNvSpPr>
              <p:nvPr/>
            </p:nvSpPr>
            <p:spPr>
              <a:xfrm>
                <a:off x="457200" y="2452279"/>
                <a:ext cx="7785407" cy="149633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Recall our definition of </a:t>
                </a: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𝑑𝑎</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𝑦</m:t>
                        </m:r>
                      </m:den>
                    </m:f>
                    <m:r>
                      <a:rPr lang="en-US" sz="2400" b="0" i="0" smtClean="0">
                        <a:latin typeface="Cambria Math" panose="02040503050406030204" pitchFamily="18" charset="0"/>
                      </a:rPr>
                      <m:t>     </m:t>
                    </m:r>
                  </m:oMath>
                </a14:m>
                <a:r>
                  <a:rPr lang="en-US" sz="2400" b="0" dirty="0" smtClean="0"/>
                  <a:t>Thus,</a:t>
                </a:r>
                <a:br>
                  <a:rPr lang="en-US" sz="2400" b="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𝑎</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𝑑𝑦</m:t>
                        </m:r>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𝑎</m:t>
                        </m:r>
                      </m:num>
                      <m:den>
                        <m:r>
                          <a:rPr lang="en-US" sz="2000" i="1">
                            <a:latin typeface="Cambria Math" panose="02040503050406030204" pitchFamily="18" charset="0"/>
                          </a:rPr>
                          <m:t>𝑦</m:t>
                        </m:r>
                      </m:den>
                    </m:f>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𝑦</m:t>
                        </m:r>
                      </m:den>
                    </m:f>
                  </m:oMath>
                </a14:m>
                <a:r>
                  <a:rPr lang="en-US" altLang="en-US" sz="2200" dirty="0" smtClean="0"/>
                  <a:t> </a:t>
                </a:r>
                <a:br>
                  <a:rPr lang="en-US" altLang="en-US" sz="2200" dirty="0" smtClean="0"/>
                </a:br>
                <a:r>
                  <a:rPr lang="en-US" altLang="en-US" sz="2200" dirty="0" smtClean="0"/>
                  <a:t>Remember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lang="en-US" altLang="en-US" sz="2200" dirty="0" smtClean="0"/>
                  <a:t> is a function of </a:t>
                </a:r>
                <a:r>
                  <a:rPr lang="en-US" altLang="en-US" sz="2200" i="1" dirty="0" smtClean="0"/>
                  <a:t>a</a:t>
                </a:r>
                <a:r>
                  <a:rPr lang="en-US" altLang="en-US" sz="2200" dirty="0" smtClean="0"/>
                  <a:t>, so this makes sense. </a:t>
                </a:r>
              </a:p>
              <a:p>
                <a:pPr marL="457200" lvl="1" indent="0">
                  <a:buFont typeface="Arial"/>
                  <a:buNone/>
                </a:pPr>
                <a:endParaRPr lang="en-US" altLang="en-US" sz="2400" dirty="0"/>
              </a:p>
            </p:txBody>
          </p:sp>
        </mc:Choice>
        <mc:Fallback xmlns="">
          <p:sp>
            <p:nvSpPr>
              <p:cNvPr id="9" name="Content Placeholder 2 1"/>
              <p:cNvSpPr txBox="1">
                <a:spLocks noRot="1" noChangeAspect="1" noMove="1" noResize="1" noEditPoints="1" noAdjustHandles="1" noChangeArrowheads="1" noChangeShapeType="1" noTextEdit="1"/>
              </p:cNvSpPr>
              <p:nvPr/>
            </p:nvSpPr>
            <p:spPr>
              <a:xfrm>
                <a:off x="457200" y="2452279"/>
                <a:ext cx="7785407" cy="1496337"/>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0375" y="1627268"/>
                <a:ext cx="5650373" cy="590162"/>
              </a:xfrm>
              <a:prstGeom prst="rect">
                <a:avLst/>
              </a:prstGeom>
            </p:spPr>
            <p:txBody>
              <a:bodyPr wrap="square">
                <a:spAutoFit/>
              </a:bodyPr>
              <a:lstStyle/>
              <a:p>
                <a:r>
                  <a:rPr lang="en-US" sz="2200" dirty="0" smtClean="0"/>
                  <a:t>We have </a:t>
                </a:r>
                <a14:m>
                  <m:oMath xmlns:m="http://schemas.openxmlformats.org/officeDocument/2006/math">
                    <m:r>
                      <a:rPr lang="en-US" sz="2200" b="0" i="0"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𝑑𝑦</m:t>
                        </m:r>
                      </m:num>
                      <m:den>
                        <m:r>
                          <a:rPr lang="en-US" sz="2200" b="0" i="1" smtClean="0">
                            <a:latin typeface="Cambria Math" panose="02040503050406030204" pitchFamily="18" charset="0"/>
                          </a:rPr>
                          <m:t>𝑑𝑎</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m:t>
                        </m:r>
                        <m:r>
                          <a:rPr lang="en-US" sz="2200" b="0" i="1" smtClean="0">
                            <a:latin typeface="Cambria Math" panose="02040503050406030204" pitchFamily="18" charset="0"/>
                          </a:rPr>
                          <m:t>𝑦</m:t>
                        </m:r>
                      </m:num>
                      <m:den>
                        <m:r>
                          <a:rPr lang="en-US" sz="2200" b="0" i="1" smtClean="0">
                            <a:latin typeface="Cambria Math" panose="02040503050406030204" pitchFamily="18" charset="0"/>
                          </a:rPr>
                          <m:t>𝜕</m:t>
                        </m:r>
                        <m:r>
                          <a:rPr lang="en-US" sz="2200" b="0" i="1" smtClean="0">
                            <a:latin typeface="Cambria Math" panose="02040503050406030204" pitchFamily="18" charset="0"/>
                          </a:rPr>
                          <m:t>𝑎</m:t>
                        </m:r>
                      </m:den>
                    </m:f>
                    <m:r>
                      <a:rPr lang="en-US" sz="2200" b="0" i="1" smtClean="0">
                        <a:latin typeface="Cambria Math" panose="02040503050406030204" pitchFamily="18" charset="0"/>
                      </a:rPr>
                      <m:t>=</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5650373" cy="590162"/>
              </a:xfrm>
              <a:prstGeom prst="rect">
                <a:avLst/>
              </a:prstGeom>
              <a:blipFill>
                <a:blip r:embed="rId6"/>
                <a:stretch>
                  <a:fillRect l="-1404" b="-8247"/>
                </a:stretch>
              </a:blipFill>
            </p:spPr>
            <p:txBody>
              <a:bodyPr/>
              <a:lstStyle/>
              <a:p>
                <a:r>
                  <a:rPr lang="en-US">
                    <a:noFill/>
                  </a:rPr>
                  <a:t> </a:t>
                </a:r>
              </a:p>
            </p:txBody>
          </p:sp>
        </mc:Fallback>
      </mc:AlternateContent>
    </p:spTree>
    <p:extLst>
      <p:ext uri="{BB962C8B-B14F-4D97-AF65-F5344CB8AC3E}">
        <p14:creationId xmlns:p14="http://schemas.microsoft.com/office/powerpoint/2010/main" val="14786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Interpretation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60375" y="1627268"/>
                <a:ext cx="8226425" cy="2308324"/>
              </a:xfrm>
              <a:prstGeom prst="rect">
                <a:avLst/>
              </a:prstGeom>
            </p:spPr>
            <p:txBody>
              <a:bodyPr wrap="square">
                <a:spAutoFit/>
              </a:bodyPr>
              <a:lstStyle/>
              <a:p>
                <a:r>
                  <a:rPr lang="en-US" sz="2400" dirty="0" smtClean="0"/>
                  <a:t>We have the following:</a:t>
                </a: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=4735.04,</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≈−1.1</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=7942.74,</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m:t>
                    </m:r>
                    <m:r>
                      <a:rPr lang="en-US" sz="2400" b="0" i="1" smtClean="0">
                        <a:latin typeface="Cambria Math" panose="02040503050406030204" pitchFamily="18" charset="0"/>
                      </a:rPr>
                      <m:t>0.27</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=553641.03,</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≈−0.40</m:t>
                    </m:r>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8226425" cy="2308324"/>
              </a:xfrm>
              <a:prstGeom prst="rect">
                <a:avLst/>
              </a:prstGeom>
              <a:blipFill>
                <a:blip r:embed="rId3"/>
                <a:stretch>
                  <a:fillRect l="-1186" t="-2111" b="-3958"/>
                </a:stretch>
              </a:blipFill>
            </p:spPr>
            <p:txBody>
              <a:bodyPr/>
              <a:lstStyle/>
              <a:p>
                <a:r>
                  <a:rPr lang="en-US">
                    <a:noFill/>
                  </a:rPr>
                  <a:t> </a:t>
                </a:r>
              </a:p>
            </p:txBody>
          </p:sp>
        </mc:Fallback>
      </mc:AlternateContent>
      <p:sp>
        <p:nvSpPr>
          <p:cNvPr id="3" name="TextBox 2"/>
          <p:cNvSpPr txBox="1"/>
          <p:nvPr/>
        </p:nvSpPr>
        <p:spPr>
          <a:xfrm>
            <a:off x="457201" y="4145223"/>
            <a:ext cx="8229600" cy="1569660"/>
          </a:xfrm>
          <a:prstGeom prst="rect">
            <a:avLst/>
          </a:prstGeom>
          <a:noFill/>
        </p:spPr>
        <p:txBody>
          <a:bodyPr wrap="square" rtlCol="0">
            <a:spAutoFit/>
          </a:bodyPr>
          <a:lstStyle/>
          <a:p>
            <a:r>
              <a:rPr lang="en-US" sz="2400" b="1" dirty="0" smtClean="0"/>
              <a:t>Interpretation:</a:t>
            </a:r>
          </a:p>
          <a:p>
            <a:r>
              <a:rPr lang="en-US" sz="2400" dirty="0" smtClean="0"/>
              <a:t>If the price elasticity for the 19-inch sets were to increase by 10% then we should make 11% fewer 19-inch sets and 2.7% more 21-inch sets. The resulting profit would decrease by 4%.</a:t>
            </a:r>
            <a:endParaRPr lang="en-US" sz="2400" dirty="0"/>
          </a:p>
        </p:txBody>
      </p:sp>
    </p:spTree>
    <p:extLst>
      <p:ext uri="{BB962C8B-B14F-4D97-AF65-F5344CB8AC3E}">
        <p14:creationId xmlns:p14="http://schemas.microsoft.com/office/powerpoint/2010/main" val="3226578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Robustness with respect to </a:t>
            </a:r>
            <a:r>
              <a:rPr lang="en-US" sz="3900" i="1" dirty="0">
                <a:solidFill>
                  <a:schemeClr val="bg1"/>
                </a:solidFill>
              </a:rPr>
              <a:t>a</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226425" cy="830997"/>
          </a:xfrm>
          <a:prstGeom prst="rect">
            <a:avLst/>
          </a:prstGeom>
        </p:spPr>
        <p:txBody>
          <a:bodyPr wrap="square">
            <a:spAutoFit/>
          </a:bodyPr>
          <a:lstStyle/>
          <a:p>
            <a:r>
              <a:rPr lang="en-US" sz="2400" dirty="0" smtClean="0"/>
              <a:t>Suppose we are 10% off on our estimation of </a:t>
            </a:r>
            <a:r>
              <a:rPr lang="en-US" sz="2400" i="1" dirty="0" smtClean="0"/>
              <a:t>a</a:t>
            </a:r>
            <a:r>
              <a:rPr lang="en-US" sz="2400" dirty="0" smtClean="0"/>
              <a:t> = 0.01. So, really </a:t>
            </a:r>
            <a:r>
              <a:rPr lang="en-US" sz="2400" i="1" dirty="0" smtClean="0"/>
              <a:t>a </a:t>
            </a:r>
            <a:r>
              <a:rPr lang="en-US" sz="2400" dirty="0" smtClean="0"/>
              <a:t>= 0.011. </a:t>
            </a:r>
          </a:p>
        </p:txBody>
      </p:sp>
      <mc:AlternateContent xmlns:mc="http://schemas.openxmlformats.org/markup-compatibility/2006" xmlns:a14="http://schemas.microsoft.com/office/drawing/2010/main">
        <mc:Choice Requires="a14">
          <p:sp>
            <p:nvSpPr>
              <p:cNvPr id="3" name="TextBox 2"/>
              <p:cNvSpPr txBox="1"/>
              <p:nvPr/>
            </p:nvSpPr>
            <p:spPr>
              <a:xfrm>
                <a:off x="460375" y="2362935"/>
                <a:ext cx="8229600" cy="3647152"/>
              </a:xfrm>
              <a:prstGeom prst="rect">
                <a:avLst/>
              </a:prstGeom>
              <a:noFill/>
            </p:spPr>
            <p:txBody>
              <a:bodyPr wrap="square" rtlCol="0">
                <a:spAutoFit/>
              </a:bodyPr>
              <a:lstStyle/>
              <a:p>
                <a:pPr marL="342900" indent="-342900">
                  <a:buFont typeface="Arial" panose="020B0604020202020204" pitchFamily="34" charset="0"/>
                  <a:buChar char="•"/>
                </a:pPr>
                <a:r>
                  <a:rPr lang="en-US" sz="2100" dirty="0" smtClean="0"/>
                  <a:t>Redoing our calculations with </a:t>
                </a:r>
                <a:r>
                  <a:rPr lang="en-US" sz="2100" i="1" dirty="0" smtClean="0"/>
                  <a:t>a </a:t>
                </a:r>
                <a:r>
                  <a:rPr lang="en-US" sz="2100" dirty="0" smtClean="0"/>
                  <a:t>= 0.011 we get a maximum profit of $533,514.</a:t>
                </a:r>
                <a:br>
                  <a:rPr lang="en-US" sz="2100" dirty="0" smtClean="0"/>
                </a:br>
                <a:endParaRPr lang="en-US" sz="2100" dirty="0" smtClean="0"/>
              </a:p>
              <a:p>
                <a:pPr marL="342900" indent="-342900">
                  <a:buFont typeface="Arial" panose="020B0604020202020204" pitchFamily="34" charset="0"/>
                  <a:buChar char="•"/>
                </a:pPr>
                <a:r>
                  <a:rPr lang="en-US" sz="2100" dirty="0" smtClean="0"/>
                  <a:t>However, if we just use our original results (from </a:t>
                </a:r>
                <a:r>
                  <a:rPr lang="en-US" sz="2100" i="1" dirty="0" smtClean="0"/>
                  <a:t>a</a:t>
                </a:r>
                <a:r>
                  <a:rPr lang="en-US" sz="2100" dirty="0" smtClean="0"/>
                  <a:t>=0.01):</a:t>
                </a:r>
                <a:br>
                  <a:rPr lang="en-US" sz="2100" dirty="0" smtClean="0"/>
                </a:b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oMath>
                </a14:m>
                <a:r>
                  <a:rPr lang="en-US" sz="2100" dirty="0"/>
                  <a:t>4735.04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 </m:t>
                    </m:r>
                  </m:oMath>
                </a14:m>
                <a:r>
                  <a:rPr lang="en-US" sz="2100" dirty="0"/>
                  <a:t>7042.74 </a:t>
                </a:r>
                <a:r>
                  <a:rPr lang="en-US" sz="2100" dirty="0" smtClean="0"/>
                  <a:t/>
                </a:r>
                <a:br>
                  <a:rPr lang="en-US" sz="2100" dirty="0" smtClean="0"/>
                </a:br>
                <a:r>
                  <a:rPr lang="en-US" sz="2100" dirty="0" smtClean="0"/>
                  <a:t>in the profit function with </a:t>
                </a:r>
                <a:r>
                  <a:rPr lang="en-US" sz="2100" i="1" dirty="0" smtClean="0"/>
                  <a:t>a </a:t>
                </a:r>
                <a:r>
                  <a:rPr lang="en-US" sz="2100" dirty="0" smtClean="0"/>
                  <a:t>= 0.011 we get a profit of $531,220</a:t>
                </a:r>
                <a:br>
                  <a:rPr lang="en-US" sz="2100" dirty="0" smtClean="0"/>
                </a:br>
                <a:endParaRPr lang="en-US" sz="2100" dirty="0" smtClean="0"/>
              </a:p>
              <a:p>
                <a:pPr marL="342900" indent="-342900">
                  <a:buFont typeface="Arial" panose="020B0604020202020204" pitchFamily="34" charset="0"/>
                  <a:buChar char="•"/>
                </a:pPr>
                <a:r>
                  <a:rPr lang="en-US" sz="2100" dirty="0" smtClean="0"/>
                  <a:t>Thus we have profit loss of (533,514 - 531,220)/</a:t>
                </a:r>
                <a:r>
                  <a:rPr lang="en-US" sz="2100" dirty="0"/>
                  <a:t> </a:t>
                </a:r>
                <a:r>
                  <a:rPr lang="en-US" sz="2100" dirty="0" smtClean="0"/>
                  <a:t>533,514 ≈ 0.0043 or 0.43%</a:t>
                </a:r>
                <a:br>
                  <a:rPr lang="en-US" sz="2100" dirty="0" smtClean="0"/>
                </a:br>
                <a:endParaRPr lang="en-US" sz="2100" dirty="0" smtClean="0"/>
              </a:p>
              <a:p>
                <a:pPr marL="342900" indent="-342900">
                  <a:buFont typeface="Arial" panose="020B0604020202020204" pitchFamily="34" charset="0"/>
                  <a:buChar char="•"/>
                </a:pPr>
                <a:r>
                  <a:rPr lang="en-US" sz="2100" dirty="0" smtClean="0"/>
                  <a:t>Our model appears to be very robust (with respect to </a:t>
                </a:r>
                <a:r>
                  <a:rPr lang="en-US" sz="2100" i="1" dirty="0" smtClean="0"/>
                  <a:t>a</a:t>
                </a:r>
                <a:r>
                  <a:rPr lang="en-US" sz="2100" dirty="0" smtClean="0"/>
                  <a:t>).</a:t>
                </a:r>
                <a:endParaRPr lang="en-US" sz="2100" dirty="0"/>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647152"/>
              </a:xfrm>
              <a:prstGeom prst="rect">
                <a:avLst/>
              </a:prstGeom>
              <a:blipFill>
                <a:blip r:embed="rId3"/>
                <a:stretch>
                  <a:fillRect l="-741" t="-1171" b="-2341"/>
                </a:stretch>
              </a:blipFill>
            </p:spPr>
            <p:txBody>
              <a:bodyPr/>
              <a:lstStyle/>
              <a:p>
                <a:r>
                  <a:rPr lang="en-US">
                    <a:noFill/>
                  </a:rPr>
                  <a:t> </a:t>
                </a:r>
              </a:p>
            </p:txBody>
          </p:sp>
        </mc:Fallback>
      </mc:AlternateContent>
    </p:spTree>
    <p:extLst>
      <p:ext uri="{BB962C8B-B14F-4D97-AF65-F5344CB8AC3E}">
        <p14:creationId xmlns:p14="http://schemas.microsoft.com/office/powerpoint/2010/main" val="9284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Notes on Robustness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226425" cy="830997"/>
          </a:xfrm>
          <a:prstGeom prst="rect">
            <a:avLst/>
          </a:prstGeom>
        </p:spPr>
        <p:txBody>
          <a:bodyPr wrap="square">
            <a:spAutoFit/>
          </a:bodyPr>
          <a:lstStyle/>
          <a:p>
            <a:r>
              <a:rPr lang="en-US" sz="2400" dirty="0" smtClean="0"/>
              <a:t>Our model is based on a linear price structure. Is this reasonable?</a:t>
            </a:r>
          </a:p>
        </p:txBody>
      </p:sp>
      <p:sp>
        <p:nvSpPr>
          <p:cNvPr id="3" name="TextBox 2"/>
          <p:cNvSpPr txBox="1"/>
          <p:nvPr/>
        </p:nvSpPr>
        <p:spPr>
          <a:xfrm>
            <a:off x="460375" y="2362935"/>
            <a:ext cx="8229600" cy="3785652"/>
          </a:xfrm>
          <a:prstGeom prst="rect">
            <a:avLst/>
          </a:prstGeom>
          <a:noFill/>
        </p:spPr>
        <p:txBody>
          <a:bodyPr wrap="square" rtlCol="0">
            <a:spAutoFit/>
          </a:bodyPr>
          <a:lstStyle/>
          <a:p>
            <a:r>
              <a:rPr lang="en-US" sz="2400" dirty="0" smtClean="0"/>
              <a:t>Practically, we usually do the following</a:t>
            </a:r>
          </a:p>
          <a:p>
            <a:pPr marL="342900" indent="-342900">
              <a:buFont typeface="Arial" panose="020B0604020202020204" pitchFamily="34" charset="0"/>
              <a:buChar char="•"/>
            </a:pPr>
            <a:r>
              <a:rPr lang="en-US" sz="2400" dirty="0" smtClean="0"/>
              <a:t>You begin with an educated guess about the market size for the project and a reasonable average sales price.</a:t>
            </a:r>
            <a:br>
              <a:rPr lang="en-US" sz="2400" dirty="0" smtClean="0"/>
            </a:br>
            <a:r>
              <a:rPr lang="en-US" sz="2400" dirty="0" smtClean="0"/>
              <a:t>- these sometimes come from past statistical data and/or market studies </a:t>
            </a:r>
          </a:p>
          <a:p>
            <a:pPr marL="342900" indent="-342900">
              <a:buFont typeface="Arial" panose="020B0604020202020204" pitchFamily="34" charset="0"/>
              <a:buChar char="•"/>
            </a:pPr>
            <a:r>
              <a:rPr lang="en-US" sz="2400" dirty="0" smtClean="0"/>
              <a:t>We can also get reasonable estimates for elasticities over a range of values that includes the optimal values</a:t>
            </a:r>
            <a:br>
              <a:rPr lang="en-US" sz="2400" dirty="0" smtClean="0"/>
            </a:br>
            <a:r>
              <a:rPr lang="en-US" sz="2400" dirty="0" smtClean="0"/>
              <a:t>- in effect, we are making a linear approximation of a nonlinear function over a “small” region (this is Calculus in a nutshell)</a:t>
            </a:r>
          </a:p>
        </p:txBody>
      </p:sp>
    </p:spTree>
    <p:extLst>
      <p:ext uri="{BB962C8B-B14F-4D97-AF65-F5344CB8AC3E}">
        <p14:creationId xmlns:p14="http://schemas.microsoft.com/office/powerpoint/2010/main" val="310474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TV Manufacturing</a:t>
            </a:r>
            <a:endParaRPr lang="en-US" sz="3900" dirty="0">
              <a:solidFill>
                <a:schemeClr val="bg1"/>
              </a:solidFill>
            </a:endParaRPr>
          </a:p>
        </p:txBody>
      </p:sp>
      <p:sp>
        <p:nvSpPr>
          <p:cNvPr id="3" name="Content Placeholder 2"/>
          <p:cNvSpPr>
            <a:spLocks noGrp="1"/>
          </p:cNvSpPr>
          <p:nvPr>
            <p:ph idx="1"/>
          </p:nvPr>
        </p:nvSpPr>
        <p:spPr>
          <a:xfrm>
            <a:off x="457200" y="1602657"/>
            <a:ext cx="8229600" cy="4365523"/>
          </a:xfrm>
          <a:effectLst>
            <a:glow rad="139700">
              <a:schemeClr val="accent4">
                <a:satMod val="175000"/>
                <a:alpha val="40000"/>
              </a:schemeClr>
            </a:glow>
          </a:effectLst>
        </p:spPr>
        <p:txBody>
          <a:bodyPr>
            <a:noAutofit/>
          </a:bodyPr>
          <a:lstStyle/>
          <a:p>
            <a:pPr marL="0" indent="0">
              <a:buNone/>
            </a:pPr>
            <a:r>
              <a:rPr lang="en-US" sz="2100" dirty="0" smtClean="0"/>
              <a:t>A manufacturer of color TV sets is planning the introduction of two new products, a 19-inch LCD flat panel set with a MRSP of $339 and a 21-inch LCD flat panel set with an MRSP of $399. The cost to the company is $195 per 19-inch set and $225 per 21-inch set, plus an additional fixed costs of $400,000. In the competitive market in which these sets are sold, the number of sales per year will affect the average selling price. It is estimated that for each type of set, the average selling price drops by one cent for each additional unit sold. Furthermore, sales of the 19-inch set will affect sales of the 21-inch set, and vice-versa. It is estimated that the average selling price for the 19-inch set will be reduced by an additional $0.003 for each 21-inch set sold, and the price for the 21-inch set will decrease by $0.004 for each 19-inch set sold. How many units of each type should be manufactured?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1: Ask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a:latin typeface="+mj-lt"/>
              </a:rPr>
              <a:t>s</a:t>
            </a:r>
            <a:r>
              <a:rPr lang="en-US" sz="1800" i="1" dirty="0" smtClean="0">
                <a:latin typeface="+mj-lt"/>
              </a:rPr>
              <a:t> – </a:t>
            </a:r>
            <a:r>
              <a:rPr lang="en-US" sz="1800" dirty="0" smtClean="0">
                <a:latin typeface="+mj-lt"/>
              </a:rPr>
              <a:t># of 19-inch sets sold (per year)</a:t>
            </a:r>
          </a:p>
          <a:p>
            <a:pPr marL="0" indent="0">
              <a:buNone/>
            </a:pPr>
            <a:r>
              <a:rPr lang="en-US" sz="1800" i="1" dirty="0" smtClean="0">
                <a:latin typeface="+mj-lt"/>
              </a:rPr>
              <a:t>t – </a:t>
            </a:r>
            <a:r>
              <a:rPr lang="en-US" sz="1800" dirty="0"/>
              <a:t># of </a:t>
            </a:r>
            <a:r>
              <a:rPr lang="en-US" sz="1800" dirty="0" smtClean="0"/>
              <a:t>21-inch </a:t>
            </a:r>
            <a:r>
              <a:rPr lang="en-US" sz="1800" dirty="0"/>
              <a:t>sets sold (per year)</a:t>
            </a:r>
            <a:endParaRPr lang="en-US" sz="1800" dirty="0" smtClean="0">
              <a:latin typeface="+mj-lt"/>
            </a:endParaRPr>
          </a:p>
          <a:p>
            <a:pPr marL="0" indent="0">
              <a:buFont typeface="Arial"/>
              <a:buNone/>
            </a:pPr>
            <a:r>
              <a:rPr lang="en-US" sz="1800" i="1" dirty="0" smtClean="0">
                <a:latin typeface="+mj-lt"/>
              </a:rPr>
              <a:t>p – </a:t>
            </a:r>
            <a:r>
              <a:rPr lang="en-US" sz="1800" dirty="0" smtClean="0">
                <a:latin typeface="+mj-lt"/>
              </a:rPr>
              <a:t>selling price for 19 inch set ($)</a:t>
            </a:r>
          </a:p>
          <a:p>
            <a:pPr marL="0" indent="0">
              <a:buNone/>
            </a:pPr>
            <a:r>
              <a:rPr lang="en-US" sz="1800" i="1" dirty="0"/>
              <a:t>q</a:t>
            </a:r>
            <a:r>
              <a:rPr lang="en-US" sz="1800" i="1" dirty="0" smtClean="0"/>
              <a:t> </a:t>
            </a:r>
            <a:r>
              <a:rPr lang="en-US" sz="1800" i="1" dirty="0"/>
              <a:t>– </a:t>
            </a:r>
            <a:r>
              <a:rPr lang="en-US" sz="1800" dirty="0"/>
              <a:t>selling price for </a:t>
            </a:r>
            <a:r>
              <a:rPr lang="en-US" sz="1800" dirty="0" smtClean="0"/>
              <a:t>21 </a:t>
            </a:r>
            <a:r>
              <a:rPr lang="en-US" sz="1800" dirty="0"/>
              <a:t>inch </a:t>
            </a:r>
            <a:r>
              <a:rPr lang="en-US" sz="1800" dirty="0" smtClean="0"/>
              <a:t>set ($)</a:t>
            </a:r>
            <a:endParaRPr lang="en-US" sz="1800" dirty="0" smtClean="0">
              <a:latin typeface="+mj-lt"/>
            </a:endParaRP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manufacturing TVs ($/</a:t>
            </a:r>
            <a:r>
              <a:rPr lang="en-US" sz="1800" dirty="0" err="1" smtClean="0">
                <a:latin typeface="+mj-lt"/>
              </a:rPr>
              <a:t>yr</a:t>
            </a:r>
            <a:r>
              <a:rPr lang="en-US" sz="1800" dirty="0" smtClean="0">
                <a:latin typeface="+mj-lt"/>
              </a:rPr>
              <a:t>)</a:t>
            </a:r>
          </a:p>
          <a:p>
            <a:pPr marL="0" indent="0">
              <a:buFont typeface="Arial"/>
              <a:buNone/>
            </a:pPr>
            <a:r>
              <a:rPr lang="en-US" sz="1800" i="1" dirty="0" smtClean="0">
                <a:latin typeface="+mj-lt"/>
              </a:rPr>
              <a:t>R – </a:t>
            </a:r>
            <a:r>
              <a:rPr lang="en-US" sz="1800" dirty="0" smtClean="0">
                <a:latin typeface="+mj-lt"/>
              </a:rPr>
              <a:t>revenue from the sale of TVs ($/</a:t>
            </a:r>
            <a:r>
              <a:rPr lang="en-US" sz="1800" dirty="0" err="1" smtClean="0">
                <a:latin typeface="+mj-lt"/>
              </a:rPr>
              <a:t>yr</a:t>
            </a:r>
            <a:r>
              <a:rPr lang="en-US" sz="1800" dirty="0" smtClean="0">
                <a:latin typeface="+mj-lt"/>
              </a:rPr>
              <a:t>)</a:t>
            </a:r>
          </a:p>
          <a:p>
            <a:pPr marL="0" indent="0">
              <a:buFont typeface="Arial"/>
              <a:buNone/>
            </a:pPr>
            <a:r>
              <a:rPr lang="en-US" sz="1800" i="1" dirty="0" smtClean="0">
                <a:latin typeface="+mj-lt"/>
              </a:rPr>
              <a:t>P – </a:t>
            </a:r>
            <a:r>
              <a:rPr lang="en-US" sz="1800" dirty="0" smtClean="0">
                <a:latin typeface="+mj-lt"/>
              </a:rPr>
              <a:t>profit from the sale of TVs ($/</a:t>
            </a:r>
            <a:r>
              <a:rPr lang="en-US" sz="1800" dirty="0" err="1" smtClean="0">
                <a:latin typeface="+mj-lt"/>
              </a:rPr>
              <a:t>yr</a:t>
            </a:r>
            <a:r>
              <a:rPr lang="en-US" sz="1800" dirty="0" smtClean="0">
                <a:latin typeface="+mj-lt"/>
              </a:rPr>
              <a:t>)</a:t>
            </a:r>
            <a:r>
              <a:rPr lang="en-US" sz="1800" i="1" dirty="0" smtClean="0">
                <a:latin typeface="+mj-lt"/>
              </a:rPr>
              <a:t> </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291224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544025"/>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544025"/>
                <a:ext cx="2094147" cy="91629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p:cNvSpPr txBox="1">
            <a:spLocks/>
          </p:cNvSpPr>
          <p:nvPr/>
        </p:nvSpPr>
        <p:spPr>
          <a:xfrm>
            <a:off x="457199" y="4580401"/>
            <a:ext cx="8344861" cy="208019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a:t>
            </a:r>
            <a:endParaRPr lang="en-US" sz="1800" b="1" u="sng" dirty="0"/>
          </a:p>
          <a:p>
            <a:pPr marL="0" indent="0">
              <a:buNone/>
            </a:pPr>
            <a:r>
              <a:rPr lang="en-US" sz="1800" dirty="0" smtClean="0"/>
              <a:t>$0.01 </a:t>
            </a:r>
            <a:r>
              <a:rPr lang="en-US" sz="1800" dirty="0"/>
              <a:t>– </a:t>
            </a:r>
            <a:r>
              <a:rPr lang="en-US" sz="1800" dirty="0" smtClean="0"/>
              <a:t>amount of price drop per unit sold</a:t>
            </a:r>
            <a:endParaRPr lang="en-US" sz="1800" dirty="0"/>
          </a:p>
          <a:p>
            <a:pPr marL="0" indent="0">
              <a:buNone/>
            </a:pPr>
            <a:r>
              <a:rPr lang="en-US" sz="1800" dirty="0" smtClean="0"/>
              <a:t>$0.003 </a:t>
            </a:r>
            <a:r>
              <a:rPr lang="en-US" sz="1800" dirty="0"/>
              <a:t>– </a:t>
            </a:r>
            <a:r>
              <a:rPr lang="en-US" sz="1800" dirty="0" smtClean="0"/>
              <a:t>amount of price drop for 19-inch set for each 21-inch sold</a:t>
            </a:r>
            <a:endParaRPr lang="en-US" sz="1800" dirty="0"/>
          </a:p>
          <a:p>
            <a:pPr marL="0" indent="0">
              <a:buNone/>
            </a:pPr>
            <a:r>
              <a:rPr lang="en-US" sz="1800" dirty="0" smtClean="0"/>
              <a:t>$0.004 </a:t>
            </a:r>
            <a:r>
              <a:rPr lang="en-US" sz="1800" dirty="0"/>
              <a:t>– amount of price drop </a:t>
            </a:r>
            <a:r>
              <a:rPr lang="en-US" sz="1800" dirty="0" smtClean="0"/>
              <a:t>for 21-inch </a:t>
            </a:r>
            <a:r>
              <a:rPr lang="en-US" sz="1800" dirty="0"/>
              <a:t>set for each </a:t>
            </a:r>
            <a:r>
              <a:rPr lang="en-US" sz="1800" dirty="0" smtClean="0"/>
              <a:t>19-inch sold</a:t>
            </a:r>
            <a:endParaRPr lang="en-US" sz="1800" dirty="0"/>
          </a:p>
        </p:txBody>
      </p:sp>
      <p:sp>
        <p:nvSpPr>
          <p:cNvPr id="5" name="Oval Callout 4"/>
          <p:cNvSpPr/>
          <p:nvPr/>
        </p:nvSpPr>
        <p:spPr>
          <a:xfrm>
            <a:off x="5781369" y="1417638"/>
            <a:ext cx="2195238" cy="1238864"/>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Let’s check units.</a:t>
            </a:r>
            <a:endParaRPr lang="en-US" dirty="0"/>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2: Select the modeling approach</a:t>
            </a:r>
            <a:endParaRPr lang="en-US" sz="3900" dirty="0">
              <a:solidFill>
                <a:schemeClr val="bg1"/>
              </a:solidFill>
            </a:endParaRPr>
          </a:p>
        </p:txBody>
      </p:sp>
      <p:sp>
        <p:nvSpPr>
          <p:cNvPr id="3" name="Content Placeholder 2 1"/>
          <p:cNvSpPr>
            <a:spLocks noGrp="1"/>
          </p:cNvSpPr>
          <p:nvPr>
            <p:ph idx="1"/>
          </p:nvPr>
        </p:nvSpPr>
        <p:spPr>
          <a:xfrm>
            <a:off x="3392128" y="1622322"/>
            <a:ext cx="5294671" cy="1484671"/>
          </a:xfrm>
          <a:effectLst>
            <a:glow rad="139700">
              <a:schemeClr val="accent4">
                <a:satMod val="175000"/>
                <a:alpha val="40000"/>
              </a:schemeClr>
            </a:glow>
          </a:effectLst>
        </p:spPr>
        <p:txBody>
          <a:bodyPr>
            <a:noAutofit/>
          </a:bodyPr>
          <a:lstStyle/>
          <a:p>
            <a:pPr marL="0" indent="0">
              <a:buNone/>
            </a:pPr>
            <a:r>
              <a:rPr lang="en-US" sz="2200" dirty="0" smtClean="0"/>
              <a:t>Working backwards through our assumptions:</a:t>
            </a:r>
            <a:endParaRPr lang="en-US" sz="1800" dirty="0"/>
          </a:p>
          <a:p>
            <a:pPr marL="0" indent="0">
              <a:buNone/>
            </a:pPr>
            <a:endParaRPr lang="en-US" sz="2200" dirty="0"/>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2"/>
              <p:cNvSpPr txBox="1">
                <a:spLocks/>
              </p:cNvSpPr>
              <p:nvPr/>
            </p:nvSpPr>
            <p:spPr>
              <a:xfrm>
                <a:off x="460375" y="1669589"/>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7" name="Content Placeholder 2 2"/>
              <p:cNvSpPr txBox="1">
                <a:spLocks noRot="1" noChangeAspect="1" noMove="1" noResize="1" noEditPoints="1" noAdjustHandles="1" noChangeArrowheads="1" noChangeShapeType="1" noTextEdit="1"/>
              </p:cNvSpPr>
              <p:nvPr/>
            </p:nvSpPr>
            <p:spPr>
              <a:xfrm>
                <a:off x="460375" y="1669589"/>
                <a:ext cx="3553990" cy="291224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9" name="Picture 8"/>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500284" y="2432439"/>
            <a:ext cx="4316954" cy="1758476"/>
          </a:xfrm>
          <a:prstGeom prst="rect">
            <a:avLst/>
          </a:prstGeom>
        </p:spPr>
      </p:pic>
      <p:sp>
        <p:nvSpPr>
          <p:cNvPr id="12" name="TextBox 11"/>
          <p:cNvSpPr txBox="1"/>
          <p:nvPr/>
        </p:nvSpPr>
        <p:spPr>
          <a:xfrm>
            <a:off x="460375" y="4807973"/>
            <a:ext cx="8226425" cy="1107996"/>
          </a:xfrm>
          <a:prstGeom prst="rect">
            <a:avLst/>
          </a:prstGeom>
          <a:noFill/>
        </p:spPr>
        <p:txBody>
          <a:bodyPr wrap="square" rtlCol="0">
            <a:spAutoFit/>
          </a:bodyPr>
          <a:lstStyle/>
          <a:p>
            <a:r>
              <a:rPr lang="en-US" sz="2200" dirty="0" smtClean="0"/>
              <a:t>The profit function can be expressed in terms of just the independent variables </a:t>
            </a:r>
            <a:r>
              <a:rPr lang="en-US" sz="2200" i="1" dirty="0" smtClean="0"/>
              <a:t>s</a:t>
            </a:r>
            <a:r>
              <a:rPr lang="en-US" sz="2200" dirty="0" smtClean="0"/>
              <a:t> and </a:t>
            </a:r>
            <a:r>
              <a:rPr lang="en-US" sz="2200" i="1" dirty="0" smtClean="0"/>
              <a:t>t. </a:t>
            </a:r>
            <a:r>
              <a:rPr lang="en-US" sz="2200" dirty="0" smtClean="0"/>
              <a:t>Therefore, this is a multivariable optimization problem.</a:t>
            </a:r>
            <a:endParaRPr lang="en-US" sz="2200" dirty="0"/>
          </a:p>
        </p:txBody>
      </p:sp>
    </p:spTree>
    <p:extLst>
      <p:ext uri="{BB962C8B-B14F-4D97-AF65-F5344CB8AC3E}">
        <p14:creationId xmlns:p14="http://schemas.microsoft.com/office/powerpoint/2010/main" val="129298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Multivariable Optimization Models</a:t>
            </a:r>
            <a:endParaRPr lang="en-US" sz="3900" dirty="0">
              <a:solidFill>
                <a:schemeClr val="bg1"/>
              </a:solidFill>
            </a:endParaRPr>
          </a:p>
        </p:txBody>
      </p:sp>
      <p:sp>
        <p:nvSpPr>
          <p:cNvPr id="3" name="Content Placeholder 2"/>
          <p:cNvSpPr>
            <a:spLocks noGrp="1"/>
          </p:cNvSpPr>
          <p:nvPr>
            <p:ph idx="1"/>
          </p:nvPr>
        </p:nvSpPr>
        <p:spPr>
          <a:xfrm>
            <a:off x="457200" y="1798536"/>
            <a:ext cx="8229600" cy="4071322"/>
          </a:xfrm>
          <a:effectLst>
            <a:glow rad="139700">
              <a:schemeClr val="accent4">
                <a:satMod val="175000"/>
                <a:alpha val="40000"/>
              </a:schemeClr>
            </a:glow>
          </a:effectLst>
        </p:spPr>
        <p:txBody>
          <a:bodyPr>
            <a:noAutofit/>
          </a:bodyPr>
          <a:lstStyle/>
          <a:p>
            <a:r>
              <a:rPr lang="en-US" sz="2400" dirty="0" smtClean="0"/>
              <a:t>Goal is to determine the value of control variables which maximize or minimize a function of interest</a:t>
            </a:r>
          </a:p>
          <a:p>
            <a:r>
              <a:rPr lang="en-US" sz="2400" dirty="0" smtClean="0"/>
              <a:t>Variables typically have constraints of some type on them</a:t>
            </a:r>
          </a:p>
          <a:p>
            <a:r>
              <a:rPr lang="en-US" sz="2400" dirty="0" smtClean="0"/>
              <a:t>These types of problems are often introduced in an introductory multivariable calculus course (often Calculus III)</a:t>
            </a:r>
            <a:endParaRPr lang="en-US" sz="2400" dirty="0"/>
          </a:p>
          <a:p>
            <a:pPr marL="0" indent="0">
              <a:buNone/>
            </a:pPr>
            <a:endParaRPr lang="en-US" sz="2200" dirty="0"/>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483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Extreme Value Theorem (Calculus III)</a:t>
            </a:r>
            <a:endParaRPr lang="en-US" sz="3900" dirty="0">
              <a:solidFill>
                <a:schemeClr val="bg1"/>
              </a:solidFill>
            </a:endParaRPr>
          </a:p>
        </p:txBody>
      </p:sp>
      <p:sp>
        <p:nvSpPr>
          <p:cNvPr id="3" name="Content Placeholder 2 1"/>
          <p:cNvSpPr>
            <a:spLocks noGrp="1"/>
          </p:cNvSpPr>
          <p:nvPr>
            <p:ph idx="1"/>
          </p:nvPr>
        </p:nvSpPr>
        <p:spPr>
          <a:xfrm>
            <a:off x="460375" y="1411844"/>
            <a:ext cx="8028039" cy="544989"/>
          </a:xfrm>
          <a:effectLst>
            <a:glow rad="139700">
              <a:schemeClr val="accent4">
                <a:satMod val="175000"/>
                <a:alpha val="40000"/>
              </a:schemeClr>
            </a:glow>
          </a:effectLst>
        </p:spPr>
        <p:txBody>
          <a:bodyPr>
            <a:noAutofit/>
          </a:bodyPr>
          <a:lstStyle/>
          <a:p>
            <a:pPr marL="0" indent="0">
              <a:buNone/>
            </a:pPr>
            <a:r>
              <a:rPr lang="en-US" sz="2200" dirty="0" smtClean="0"/>
              <a:t>Extreme Value Theorem (EVT)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57200" y="1968818"/>
            <a:ext cx="5605180" cy="1198477"/>
          </a:xfrm>
          <a:prstGeom prst="rect">
            <a:avLst/>
          </a:prstGeom>
        </p:spPr>
      </p:pic>
      <p:pic>
        <p:nvPicPr>
          <p:cNvPr id="12" name="Picture 11"/>
          <p:cNvPicPr>
            <a:picLocks noChangeAspect="1"/>
          </p:cNvPicPr>
          <p:nvPr/>
        </p:nvPicPr>
        <p:blipFill>
          <a:blip r:embed="rId7"/>
          <a:stretch>
            <a:fillRect/>
          </a:stretch>
        </p:blipFill>
        <p:spPr>
          <a:xfrm>
            <a:off x="6149770" y="1605395"/>
            <a:ext cx="2724150" cy="4629150"/>
          </a:xfrm>
          <a:prstGeom prst="rect">
            <a:avLst/>
          </a:prstGeom>
        </p:spPr>
      </p:pic>
      <p:pic>
        <p:nvPicPr>
          <p:cNvPr id="18" name="Picture 1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60375" y="1459776"/>
            <a:ext cx="4901382" cy="4382771"/>
          </a:xfrm>
          <a:prstGeom prst="rect">
            <a:avLst/>
          </a:prstGeom>
        </p:spPr>
      </p:pic>
    </p:spTree>
    <p:extLst>
      <p:ext uri="{BB962C8B-B14F-4D97-AF65-F5344CB8AC3E}">
        <p14:creationId xmlns:p14="http://schemas.microsoft.com/office/powerpoint/2010/main" val="105764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Formulate the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7" name="TextBox 16"/>
              <p:cNvSpPr txBox="1"/>
              <p:nvPr/>
            </p:nvSpPr>
            <p:spPr>
              <a:xfrm>
                <a:off x="457200" y="4619268"/>
                <a:ext cx="8229600" cy="1204048"/>
              </a:xfrm>
              <a:prstGeom prst="rect">
                <a:avLst/>
              </a:prstGeom>
              <a:noFill/>
            </p:spPr>
            <p:txBody>
              <a:bodyPr wrap="square" rtlCol="0">
                <a:spAutoFit/>
              </a:bodyPr>
              <a:lstStyle/>
              <a:p>
                <a:r>
                  <a:rPr lang="en-US" dirty="0" smtClean="0"/>
                  <a:t>Substituting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i="1" dirty="0" smtClean="0"/>
                  <a:t> </a:t>
                </a:r>
                <a:r>
                  <a:rPr lang="en-US" dirty="0" smtClean="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smtClean="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i="1" dirty="0" smtClean="0"/>
                  <a:t> </a:t>
                </a:r>
                <a:r>
                  <a:rPr lang="en-US" dirty="0" smtClean="0"/>
                  <a:t>for </a:t>
                </a:r>
                <a:r>
                  <a:rPr lang="en-US" i="1" dirty="0" smtClean="0"/>
                  <a:t>P </a:t>
                </a:r>
                <a:r>
                  <a:rPr lang="en-US" dirty="0" smtClean="0"/>
                  <a:t>we get the following: </a:t>
                </a:r>
                <a:br>
                  <a:rPr lang="en-US" dirty="0" smtClean="0"/>
                </a:br>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set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smtClean="0"/>
                  <a:t>                             </a:t>
                </a:r>
                <a:r>
                  <a:rPr lang="en-US" u="sng" dirty="0" smtClean="0">
                    <a:solidFill>
                      <a:srgbClr val="00B050"/>
                    </a:solidFill>
                    <a:latin typeface="Consolas" panose="020B0609020204030204" pitchFamily="49" charset="0"/>
                  </a:rPr>
                  <a:t>section2-1.py</a:t>
                </a:r>
                <a:endParaRPr lang="en-US" u="sng" dirty="0">
                  <a:solidFill>
                    <a:srgbClr val="00B050"/>
                  </a:solidFill>
                  <a:latin typeface="Consolas" panose="020B0609020204030204" pitchFamily="49"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457200" y="4619268"/>
                <a:ext cx="8229600" cy="1204048"/>
              </a:xfrm>
              <a:prstGeom prst="rect">
                <a:avLst/>
              </a:prstGeom>
              <a:blipFill>
                <a:blip r:embed="rId5"/>
                <a:stretch>
                  <a:fillRect l="-593" t="-3046" b="-7614"/>
                </a:stretch>
              </a:blipFill>
            </p:spPr>
            <p:txBody>
              <a:bodyPr/>
              <a:lstStyle/>
              <a:p>
                <a:r>
                  <a:rPr lang="en-US">
                    <a:noFill/>
                  </a:rPr>
                  <a:t> </a:t>
                </a:r>
              </a:p>
            </p:txBody>
          </p:sp>
        </mc:Fallback>
      </mc:AlternateContent>
      <p:sp>
        <p:nvSpPr>
          <p:cNvPr id="12" name="Content Placeholder 2 1"/>
          <p:cNvSpPr>
            <a:spLocks noGrp="1"/>
          </p:cNvSpPr>
          <p:nvPr>
            <p:ph idx="1"/>
          </p:nvPr>
        </p:nvSpPr>
        <p:spPr>
          <a:xfrm>
            <a:off x="3392128" y="1612490"/>
            <a:ext cx="5294671" cy="1484671"/>
          </a:xfrm>
          <a:effectLst>
            <a:glow rad="139700">
              <a:schemeClr val="accent4">
                <a:satMod val="175000"/>
                <a:alpha val="40000"/>
              </a:schemeClr>
            </a:glow>
          </a:effectLst>
        </p:spPr>
        <p:txBody>
          <a:bodyPr>
            <a:noAutofit/>
          </a:bodyPr>
          <a:lstStyle/>
          <a:p>
            <a:pPr marL="0" indent="0">
              <a:buNone/>
            </a:pPr>
            <a:r>
              <a:rPr lang="en-US" sz="2200" dirty="0" smtClean="0"/>
              <a:t>Working backwards through our assumptions:</a:t>
            </a:r>
            <a:endParaRPr lang="en-US" sz="1800" dirty="0"/>
          </a:p>
          <a:p>
            <a:pPr marL="0" indent="0">
              <a:buNone/>
            </a:pPr>
            <a:endParaRPr lang="en-US" sz="2200" dirty="0"/>
          </a:p>
          <a:p>
            <a:pPr marL="0" indent="0">
              <a:buNone/>
            </a:pPr>
            <a:endParaRPr lang="en-US" sz="2400" dirty="0">
              <a:latin typeface="Verdana" panose="020B0604030504040204" pitchFamily="34" charset="0"/>
            </a:endParaRPr>
          </a:p>
        </p:txBody>
      </p:sp>
      <mc:AlternateContent xmlns:mc="http://schemas.openxmlformats.org/markup-compatibility/2006" xmlns:a14="http://schemas.microsoft.com/office/drawing/2010/main">
        <mc:Choice Requires="a14">
          <p:sp>
            <p:nvSpPr>
              <p:cNvPr id="13" name="Content Placeholder 2 2"/>
              <p:cNvSpPr txBox="1">
                <a:spLocks/>
              </p:cNvSpPr>
              <p:nvPr/>
            </p:nvSpPr>
            <p:spPr>
              <a:xfrm>
                <a:off x="460375" y="1659757"/>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3" name="Content Placeholder 2 2"/>
              <p:cNvSpPr txBox="1">
                <a:spLocks noRot="1" noChangeAspect="1" noMove="1" noResize="1" noEditPoints="1" noAdjustHandles="1" noChangeArrowheads="1" noChangeShapeType="1" noTextEdit="1"/>
              </p:cNvSpPr>
              <p:nvPr/>
            </p:nvSpPr>
            <p:spPr>
              <a:xfrm>
                <a:off x="460375" y="1659757"/>
                <a:ext cx="3553990" cy="291224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4" name="Picture 13"/>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3500284" y="2412775"/>
            <a:ext cx="4316954" cy="1758476"/>
          </a:xfrm>
          <a:prstGeom prst="rect">
            <a:avLst/>
          </a:prstGeom>
        </p:spPr>
      </p:pic>
    </p:spTree>
    <p:extLst>
      <p:ext uri="{BB962C8B-B14F-4D97-AF65-F5344CB8AC3E}">
        <p14:creationId xmlns:p14="http://schemas.microsoft.com/office/powerpoint/2010/main" val="176974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build="p"/>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of five-step method</a:t>
            </a:r>
            <a:endParaRPr lang="en-US" sz="3900" dirty="0">
              <a:solidFill>
                <a:schemeClr val="bg1"/>
              </a:solidFill>
            </a:endParaRPr>
          </a:p>
        </p:txBody>
      </p:sp>
      <p:sp>
        <p:nvSpPr>
          <p:cNvPr id="3" name="Content Placeholder 2"/>
          <p:cNvSpPr>
            <a:spLocks noGrp="1"/>
          </p:cNvSpPr>
          <p:nvPr>
            <p:ph idx="1"/>
          </p:nvPr>
        </p:nvSpPr>
        <p:spPr>
          <a:xfrm>
            <a:off x="457200" y="1798536"/>
            <a:ext cx="8229600" cy="4071322"/>
          </a:xfrm>
          <a:effectLst>
            <a:glow rad="139700">
              <a:schemeClr val="accent4">
                <a:satMod val="175000"/>
                <a:alpha val="40000"/>
              </a:schemeClr>
            </a:glow>
          </a:effectLst>
        </p:spPr>
        <p:txBody>
          <a:bodyPr>
            <a:noAutofit/>
          </a:bodyPr>
          <a:lstStyle/>
          <a:p>
            <a:pPr marL="0" indent="0">
              <a:buNone/>
            </a:pPr>
            <a:r>
              <a:rPr lang="en-US" sz="2200" b="1" dirty="0"/>
              <a:t>Step </a:t>
            </a:r>
            <a:r>
              <a:rPr lang="en-US" sz="2200" b="1" dirty="0" smtClean="0"/>
              <a:t>4.</a:t>
            </a:r>
            <a:r>
              <a:rPr lang="en-US" sz="2200" dirty="0" smtClean="0"/>
              <a:t>   Solve the model.</a:t>
            </a:r>
            <a:endParaRPr lang="en-US" sz="2200" dirty="0"/>
          </a:p>
          <a:p>
            <a:r>
              <a:rPr lang="en-US" sz="2200" dirty="0" smtClean="0"/>
              <a:t>Apply the procedure from Step 2 to the problem formulated in step 3.</a:t>
            </a:r>
            <a:endParaRPr lang="en-US" sz="2200" dirty="0"/>
          </a:p>
          <a:p>
            <a:r>
              <a:rPr lang="en-US" sz="2200" dirty="0" smtClean="0"/>
              <a:t>Check for errors and confirm you solution makes sense.</a:t>
            </a:r>
            <a:endParaRPr lang="en-US" sz="2200" dirty="0"/>
          </a:p>
          <a:p>
            <a:r>
              <a:rPr lang="en-US" sz="2200" dirty="0" smtClean="0"/>
              <a:t>Here is where we want to incorporate appropriate technology to reduce the chance for error and help to verify results.</a:t>
            </a:r>
            <a:endParaRPr lang="en-US" sz="1800" dirty="0"/>
          </a:p>
          <a:p>
            <a:pPr marL="0" indent="0">
              <a:buNone/>
            </a:pPr>
            <a:endParaRPr lang="en-US" sz="2200" dirty="0"/>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05573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8.74016"/>
  <p:tag name="ORIGINALWIDTH" val="712.4109"/>
  <p:tag name="LATEXADDIN" val="\documentclass{article}&#10;\usepackage{amsmath}&#10;\pagestyle{empty}&#10;\begin{document}&#10;&#10;&#10;$$x_1, x_2, \dots, x_n$$&#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65.3918"/>
  <p:tag name="ORIGINALWIDTH" val="2124.484"/>
  <p:tag name="LATEXADDIN" val="\documentclass{article}&#10;\usepackage{amsmath}&#10;\pagestyle{empty}&#10;\begin{document}&#10;&#10;&#10;\begin{align*}&#10;P &amp;= R-C \\&#10;&amp;= (ps+qt)-(400000+195s+225t) \\&#10;&amp;=(339-0.01s-0.003t)s \\&#10;&amp; \qquad +(399-0.004s-0.01t)t \\&#10;&amp; \qquad-(400000+195s+225t)&#10;\end{align*}&#10;&#10;\end{document}"/>
  <p:tag name="IGUANATEXSIZE" val="20"/>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36.183"/>
  <p:tag name="ORIGINALWIDTH" val="2507.687"/>
  <p:tag name="LATEXADDIN" val="\documentclass{article}&#10;\usepackage{amsmath}&#10;\usepackage{amsfonts}&#10;\pagestyle{empty}&#10;\begin{document}&#10;&#10;&#10;\noindent Let $f:D\to \mathbb{R}$ be a continuous function. &#10;&#10;\noindent If $D$ is a closed and bounded set in $\mathbb{R}^n$ then $f$   &#10;&#10;\noindent obtains an absolute maximum and absolute &#10;&#10;\noindent minimum on the set $D$.&#10;&#10;\end{document}"/>
  <p:tag name="IGUANATEXSIZE" val="22"/>
  <p:tag name="IGUANATEXCURSOR" val="313"/>
  <p:tag name="TRANSPARENCY" val="True"/>
  <p:tag name="FILENAME" val=""/>
  <p:tag name="LATEXENGINEID" val="0"/>
  <p:tag name="TEMPFOLDER" val="c:\temp\"/>
  <p:tag name="LATEXFORMHEIGHT" val="312"/>
  <p:tag name="LATEXFORMWIDTH" val="522.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065.992"/>
  <p:tag name="ORIGINALWIDTH" val="2310.461"/>
  <p:tag name="LATEXADDIN" val="\documentclass{article}&#10;\usepackage{amsmath}&#10;\usepackage{amsfonts}&#10;\pagestyle{empty}&#10;\begin{document}&#10;&#10;\noindent \textbf{Fact (Calculus III)}&#10;&#10;\noindent The extreme values occur either at critical &#10;&#10;\noindent points in the interior of the domain $D$   &#10;&#10;\noindent A point $p=(x_1,x_2,\dots,x_n)$ in $D$ is a &#10;&#10;\noindent critical point when $\nabla f(p) = 0$. That is,&#10;\begin{align*}&#10;\frac{\partial f}{\partial x_1}(x_1,x_2, \dots, x_n) &amp;= 0 &amp; &amp; \\&#10;\frac{\partial f}{\partial x_2}(x_1,x_2, \dots, x_n) &amp;= 0 &amp; &amp;\\&#10;\vdots &amp; &amp; &amp;\\&#10;\frac{\partial f}{\partial x_n}(x_1,x_2, \dots, x_n) &amp;= 0 &amp; &amp;&#10;\end{align*}&#10;\end{document}"/>
  <p:tag name="IGUANATEXSIZE" val="22"/>
  <p:tag name="IGUANATEXCURSOR" val="113"/>
  <p:tag name="TRANSPARENCY" val="True"/>
  <p:tag name="FILENAME" val=""/>
  <p:tag name="LATEXENGINEID" val="0"/>
  <p:tag name="TEMPFOLDER" val="c:\temp\"/>
  <p:tag name="LATEXFORMHEIGHT" val="312"/>
  <p:tag name="LATEXFORMWIDTH" val="522.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65.3918"/>
  <p:tag name="ORIGINALWIDTH" val="2124.484"/>
  <p:tag name="LATEXADDIN" val="\documentclass{article}&#10;\usepackage{amsmath}&#10;\pagestyle{empty}&#10;\begin{document}&#10;&#10;&#10;\begin{align*}&#10;P &amp;= R-C \\&#10;&amp;= (ps+qt)-(400000+195s+225t) \\&#10;&amp;=(339-0.01s-0.003t)s \\&#10;&amp; \qquad +(399-0.004s-0.01t)t \\&#10;&amp; \qquad-(400000+195s+225t)&#10;\end{align*}&#10;&#10;\end{document}"/>
  <p:tag name="IGUANATEXSIZE" val="20"/>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65.3918"/>
  <p:tag name="ORIGINALWIDTH" val="2124.484"/>
  <p:tag name="LATEXADDIN" val="\documentclass{article}&#10;\usepackage{amsmath}&#10;\pagestyle{empty}&#10;\begin{document}&#10;&#10;&#10;\begin{align*}&#10;P &amp;= R-C \\&#10;&amp;= (ps+qt)-(400000+195s+225t) \\&#10;&amp;=(339-as-0.003t)s \\&#10;&amp; \qquad +(399-0.004s-0.01t)t \\&#10;&amp; \qquad-(400000+195s+225t)&#10;\end{align*}&#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604.4244"/>
  <p:tag name="ORIGINALWIDTH" val="1808.774"/>
  <p:tag name="LATEXADDIN" val="\documentclass{article}&#10;\usepackage{amsmath}&#10;\pagestyle{empty}&#10;\begin{document}&#10;\begin{align*}&#10;S(x_1,a) &amp;= \frac{dx_1}{da} \cdot \frac{a}{x_1} \\&#10;&amp;= -\frac{66,480,000,000}{(40,000a - 49)^2} \cdot \frac{a}{x_1}  &#10;\end{align*}&#10;&#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604.4244"/>
  <p:tag name="ORIGINALWIDTH" val="3350.581"/>
  <p:tag name="LATEXADDIN" val="\documentclass{article}&#10;\usepackage{amsmath}&#10;\pagestyle{empty}&#10;\begin{document}&#10;\begin{align*}&#10;S(x_2,a) &amp;= \frac{dx_2}{da} \cdot \frac{a}{x_2} \\&#10;&amp;= -\frac{930,720,000,000,000a-1,140,132,000,000}{(40,000a - 49)^3} \cdot \frac{a}{x_2}  &#10;\end{align*}&#10;&#10;&#10;&#10;\end{document}"/>
  <p:tag name="IGUANATEXSIZE" val="24"/>
  <p:tag name="IGUANATEXCURSOR" val="23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1662</Words>
  <Application>Microsoft Office PowerPoint</Application>
  <PresentationFormat>On-screen Show (4:3)</PresentationFormat>
  <Paragraphs>241</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 arial</vt:lpstr>
      <vt:lpstr>Arial</vt:lpstr>
      <vt:lpstr>Calibri</vt:lpstr>
      <vt:lpstr>Cambria Math</vt:lpstr>
      <vt:lpstr>Consolas</vt:lpstr>
      <vt:lpstr>Verdana</vt:lpstr>
      <vt:lpstr>Office Theme</vt:lpstr>
      <vt:lpstr>Multivariable Optimization</vt:lpstr>
      <vt:lpstr>Multivariable Optimization</vt:lpstr>
      <vt:lpstr>Example: TV Manufacturing</vt:lpstr>
      <vt:lpstr>Step 1: Ask the question.</vt:lpstr>
      <vt:lpstr>Step 2: Select the modeling approach</vt:lpstr>
      <vt:lpstr>Multivariable Optimization Models</vt:lpstr>
      <vt:lpstr>Extreme Value Theorem (Calculus III)</vt:lpstr>
      <vt:lpstr>Step 3: Formulate the model</vt:lpstr>
      <vt:lpstr>Step 4 of five-step method</vt:lpstr>
      <vt:lpstr>Step 4: Solve the Problem</vt:lpstr>
      <vt:lpstr>Step 4: Solve the Problem</vt:lpstr>
      <vt:lpstr>Step 4: Solve the Problem</vt:lpstr>
      <vt:lpstr>Step 5: Answer the question</vt:lpstr>
      <vt:lpstr>Step 5: Answer the question</vt:lpstr>
      <vt:lpstr>Sensitivity Analysis</vt:lpstr>
      <vt:lpstr>Sensitivity Analysis – Price Elasticity</vt:lpstr>
      <vt:lpstr>Price Elasticity of 19-inch set</vt:lpstr>
      <vt:lpstr>Price Elasticity of 19-inch set</vt:lpstr>
      <vt:lpstr>Reexamining Calculations</vt:lpstr>
      <vt:lpstr>Sensitivity of x_1 to a</vt:lpstr>
      <vt:lpstr>Sensitivity of x_2 to a</vt:lpstr>
      <vt:lpstr>Sensitivity of y to a</vt:lpstr>
      <vt:lpstr>Multivariable Chain Rule</vt:lpstr>
      <vt:lpstr>Sensitivity of y to a</vt:lpstr>
      <vt:lpstr>Sensitivity Interpretation</vt:lpstr>
      <vt:lpstr>Robustness with respect to a</vt:lpstr>
      <vt:lpstr>Notes on 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175</cp:revision>
  <dcterms:created xsi:type="dcterms:W3CDTF">2014-07-15T14:47:24Z</dcterms:created>
  <dcterms:modified xsi:type="dcterms:W3CDTF">2019-02-04T20:45:27Z</dcterms:modified>
</cp:coreProperties>
</file>