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91" r:id="rId3"/>
    <p:sldId id="320" r:id="rId4"/>
    <p:sldId id="303" r:id="rId5"/>
    <p:sldId id="290" r:id="rId6"/>
    <p:sldId id="296" r:id="rId7"/>
    <p:sldId id="295" r:id="rId8"/>
    <p:sldId id="298" r:id="rId9"/>
    <p:sldId id="304" r:id="rId10"/>
    <p:sldId id="299" r:id="rId11"/>
    <p:sldId id="321" r:id="rId12"/>
    <p:sldId id="322" r:id="rId13"/>
    <p:sldId id="323" r:id="rId14"/>
    <p:sldId id="324" r:id="rId15"/>
    <p:sldId id="325" r:id="rId16"/>
    <p:sldId id="326" r:id="rId17"/>
    <p:sldId id="327" r:id="rId18"/>
    <p:sldId id="328" r:id="rId19"/>
    <p:sldId id="329" r:id="rId20"/>
    <p:sldId id="330" r:id="rId21"/>
    <p:sldId id="332" r:id="rId22"/>
    <p:sldId id="333" r:id="rId23"/>
    <p:sldId id="306" r:id="rId24"/>
    <p:sldId id="30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1"/>
            <p14:sldId id="320"/>
            <p14:sldId id="303"/>
            <p14:sldId id="290"/>
            <p14:sldId id="296"/>
            <p14:sldId id="295"/>
            <p14:sldId id="298"/>
            <p14:sldId id="304"/>
          </p14:sldIdLst>
        </p14:section>
        <p14:section name="Lagrange" id="{DF7D8A4C-2323-4806-B2D6-EC96FFBDA4ED}">
          <p14:sldIdLst>
            <p14:sldId id="299"/>
            <p14:sldId id="321"/>
            <p14:sldId id="322"/>
            <p14:sldId id="323"/>
            <p14:sldId id="324"/>
            <p14:sldId id="325"/>
            <p14:sldId id="326"/>
            <p14:sldId id="327"/>
          </p14:sldIdLst>
        </p14:section>
        <p14:section name="Back to the Problem" id="{DCDD8605-F5D0-496D-A740-48AD40C3F762}">
          <p14:sldIdLst>
            <p14:sldId id="328"/>
            <p14:sldId id="329"/>
            <p14:sldId id="330"/>
            <p14:sldId id="332"/>
            <p14:sldId id="333"/>
            <p14:sldId id="306"/>
            <p14:sldId id="3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3115" autoAdjust="0"/>
  </p:normalViewPr>
  <p:slideViewPr>
    <p:cSldViewPr snapToGrid="0" snapToObjects="1">
      <p:cViewPr varScale="1">
        <p:scale>
          <a:sx n="57" d="100"/>
          <a:sy n="57" d="100"/>
        </p:scale>
        <p:origin x="1372" y="5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2 variable version. Notice the vectors are the gradients of the respective curves.</a:t>
            </a:r>
          </a:p>
          <a:p>
            <a:r>
              <a:rPr lang="en-US" baseline="0" dirty="0" smtClean="0"/>
              <a:t>\lambda is called a Lagrange multiplier</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873555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2 variable version. Notice the vectors are the gradients of the respective curves. </a:t>
            </a:r>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76396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are the two (can be somewhat) difficult steps.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1930676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2 variable version. Notice the vectors are the gradients of the respective curves. </a:t>
            </a:r>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398759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 out on board…solution x = +/- 32/17; y =+/- 45/17; lambda = 17/2</a:t>
            </a:r>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361506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 out on board…solution lambda1 = +/- </a:t>
            </a:r>
            <a:r>
              <a:rPr lang="en-US" baseline="0" dirty="0" err="1" smtClean="0"/>
              <a:t>sqrt</a:t>
            </a:r>
            <a:r>
              <a:rPr lang="en-US" baseline="0" dirty="0" smtClean="0"/>
              <a:t>(26)/4 lambda2 = 1-2lambda1; </a:t>
            </a:r>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61706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Python dictionaries; import; passing a function as a parameter</a:t>
            </a:r>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2740677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the picture it appears the maximum is at the intersection of the purple contour and the region.</a:t>
            </a:r>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424617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the picture it appears the maximum is at the intersection of the purple contour and the region.</a:t>
            </a:r>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25878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358781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05213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3848250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923901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175736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351089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47685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4208211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09427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74720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Based on the picture it appears the maximum is at the intersection of the purple contour and the region.</a:t>
            </a:r>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2 variable version. Notice the vectors are the gradients of the respective curves.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426962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2.jp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Multivariable Optimization:</a:t>
            </a:r>
            <a:br>
              <a:rPr lang="en-US" dirty="0" smtClean="0">
                <a:solidFill>
                  <a:schemeClr val="bg1"/>
                </a:solidFill>
              </a:rPr>
            </a:br>
            <a:r>
              <a:rPr lang="en-US" dirty="0" smtClean="0">
                <a:solidFill>
                  <a:schemeClr val="bg1"/>
                </a:solidFill>
              </a:rPr>
              <a:t>Lagrange Multipliers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6185041" y="1531939"/>
                <a:ext cx="2539679" cy="2246769"/>
              </a:xfrm>
              <a:prstGeom prst="rect">
                <a:avLst/>
              </a:prstGeom>
              <a:noFill/>
            </p:spPr>
            <p:txBody>
              <a:bodyPr wrap="square" rtlCol="0">
                <a:spAutoFit/>
              </a:bodyPr>
              <a:lstStyle/>
              <a:p>
                <a:r>
                  <a:rPr lang="en-US" sz="2000" b="1" u="sng" dirty="0" smtClean="0"/>
                  <a:t>General Problem:</a:t>
                </a:r>
              </a:p>
              <a:p>
                <a:r>
                  <a:rPr lang="en-US" sz="2000" b="1" dirty="0" smtClean="0"/>
                  <a:t>(for 2 variables)</a:t>
                </a:r>
                <a:endParaRPr lang="en-US" sz="2000" b="1" dirty="0"/>
              </a:p>
              <a:p>
                <a:endParaRPr lang="en-US" sz="2000" b="1" u="sng" dirty="0" smtClean="0"/>
              </a:p>
              <a:p>
                <a:r>
                  <a:rPr lang="en-US" sz="2000" dirty="0" smtClean="0"/>
                  <a:t>Maximize the </a:t>
                </a:r>
                <a:r>
                  <a:rPr lang="en-US" sz="2000" dirty="0"/>
                  <a:t>f</a:t>
                </a:r>
                <a:r>
                  <a:rPr lang="en-US" sz="2000" dirty="0" smtClean="0"/>
                  <a:t>unction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oMath>
                  </m:oMathPara>
                </a14:m>
                <a:endParaRPr lang="en-US" sz="2000" dirty="0" smtClean="0"/>
              </a:p>
              <a:p>
                <a:r>
                  <a:rPr lang="en-US" sz="2000" dirty="0" smtClean="0"/>
                  <a:t>subject to</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m:t>
                      </m:r>
                      <m:r>
                        <a:rPr lang="en-US" sz="2000" b="0" i="1" smtClean="0">
                          <a:latin typeface="Cambria Math" panose="02040503050406030204" pitchFamily="18" charset="0"/>
                        </a:rPr>
                        <m:t>𝑐</m:t>
                      </m:r>
                    </m:oMath>
                  </m:oMathPara>
                </a14:m>
                <a:endParaRPr lang="en-US"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6185041" y="1531939"/>
                <a:ext cx="2539679" cy="2246769"/>
              </a:xfrm>
              <a:prstGeom prst="rect">
                <a:avLst/>
              </a:prstGeom>
              <a:blipFill>
                <a:blip r:embed="rId4"/>
                <a:stretch>
                  <a:fillRect l="-2644" t="-1355" r="-1202" b="-542"/>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upload.wikimedia.org/wikipedia/commons/thumb/b/bf/LagrangeMultipliers2D.svg/1280px-LagrangeMultipliers2D.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1531938"/>
            <a:ext cx="6091113" cy="43875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p:cNvSpPr txBox="1"/>
              <p:nvPr/>
            </p:nvSpPr>
            <p:spPr>
              <a:xfrm>
                <a:off x="6167669" y="3824514"/>
                <a:ext cx="2539679" cy="1631216"/>
              </a:xfrm>
              <a:prstGeom prst="rect">
                <a:avLst/>
              </a:prstGeom>
              <a:noFill/>
            </p:spPr>
            <p:txBody>
              <a:bodyPr wrap="square" rtlCol="0">
                <a:spAutoFit/>
              </a:bodyPr>
              <a:lstStyle/>
              <a:p>
                <a:r>
                  <a:rPr lang="en-US" sz="2000" b="1" u="sng" dirty="0" smtClean="0"/>
                  <a:t>Idea:</a:t>
                </a:r>
              </a:p>
              <a:p>
                <a:r>
                  <a:rPr lang="en-US" sz="2000" dirty="0" smtClean="0"/>
                  <a:t>Maximum occurs when the gradient vectors are parallel:</a:t>
                </a:r>
              </a:p>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0" smtClean="0">
                          <a:latin typeface="Cambria Math" panose="02040503050406030204" pitchFamily="18" charset="0"/>
                        </a:rPr>
                        <m:t>𝛻</m:t>
                      </m:r>
                      <m:r>
                        <a:rPr lang="en-US" sz="2000" b="0" i="1" smtClean="0">
                          <a:latin typeface="Cambria Math" panose="02040503050406030204" pitchFamily="18" charset="0"/>
                        </a:rPr>
                        <m:t>𝑔</m:t>
                      </m:r>
                    </m:oMath>
                  </m:oMathPara>
                </a14:m>
                <a:endParaRPr lang="en-US" sz="200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6167669" y="3824514"/>
                <a:ext cx="2539679" cy="1631216"/>
              </a:xfrm>
              <a:prstGeom prst="rect">
                <a:avLst/>
              </a:prstGeom>
              <a:blipFill>
                <a:blip r:embed="rId6"/>
                <a:stretch>
                  <a:fillRect l="-2644" t="-1866" b="-2612"/>
                </a:stretch>
              </a:blipFill>
            </p:spPr>
            <p:txBody>
              <a:bodyPr/>
              <a:lstStyle/>
              <a:p>
                <a:r>
                  <a:rPr lang="en-US">
                    <a:noFill/>
                  </a:rPr>
                  <a:t> </a:t>
                </a:r>
              </a:p>
            </p:txBody>
          </p:sp>
        </mc:Fallback>
      </mc:AlternateContent>
    </p:spTree>
    <p:extLst>
      <p:ext uri="{BB962C8B-B14F-4D97-AF65-F5344CB8AC3E}">
        <p14:creationId xmlns:p14="http://schemas.microsoft.com/office/powerpoint/2010/main" val="42895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 (2-variable)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226424" cy="1978362"/>
              </a:xfrm>
              <a:prstGeom prst="rect">
                <a:avLst/>
              </a:prstGeom>
              <a:noFill/>
            </p:spPr>
            <p:txBody>
              <a:bodyPr wrap="square" rtlCol="0">
                <a:spAutoFit/>
              </a:bodyPr>
              <a:lstStyle/>
              <a:p>
                <a:r>
                  <a:rPr lang="en-US" sz="2000" b="1" u="sng" dirty="0" smtClean="0"/>
                  <a:t>Theorem</a:t>
                </a:r>
              </a:p>
              <a:p>
                <a:r>
                  <a:rPr lang="en-US" sz="2000" dirty="0" smtClean="0"/>
                  <a:t>Assume that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and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are differentiable functions. If </a:t>
                </a:r>
                <a14:m>
                  <m:oMath xmlns:m="http://schemas.openxmlformats.org/officeDocument/2006/math">
                    <m:r>
                      <a:rPr lang="en-US" sz="2000" b="0" i="1" smtClean="0">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smtClean="0"/>
                  <a:t> has a local extrema on the constraint curve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smtClean="0"/>
                  <a:t> at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oMath>
                </a14:m>
                <a:r>
                  <a:rPr lang="en-US" sz="2000" dirty="0" smtClean="0"/>
                  <a:t>, and if </a:t>
                </a:r>
                <a14:m>
                  <m:oMath xmlns:m="http://schemas.openxmlformats.org/officeDocument/2006/math">
                    <m:r>
                      <a:rPr lang="en-US" sz="2000" b="0" i="0" smtClean="0">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𝑎</m:t>
                        </m:r>
                        <m:r>
                          <a:rPr lang="en-US" sz="2000" i="1">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0</m:t>
                        </m:r>
                      </m:e>
                    </m:acc>
                  </m:oMath>
                </a14:m>
                <a:r>
                  <a:rPr lang="en-US" sz="2000" dirty="0" smtClean="0"/>
                  <a:t>, then there is scalar </a:t>
                </a:r>
                <a14:m>
                  <m:oMath xmlns:m="http://schemas.openxmlformats.org/officeDocument/2006/math">
                    <m:r>
                      <a:rPr lang="en-US" sz="2000" i="1">
                        <a:latin typeface="Cambria Math" panose="02040503050406030204" pitchFamily="18" charset="0"/>
                      </a:rPr>
                      <m:t>𝜆</m:t>
                    </m:r>
                  </m:oMath>
                </a14:m>
                <a:r>
                  <a:rPr lang="en-US" sz="2000" dirty="0" smtClean="0"/>
                  <a:t> such that</a:t>
                </a:r>
              </a:p>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i="1" smtClean="0">
                          <a:latin typeface="Cambria Math" panose="02040503050406030204" pitchFamily="18" charset="0"/>
                        </a:rPr>
                        <m:t>=</m:t>
                      </m:r>
                      <m:r>
                        <a:rPr lang="en-US" sz="2000" b="0" i="1" smtClean="0">
                          <a:latin typeface="Cambria Math" panose="02040503050406030204" pitchFamily="18" charset="0"/>
                        </a:rPr>
                        <m:t>𝜆</m:t>
                      </m:r>
                      <m:r>
                        <a:rPr lang="en-US" sz="2000" b="0" i="0"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m:t>
                      </m:r>
                    </m:oMath>
                  </m:oMathPara>
                </a14:m>
                <a:endParaRPr lang="en-US" sz="2000" dirty="0"/>
              </a:p>
              <a:p>
                <a:endParaRPr lang="en-US"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226424" cy="1978362"/>
              </a:xfrm>
              <a:prstGeom prst="rect">
                <a:avLst/>
              </a:prstGeom>
              <a:blipFill>
                <a:blip r:embed="rId4"/>
                <a:stretch>
                  <a:fillRect l="-815" t="-1538"/>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5"/>
          <a:stretch>
            <a:fillRect/>
          </a:stretch>
        </p:blipFill>
        <p:spPr>
          <a:xfrm>
            <a:off x="1054546" y="3241711"/>
            <a:ext cx="6829425" cy="2552700"/>
          </a:xfrm>
          <a:prstGeom prst="rect">
            <a:avLst/>
          </a:prstGeom>
        </p:spPr>
      </p:pic>
    </p:spTree>
    <p:extLst>
      <p:ext uri="{BB962C8B-B14F-4D97-AF65-F5344CB8AC3E}">
        <p14:creationId xmlns:p14="http://schemas.microsoft.com/office/powerpoint/2010/main" val="2909756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 (</a:t>
            </a:r>
            <a:r>
              <a:rPr lang="en-US" sz="3900" i="1" dirty="0" smtClean="0">
                <a:solidFill>
                  <a:schemeClr val="bg1"/>
                </a:solidFill>
              </a:rPr>
              <a:t>n</a:t>
            </a:r>
            <a:r>
              <a:rPr lang="en-US" sz="3900" dirty="0" smtClean="0">
                <a:solidFill>
                  <a:schemeClr val="bg1"/>
                </a:solidFill>
              </a:rPr>
              <a:t>-variable)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2615268"/>
              </a:xfrm>
              <a:prstGeom prst="rect">
                <a:avLst/>
              </a:prstGeom>
              <a:noFill/>
            </p:spPr>
            <p:txBody>
              <a:bodyPr wrap="square" rtlCol="0">
                <a:spAutoFit/>
              </a:bodyPr>
              <a:lstStyle/>
              <a:p>
                <a:r>
                  <a:rPr lang="en-US" sz="2300" b="1" u="sng" dirty="0" smtClean="0"/>
                  <a:t>Theorem</a:t>
                </a:r>
              </a:p>
              <a:p>
                <a:r>
                  <a:rPr lang="en-US" sz="2300" dirty="0" smtClean="0"/>
                  <a:t>Assume that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i="1">
                                <a:latin typeface="Cambria Math" panose="02040503050406030204" pitchFamily="18" charset="0"/>
                              </a:rPr>
                              <m:t>𝑥</m:t>
                            </m:r>
                          </m:e>
                          <m:sub>
                            <m:r>
                              <a:rPr lang="en-US" sz="2300" b="0" i="1" smtClean="0">
                                <a:latin typeface="Cambria Math" panose="02040503050406030204" pitchFamily="18" charset="0"/>
                              </a:rPr>
                              <m:t>1</m:t>
                            </m:r>
                          </m:sub>
                        </m:sSub>
                        <m:r>
                          <a:rPr lang="en-US" sz="2300" i="1">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 …,</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𝑛</m:t>
                            </m:r>
                          </m:sub>
                        </m:sSub>
                      </m:e>
                    </m:d>
                  </m:oMath>
                </a14:m>
                <a:r>
                  <a:rPr lang="en-US" sz="2300" dirty="0" smtClean="0"/>
                  <a:t> and </a:t>
                </a:r>
                <a14:m>
                  <m:oMath xmlns:m="http://schemas.openxmlformats.org/officeDocument/2006/math">
                    <m:sSub>
                      <m:sSubPr>
                        <m:ctrlPr>
                          <a:rPr lang="en-US" sz="2300" b="0" i="1" smtClean="0">
                            <a:latin typeface="Cambria Math" panose="02040503050406030204" pitchFamily="18" charset="0"/>
                          </a:rPr>
                        </m:ctrlPr>
                      </m:sSubPr>
                      <m:e>
                        <m:r>
                          <a:rPr lang="en-US" sz="2300" i="1">
                            <a:latin typeface="Cambria Math" panose="02040503050406030204" pitchFamily="18" charset="0"/>
                          </a:rPr>
                          <m:t>𝑔</m:t>
                        </m:r>
                      </m:e>
                      <m:sub>
                        <m:r>
                          <a:rPr lang="en-US" sz="2300" b="0" i="1" smtClean="0">
                            <a:latin typeface="Cambria Math" panose="02040503050406030204" pitchFamily="18" charset="0"/>
                          </a:rPr>
                          <m:t>𝑖</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2</m:t>
                            </m:r>
                          </m:sub>
                        </m:sSub>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𝑛</m:t>
                            </m:r>
                          </m:sub>
                        </m:sSub>
                      </m:e>
                    </m:d>
                  </m:oMath>
                </a14:m>
                <a:r>
                  <a:rPr lang="en-US" sz="2300" dirty="0" smtClean="0"/>
                  <a:t> are differentiable functions for </a:t>
                </a:r>
                <a14:m>
                  <m:oMath xmlns:m="http://schemas.openxmlformats.org/officeDocument/2006/math">
                    <m:r>
                      <a:rPr lang="en-US" sz="2300" b="0" i="1" smtClean="0">
                        <a:latin typeface="Cambria Math" panose="02040503050406030204" pitchFamily="18" charset="0"/>
                      </a:rPr>
                      <m:t>1≤</m:t>
                    </m:r>
                    <m:r>
                      <a:rPr lang="en-US" sz="2300" b="0" i="1" smtClean="0">
                        <a:latin typeface="Cambria Math" panose="02040503050406030204" pitchFamily="18" charset="0"/>
                      </a:rPr>
                      <m:t>𝑖</m:t>
                    </m:r>
                    <m:r>
                      <a:rPr lang="en-US" sz="2300" b="0" i="1" smtClean="0">
                        <a:latin typeface="Cambria Math" panose="02040503050406030204" pitchFamily="18" charset="0"/>
                      </a:rPr>
                      <m:t>≤</m:t>
                    </m:r>
                    <m:r>
                      <a:rPr lang="en-US" sz="2300" b="0" i="1" smtClean="0">
                        <a:latin typeface="Cambria Math" panose="02040503050406030204" pitchFamily="18" charset="0"/>
                      </a:rPr>
                      <m:t>𝑘</m:t>
                    </m:r>
                  </m:oMath>
                </a14:m>
                <a:r>
                  <a:rPr lang="en-US" sz="2300" dirty="0" smtClean="0"/>
                  <a:t>. If </a:t>
                </a:r>
                <a14:m>
                  <m:oMath xmlns:m="http://schemas.openxmlformats.org/officeDocument/2006/math">
                    <m:r>
                      <a:rPr lang="en-US" sz="2300" b="0" i="1" smtClean="0">
                        <a:latin typeface="Cambria Math" panose="02040503050406030204" pitchFamily="18" charset="0"/>
                      </a:rPr>
                      <m:t>𝑓</m:t>
                    </m:r>
                  </m:oMath>
                </a14:m>
                <a:r>
                  <a:rPr lang="en-US" sz="2300" dirty="0" smtClean="0"/>
                  <a:t> has a local extrema on the set</a:t>
                </a:r>
              </a:p>
              <a:p>
                <a:r>
                  <a:rPr lang="en-US" sz="2300" dirty="0" smtClean="0"/>
                  <a:t> 	</a:t>
                </a:r>
                <a14:m>
                  <m:oMath xmlns:m="http://schemas.openxmlformats.org/officeDocument/2006/math">
                    <m:r>
                      <a:rPr lang="en-US" sz="2300" b="0" i="0" smtClean="0">
                        <a:latin typeface="Cambria Math" panose="02040503050406030204" pitchFamily="18" charset="0"/>
                      </a:rPr>
                      <m:t>{</m:t>
                    </m:r>
                    <m:sSub>
                      <m:sSubPr>
                        <m:ctrlPr>
                          <a:rPr lang="en-US" sz="2300" b="0" i="1" smtClean="0">
                            <a:latin typeface="Cambria Math" panose="02040503050406030204" pitchFamily="18" charset="0"/>
                          </a:rPr>
                        </m:ctrlPr>
                      </m:sSubPr>
                      <m:e>
                        <m:d>
                          <m:dPr>
                            <m:ctrlPr>
                              <a:rPr lang="en-US" sz="2300" b="0" i="1" smtClean="0">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2</m:t>
                                </m:r>
                              </m:sub>
                            </m:sSub>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𝑛</m:t>
                                </m:r>
                              </m:sub>
                            </m:sSub>
                          </m:e>
                        </m:d>
                        <m:r>
                          <a:rPr lang="en-US" sz="2300" b="0" i="1" smtClean="0">
                            <a:latin typeface="Cambria Math" panose="02040503050406030204" pitchFamily="18" charset="0"/>
                          </a:rPr>
                          <m:t> :</m:t>
                        </m:r>
                        <m:r>
                          <a:rPr lang="en-US" sz="2300" i="1">
                            <a:latin typeface="Cambria Math" panose="02040503050406030204" pitchFamily="18" charset="0"/>
                          </a:rPr>
                          <m:t>𝑔</m:t>
                        </m:r>
                      </m:e>
                      <m:sub>
                        <m:r>
                          <a:rPr lang="en-US" sz="2300" b="0" i="1" smtClean="0">
                            <a:latin typeface="Cambria Math" panose="02040503050406030204" pitchFamily="18" charset="0"/>
                          </a:rPr>
                          <m:t>𝑖</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2</m:t>
                            </m:r>
                          </m:sub>
                        </m:sSub>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𝑥</m:t>
                            </m:r>
                          </m:e>
                          <m:sub>
                            <m:r>
                              <a:rPr lang="en-US" sz="2300" i="1">
                                <a:latin typeface="Cambria Math" panose="02040503050406030204" pitchFamily="18" charset="0"/>
                              </a:rPr>
                              <m:t>𝑛</m:t>
                            </m:r>
                          </m:sub>
                        </m:sSub>
                      </m:e>
                    </m:d>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𝑐</m:t>
                        </m:r>
                      </m:e>
                      <m:sub>
                        <m:r>
                          <a:rPr lang="en-US" sz="2300" b="0" i="1" smtClean="0">
                            <a:latin typeface="Cambria Math" panose="02040503050406030204" pitchFamily="18" charset="0"/>
                          </a:rPr>
                          <m:t>𝑖</m:t>
                        </m:r>
                      </m:sub>
                    </m:sSub>
                    <m:r>
                      <a:rPr lang="en-US" sz="2300" b="0" i="1" smtClean="0">
                        <a:latin typeface="Cambria Math" panose="02040503050406030204" pitchFamily="18" charset="0"/>
                      </a:rPr>
                      <m:t> </m:t>
                    </m:r>
                    <m:r>
                      <m:rPr>
                        <m:sty m:val="p"/>
                      </m:rPr>
                      <a:rPr lang="en-US" sz="2300" b="0" i="0" smtClean="0">
                        <a:latin typeface="Cambria Math" panose="02040503050406030204" pitchFamily="18" charset="0"/>
                      </a:rPr>
                      <m:t>for</m:t>
                    </m:r>
                    <m:r>
                      <a:rPr lang="en-US" sz="2300" b="0" i="0" smtClean="0">
                        <a:latin typeface="Cambria Math" panose="02040503050406030204" pitchFamily="18" charset="0"/>
                      </a:rPr>
                      <m:t> </m:t>
                    </m:r>
                    <m:r>
                      <m:rPr>
                        <m:sty m:val="p"/>
                      </m:rPr>
                      <a:rPr lang="en-US" sz="2300" b="0" i="0" smtClean="0">
                        <a:latin typeface="Cambria Math" panose="02040503050406030204" pitchFamily="18" charset="0"/>
                      </a:rPr>
                      <m:t>all</m:t>
                    </m:r>
                    <m:r>
                      <a:rPr lang="en-US" sz="2300" b="0" i="0" smtClean="0">
                        <a:latin typeface="Cambria Math" panose="02040503050406030204" pitchFamily="18" charset="0"/>
                      </a:rPr>
                      <m:t> </m:t>
                    </m:r>
                    <m:r>
                      <a:rPr lang="en-US" sz="2300" b="0" i="1" smtClean="0">
                        <a:latin typeface="Cambria Math" panose="02040503050406030204" pitchFamily="18" charset="0"/>
                      </a:rPr>
                      <m:t>𝑖</m:t>
                    </m:r>
                    <m:r>
                      <a:rPr lang="en-US" sz="2300" b="0" i="1" smtClean="0">
                        <a:latin typeface="Cambria Math" panose="02040503050406030204" pitchFamily="18" charset="0"/>
                      </a:rPr>
                      <m:t>=1…</m:t>
                    </m:r>
                    <m:r>
                      <a:rPr lang="en-US" sz="2300" b="0" i="1" smtClean="0">
                        <a:latin typeface="Cambria Math" panose="02040503050406030204" pitchFamily="18" charset="0"/>
                      </a:rPr>
                      <m:t>𝑘</m:t>
                    </m:r>
                    <m:r>
                      <a:rPr lang="en-US" sz="2300" b="0" i="1" smtClean="0">
                        <a:latin typeface="Cambria Math" panose="02040503050406030204" pitchFamily="18" charset="0"/>
                      </a:rPr>
                      <m:t>}</m:t>
                    </m:r>
                  </m:oMath>
                </a14:m>
                <a:endParaRPr lang="en-US" sz="2300" b="0" dirty="0" smtClean="0"/>
              </a:p>
              <a:p>
                <a:r>
                  <a:rPr lang="en-US" sz="2300" dirty="0" smtClean="0"/>
                  <a:t>at </a:t>
                </a:r>
                <a14:m>
                  <m:oMath xmlns:m="http://schemas.openxmlformats.org/officeDocument/2006/math">
                    <m:r>
                      <a:rPr lang="en-US" sz="2300" b="0" i="1" smtClean="0">
                        <a:latin typeface="Cambria Math" panose="02040503050406030204" pitchFamily="18" charset="0"/>
                      </a:rPr>
                      <m:t>𝑃</m:t>
                    </m:r>
                  </m:oMath>
                </a14:m>
                <a:r>
                  <a:rPr lang="en-US" sz="2300" dirty="0" smtClean="0"/>
                  <a:t>, and if </a:t>
                </a:r>
                <a14:m>
                  <m:oMath xmlns:m="http://schemas.openxmlformats.org/officeDocument/2006/math">
                    <m:r>
                      <a:rPr lang="en-US" sz="2300" b="0" i="0" smtClean="0">
                        <a:latin typeface="Cambria Math" panose="02040503050406030204" pitchFamily="18" charset="0"/>
                      </a:rPr>
                      <m:t>𝛻</m:t>
                    </m:r>
                    <m:r>
                      <a:rPr lang="en-US" sz="2300" i="1">
                        <a:latin typeface="Cambria Math" panose="02040503050406030204" pitchFamily="18" charset="0"/>
                      </a:rPr>
                      <m:t>𝑔</m:t>
                    </m:r>
                    <m:d>
                      <m:dPr>
                        <m:ctrlPr>
                          <a:rPr lang="en-US" sz="2300" i="1">
                            <a:latin typeface="Cambria Math" panose="02040503050406030204" pitchFamily="18" charset="0"/>
                          </a:rPr>
                        </m:ctrlPr>
                      </m:dPr>
                      <m:e>
                        <m:r>
                          <a:rPr lang="en-US" sz="2300" b="0" i="1" smtClean="0">
                            <a:latin typeface="Cambria Math" panose="02040503050406030204" pitchFamily="18" charset="0"/>
                          </a:rPr>
                          <m:t>𝑃</m:t>
                        </m:r>
                      </m:e>
                    </m:d>
                    <m:r>
                      <a:rPr lang="en-US" sz="2300" b="0" i="1" smtClean="0">
                        <a:latin typeface="Cambria Math" panose="02040503050406030204" pitchFamily="18" charset="0"/>
                      </a:rPr>
                      <m:t>≠</m:t>
                    </m:r>
                    <m:acc>
                      <m:accPr>
                        <m:chr m:val="⃗"/>
                        <m:ctrlPr>
                          <a:rPr lang="en-US" sz="2300" b="0" i="1" smtClean="0">
                            <a:latin typeface="Cambria Math" panose="02040503050406030204" pitchFamily="18" charset="0"/>
                          </a:rPr>
                        </m:ctrlPr>
                      </m:accPr>
                      <m:e>
                        <m:r>
                          <a:rPr lang="en-US" sz="2300" b="0" i="1" smtClean="0">
                            <a:latin typeface="Cambria Math" panose="02040503050406030204" pitchFamily="18" charset="0"/>
                          </a:rPr>
                          <m:t>0</m:t>
                        </m:r>
                      </m:e>
                    </m:acc>
                  </m:oMath>
                </a14:m>
                <a:r>
                  <a:rPr lang="en-US" sz="2300" dirty="0" smtClean="0"/>
                  <a:t>, then there is scalars </a:t>
                </a:r>
                <a14:m>
                  <m:oMath xmlns:m="http://schemas.openxmlformats.org/officeDocument/2006/math">
                    <m:sSub>
                      <m:sSubPr>
                        <m:ctrlPr>
                          <a:rPr lang="en-US" sz="2300" b="0" i="1" smtClean="0">
                            <a:latin typeface="Cambria Math" panose="02040503050406030204" pitchFamily="18" charset="0"/>
                          </a:rPr>
                        </m:ctrlPr>
                      </m:sSubPr>
                      <m:e>
                        <m:r>
                          <a:rPr lang="en-US" sz="2300" i="1">
                            <a:latin typeface="Cambria Math" panose="02040503050406030204" pitchFamily="18" charset="0"/>
                          </a:rPr>
                          <m:t>𝜆</m:t>
                        </m:r>
                      </m:e>
                      <m:sub>
                        <m:r>
                          <a:rPr lang="en-US" sz="2300" b="0" i="1" smtClean="0">
                            <a:latin typeface="Cambria Math" panose="02040503050406030204" pitchFamily="18" charset="0"/>
                          </a:rPr>
                          <m:t>𝑖</m:t>
                        </m:r>
                      </m:sub>
                    </m:sSub>
                  </m:oMath>
                </a14:m>
                <a:r>
                  <a:rPr lang="en-US" sz="2300" dirty="0" smtClean="0"/>
                  <a:t> such that</a:t>
                </a:r>
              </a:p>
              <a:p>
                <a:pPr/>
                <a14:m>
                  <m:oMathPara xmlns:m="http://schemas.openxmlformats.org/officeDocument/2006/math">
                    <m:oMathParaPr>
                      <m:jc m:val="centerGroup"/>
                    </m:oMathParaPr>
                    <m:oMath xmlns:m="http://schemas.openxmlformats.org/officeDocument/2006/math">
                      <m:r>
                        <a:rPr lang="en-US" sz="2300" b="0" i="0" smtClean="0">
                          <a:latin typeface="Cambria Math" panose="02040503050406030204" pitchFamily="18" charset="0"/>
                        </a:rPr>
                        <m:t>𝛻</m:t>
                      </m:r>
                      <m:r>
                        <a:rPr lang="en-US" sz="2300" b="0" i="1" smtClean="0">
                          <a:latin typeface="Cambria Math" panose="02040503050406030204" pitchFamily="18" charset="0"/>
                        </a:rPr>
                        <m:t>𝑓</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𝑃</m:t>
                          </m:r>
                        </m:e>
                      </m:d>
                      <m:r>
                        <a:rPr lang="en-US" sz="230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𝜆</m:t>
                          </m:r>
                        </m:e>
                        <m:sub>
                          <m:r>
                            <a:rPr lang="en-US" sz="2300" b="0" i="1" smtClean="0">
                              <a:latin typeface="Cambria Math" panose="02040503050406030204" pitchFamily="18" charset="0"/>
                            </a:rPr>
                            <m:t>1</m:t>
                          </m:r>
                        </m:sub>
                      </m:sSub>
                      <m:r>
                        <a:rPr lang="en-US" sz="2300" b="0" i="0"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𝑔</m:t>
                          </m:r>
                        </m:e>
                        <m:sub>
                          <m:r>
                            <a:rPr lang="en-US" sz="2300" b="0" i="1" smtClean="0">
                              <a:latin typeface="Cambria Math" panose="02040503050406030204" pitchFamily="18" charset="0"/>
                            </a:rPr>
                            <m:t>1</m:t>
                          </m:r>
                        </m:sub>
                      </m:sSub>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𝑃</m:t>
                          </m:r>
                        </m:e>
                      </m:d>
                      <m:r>
                        <a:rPr lang="en-US" sz="2300" b="0" i="1" smtClean="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b="0" i="1" smtClean="0">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𝑔</m:t>
                          </m:r>
                        </m:e>
                        <m:sub>
                          <m:r>
                            <a:rPr lang="en-US" sz="2300" b="0" i="1" smtClean="0">
                              <a:latin typeface="Cambria Math" panose="02040503050406030204" pitchFamily="18" charset="0"/>
                            </a:rPr>
                            <m:t>2</m:t>
                          </m:r>
                        </m:sub>
                      </m:sSub>
                      <m:d>
                        <m:dPr>
                          <m:ctrlPr>
                            <a:rPr lang="en-US" sz="2300" i="1">
                              <a:latin typeface="Cambria Math" panose="02040503050406030204" pitchFamily="18" charset="0"/>
                            </a:rPr>
                          </m:ctrlPr>
                        </m:dPr>
                        <m:e>
                          <m:r>
                            <a:rPr lang="en-US" sz="2300" i="1">
                              <a:latin typeface="Cambria Math" panose="02040503050406030204" pitchFamily="18" charset="0"/>
                            </a:rPr>
                            <m:t>𝑃</m:t>
                          </m:r>
                        </m:e>
                      </m:d>
                      <m:r>
                        <a:rPr lang="en-US" sz="2300" b="0" i="1" smtClean="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b="0" i="1" smtClean="0">
                              <a:latin typeface="Cambria Math" panose="02040503050406030204" pitchFamily="18" charset="0"/>
                            </a:rPr>
                            <m:t>𝑘</m:t>
                          </m:r>
                        </m:sub>
                      </m:sSub>
                      <m:r>
                        <a:rPr lang="en-US" sz="230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𝑔</m:t>
                          </m:r>
                        </m:e>
                        <m:sub>
                          <m:r>
                            <a:rPr lang="en-US" sz="2300" b="0" i="1" smtClean="0">
                              <a:latin typeface="Cambria Math" panose="02040503050406030204" pitchFamily="18" charset="0"/>
                            </a:rPr>
                            <m:t>𝑘</m:t>
                          </m:r>
                        </m:sub>
                      </m:sSub>
                      <m:d>
                        <m:dPr>
                          <m:ctrlPr>
                            <a:rPr lang="en-US" sz="2300" i="1">
                              <a:latin typeface="Cambria Math" panose="02040503050406030204" pitchFamily="18" charset="0"/>
                            </a:rPr>
                          </m:ctrlPr>
                        </m:dPr>
                        <m:e>
                          <m:r>
                            <a:rPr lang="en-US" sz="2300" i="1">
                              <a:latin typeface="Cambria Math" panose="02040503050406030204" pitchFamily="18" charset="0"/>
                            </a:rPr>
                            <m:t>𝑃</m:t>
                          </m:r>
                        </m:e>
                      </m:d>
                      <m:r>
                        <a:rPr lang="en-US" sz="2300" b="0" i="1" smtClean="0">
                          <a:latin typeface="Cambria Math" panose="02040503050406030204" pitchFamily="18" charset="0"/>
                        </a:rPr>
                        <m:t>.</m:t>
                      </m:r>
                    </m:oMath>
                  </m:oMathPara>
                </a14:m>
                <a:endParaRPr lang="en-US" sz="2300" dirty="0"/>
              </a:p>
              <a:p>
                <a:endParaRPr lang="en-US" sz="23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2615268"/>
              </a:xfrm>
              <a:prstGeom prst="rect">
                <a:avLst/>
              </a:prstGeom>
              <a:blipFill>
                <a:blip r:embed="rId4"/>
                <a:stretch>
                  <a:fillRect l="-1100" t="-1632" r="-1540"/>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7734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 (</a:t>
            </a:r>
            <a:r>
              <a:rPr lang="en-US" sz="3900" i="1" dirty="0" smtClean="0">
                <a:solidFill>
                  <a:schemeClr val="bg1"/>
                </a:solidFill>
              </a:rPr>
              <a:t>n</a:t>
            </a:r>
            <a:r>
              <a:rPr lang="en-US" sz="3900" dirty="0" smtClean="0">
                <a:solidFill>
                  <a:schemeClr val="bg1"/>
                </a:solidFill>
              </a:rPr>
              <a:t>-variable)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1263423"/>
              </a:xfrm>
              <a:prstGeom prst="rect">
                <a:avLst/>
              </a:prstGeom>
              <a:noFill/>
            </p:spPr>
            <p:txBody>
              <a:bodyPr wrap="square" rtlCol="0">
                <a:spAutoFit/>
              </a:bodyPr>
              <a:lstStyle/>
              <a:p>
                <a:r>
                  <a:rPr lang="en-US" sz="2500" b="1" u="sng" dirty="0" smtClean="0"/>
                  <a:t>Essential Steps:</a:t>
                </a:r>
              </a:p>
              <a:p>
                <a:r>
                  <a:rPr lang="en-US" sz="2500" dirty="0" smtClean="0"/>
                  <a:t>Solve for </a:t>
                </a:r>
                <a14:m>
                  <m:oMath xmlns:m="http://schemas.openxmlformats.org/officeDocument/2006/math">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2</m:t>
                            </m:r>
                          </m:sub>
                        </m:sSub>
                        <m:r>
                          <a:rPr lang="en-US" sz="2500" i="1">
                            <a:latin typeface="Cambria Math" panose="02040503050406030204" pitchFamily="18" charset="0"/>
                          </a:rPr>
                          <m:t>, …,</m:t>
                        </m:r>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𝑛</m:t>
                            </m:r>
                          </m:sub>
                        </m:sSub>
                      </m:e>
                    </m:d>
                  </m:oMath>
                </a14:m>
                <a:r>
                  <a:rPr lang="en-US" sz="2500" b="0" dirty="0" smtClean="0"/>
                  <a:t>	</a:t>
                </a:r>
                <a:r>
                  <a:rPr lang="en-US" sz="2500" dirty="0"/>
                  <a:t> </a:t>
                </a:r>
                <a:r>
                  <a:rPr lang="en-US" sz="2500" dirty="0" smtClean="0"/>
                  <a:t>    </a:t>
                </a:r>
                <a:r>
                  <a:rPr lang="en-US" sz="2500" b="0" dirty="0" smtClean="0"/>
                  <a:t>Substitute and solve for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𝜆</m:t>
                        </m:r>
                      </m:e>
                      <m:sub>
                        <m:r>
                          <a:rPr lang="en-US" sz="2500" b="0" i="1" smtClean="0">
                            <a:latin typeface="Cambria Math" panose="02040503050406030204" pitchFamily="18" charset="0"/>
                          </a:rPr>
                          <m:t>1</m:t>
                        </m:r>
                      </m:sub>
                    </m:sSub>
                    <m:r>
                      <a:rPr lang="en-US" sz="2500" b="0" i="1" smtClean="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𝜆</m:t>
                        </m:r>
                      </m:e>
                      <m:sub>
                        <m:r>
                          <a:rPr lang="en-US" sz="2500" b="0" i="1" smtClean="0">
                            <a:latin typeface="Cambria Math" panose="02040503050406030204" pitchFamily="18" charset="0"/>
                          </a:rPr>
                          <m:t>2,</m:t>
                        </m:r>
                      </m:sub>
                    </m:sSub>
                    <m:r>
                      <a:rPr lang="en-US" sz="2500" b="0" i="1" smtClean="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𝜆</m:t>
                        </m:r>
                      </m:e>
                      <m:sub>
                        <m:r>
                          <a:rPr lang="en-US" sz="2500" b="0" i="1" smtClean="0">
                            <a:latin typeface="Cambria Math" panose="02040503050406030204" pitchFamily="18" charset="0"/>
                          </a:rPr>
                          <m:t>𝑘</m:t>
                        </m:r>
                      </m:sub>
                    </m:sSub>
                  </m:oMath>
                </a14:m>
                <a:endParaRPr lang="en-US" sz="2500" dirty="0"/>
              </a:p>
              <a:p>
                <a:endParaRPr lang="en-US" sz="25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1263423"/>
              </a:xfrm>
              <a:prstGeom prst="rect">
                <a:avLst/>
              </a:prstGeom>
              <a:blipFill>
                <a:blip r:embed="rId5"/>
                <a:stretch>
                  <a:fillRect l="-1246" t="-3365"/>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86001" y="2795362"/>
            <a:ext cx="8500799" cy="2824838"/>
          </a:xfrm>
          <a:prstGeom prst="rect">
            <a:avLst/>
          </a:prstGeom>
        </p:spPr>
      </p:pic>
    </p:spTree>
    <p:extLst>
      <p:ext uri="{BB962C8B-B14F-4D97-AF65-F5344CB8AC3E}">
        <p14:creationId xmlns:p14="http://schemas.microsoft.com/office/powerpoint/2010/main" val="248416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 Example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1352422"/>
              </a:xfrm>
              <a:prstGeom prst="rect">
                <a:avLst/>
              </a:prstGeom>
              <a:noFill/>
            </p:spPr>
            <p:txBody>
              <a:bodyPr wrap="square" rtlCol="0">
                <a:spAutoFit/>
              </a:bodyPr>
              <a:lstStyle/>
              <a:p>
                <a:r>
                  <a:rPr lang="en-US" sz="2300" b="1" u="sng" dirty="0" smtClean="0"/>
                  <a:t>Example:</a:t>
                </a:r>
              </a:p>
              <a:p>
                <a:r>
                  <a:rPr lang="en-US" sz="2300" dirty="0" smtClean="0"/>
                  <a:t>Find the extreme values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e>
                    </m:d>
                    <m:r>
                      <a:rPr lang="en-US" sz="2300" b="0" i="1" smtClean="0">
                        <a:latin typeface="Cambria Math" panose="02040503050406030204" pitchFamily="18" charset="0"/>
                      </a:rPr>
                      <m:t>=2</m:t>
                    </m:r>
                    <m:r>
                      <a:rPr lang="en-US" sz="2300" b="0" i="1" smtClean="0">
                        <a:latin typeface="Cambria Math" panose="02040503050406030204" pitchFamily="18" charset="0"/>
                      </a:rPr>
                      <m:t>𝑥</m:t>
                    </m:r>
                    <m:r>
                      <a:rPr lang="en-US" sz="2300" b="0" i="1" smtClean="0">
                        <a:latin typeface="Cambria Math" panose="02040503050406030204" pitchFamily="18" charset="0"/>
                      </a:rPr>
                      <m:t>+5</m:t>
                    </m:r>
                    <m:r>
                      <a:rPr lang="en-US" sz="2300" b="0" i="1" smtClean="0">
                        <a:latin typeface="Cambria Math" panose="02040503050406030204" pitchFamily="18" charset="0"/>
                      </a:rPr>
                      <m:t>𝑦</m:t>
                    </m:r>
                  </m:oMath>
                </a14:m>
                <a:r>
                  <a:rPr lang="en-US" sz="2300" dirty="0" smtClean="0"/>
                  <a:t> on the </a:t>
                </a:r>
                <a:br>
                  <a:rPr lang="en-US" sz="2300" dirty="0" smtClean="0"/>
                </a:br>
                <a:r>
                  <a:rPr lang="en-US" sz="2300" dirty="0" smtClean="0"/>
                  <a:t>ellipse </a:t>
                </a:r>
                <a14:m>
                  <m:oMath xmlns:m="http://schemas.openxmlformats.org/officeDocument/2006/math">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𝑥</m:t>
                            </m:r>
                          </m:e>
                          <m:sup>
                            <m:r>
                              <a:rPr lang="en-US" sz="2300" i="1">
                                <a:latin typeface="Cambria Math" panose="02040503050406030204" pitchFamily="18" charset="0"/>
                              </a:rPr>
                              <m:t>2</m:t>
                            </m:r>
                          </m:sup>
                        </m:sSup>
                      </m:num>
                      <m:den>
                        <m:r>
                          <a:rPr lang="en-US" sz="2300" i="1">
                            <a:latin typeface="Cambria Math" panose="02040503050406030204" pitchFamily="18" charset="0"/>
                          </a:rPr>
                          <m:t>16</m:t>
                        </m:r>
                      </m:den>
                    </m:f>
                    <m:r>
                      <a:rPr lang="en-US" sz="2300" i="1">
                        <a:latin typeface="Cambria Math" panose="02040503050406030204" pitchFamily="18" charset="0"/>
                      </a:rPr>
                      <m:t>+</m:t>
                    </m:r>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1">
                                <a:latin typeface="Cambria Math" panose="02040503050406030204" pitchFamily="18" charset="0"/>
                              </a:rPr>
                              <m:t>2</m:t>
                            </m:r>
                          </m:sup>
                        </m:sSup>
                      </m:num>
                      <m:den>
                        <m:r>
                          <a:rPr lang="en-US" sz="2300" i="1">
                            <a:latin typeface="Cambria Math" panose="02040503050406030204" pitchFamily="18" charset="0"/>
                          </a:rPr>
                          <m:t>9</m:t>
                        </m:r>
                      </m:den>
                    </m:f>
                    <m:r>
                      <a:rPr lang="en-US" sz="2300" i="1">
                        <a:latin typeface="Cambria Math" panose="02040503050406030204" pitchFamily="18" charset="0"/>
                      </a:rPr>
                      <m:t>=1</m:t>
                    </m:r>
                    <m:r>
                      <a:rPr lang="en-US" sz="2300" b="0" i="1" smtClean="0">
                        <a:latin typeface="Cambria Math" panose="02040503050406030204" pitchFamily="18" charset="0"/>
                      </a:rPr>
                      <m:t>.</m:t>
                    </m:r>
                  </m:oMath>
                </a14:m>
                <a:endParaRPr lang="en-US" sz="23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1352422"/>
              </a:xfrm>
              <a:prstGeom prst="rect">
                <a:avLst/>
              </a:prstGeom>
              <a:blipFill>
                <a:blip r:embed="rId4"/>
                <a:stretch>
                  <a:fillRect l="-1100" t="-3153" b="-3604"/>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5"/>
          <a:stretch>
            <a:fillRect/>
          </a:stretch>
        </p:blipFill>
        <p:spPr>
          <a:xfrm>
            <a:off x="460376" y="2884361"/>
            <a:ext cx="3267075" cy="2895600"/>
          </a:xfrm>
          <a:prstGeom prst="rect">
            <a:avLst/>
          </a:prstGeom>
        </p:spPr>
      </p:pic>
      <p:pic>
        <p:nvPicPr>
          <p:cNvPr id="5" name="Picture 4"/>
          <p:cNvPicPr>
            <a:picLocks noChangeAspect="1"/>
          </p:cNvPicPr>
          <p:nvPr/>
        </p:nvPicPr>
        <p:blipFill>
          <a:blip r:embed="rId6"/>
          <a:stretch>
            <a:fillRect/>
          </a:stretch>
        </p:blipFill>
        <p:spPr>
          <a:xfrm>
            <a:off x="4028727" y="2366991"/>
            <a:ext cx="3958818" cy="3632365"/>
          </a:xfrm>
          <a:prstGeom prst="rect">
            <a:avLst/>
          </a:prstGeom>
        </p:spPr>
      </p:pic>
    </p:spTree>
    <p:extLst>
      <p:ext uri="{BB962C8B-B14F-4D97-AF65-F5344CB8AC3E}">
        <p14:creationId xmlns:p14="http://schemas.microsoft.com/office/powerpoint/2010/main" val="3123829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Lagrange Multipliers: Example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4326184"/>
              </a:xfrm>
              <a:prstGeom prst="rect">
                <a:avLst/>
              </a:prstGeom>
              <a:noFill/>
            </p:spPr>
            <p:txBody>
              <a:bodyPr wrap="square" rtlCol="0">
                <a:spAutoFit/>
              </a:bodyPr>
              <a:lstStyle/>
              <a:p>
                <a:r>
                  <a:rPr lang="en-US" sz="2300" b="1" u="sng" dirty="0" smtClean="0"/>
                  <a:t>Example:</a:t>
                </a:r>
              </a:p>
              <a:p>
                <a:r>
                  <a:rPr lang="en-US" sz="2300" dirty="0" smtClean="0"/>
                  <a:t>Find the extreme values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e>
                    </m:d>
                    <m:r>
                      <a:rPr lang="en-US" sz="2300" b="0" i="1" smtClean="0">
                        <a:latin typeface="Cambria Math" panose="02040503050406030204" pitchFamily="18" charset="0"/>
                      </a:rPr>
                      <m:t>=2</m:t>
                    </m:r>
                    <m:r>
                      <a:rPr lang="en-US" sz="2300" b="0" i="1" smtClean="0">
                        <a:latin typeface="Cambria Math" panose="02040503050406030204" pitchFamily="18" charset="0"/>
                      </a:rPr>
                      <m:t>𝑥</m:t>
                    </m:r>
                    <m:r>
                      <a:rPr lang="en-US" sz="2300" b="0" i="1" smtClean="0">
                        <a:latin typeface="Cambria Math" panose="02040503050406030204" pitchFamily="18" charset="0"/>
                      </a:rPr>
                      <m:t>+5</m:t>
                    </m:r>
                    <m:r>
                      <a:rPr lang="en-US" sz="2300" b="0" i="1" smtClean="0">
                        <a:latin typeface="Cambria Math" panose="02040503050406030204" pitchFamily="18" charset="0"/>
                      </a:rPr>
                      <m:t>𝑦</m:t>
                    </m:r>
                  </m:oMath>
                </a14:m>
                <a:r>
                  <a:rPr lang="en-US" sz="2300" dirty="0" smtClean="0"/>
                  <a:t> on the </a:t>
                </a:r>
                <a:br>
                  <a:rPr lang="en-US" sz="2300" dirty="0" smtClean="0"/>
                </a:br>
                <a:r>
                  <a:rPr lang="en-US" sz="2300" dirty="0" smtClean="0"/>
                  <a:t>ellipse </a:t>
                </a:r>
                <a14:m>
                  <m:oMath xmlns:m="http://schemas.openxmlformats.org/officeDocument/2006/math">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𝑥</m:t>
                            </m:r>
                          </m:e>
                          <m:sup>
                            <m:r>
                              <a:rPr lang="en-US" sz="2300" i="1">
                                <a:latin typeface="Cambria Math" panose="02040503050406030204" pitchFamily="18" charset="0"/>
                              </a:rPr>
                              <m:t>2</m:t>
                            </m:r>
                          </m:sup>
                        </m:sSup>
                      </m:num>
                      <m:den>
                        <m:r>
                          <a:rPr lang="en-US" sz="2300" i="1">
                            <a:latin typeface="Cambria Math" panose="02040503050406030204" pitchFamily="18" charset="0"/>
                          </a:rPr>
                          <m:t>16</m:t>
                        </m:r>
                      </m:den>
                    </m:f>
                    <m:r>
                      <a:rPr lang="en-US" sz="2300" i="1">
                        <a:latin typeface="Cambria Math" panose="02040503050406030204" pitchFamily="18" charset="0"/>
                      </a:rPr>
                      <m:t>+</m:t>
                    </m:r>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1">
                                <a:latin typeface="Cambria Math" panose="02040503050406030204" pitchFamily="18" charset="0"/>
                              </a:rPr>
                              <m:t>2</m:t>
                            </m:r>
                          </m:sup>
                        </m:sSup>
                      </m:num>
                      <m:den>
                        <m:r>
                          <a:rPr lang="en-US" sz="2300" i="1">
                            <a:latin typeface="Cambria Math" panose="02040503050406030204" pitchFamily="18" charset="0"/>
                          </a:rPr>
                          <m:t>9</m:t>
                        </m:r>
                      </m:den>
                    </m:f>
                    <m:r>
                      <a:rPr lang="en-US" sz="2300" i="1">
                        <a:latin typeface="Cambria Math" panose="02040503050406030204" pitchFamily="18" charset="0"/>
                      </a:rPr>
                      <m:t>=1</m:t>
                    </m:r>
                    <m:r>
                      <a:rPr lang="en-US" sz="2300" b="0" i="1" smtClean="0">
                        <a:latin typeface="Cambria Math" panose="02040503050406030204" pitchFamily="18" charset="0"/>
                      </a:rPr>
                      <m:t>.</m:t>
                    </m:r>
                  </m:oMath>
                </a14:m>
                <a:endParaRPr lang="en-US" sz="2300" dirty="0" smtClean="0"/>
              </a:p>
              <a:p>
                <a:pPr marL="457200" indent="-457200">
                  <a:buFont typeface="+mj-lt"/>
                  <a:buAutoNum type="arabicPeriod"/>
                </a:pPr>
                <a:r>
                  <a:rPr lang="en-US" sz="2300" dirty="0" smtClean="0"/>
                  <a:t>First write out the Lagrange equation.</a:t>
                </a:r>
              </a:p>
              <a:p>
                <a:pPr marL="971550" lvl="1" indent="-514350">
                  <a:buAutoNum type="romanLcParenR"/>
                </a:pPr>
                <a:r>
                  <a:rPr lang="en-US" sz="2300" dirty="0" smtClean="0"/>
                  <a:t>The constraint curve is </a:t>
                </a:r>
                <a14:m>
                  <m:oMath xmlns:m="http://schemas.openxmlformats.org/officeDocument/2006/math">
                    <m:r>
                      <a:rPr lang="en-US" sz="2300" b="0" i="1" smtClean="0">
                        <a:latin typeface="Cambria Math" panose="02040503050406030204" pitchFamily="18" charset="0"/>
                      </a:rPr>
                      <m:t>𝑔</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e>
                    </m:d>
                    <m:r>
                      <a:rPr lang="en-US" sz="2300" b="0" i="0" smtClean="0">
                        <a:latin typeface="Cambria Math" panose="02040503050406030204" pitchFamily="18" charset="0"/>
                      </a:rPr>
                      <m:t>=</m:t>
                    </m:r>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𝑥</m:t>
                            </m:r>
                          </m:e>
                          <m:sup>
                            <m:r>
                              <a:rPr lang="en-US" sz="2300" i="1">
                                <a:latin typeface="Cambria Math" panose="02040503050406030204" pitchFamily="18" charset="0"/>
                              </a:rPr>
                              <m:t>2</m:t>
                            </m:r>
                          </m:sup>
                        </m:sSup>
                      </m:num>
                      <m:den>
                        <m:r>
                          <a:rPr lang="en-US" sz="2300" i="1">
                            <a:latin typeface="Cambria Math" panose="02040503050406030204" pitchFamily="18" charset="0"/>
                          </a:rPr>
                          <m:t>16</m:t>
                        </m:r>
                      </m:den>
                    </m:f>
                    <m:r>
                      <a:rPr lang="en-US" sz="2300" i="1">
                        <a:latin typeface="Cambria Math" panose="02040503050406030204" pitchFamily="18" charset="0"/>
                      </a:rPr>
                      <m:t>+</m:t>
                    </m:r>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1">
                                <a:latin typeface="Cambria Math" panose="02040503050406030204" pitchFamily="18" charset="0"/>
                              </a:rPr>
                              <m:t>2</m:t>
                            </m:r>
                          </m:sup>
                        </m:sSup>
                      </m:num>
                      <m:den>
                        <m:r>
                          <a:rPr lang="en-US" sz="2300" i="1">
                            <a:latin typeface="Cambria Math" panose="02040503050406030204" pitchFamily="18" charset="0"/>
                          </a:rPr>
                          <m:t>9</m:t>
                        </m:r>
                      </m:den>
                    </m:f>
                    <m:r>
                      <a:rPr lang="en-US" sz="2300" b="0" i="1" smtClean="0">
                        <a:latin typeface="Cambria Math" panose="02040503050406030204" pitchFamily="18" charset="0"/>
                      </a:rPr>
                      <m:t>−</m:t>
                    </m:r>
                    <m:r>
                      <a:rPr lang="en-US" sz="2300" i="1">
                        <a:latin typeface="Cambria Math" panose="02040503050406030204" pitchFamily="18" charset="0"/>
                      </a:rPr>
                      <m:t>1</m:t>
                    </m:r>
                  </m:oMath>
                </a14:m>
                <a:endParaRPr lang="en-US" sz="2300" dirty="0" smtClean="0"/>
              </a:p>
              <a:p>
                <a:pPr marL="971550" lvl="1" indent="-514350">
                  <a:buAutoNum type="romanLcParenR"/>
                </a:pPr>
                <a14:m>
                  <m:oMath xmlns:m="http://schemas.openxmlformats.org/officeDocument/2006/math">
                    <m:r>
                      <a:rPr lang="en-US" sz="2300" b="0" i="0" smtClean="0">
                        <a:latin typeface="Cambria Math" panose="02040503050406030204" pitchFamily="18" charset="0"/>
                      </a:rPr>
                      <m:t>𝛻</m:t>
                    </m:r>
                    <m:r>
                      <a:rPr lang="en-US" sz="2300" b="0" i="1" smtClean="0">
                        <a:latin typeface="Cambria Math" panose="02040503050406030204" pitchFamily="18" charset="0"/>
                      </a:rPr>
                      <m:t>𝑓</m:t>
                    </m:r>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r>
                          <a:rPr lang="en-US" sz="2300" b="0" i="1" smtClean="0">
                            <a:latin typeface="Cambria Math" panose="02040503050406030204" pitchFamily="18" charset="0"/>
                          </a:rPr>
                          <m:t>2,5</m:t>
                        </m:r>
                      </m:e>
                    </m:d>
                    <m:r>
                      <a:rPr lang="en-US" sz="2300" b="0" i="1" smtClean="0">
                        <a:latin typeface="Cambria Math" panose="02040503050406030204" pitchFamily="18" charset="0"/>
                      </a:rPr>
                      <m:t> </m:t>
                    </m:r>
                    <m:r>
                      <m:rPr>
                        <m:sty m:val="p"/>
                      </m:rPr>
                      <a:rPr lang="en-US" sz="2300" b="0" i="0" smtClean="0">
                        <a:latin typeface="Cambria Math" panose="02040503050406030204" pitchFamily="18" charset="0"/>
                      </a:rPr>
                      <m:t>and</m:t>
                    </m:r>
                    <m:r>
                      <a:rPr lang="en-US" sz="2300" b="0" i="0" smtClean="0">
                        <a:latin typeface="Cambria Math" panose="02040503050406030204" pitchFamily="18" charset="0"/>
                      </a:rPr>
                      <m:t> </m:t>
                    </m:r>
                    <m:r>
                      <a:rPr lang="en-US" sz="2300" b="0" i="0" smtClean="0">
                        <a:latin typeface="Cambria Math" panose="02040503050406030204" pitchFamily="18" charset="0"/>
                      </a:rPr>
                      <m:t>𝛻</m:t>
                    </m:r>
                    <m:r>
                      <a:rPr lang="en-US" sz="2300" b="0" i="1" smtClean="0">
                        <a:latin typeface="Cambria Math" panose="02040503050406030204" pitchFamily="18" charset="0"/>
                      </a:rPr>
                      <m:t>𝑔</m:t>
                    </m:r>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r>
                          <a:rPr lang="en-US" sz="2300" b="0" i="1" smtClean="0">
                            <a:latin typeface="Cambria Math" panose="02040503050406030204" pitchFamily="18" charset="0"/>
                          </a:rPr>
                          <m:t> </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𝑥</m:t>
                            </m:r>
                          </m:num>
                          <m:den>
                            <m:r>
                              <a:rPr lang="en-US" sz="2300" b="0" i="1" smtClean="0">
                                <a:latin typeface="Cambria Math" panose="02040503050406030204" pitchFamily="18" charset="0"/>
                              </a:rPr>
                              <m:t>8</m:t>
                            </m:r>
                          </m:den>
                        </m:f>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2</m:t>
                            </m:r>
                            <m:r>
                              <a:rPr lang="en-US" sz="2300" b="0" i="1" smtClean="0">
                                <a:latin typeface="Cambria Math" panose="02040503050406030204" pitchFamily="18" charset="0"/>
                              </a:rPr>
                              <m:t>𝑦</m:t>
                            </m:r>
                          </m:num>
                          <m:den>
                            <m:r>
                              <a:rPr lang="en-US" sz="2300" b="0" i="1" smtClean="0">
                                <a:latin typeface="Cambria Math" panose="02040503050406030204" pitchFamily="18" charset="0"/>
                              </a:rPr>
                              <m:t>9</m:t>
                            </m:r>
                          </m:den>
                        </m:f>
                        <m:r>
                          <a:rPr lang="en-US" sz="2300" b="0" i="1" smtClean="0">
                            <a:latin typeface="Cambria Math" panose="02040503050406030204" pitchFamily="18" charset="0"/>
                          </a:rPr>
                          <m:t> </m:t>
                        </m:r>
                      </m:e>
                    </m:d>
                  </m:oMath>
                </a14:m>
                <a:endParaRPr lang="en-US" sz="2300" b="0" dirty="0" smtClean="0"/>
              </a:p>
              <a:p>
                <a:pPr marL="971550" lvl="1" indent="-514350">
                  <a:buAutoNum type="romanLcParenR"/>
                </a:pPr>
                <a:r>
                  <a:rPr lang="en-US" sz="2300" dirty="0" smtClean="0"/>
                  <a:t>Solve </a:t>
                </a:r>
                <a14:m>
                  <m:oMath xmlns:m="http://schemas.openxmlformats.org/officeDocument/2006/math">
                    <m:d>
                      <m:dPr>
                        <m:begChr m:val="〈"/>
                        <m:endChr m:val="〉"/>
                        <m:ctrlPr>
                          <a:rPr lang="en-US" sz="2300" i="1">
                            <a:latin typeface="Cambria Math" panose="02040503050406030204" pitchFamily="18" charset="0"/>
                          </a:rPr>
                        </m:ctrlPr>
                      </m:dPr>
                      <m:e>
                        <m:r>
                          <a:rPr lang="en-US" sz="2300" i="1">
                            <a:latin typeface="Cambria Math" panose="02040503050406030204" pitchFamily="18" charset="0"/>
                          </a:rPr>
                          <m:t>2,5</m:t>
                        </m:r>
                      </m:e>
                    </m:d>
                    <m:r>
                      <a:rPr lang="en-US" sz="2300" b="0" i="1" smtClean="0">
                        <a:latin typeface="Cambria Math" panose="02040503050406030204" pitchFamily="18" charset="0"/>
                      </a:rPr>
                      <m:t>=</m:t>
                    </m:r>
                    <m:r>
                      <a:rPr lang="en-US" sz="2300" b="0" i="1" smtClean="0">
                        <a:latin typeface="Cambria Math" panose="02040503050406030204" pitchFamily="18" charset="0"/>
                      </a:rPr>
                      <m:t>𝜆</m:t>
                    </m:r>
                    <m:d>
                      <m:dPr>
                        <m:begChr m:val="〈"/>
                        <m:endChr m:val="〉"/>
                        <m:ctrlPr>
                          <a:rPr lang="en-US" sz="2300" i="1">
                            <a:latin typeface="Cambria Math" panose="02040503050406030204" pitchFamily="18" charset="0"/>
                          </a:rPr>
                        </m:ctrlPr>
                      </m:dPr>
                      <m:e>
                        <m:r>
                          <a:rPr lang="en-US" sz="2300" i="1">
                            <a:latin typeface="Cambria Math" panose="02040503050406030204" pitchFamily="18" charset="0"/>
                          </a:rPr>
                          <m:t> </m:t>
                        </m:r>
                        <m:f>
                          <m:fPr>
                            <m:ctrlPr>
                              <a:rPr lang="en-US" sz="2300" i="1">
                                <a:latin typeface="Cambria Math" panose="02040503050406030204" pitchFamily="18" charset="0"/>
                              </a:rPr>
                            </m:ctrlPr>
                          </m:fPr>
                          <m:num>
                            <m:r>
                              <a:rPr lang="en-US" sz="2300" i="1">
                                <a:latin typeface="Cambria Math" panose="02040503050406030204" pitchFamily="18" charset="0"/>
                              </a:rPr>
                              <m:t>𝑥</m:t>
                            </m:r>
                          </m:num>
                          <m:den>
                            <m:r>
                              <a:rPr lang="en-US" sz="2300" i="1">
                                <a:latin typeface="Cambria Math" panose="02040503050406030204" pitchFamily="18" charset="0"/>
                              </a:rPr>
                              <m:t>8</m:t>
                            </m:r>
                          </m:den>
                        </m:f>
                        <m:r>
                          <a:rPr lang="en-US" sz="2300" i="1">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2</m:t>
                            </m:r>
                            <m:r>
                              <a:rPr lang="en-US" sz="2300" i="1">
                                <a:latin typeface="Cambria Math" panose="02040503050406030204" pitchFamily="18" charset="0"/>
                              </a:rPr>
                              <m:t>𝑦</m:t>
                            </m:r>
                          </m:num>
                          <m:den>
                            <m:r>
                              <a:rPr lang="en-US" sz="2300" i="1">
                                <a:latin typeface="Cambria Math" panose="02040503050406030204" pitchFamily="18" charset="0"/>
                              </a:rPr>
                              <m:t>9</m:t>
                            </m:r>
                          </m:den>
                        </m:f>
                        <m:r>
                          <a:rPr lang="en-US" sz="2300" i="1">
                            <a:latin typeface="Cambria Math" panose="02040503050406030204" pitchFamily="18" charset="0"/>
                          </a:rPr>
                          <m:t> </m:t>
                        </m:r>
                      </m:e>
                    </m:d>
                  </m:oMath>
                </a14:m>
                <a:r>
                  <a:rPr lang="en-US" sz="2300" dirty="0" smtClean="0"/>
                  <a:t> for </a:t>
                </a:r>
                <a:r>
                  <a:rPr lang="en-US" sz="2300" i="1" dirty="0" smtClean="0"/>
                  <a:t>x</a:t>
                </a:r>
                <a:r>
                  <a:rPr lang="en-US" sz="2300" dirty="0" smtClean="0"/>
                  <a:t> and </a:t>
                </a:r>
                <a:r>
                  <a:rPr lang="en-US" sz="2300" i="1" dirty="0" smtClean="0"/>
                  <a:t>y</a:t>
                </a:r>
              </a:p>
              <a:p>
                <a:pPr marL="514350" indent="-514350">
                  <a:buAutoNum type="arabicPeriod"/>
                </a:pPr>
                <a:r>
                  <a:rPr lang="en-US" sz="2300" dirty="0" smtClean="0"/>
                  <a:t>Substitute result into </a:t>
                </a:r>
                <a14:m>
                  <m:oMath xmlns:m="http://schemas.openxmlformats.org/officeDocument/2006/math">
                    <m:r>
                      <a:rPr lang="en-US" sz="2300" b="0" i="1" smtClean="0">
                        <a:latin typeface="Cambria Math" panose="02040503050406030204" pitchFamily="18" charset="0"/>
                      </a:rPr>
                      <m:t>𝑔</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e>
                    </m:d>
                    <m:r>
                      <a:rPr lang="en-US" sz="2300" b="0" i="0" smtClean="0">
                        <a:latin typeface="Cambria Math" panose="02040503050406030204" pitchFamily="18" charset="0"/>
                      </a:rPr>
                      <m:t>=0</m:t>
                    </m:r>
                  </m:oMath>
                </a14:m>
                <a:r>
                  <a:rPr lang="en-US" sz="2300" dirty="0" smtClean="0"/>
                  <a:t> and solve for </a:t>
                </a:r>
                <a14:m>
                  <m:oMath xmlns:m="http://schemas.openxmlformats.org/officeDocument/2006/math">
                    <m:r>
                      <a:rPr lang="en-US" sz="2300" i="1">
                        <a:latin typeface="Cambria Math" panose="02040503050406030204" pitchFamily="18" charset="0"/>
                      </a:rPr>
                      <m:t>𝜆</m:t>
                    </m:r>
                  </m:oMath>
                </a14:m>
                <a:endParaRPr lang="en-US" sz="2300" dirty="0" smtClean="0"/>
              </a:p>
              <a:p>
                <a:pPr marL="514350" indent="-514350">
                  <a:buAutoNum type="arabicPeriod"/>
                </a:pPr>
                <a:r>
                  <a:rPr lang="en-US" sz="2300" dirty="0" smtClean="0"/>
                  <a:t>Use results from 1. and 2. to find values for </a:t>
                </a:r>
                <a:r>
                  <a:rPr lang="en-US" sz="2300" i="1" dirty="0" smtClean="0"/>
                  <a:t>x </a:t>
                </a:r>
                <a:r>
                  <a:rPr lang="en-US" sz="2300" dirty="0" smtClean="0"/>
                  <a:t>and </a:t>
                </a:r>
                <a:r>
                  <a:rPr lang="en-US" sz="2300" i="1" dirty="0" smtClean="0"/>
                  <a:t>y.</a:t>
                </a:r>
              </a:p>
              <a:p>
                <a:pPr marL="514350" indent="-514350">
                  <a:buAutoNum type="arabicPeriod"/>
                </a:pPr>
                <a:r>
                  <a:rPr lang="en-US" sz="2300" dirty="0" smtClean="0"/>
                  <a:t>Find the values of </a:t>
                </a:r>
                <a:r>
                  <a:rPr lang="en-US" sz="2300" i="1" dirty="0" smtClean="0"/>
                  <a:t>f</a:t>
                </a:r>
                <a:r>
                  <a:rPr lang="en-US" sz="2300" dirty="0" smtClean="0"/>
                  <a:t> at the points from 3.</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4326184"/>
              </a:xfrm>
              <a:prstGeom prst="rect">
                <a:avLst/>
              </a:prstGeom>
              <a:blipFill>
                <a:blip r:embed="rId4"/>
                <a:stretch>
                  <a:fillRect l="-1100" t="-986" b="-2254"/>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7704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smtClean="0">
                <a:solidFill>
                  <a:schemeClr val="bg1"/>
                </a:solidFill>
              </a:rPr>
              <a:t>Lagrange Multipliers: Example </a:t>
            </a:r>
            <a:br>
              <a:rPr lang="en-US" sz="3900" dirty="0" smtClean="0">
                <a:solidFill>
                  <a:schemeClr val="bg1"/>
                </a:solidFill>
              </a:rPr>
            </a:br>
            <a:r>
              <a:rPr lang="en-US" sz="3900" dirty="0" smtClean="0">
                <a:solidFill>
                  <a:schemeClr val="bg1"/>
                </a:solidFill>
              </a:rPr>
              <a:t>(Slightly Harder)</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4339650"/>
              </a:xfrm>
              <a:prstGeom prst="rect">
                <a:avLst/>
              </a:prstGeom>
              <a:noFill/>
            </p:spPr>
            <p:txBody>
              <a:bodyPr wrap="square" rtlCol="0">
                <a:spAutoFit/>
              </a:bodyPr>
              <a:lstStyle/>
              <a:p>
                <a:r>
                  <a:rPr lang="en-US" sz="2300" b="1" u="sng" dirty="0" smtClean="0"/>
                  <a:t>Example 2.4 from book (page 35):</a:t>
                </a:r>
              </a:p>
              <a:p>
                <a:r>
                  <a:rPr lang="en-US" sz="2300" dirty="0" smtClean="0"/>
                  <a:t>Maximize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r>
                          <a:rPr lang="en-US" sz="2300" b="0" i="1" smtClean="0">
                            <a:latin typeface="Cambria Math" panose="02040503050406030204" pitchFamily="18" charset="0"/>
                          </a:rPr>
                          <m:t>,</m:t>
                        </m:r>
                        <m:r>
                          <a:rPr lang="en-US" sz="2300" b="0" i="1" smtClean="0">
                            <a:latin typeface="Cambria Math" panose="02040503050406030204" pitchFamily="18" charset="0"/>
                          </a:rPr>
                          <m:t>𝑧</m:t>
                        </m:r>
                      </m:e>
                    </m:d>
                    <m:r>
                      <a:rPr lang="en-US" sz="2300" b="0" i="1" smtClean="0">
                        <a:latin typeface="Cambria Math" panose="02040503050406030204" pitchFamily="18" charset="0"/>
                      </a:rPr>
                      <m:t>=</m:t>
                    </m:r>
                    <m:r>
                      <a:rPr lang="en-US" sz="2300" b="0" i="1" smtClean="0">
                        <a:latin typeface="Cambria Math" panose="02040503050406030204" pitchFamily="18" charset="0"/>
                      </a:rPr>
                      <m:t>𝑥</m:t>
                    </m:r>
                    <m:r>
                      <a:rPr lang="en-US" sz="2300" b="0" i="1" smtClean="0">
                        <a:latin typeface="Cambria Math" panose="02040503050406030204" pitchFamily="18" charset="0"/>
                      </a:rPr>
                      <m:t>+2</m:t>
                    </m:r>
                    <m:r>
                      <a:rPr lang="en-US" sz="2300" b="0" i="1" smtClean="0">
                        <a:latin typeface="Cambria Math" panose="02040503050406030204" pitchFamily="18" charset="0"/>
                      </a:rPr>
                      <m:t>𝑦</m:t>
                    </m:r>
                    <m:r>
                      <a:rPr lang="en-US" sz="2300" b="0" i="1" smtClean="0">
                        <a:latin typeface="Cambria Math" panose="02040503050406030204" pitchFamily="18" charset="0"/>
                      </a:rPr>
                      <m:t>+3</m:t>
                    </m:r>
                    <m:r>
                      <a:rPr lang="en-US" sz="2300" b="0" i="1" smtClean="0">
                        <a:latin typeface="Cambria Math" panose="02040503050406030204" pitchFamily="18" charset="0"/>
                      </a:rPr>
                      <m:t>𝑧</m:t>
                    </m:r>
                  </m:oMath>
                </a14:m>
                <a:r>
                  <a:rPr lang="en-US" sz="2300" dirty="0" smtClean="0"/>
                  <a:t> subject to  </a:t>
                </a:r>
                <a:br>
                  <a:rPr lang="en-US" sz="2300" dirty="0" smtClean="0"/>
                </a:br>
                <a:r>
                  <a:rPr lang="en-US" sz="2300" dirty="0" smtClean="0"/>
                  <a:t>ellipse </a:t>
                </a:r>
                <a14:m>
                  <m:oMath xmlns:m="http://schemas.openxmlformats.org/officeDocument/2006/math">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𝑥</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𝑦</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𝑧</m:t>
                        </m:r>
                      </m:e>
                      <m:sup>
                        <m:r>
                          <a:rPr lang="en-US" sz="2300" b="0" i="1" smtClean="0">
                            <a:latin typeface="Cambria Math" panose="02040503050406030204" pitchFamily="18" charset="0"/>
                          </a:rPr>
                          <m:t>2</m:t>
                        </m:r>
                      </m:sup>
                    </m:sSup>
                    <m:r>
                      <a:rPr lang="en-US" sz="2300" i="1">
                        <a:latin typeface="Cambria Math" panose="02040503050406030204" pitchFamily="18" charset="0"/>
                      </a:rPr>
                      <m:t>=</m:t>
                    </m:r>
                    <m:r>
                      <a:rPr lang="en-US" sz="2300" b="0" i="1" smtClean="0">
                        <a:latin typeface="Cambria Math" panose="02040503050406030204" pitchFamily="18" charset="0"/>
                      </a:rPr>
                      <m:t>3</m:t>
                    </m:r>
                  </m:oMath>
                </a14:m>
                <a:r>
                  <a:rPr lang="en-US" sz="2300" dirty="0" smtClean="0"/>
                  <a:t> and </a:t>
                </a:r>
                <a14:m>
                  <m:oMath xmlns:m="http://schemas.openxmlformats.org/officeDocument/2006/math">
                    <m:r>
                      <a:rPr lang="en-US" sz="2300" i="1">
                        <a:latin typeface="Cambria Math" panose="02040503050406030204" pitchFamily="18" charset="0"/>
                      </a:rPr>
                      <m:t>𝑥</m:t>
                    </m:r>
                    <m:r>
                      <a:rPr lang="en-US" sz="2300" b="0" i="1" smtClean="0">
                        <a:latin typeface="Cambria Math" panose="02040503050406030204" pitchFamily="18" charset="0"/>
                      </a:rPr>
                      <m:t>=1</m:t>
                    </m:r>
                  </m:oMath>
                </a14:m>
                <a:r>
                  <a:rPr lang="en-US" sz="2300" dirty="0" smtClean="0"/>
                  <a:t>.</a:t>
                </a:r>
              </a:p>
              <a:p>
                <a:pPr marL="457200" indent="-457200">
                  <a:buFont typeface="+mj-lt"/>
                  <a:buAutoNum type="arabicPeriod"/>
                </a:pPr>
                <a:r>
                  <a:rPr lang="en-US" sz="2300" dirty="0" smtClean="0"/>
                  <a:t>First write out the Lagrange equation.</a:t>
                </a:r>
              </a:p>
              <a:p>
                <a:pPr marL="971550" lvl="1" indent="-514350">
                  <a:buAutoNum type="romanLcParenR"/>
                </a:pPr>
                <a:r>
                  <a:rPr lang="en-US" sz="2300" dirty="0" smtClean="0"/>
                  <a:t>The constraints are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𝑔</m:t>
                        </m:r>
                      </m:e>
                      <m:sub>
                        <m:r>
                          <a:rPr lang="en-US" sz="2300" b="0" i="1" smtClean="0">
                            <a:latin typeface="Cambria Math" panose="02040503050406030204" pitchFamily="18" charset="0"/>
                          </a:rPr>
                          <m:t>1</m:t>
                        </m:r>
                      </m:sub>
                    </m:sSub>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r>
                          <a:rPr lang="en-US" sz="2300" b="0" i="1" smtClean="0">
                            <a:latin typeface="Cambria Math" panose="02040503050406030204" pitchFamily="18" charset="0"/>
                          </a:rPr>
                          <m:t>,</m:t>
                        </m:r>
                        <m:r>
                          <a:rPr lang="en-US" sz="2300" b="0" i="1" smtClean="0">
                            <a:latin typeface="Cambria Math" panose="02040503050406030204" pitchFamily="18" charset="0"/>
                          </a:rPr>
                          <m:t>𝑧</m:t>
                        </m:r>
                      </m:e>
                    </m:d>
                    <m:r>
                      <a:rPr lang="en-US" sz="2300" b="0" i="0" smtClean="0">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𝑥</m:t>
                        </m:r>
                      </m:e>
                      <m:sup>
                        <m:r>
                          <a:rPr lang="en-US" sz="2300" i="1">
                            <a:latin typeface="Cambria Math" panose="02040503050406030204" pitchFamily="18" charset="0"/>
                          </a:rPr>
                          <m:t>2</m:t>
                        </m:r>
                      </m:sup>
                    </m:sSup>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1">
                            <a:latin typeface="Cambria Math" panose="02040503050406030204" pitchFamily="18" charset="0"/>
                          </a:rPr>
                          <m:t>2</m:t>
                        </m:r>
                      </m:sup>
                    </m:sSup>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𝑧</m:t>
                        </m:r>
                      </m:e>
                      <m:sup>
                        <m:r>
                          <a:rPr lang="en-US" sz="2300" i="1">
                            <a:latin typeface="Cambria Math" panose="02040503050406030204" pitchFamily="18" charset="0"/>
                          </a:rPr>
                          <m:t>2</m:t>
                        </m:r>
                      </m:sup>
                    </m:sSup>
                    <m:r>
                      <a:rPr lang="en-US" sz="2300" b="0" i="1" smtClean="0">
                        <a:latin typeface="Cambria Math" panose="02040503050406030204" pitchFamily="18" charset="0"/>
                      </a:rPr>
                      <m:t>−</m:t>
                    </m:r>
                    <m:r>
                      <a:rPr lang="en-US" sz="2300" i="1">
                        <a:latin typeface="Cambria Math" panose="02040503050406030204" pitchFamily="18" charset="0"/>
                      </a:rPr>
                      <m:t>3</m:t>
                    </m:r>
                  </m:oMath>
                </a14:m>
                <a:r>
                  <a:rPr lang="en-US" sz="2300" dirty="0" smtClean="0"/>
                  <a:t> </a:t>
                </a:r>
                <a:br>
                  <a:rPr lang="en-US" sz="2300" dirty="0" smtClean="0"/>
                </a:br>
                <a:r>
                  <a:rPr lang="en-US" sz="2300" dirty="0" smtClean="0"/>
                  <a:t>and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𝑔</m:t>
                        </m:r>
                      </m:e>
                      <m:sub>
                        <m:r>
                          <a:rPr lang="en-US" sz="2300" b="0" i="1" smtClean="0">
                            <a:latin typeface="Cambria Math" panose="02040503050406030204" pitchFamily="18" charset="0"/>
                          </a:rPr>
                          <m:t>2</m:t>
                        </m:r>
                      </m:sub>
                    </m:sSub>
                    <m:d>
                      <m:dPr>
                        <m:ctrlPr>
                          <a:rPr lang="en-US" sz="2300" b="0" i="1" smtClean="0">
                            <a:latin typeface="Cambria Math" panose="02040503050406030204" pitchFamily="18" charset="0"/>
                          </a:rPr>
                        </m:ctrlPr>
                      </m:dPr>
                      <m:e>
                        <m:r>
                          <a:rPr lang="en-US" sz="2300" i="1">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r>
                          <a:rPr lang="en-US" sz="2300" b="0" i="1" smtClean="0">
                            <a:latin typeface="Cambria Math" panose="02040503050406030204" pitchFamily="18" charset="0"/>
                          </a:rPr>
                          <m:t>,</m:t>
                        </m:r>
                        <m:r>
                          <a:rPr lang="en-US" sz="2300" b="0" i="1" smtClean="0">
                            <a:latin typeface="Cambria Math" panose="02040503050406030204" pitchFamily="18" charset="0"/>
                          </a:rPr>
                          <m:t>𝑧</m:t>
                        </m:r>
                      </m:e>
                    </m:d>
                    <m:r>
                      <a:rPr lang="en-US" sz="2300" i="1">
                        <a:latin typeface="Cambria Math" panose="02040503050406030204" pitchFamily="18" charset="0"/>
                      </a:rPr>
                      <m:t>=</m:t>
                    </m:r>
                    <m:r>
                      <a:rPr lang="en-US" sz="2300" b="0" i="1" smtClean="0">
                        <a:latin typeface="Cambria Math" panose="02040503050406030204" pitchFamily="18" charset="0"/>
                      </a:rPr>
                      <m:t>𝑥</m:t>
                    </m:r>
                    <m:r>
                      <a:rPr lang="en-US" sz="2300" b="0" i="1" smtClean="0">
                        <a:latin typeface="Cambria Math" panose="02040503050406030204" pitchFamily="18" charset="0"/>
                      </a:rPr>
                      <m:t>−1</m:t>
                    </m:r>
                  </m:oMath>
                </a14:m>
                <a:endParaRPr lang="en-US" sz="2300" dirty="0" smtClean="0"/>
              </a:p>
              <a:p>
                <a:pPr marL="971550" lvl="1" indent="-514350">
                  <a:buAutoNum type="romanLcParenR"/>
                </a:pPr>
                <a14:m>
                  <m:oMath xmlns:m="http://schemas.openxmlformats.org/officeDocument/2006/math">
                    <m:r>
                      <a:rPr lang="en-US" sz="2300" b="0" i="0" smtClean="0">
                        <a:latin typeface="Cambria Math" panose="02040503050406030204" pitchFamily="18" charset="0"/>
                      </a:rPr>
                      <m:t>𝛻</m:t>
                    </m:r>
                    <m:r>
                      <a:rPr lang="en-US" sz="2300" b="0" i="1" smtClean="0">
                        <a:latin typeface="Cambria Math" panose="02040503050406030204" pitchFamily="18" charset="0"/>
                      </a:rPr>
                      <m:t>𝑓</m:t>
                    </m:r>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r>
                          <a:rPr lang="en-US" sz="2300" b="0" i="1" smtClean="0">
                            <a:latin typeface="Cambria Math" panose="02040503050406030204" pitchFamily="18" charset="0"/>
                          </a:rPr>
                          <m:t>1,2,3</m:t>
                        </m:r>
                      </m:e>
                    </m:d>
                    <m:r>
                      <a:rPr lang="en-US" sz="2300" b="0" i="1" smtClean="0">
                        <a:latin typeface="Cambria Math" panose="02040503050406030204" pitchFamily="18" charset="0"/>
                      </a:rPr>
                      <m:t> </m:t>
                    </m:r>
                    <m:r>
                      <m:rPr>
                        <m:sty m:val="p"/>
                      </m:rPr>
                      <a:rPr lang="en-US" sz="2300" b="0" i="0" smtClean="0">
                        <a:latin typeface="Cambria Math" panose="02040503050406030204" pitchFamily="18" charset="0"/>
                      </a:rPr>
                      <m:t>and</m:t>
                    </m:r>
                    <m:r>
                      <a:rPr lang="en-US" sz="2300" b="0" i="0" smtClean="0">
                        <a:latin typeface="Cambria Math" panose="02040503050406030204" pitchFamily="18" charset="0"/>
                      </a:rPr>
                      <m:t> </m:t>
                    </m:r>
                    <m:r>
                      <a:rPr lang="en-US" sz="2300" b="0" i="0"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𝑔</m:t>
                        </m:r>
                      </m:e>
                      <m:sub>
                        <m:r>
                          <a:rPr lang="en-US" sz="2300" b="0" i="1" smtClean="0">
                            <a:latin typeface="Cambria Math" panose="02040503050406030204" pitchFamily="18" charset="0"/>
                          </a:rPr>
                          <m:t>1</m:t>
                        </m:r>
                      </m:sub>
                    </m:sSub>
                    <m:r>
                      <a:rPr lang="en-US" sz="2300" b="0" i="1" smtClean="0">
                        <a:latin typeface="Cambria Math" panose="02040503050406030204" pitchFamily="18" charset="0"/>
                      </a:rPr>
                      <m:t>=</m:t>
                    </m:r>
                    <m:d>
                      <m:dPr>
                        <m:begChr m:val="〈"/>
                        <m:endChr m:val="〉"/>
                        <m:ctrlPr>
                          <a:rPr lang="en-US" sz="2300" b="0" i="1" smtClean="0">
                            <a:latin typeface="Cambria Math" panose="02040503050406030204" pitchFamily="18" charset="0"/>
                          </a:rPr>
                        </m:ctrlPr>
                      </m:dPr>
                      <m:e>
                        <m:r>
                          <a:rPr lang="en-US" sz="2300" b="0" i="1" smtClean="0">
                            <a:latin typeface="Cambria Math" panose="02040503050406030204" pitchFamily="18" charset="0"/>
                          </a:rPr>
                          <m:t> 2</m:t>
                        </m:r>
                        <m:r>
                          <a:rPr lang="en-US" sz="2300" b="0" i="1" smtClean="0">
                            <a:latin typeface="Cambria Math" panose="02040503050406030204" pitchFamily="18" charset="0"/>
                          </a:rPr>
                          <m:t>𝑥</m:t>
                        </m:r>
                        <m:r>
                          <a:rPr lang="en-US" sz="2300" b="0" i="1" smtClean="0">
                            <a:latin typeface="Cambria Math" panose="02040503050406030204" pitchFamily="18" charset="0"/>
                          </a:rPr>
                          <m:t>,2</m:t>
                        </m:r>
                        <m:r>
                          <a:rPr lang="en-US" sz="2300" b="0" i="1" smtClean="0">
                            <a:latin typeface="Cambria Math" panose="02040503050406030204" pitchFamily="18" charset="0"/>
                          </a:rPr>
                          <m:t>𝑦</m:t>
                        </m:r>
                        <m:r>
                          <a:rPr lang="en-US" sz="2300" b="0" i="1" smtClean="0">
                            <a:latin typeface="Cambria Math" panose="02040503050406030204" pitchFamily="18" charset="0"/>
                          </a:rPr>
                          <m:t>,2</m:t>
                        </m:r>
                        <m:r>
                          <a:rPr lang="en-US" sz="2300" b="0" i="1" smtClean="0">
                            <a:latin typeface="Cambria Math" panose="02040503050406030204" pitchFamily="18" charset="0"/>
                          </a:rPr>
                          <m:t>𝑧</m:t>
                        </m:r>
                        <m:r>
                          <a:rPr lang="en-US" sz="2300" b="0" i="1" smtClean="0">
                            <a:latin typeface="Cambria Math" panose="02040503050406030204" pitchFamily="18" charset="0"/>
                          </a:rPr>
                          <m:t> </m:t>
                        </m:r>
                      </m:e>
                    </m:d>
                  </m:oMath>
                </a14:m>
                <a:r>
                  <a:rPr lang="en-US" sz="2300" b="0" dirty="0" smtClean="0"/>
                  <a:t> and </a:t>
                </a:r>
                <a14:m>
                  <m:oMath xmlns:m="http://schemas.openxmlformats.org/officeDocument/2006/math">
                    <m:r>
                      <a:rPr lang="en-US" sz="2300" i="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𝑔</m:t>
                        </m:r>
                      </m:e>
                      <m:sub>
                        <m:r>
                          <a:rPr lang="en-US" sz="2300" b="0" i="1" smtClean="0">
                            <a:latin typeface="Cambria Math" panose="02040503050406030204" pitchFamily="18" charset="0"/>
                          </a:rPr>
                          <m:t>2</m:t>
                        </m:r>
                      </m:sub>
                    </m:sSub>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r>
                          <a:rPr lang="en-US" sz="2300" i="1">
                            <a:latin typeface="Cambria Math" panose="02040503050406030204" pitchFamily="18" charset="0"/>
                          </a:rPr>
                          <m:t> </m:t>
                        </m:r>
                        <m:r>
                          <a:rPr lang="en-US" sz="2300" b="0" i="1" smtClean="0">
                            <a:latin typeface="Cambria Math" panose="02040503050406030204" pitchFamily="18" charset="0"/>
                          </a:rPr>
                          <m:t>1</m:t>
                        </m:r>
                        <m:r>
                          <a:rPr lang="en-US" sz="2300" i="1">
                            <a:latin typeface="Cambria Math" panose="02040503050406030204" pitchFamily="18" charset="0"/>
                          </a:rPr>
                          <m:t>,</m:t>
                        </m:r>
                        <m:r>
                          <a:rPr lang="en-US" sz="2300" b="0" i="1" smtClean="0">
                            <a:latin typeface="Cambria Math" panose="02040503050406030204" pitchFamily="18" charset="0"/>
                          </a:rPr>
                          <m:t>0</m:t>
                        </m:r>
                        <m:r>
                          <a:rPr lang="en-US" sz="2300" i="1">
                            <a:latin typeface="Cambria Math" panose="02040503050406030204" pitchFamily="18" charset="0"/>
                          </a:rPr>
                          <m:t>,</m:t>
                        </m:r>
                        <m:r>
                          <a:rPr lang="en-US" sz="2300" b="0" i="1" smtClean="0">
                            <a:latin typeface="Cambria Math" panose="02040503050406030204" pitchFamily="18" charset="0"/>
                          </a:rPr>
                          <m:t>0</m:t>
                        </m:r>
                        <m:r>
                          <a:rPr lang="en-US" sz="2300" i="1">
                            <a:latin typeface="Cambria Math" panose="02040503050406030204" pitchFamily="18" charset="0"/>
                          </a:rPr>
                          <m:t> </m:t>
                        </m:r>
                      </m:e>
                    </m:d>
                  </m:oMath>
                </a14:m>
                <a:endParaRPr lang="en-US" sz="2300" b="0" dirty="0" smtClean="0"/>
              </a:p>
              <a:p>
                <a:pPr marL="971550" lvl="1" indent="-514350">
                  <a:buAutoNum type="romanLcParenR"/>
                </a:pPr>
                <a:r>
                  <a:rPr lang="en-US" sz="2300" dirty="0" smtClean="0"/>
                  <a:t>Solve </a:t>
                </a:r>
                <a14:m>
                  <m:oMath xmlns:m="http://schemas.openxmlformats.org/officeDocument/2006/math">
                    <m:d>
                      <m:dPr>
                        <m:begChr m:val="〈"/>
                        <m:endChr m:val="〉"/>
                        <m:ctrlPr>
                          <a:rPr lang="en-US" sz="2300" i="1">
                            <a:latin typeface="Cambria Math" panose="02040503050406030204" pitchFamily="18" charset="0"/>
                          </a:rPr>
                        </m:ctrlPr>
                      </m:dPr>
                      <m:e>
                        <m:r>
                          <a:rPr lang="en-US" sz="2300" b="0" i="1" smtClean="0">
                            <a:latin typeface="Cambria Math" panose="02040503050406030204" pitchFamily="18" charset="0"/>
                          </a:rPr>
                          <m:t>1,</m:t>
                        </m:r>
                        <m:r>
                          <a:rPr lang="en-US" sz="2300" i="1">
                            <a:latin typeface="Cambria Math" panose="02040503050406030204" pitchFamily="18" charset="0"/>
                          </a:rPr>
                          <m:t>2,</m:t>
                        </m:r>
                        <m:r>
                          <a:rPr lang="en-US" sz="2300" b="0" i="1" smtClean="0">
                            <a:latin typeface="Cambria Math" panose="02040503050406030204" pitchFamily="18" charset="0"/>
                          </a:rPr>
                          <m:t>3</m:t>
                        </m:r>
                      </m:e>
                    </m:d>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𝜆</m:t>
                        </m:r>
                      </m:e>
                      <m:sub>
                        <m:r>
                          <a:rPr lang="en-US" sz="2300" b="0" i="1" smtClean="0">
                            <a:latin typeface="Cambria Math" panose="02040503050406030204" pitchFamily="18" charset="0"/>
                          </a:rPr>
                          <m:t>1</m:t>
                        </m:r>
                      </m:sub>
                    </m:sSub>
                    <m:d>
                      <m:dPr>
                        <m:begChr m:val="〈"/>
                        <m:endChr m:val="〉"/>
                        <m:ctrlPr>
                          <a:rPr lang="en-US" sz="2300" i="1">
                            <a:latin typeface="Cambria Math" panose="02040503050406030204" pitchFamily="18" charset="0"/>
                          </a:rPr>
                        </m:ctrlPr>
                      </m:dPr>
                      <m:e>
                        <m:r>
                          <a:rPr lang="en-US" sz="2300" i="1">
                            <a:latin typeface="Cambria Math" panose="02040503050406030204" pitchFamily="18" charset="0"/>
                          </a:rPr>
                          <m:t>2</m:t>
                        </m:r>
                        <m:r>
                          <a:rPr lang="en-US" sz="2300" i="1">
                            <a:latin typeface="Cambria Math" panose="02040503050406030204" pitchFamily="18" charset="0"/>
                          </a:rPr>
                          <m:t>𝑥</m:t>
                        </m:r>
                        <m:r>
                          <a:rPr lang="en-US" sz="2300" i="1">
                            <a:latin typeface="Cambria Math" panose="02040503050406030204" pitchFamily="18" charset="0"/>
                          </a:rPr>
                          <m:t>,2</m:t>
                        </m:r>
                        <m:r>
                          <a:rPr lang="en-US" sz="2300" i="1">
                            <a:latin typeface="Cambria Math" panose="02040503050406030204" pitchFamily="18" charset="0"/>
                          </a:rPr>
                          <m:t>𝑦</m:t>
                        </m:r>
                        <m:r>
                          <a:rPr lang="en-US" sz="2300" i="1">
                            <a:latin typeface="Cambria Math" panose="02040503050406030204" pitchFamily="18" charset="0"/>
                          </a:rPr>
                          <m:t>,2</m:t>
                        </m:r>
                        <m:r>
                          <a:rPr lang="en-US" sz="2300" i="1">
                            <a:latin typeface="Cambria Math" panose="02040503050406030204" pitchFamily="18" charset="0"/>
                          </a:rPr>
                          <m:t>𝑧</m:t>
                        </m:r>
                      </m:e>
                    </m:d>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𝜆</m:t>
                        </m:r>
                      </m:e>
                      <m:sub>
                        <m:r>
                          <a:rPr lang="en-US" sz="2300" b="0" i="1" smtClean="0">
                            <a:latin typeface="Cambria Math" panose="02040503050406030204" pitchFamily="18" charset="0"/>
                          </a:rPr>
                          <m:t>2</m:t>
                        </m:r>
                      </m:sub>
                    </m:sSub>
                    <m:d>
                      <m:dPr>
                        <m:begChr m:val="〈"/>
                        <m:endChr m:val="〉"/>
                        <m:ctrlPr>
                          <a:rPr lang="en-US" sz="2300" i="1">
                            <a:latin typeface="Cambria Math" panose="02040503050406030204" pitchFamily="18" charset="0"/>
                          </a:rPr>
                        </m:ctrlPr>
                      </m:dPr>
                      <m:e>
                        <m:r>
                          <a:rPr lang="en-US" sz="2300" i="1">
                            <a:latin typeface="Cambria Math" panose="02040503050406030204" pitchFamily="18" charset="0"/>
                          </a:rPr>
                          <m:t> 1,0,0 </m:t>
                        </m:r>
                      </m:e>
                    </m:d>
                  </m:oMath>
                </a14:m>
                <a:r>
                  <a:rPr lang="en-US" sz="2300" dirty="0" smtClean="0"/>
                  <a:t>for </a:t>
                </a:r>
                <a:r>
                  <a:rPr lang="en-US" sz="2300" i="1" dirty="0" smtClean="0"/>
                  <a:t>x</a:t>
                </a:r>
                <a:r>
                  <a:rPr lang="en-US" sz="2300" dirty="0" smtClean="0"/>
                  <a:t>, </a:t>
                </a:r>
                <a:r>
                  <a:rPr lang="en-US" sz="2300" i="1" dirty="0" smtClean="0"/>
                  <a:t>y, </a:t>
                </a:r>
                <a:r>
                  <a:rPr lang="en-US" sz="2300" dirty="0" smtClean="0"/>
                  <a:t>and </a:t>
                </a:r>
                <a:r>
                  <a:rPr lang="en-US" sz="2300" i="1" dirty="0"/>
                  <a:t>z</a:t>
                </a:r>
                <a:endParaRPr lang="en-US" sz="2300" i="1" dirty="0" smtClean="0"/>
              </a:p>
              <a:p>
                <a:pPr marL="514350" indent="-514350">
                  <a:buAutoNum type="arabicPeriod"/>
                </a:pPr>
                <a:r>
                  <a:rPr lang="en-US" sz="2300" dirty="0" smtClean="0"/>
                  <a:t>Substitute result into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𝑔</m:t>
                        </m:r>
                      </m:e>
                      <m:sub>
                        <m:r>
                          <a:rPr lang="en-US" sz="2300" b="0" i="1" smtClean="0">
                            <a:latin typeface="Cambria Math" panose="02040503050406030204" pitchFamily="18" charset="0"/>
                          </a:rPr>
                          <m:t>1</m:t>
                        </m:r>
                      </m:sub>
                    </m:sSub>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r>
                          <a:rPr lang="en-US" sz="2300" b="0" i="1" smtClean="0">
                            <a:latin typeface="Cambria Math" panose="02040503050406030204" pitchFamily="18" charset="0"/>
                          </a:rPr>
                          <m:t>,</m:t>
                        </m:r>
                        <m:r>
                          <a:rPr lang="en-US" sz="2300" b="0" i="1" smtClean="0">
                            <a:latin typeface="Cambria Math" panose="02040503050406030204" pitchFamily="18" charset="0"/>
                          </a:rPr>
                          <m:t>𝑧</m:t>
                        </m:r>
                      </m:e>
                    </m:d>
                    <m:r>
                      <a:rPr lang="en-US" sz="2300" b="0" i="0" smtClean="0">
                        <a:latin typeface="Cambria Math" panose="02040503050406030204" pitchFamily="18" charset="0"/>
                      </a:rPr>
                      <m:t>=0</m:t>
                    </m:r>
                  </m:oMath>
                </a14:m>
                <a:r>
                  <a:rPr lang="en-US" sz="2300" dirty="0"/>
                  <a:t> and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𝑔</m:t>
                        </m:r>
                      </m:e>
                      <m:sub>
                        <m:r>
                          <a:rPr lang="en-US" sz="2300" b="0" i="1" smtClean="0">
                            <a:latin typeface="Cambria Math" panose="02040503050406030204" pitchFamily="18" charset="0"/>
                          </a:rPr>
                          <m:t>2</m:t>
                        </m:r>
                      </m:sub>
                    </m:sSub>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1">
                            <a:latin typeface="Cambria Math" panose="02040503050406030204" pitchFamily="18" charset="0"/>
                          </a:rPr>
                          <m:t>,</m:t>
                        </m:r>
                        <m:r>
                          <a:rPr lang="en-US" sz="2300" i="1">
                            <a:latin typeface="Cambria Math" panose="02040503050406030204" pitchFamily="18" charset="0"/>
                          </a:rPr>
                          <m:t>𝑦</m:t>
                        </m:r>
                        <m:r>
                          <a:rPr lang="en-US" sz="2300" i="1">
                            <a:latin typeface="Cambria Math" panose="02040503050406030204" pitchFamily="18" charset="0"/>
                          </a:rPr>
                          <m:t>,</m:t>
                        </m:r>
                        <m:r>
                          <a:rPr lang="en-US" sz="2300" i="1">
                            <a:latin typeface="Cambria Math" panose="02040503050406030204" pitchFamily="18" charset="0"/>
                          </a:rPr>
                          <m:t>𝑧</m:t>
                        </m:r>
                      </m:e>
                    </m:d>
                    <m:r>
                      <a:rPr lang="en-US" sz="2300">
                        <a:latin typeface="Cambria Math" panose="02040503050406030204" pitchFamily="18" charset="0"/>
                      </a:rPr>
                      <m:t>=0</m:t>
                    </m:r>
                  </m:oMath>
                </a14:m>
                <a:r>
                  <a:rPr lang="en-US" sz="2300" dirty="0" smtClean="0"/>
                  <a:t> to solve for </a:t>
                </a:r>
                <a14:m>
                  <m:oMath xmlns:m="http://schemas.openxmlformats.org/officeDocument/2006/math">
                    <m:sSub>
                      <m:sSubPr>
                        <m:ctrlPr>
                          <a:rPr lang="en-US" sz="2300" b="0" i="1" smtClean="0">
                            <a:latin typeface="Cambria Math" panose="02040503050406030204" pitchFamily="18" charset="0"/>
                          </a:rPr>
                        </m:ctrlPr>
                      </m:sSubPr>
                      <m:e>
                        <m:r>
                          <a:rPr lang="en-US" sz="2300" i="1">
                            <a:latin typeface="Cambria Math" panose="02040503050406030204" pitchFamily="18" charset="0"/>
                          </a:rPr>
                          <m:t>𝜆</m:t>
                        </m:r>
                      </m:e>
                      <m:sub>
                        <m:r>
                          <a:rPr lang="en-US" sz="2300" b="0" i="1" smtClean="0">
                            <a:latin typeface="Cambria Math" panose="02040503050406030204" pitchFamily="18" charset="0"/>
                          </a:rPr>
                          <m:t>1</m:t>
                        </m:r>
                      </m:sub>
                    </m:sSub>
                    <m:r>
                      <a:rPr lang="en-US" sz="2300" b="0" i="1" smtClean="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b="0" i="1" smtClean="0">
                            <a:latin typeface="Cambria Math" panose="02040503050406030204" pitchFamily="18" charset="0"/>
                          </a:rPr>
                          <m:t>2</m:t>
                        </m:r>
                      </m:sub>
                    </m:sSub>
                  </m:oMath>
                </a14:m>
                <a:endParaRPr lang="en-US" sz="2300" dirty="0" smtClean="0"/>
              </a:p>
              <a:p>
                <a:pPr marL="514350" indent="-514350">
                  <a:buAutoNum type="arabicPeriod"/>
                </a:pPr>
                <a:r>
                  <a:rPr lang="en-US" sz="2300" dirty="0" smtClean="0"/>
                  <a:t>Use results from 1. and 2. to find values for </a:t>
                </a:r>
                <a:r>
                  <a:rPr lang="en-US" sz="2300" i="1" dirty="0" smtClean="0"/>
                  <a:t>x, y, </a:t>
                </a:r>
                <a:r>
                  <a:rPr lang="en-US" sz="2300" dirty="0" smtClean="0"/>
                  <a:t>and </a:t>
                </a:r>
                <a:r>
                  <a:rPr lang="en-US" sz="2300" i="1" dirty="0" smtClean="0"/>
                  <a:t>z.</a:t>
                </a:r>
              </a:p>
              <a:p>
                <a:pPr marL="514350" indent="-514350">
                  <a:buAutoNum type="arabicPeriod"/>
                </a:pPr>
                <a:r>
                  <a:rPr lang="en-US" sz="2300" dirty="0" smtClean="0"/>
                  <a:t>Find the values of </a:t>
                </a:r>
                <a:r>
                  <a:rPr lang="en-US" sz="2300" i="1" dirty="0" smtClean="0"/>
                  <a:t>f</a:t>
                </a:r>
                <a:r>
                  <a:rPr lang="en-US" sz="2300" dirty="0" smtClean="0"/>
                  <a:t> at the points from 3.</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4339650"/>
              </a:xfrm>
              <a:prstGeom prst="rect">
                <a:avLst/>
              </a:prstGeom>
              <a:blipFill>
                <a:blip r:embed="rId4"/>
                <a:stretch>
                  <a:fillRect l="-1100" t="-983" b="-2247"/>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9158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smtClean="0">
                <a:solidFill>
                  <a:schemeClr val="bg1"/>
                </a:solidFill>
              </a:rPr>
              <a:t>Lagrange Multipliers: Example </a:t>
            </a:r>
            <a:br>
              <a:rPr lang="en-US" sz="3900" dirty="0" smtClean="0">
                <a:solidFill>
                  <a:schemeClr val="bg1"/>
                </a:solidFill>
              </a:rPr>
            </a:br>
            <a:r>
              <a:rPr lang="en-US" sz="3900" dirty="0" smtClean="0">
                <a:solidFill>
                  <a:schemeClr val="bg1"/>
                </a:solidFill>
              </a:rPr>
              <a:t>(Using Python)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6" y="1531939"/>
                <a:ext cx="8315634" cy="4537909"/>
              </a:xfrm>
              <a:prstGeom prst="rect">
                <a:avLst/>
              </a:prstGeom>
              <a:noFill/>
            </p:spPr>
            <p:txBody>
              <a:bodyPr wrap="square" rtlCol="0">
                <a:spAutoFit/>
              </a:bodyPr>
              <a:lstStyle/>
              <a:p>
                <a:r>
                  <a:rPr lang="en-US" sz="2300" b="1" u="sng" dirty="0"/>
                  <a:t>Example:</a:t>
                </a:r>
              </a:p>
              <a:p>
                <a:r>
                  <a:rPr lang="en-US" sz="2300" dirty="0"/>
                  <a:t>Find the extreme values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1">
                            <a:latin typeface="Cambria Math" panose="02040503050406030204" pitchFamily="18" charset="0"/>
                          </a:rPr>
                          <m:t>,</m:t>
                        </m:r>
                        <m:r>
                          <a:rPr lang="en-US" sz="2300" i="1">
                            <a:latin typeface="Cambria Math" panose="02040503050406030204" pitchFamily="18" charset="0"/>
                          </a:rPr>
                          <m:t>𝑦</m:t>
                        </m:r>
                      </m:e>
                    </m:d>
                    <m:r>
                      <a:rPr lang="en-US" sz="2300" i="1">
                        <a:latin typeface="Cambria Math" panose="02040503050406030204" pitchFamily="18" charset="0"/>
                      </a:rPr>
                      <m:t>=2</m:t>
                    </m:r>
                    <m:r>
                      <a:rPr lang="en-US" sz="2300" i="1">
                        <a:latin typeface="Cambria Math" panose="02040503050406030204" pitchFamily="18" charset="0"/>
                      </a:rPr>
                      <m:t>𝑥</m:t>
                    </m:r>
                    <m:r>
                      <a:rPr lang="en-US" sz="2300" i="1">
                        <a:latin typeface="Cambria Math" panose="02040503050406030204" pitchFamily="18" charset="0"/>
                      </a:rPr>
                      <m:t>+5</m:t>
                    </m:r>
                    <m:r>
                      <a:rPr lang="en-US" sz="2300" i="1">
                        <a:latin typeface="Cambria Math" panose="02040503050406030204" pitchFamily="18" charset="0"/>
                      </a:rPr>
                      <m:t>𝑦</m:t>
                    </m:r>
                  </m:oMath>
                </a14:m>
                <a:r>
                  <a:rPr lang="en-US" sz="2300" dirty="0"/>
                  <a:t> on the </a:t>
                </a:r>
                <a:br>
                  <a:rPr lang="en-US" sz="2300" dirty="0"/>
                </a:br>
                <a:r>
                  <a:rPr lang="en-US" sz="2300" dirty="0"/>
                  <a:t>ellipse </a:t>
                </a:r>
                <a14:m>
                  <m:oMath xmlns:m="http://schemas.openxmlformats.org/officeDocument/2006/math">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𝑥</m:t>
                            </m:r>
                          </m:e>
                          <m:sup>
                            <m:r>
                              <a:rPr lang="en-US" sz="2300" i="1">
                                <a:latin typeface="Cambria Math" panose="02040503050406030204" pitchFamily="18" charset="0"/>
                              </a:rPr>
                              <m:t>2</m:t>
                            </m:r>
                          </m:sup>
                        </m:sSup>
                      </m:num>
                      <m:den>
                        <m:r>
                          <a:rPr lang="en-US" sz="2300" i="1">
                            <a:latin typeface="Cambria Math" panose="02040503050406030204" pitchFamily="18" charset="0"/>
                          </a:rPr>
                          <m:t>16</m:t>
                        </m:r>
                      </m:den>
                    </m:f>
                    <m:r>
                      <a:rPr lang="en-US" sz="2300" i="1">
                        <a:latin typeface="Cambria Math" panose="02040503050406030204" pitchFamily="18" charset="0"/>
                      </a:rPr>
                      <m:t>+</m:t>
                    </m:r>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1">
                                <a:latin typeface="Cambria Math" panose="02040503050406030204" pitchFamily="18" charset="0"/>
                              </a:rPr>
                              <m:t>2</m:t>
                            </m:r>
                          </m:sup>
                        </m:sSup>
                      </m:num>
                      <m:den>
                        <m:r>
                          <a:rPr lang="en-US" sz="2300" i="1">
                            <a:latin typeface="Cambria Math" panose="02040503050406030204" pitchFamily="18" charset="0"/>
                          </a:rPr>
                          <m:t>9</m:t>
                        </m:r>
                      </m:den>
                    </m:f>
                    <m:r>
                      <a:rPr lang="en-US" sz="2300" i="1">
                        <a:latin typeface="Cambria Math" panose="02040503050406030204" pitchFamily="18" charset="0"/>
                      </a:rPr>
                      <m:t>=1.</m:t>
                    </m:r>
                  </m:oMath>
                </a14:m>
                <a:endParaRPr lang="en-US" sz="2300" dirty="0"/>
              </a:p>
              <a:p>
                <a:endParaRPr lang="en-US" sz="2300" b="1" u="sng" dirty="0" smtClean="0"/>
              </a:p>
              <a:p>
                <a:r>
                  <a:rPr lang="en-US" sz="2300" b="1" u="sng" dirty="0" smtClean="0">
                    <a:solidFill>
                      <a:srgbClr val="00B050"/>
                    </a:solidFill>
                  </a:rPr>
                  <a:t>Python: example.py</a:t>
                </a:r>
              </a:p>
              <a:p>
                <a:endParaRPr lang="en-US" sz="2300" b="1" u="sng" dirty="0">
                  <a:solidFill>
                    <a:srgbClr val="00B050"/>
                  </a:solidFill>
                </a:endParaRPr>
              </a:p>
              <a:p>
                <a:r>
                  <a:rPr lang="en-US" sz="2300" b="1" u="sng" dirty="0" smtClean="0"/>
                  <a:t>Example 2.4 from book (page 35):</a:t>
                </a:r>
              </a:p>
              <a:p>
                <a:r>
                  <a:rPr lang="en-US" sz="2300" dirty="0" smtClean="0"/>
                  <a:t>Maximize  </a:t>
                </a:r>
                <a14:m>
                  <m:oMath xmlns:m="http://schemas.openxmlformats.org/officeDocument/2006/math">
                    <m:r>
                      <a:rPr lang="en-US" sz="2300" i="1">
                        <a:latin typeface="Cambria Math" panose="02040503050406030204" pitchFamily="18" charset="0"/>
                      </a:rPr>
                      <m:t>𝑓</m:t>
                    </m:r>
                    <m:d>
                      <m:dPr>
                        <m:ctrlPr>
                          <a:rPr lang="en-US" sz="2300" i="1">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𝑦</m:t>
                        </m:r>
                        <m:r>
                          <a:rPr lang="en-US" sz="2300" b="0" i="1" smtClean="0">
                            <a:latin typeface="Cambria Math" panose="02040503050406030204" pitchFamily="18" charset="0"/>
                          </a:rPr>
                          <m:t>,</m:t>
                        </m:r>
                        <m:r>
                          <a:rPr lang="en-US" sz="2300" b="0" i="1" smtClean="0">
                            <a:latin typeface="Cambria Math" panose="02040503050406030204" pitchFamily="18" charset="0"/>
                          </a:rPr>
                          <m:t>𝑧</m:t>
                        </m:r>
                      </m:e>
                    </m:d>
                    <m:r>
                      <a:rPr lang="en-US" sz="2300" b="0" i="1" smtClean="0">
                        <a:latin typeface="Cambria Math" panose="02040503050406030204" pitchFamily="18" charset="0"/>
                      </a:rPr>
                      <m:t>=</m:t>
                    </m:r>
                    <m:r>
                      <a:rPr lang="en-US" sz="2300" b="0" i="1" smtClean="0">
                        <a:latin typeface="Cambria Math" panose="02040503050406030204" pitchFamily="18" charset="0"/>
                      </a:rPr>
                      <m:t>𝑥</m:t>
                    </m:r>
                    <m:r>
                      <a:rPr lang="en-US" sz="2300" b="0" i="1" smtClean="0">
                        <a:latin typeface="Cambria Math" panose="02040503050406030204" pitchFamily="18" charset="0"/>
                      </a:rPr>
                      <m:t>+2</m:t>
                    </m:r>
                    <m:r>
                      <a:rPr lang="en-US" sz="2300" b="0" i="1" smtClean="0">
                        <a:latin typeface="Cambria Math" panose="02040503050406030204" pitchFamily="18" charset="0"/>
                      </a:rPr>
                      <m:t>𝑦</m:t>
                    </m:r>
                    <m:r>
                      <a:rPr lang="en-US" sz="2300" b="0" i="1" smtClean="0">
                        <a:latin typeface="Cambria Math" panose="02040503050406030204" pitchFamily="18" charset="0"/>
                      </a:rPr>
                      <m:t>+3</m:t>
                    </m:r>
                    <m:r>
                      <a:rPr lang="en-US" sz="2300" b="0" i="1" smtClean="0">
                        <a:latin typeface="Cambria Math" panose="02040503050406030204" pitchFamily="18" charset="0"/>
                      </a:rPr>
                      <m:t>𝑧</m:t>
                    </m:r>
                  </m:oMath>
                </a14:m>
                <a:r>
                  <a:rPr lang="en-US" sz="2300" dirty="0" smtClean="0"/>
                  <a:t> subject to  </a:t>
                </a:r>
                <a:br>
                  <a:rPr lang="en-US" sz="2300" dirty="0" smtClean="0"/>
                </a:br>
                <a:r>
                  <a:rPr lang="en-US" sz="2300" dirty="0" smtClean="0"/>
                  <a:t>ellipse </a:t>
                </a:r>
                <a14:m>
                  <m:oMath xmlns:m="http://schemas.openxmlformats.org/officeDocument/2006/math">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𝑥</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𝑦</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𝑧</m:t>
                        </m:r>
                      </m:e>
                      <m:sup>
                        <m:r>
                          <a:rPr lang="en-US" sz="2300" b="0" i="1" smtClean="0">
                            <a:latin typeface="Cambria Math" panose="02040503050406030204" pitchFamily="18" charset="0"/>
                          </a:rPr>
                          <m:t>2</m:t>
                        </m:r>
                      </m:sup>
                    </m:sSup>
                    <m:r>
                      <a:rPr lang="en-US" sz="2300" i="1">
                        <a:latin typeface="Cambria Math" panose="02040503050406030204" pitchFamily="18" charset="0"/>
                      </a:rPr>
                      <m:t>=</m:t>
                    </m:r>
                    <m:r>
                      <a:rPr lang="en-US" sz="2300" b="0" i="1" smtClean="0">
                        <a:latin typeface="Cambria Math" panose="02040503050406030204" pitchFamily="18" charset="0"/>
                      </a:rPr>
                      <m:t>3</m:t>
                    </m:r>
                  </m:oMath>
                </a14:m>
                <a:r>
                  <a:rPr lang="en-US" sz="2300" dirty="0" smtClean="0"/>
                  <a:t> and </a:t>
                </a:r>
                <a14:m>
                  <m:oMath xmlns:m="http://schemas.openxmlformats.org/officeDocument/2006/math">
                    <m:r>
                      <a:rPr lang="en-US" sz="2300" i="1">
                        <a:latin typeface="Cambria Math" panose="02040503050406030204" pitchFamily="18" charset="0"/>
                      </a:rPr>
                      <m:t>𝑥</m:t>
                    </m:r>
                    <m:r>
                      <a:rPr lang="en-US" sz="2300" b="0" i="1" smtClean="0">
                        <a:latin typeface="Cambria Math" panose="02040503050406030204" pitchFamily="18" charset="0"/>
                      </a:rPr>
                      <m:t>=1</m:t>
                    </m:r>
                  </m:oMath>
                </a14:m>
                <a:r>
                  <a:rPr lang="en-US" sz="2300" dirty="0" smtClean="0"/>
                  <a:t>.</a:t>
                </a:r>
              </a:p>
              <a:p>
                <a:endParaRPr lang="en-US" sz="2300" dirty="0"/>
              </a:p>
              <a:p>
                <a:r>
                  <a:rPr lang="en-US" sz="2300" b="1" u="sng" dirty="0">
                    <a:solidFill>
                      <a:srgbClr val="00B050"/>
                    </a:solidFill>
                  </a:rPr>
                  <a:t>Python: </a:t>
                </a:r>
                <a:r>
                  <a:rPr lang="en-US" sz="2300" b="1" u="sng" dirty="0" smtClean="0">
                    <a:solidFill>
                      <a:srgbClr val="00B050"/>
                    </a:solidFill>
                  </a:rPr>
                  <a:t>example2-4.py</a:t>
                </a:r>
                <a:endParaRPr lang="en-US" sz="2300" b="1" u="sng" dirty="0">
                  <a:solidFill>
                    <a:srgbClr val="00B050"/>
                  </a:solidFill>
                </a:endParaRPr>
              </a:p>
              <a:p>
                <a:endParaRPr lang="en-US" sz="23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60376" y="1531939"/>
                <a:ext cx="8315634" cy="4537909"/>
              </a:xfrm>
              <a:prstGeom prst="rect">
                <a:avLst/>
              </a:prstGeom>
              <a:blipFill>
                <a:blip r:embed="rId4"/>
                <a:stretch>
                  <a:fillRect l="-1100" t="-940"/>
                </a:stretch>
              </a:blipFill>
            </p:spPr>
            <p:txBody>
              <a:bodyPr/>
              <a:lstStyle/>
              <a:p>
                <a:r>
                  <a:rPr lang="en-US">
                    <a:noFill/>
                  </a:rPr>
                  <a:t> </a:t>
                </a:r>
              </a:p>
            </p:txBody>
          </p:sp>
        </mc:Fallback>
      </mc:AlternateContent>
      <p:sp>
        <p:nvSpPr>
          <p:cNvPr id="4" name="AutoShape 4" descr="Wikipedia image of tangent contour lines"/>
          <p:cNvSpPr>
            <a:spLocks noChangeAspect="1" noChangeArrowheads="1"/>
          </p:cNvSpPr>
          <p:nvPr/>
        </p:nvSpPr>
        <p:spPr bwMode="auto">
          <a:xfrm>
            <a:off x="460375" y="160337"/>
            <a:ext cx="2331986" cy="23319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3716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Back to 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758045"/>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region 		</a:t>
                </a:r>
                <a14:m>
                  <m:oMath xmlns:m="http://schemas.openxmlformats.org/officeDocument/2006/math">
                    <m:r>
                      <a:rPr lang="en-US" dirty="0">
                        <a:solidFill>
                          <a:srgbClr val="FF0000"/>
                        </a:solidFill>
                        <a:latin typeface="Cambria Math" panose="02040503050406030204" pitchFamily="18" charset="0"/>
                      </a:rPr>
                      <m:t>0</m:t>
                    </m:r>
                    <m:r>
                      <a:rPr lang="en-US" i="1" dirty="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≤5000</m:t>
                    </m:r>
                  </m:oMath>
                </a14:m>
                <a:endParaRPr lang="en-US" i="1" dirty="0">
                  <a:solidFill>
                    <a:srgbClr val="FF0000"/>
                  </a:solidFill>
                </a:endParaRPr>
              </a:p>
              <a:p>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≤8000</m:t>
                    </m:r>
                  </m:oMath>
                </a14:m>
                <a:endParaRPr lang="en-US" i="1" dirty="0">
                  <a:solidFill>
                    <a:srgbClr val="FF0000"/>
                  </a:solidFill>
                </a:endParaRPr>
              </a:p>
              <a:p>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758045"/>
              </a:xfrm>
              <a:prstGeom prst="rect">
                <a:avLst/>
              </a:prstGeom>
              <a:blipFill>
                <a:blip r:embed="rId4"/>
                <a:stretch>
                  <a:fillRect l="-689" t="-2083"/>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775917" y="3142532"/>
            <a:ext cx="4235513" cy="2958474"/>
          </a:xfrm>
          <a:prstGeom prst="rect">
            <a:avLst/>
          </a:prstGeom>
        </p:spPr>
      </p:pic>
      <p:pic>
        <p:nvPicPr>
          <p:cNvPr id="7" name="Picture 6"/>
          <p:cNvPicPr>
            <a:picLocks noChangeAspect="1"/>
          </p:cNvPicPr>
          <p:nvPr/>
        </p:nvPicPr>
        <p:blipFill>
          <a:blip r:embed="rId6"/>
          <a:stretch>
            <a:fillRect/>
          </a:stretch>
        </p:blipFill>
        <p:spPr>
          <a:xfrm>
            <a:off x="0" y="3113411"/>
            <a:ext cx="4553770" cy="2874794"/>
          </a:xfrm>
          <a:prstGeom prst="rect">
            <a:avLst/>
          </a:prstGeom>
        </p:spPr>
      </p:pic>
      <p:cxnSp>
        <p:nvCxnSpPr>
          <p:cNvPr id="4" name="Elbow Connector 3"/>
          <p:cNvCxnSpPr/>
          <p:nvPr/>
        </p:nvCxnSpPr>
        <p:spPr>
          <a:xfrm rot="10800000">
            <a:off x="3984182" y="2363238"/>
            <a:ext cx="1851100" cy="1366435"/>
          </a:xfrm>
          <a:prstGeom prst="bentConnector3">
            <a:avLst>
              <a:gd name="adj1" fmla="val 0"/>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5954751" y="2363238"/>
            <a:ext cx="2732049" cy="646331"/>
          </a:xfrm>
          <a:prstGeom prst="rect">
            <a:avLst/>
          </a:prstGeom>
          <a:noFill/>
        </p:spPr>
        <p:txBody>
          <a:bodyPr wrap="square" rtlCol="0">
            <a:spAutoFit/>
          </a:bodyPr>
          <a:lstStyle/>
          <a:p>
            <a:r>
              <a:rPr lang="en-US" i="1" dirty="0" smtClean="0"/>
              <a:t>feasible region</a:t>
            </a:r>
            <a:r>
              <a:rPr lang="en-US" dirty="0" smtClean="0"/>
              <a:t> – set of all possible solutions</a:t>
            </a:r>
            <a:endParaRPr lang="en-US" i="1" dirty="0"/>
          </a:p>
        </p:txBody>
      </p:sp>
    </p:spTree>
    <p:extLst>
      <p:ext uri="{BB962C8B-B14F-4D97-AF65-F5344CB8AC3E}">
        <p14:creationId xmlns:p14="http://schemas.microsoft.com/office/powerpoint/2010/main" val="2831618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Lagrange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727268"/>
              </a:xfrm>
              <a:prstGeom prst="rect">
                <a:avLst/>
              </a:prstGeom>
              <a:noFill/>
            </p:spPr>
            <p:txBody>
              <a:bodyPr wrap="square" rtlCol="0">
                <a:spAutoFit/>
              </a:bodyPr>
              <a:lstStyle/>
              <a:p>
                <a:r>
                  <a:rPr lang="en-US" sz="2200" b="1" u="sng" dirty="0" smtClean="0"/>
                  <a:t>Lagrange Problem:</a:t>
                </a:r>
              </a:p>
              <a:p>
                <a:r>
                  <a:rPr lang="en-US" sz="2200" dirty="0" smtClean="0"/>
                  <a:t>Maximize the </a:t>
                </a:r>
                <a:r>
                  <a:rPr lang="en-US" sz="2200" dirty="0"/>
                  <a:t>f</a:t>
                </a:r>
                <a:r>
                  <a:rPr lang="en-US" sz="2200"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sz="2200" dirty="0"/>
                  <a:t>o</a:t>
                </a:r>
                <a:r>
                  <a:rPr lang="en-US" sz="2200" dirty="0" smtClean="0"/>
                  <a:t>n the set 		</a:t>
                </a:r>
                <a14:m>
                  <m:oMath xmlns:m="http://schemas.openxmlformats.org/officeDocument/2006/math">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𝑥</m:t>
                        </m:r>
                      </m:e>
                      <m:sub>
                        <m:r>
                          <a:rPr lang="en-US" sz="2200" i="1">
                            <a:solidFill>
                              <a:srgbClr val="FF0000"/>
                            </a:solidFill>
                            <a:latin typeface="Cambria Math" panose="02040503050406030204" pitchFamily="18" charset="0"/>
                          </a:rPr>
                          <m:t>1</m:t>
                        </m:r>
                      </m:sub>
                    </m:sSub>
                    <m:r>
                      <a:rPr lang="en-US" sz="2200" i="1">
                        <a:solidFill>
                          <a:srgbClr val="FF0000"/>
                        </a:solidFill>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𝑥</m:t>
                        </m:r>
                      </m:e>
                      <m:sub>
                        <m:r>
                          <a:rPr lang="en-US" sz="2200" i="1">
                            <a:solidFill>
                              <a:srgbClr val="FF0000"/>
                            </a:solidFill>
                            <a:latin typeface="Cambria Math" panose="02040503050406030204" pitchFamily="18" charset="0"/>
                          </a:rPr>
                          <m:t>2</m:t>
                        </m:r>
                      </m:sub>
                    </m:sSub>
                    <m:r>
                      <a:rPr lang="en-US" sz="2200" b="0" i="1" smtClean="0">
                        <a:solidFill>
                          <a:srgbClr val="FF0000"/>
                        </a:solidFill>
                        <a:latin typeface="Cambria Math" panose="02040503050406030204" pitchFamily="18" charset="0"/>
                      </a:rPr>
                      <m:t>=</m:t>
                    </m:r>
                    <m:r>
                      <a:rPr lang="en-US" sz="2200" i="1">
                        <a:solidFill>
                          <a:srgbClr val="FF0000"/>
                        </a:solidFill>
                        <a:latin typeface="Cambria Math" panose="02040503050406030204" pitchFamily="18" charset="0"/>
                      </a:rPr>
                      <m:t>10000</m:t>
                    </m:r>
                  </m:oMath>
                </a14:m>
                <a:endParaRPr lang="en-US" sz="2200" i="1" dirty="0">
                  <a:solidFill>
                    <a:srgbClr val="FF0000"/>
                  </a:solidFill>
                </a:endParaRPr>
              </a:p>
              <a:p>
                <a:endParaRPr 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727268"/>
              </a:xfrm>
              <a:prstGeom prst="rect">
                <a:avLst/>
              </a:prstGeom>
              <a:blipFill>
                <a:blip r:embed="rId4"/>
                <a:stretch>
                  <a:fillRect l="-995" t="-2473"/>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808448" y="3057984"/>
            <a:ext cx="4235513" cy="2958474"/>
          </a:xfrm>
          <a:prstGeom prst="rect">
            <a:avLst/>
          </a:prstGeom>
        </p:spPr>
      </p:pic>
      <p:cxnSp>
        <p:nvCxnSpPr>
          <p:cNvPr id="4" name="Elbow Connector 3"/>
          <p:cNvCxnSpPr/>
          <p:nvPr/>
        </p:nvCxnSpPr>
        <p:spPr>
          <a:xfrm rot="10800000">
            <a:off x="4572000" y="2687444"/>
            <a:ext cx="2085282" cy="1427358"/>
          </a:xfrm>
          <a:prstGeom prst="bentConnector3">
            <a:avLst>
              <a:gd name="adj1" fmla="val -267"/>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513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Original Example: TV Manufacturing</a:t>
            </a:r>
            <a:endParaRPr lang="en-US" sz="3900" dirty="0">
              <a:solidFill>
                <a:schemeClr val="bg1"/>
              </a:solidFill>
            </a:endParaRPr>
          </a:p>
        </p:txBody>
      </p:sp>
      <p:sp>
        <p:nvSpPr>
          <p:cNvPr id="3" name="Content Placeholder 2"/>
          <p:cNvSpPr>
            <a:spLocks noGrp="1"/>
          </p:cNvSpPr>
          <p:nvPr>
            <p:ph idx="1"/>
          </p:nvPr>
        </p:nvSpPr>
        <p:spPr>
          <a:xfrm>
            <a:off x="457200" y="1602657"/>
            <a:ext cx="8229600" cy="4365523"/>
          </a:xfrm>
          <a:effectLst>
            <a:glow rad="139700">
              <a:schemeClr val="accent4">
                <a:satMod val="175000"/>
                <a:alpha val="40000"/>
              </a:schemeClr>
            </a:glow>
          </a:effectLst>
        </p:spPr>
        <p:txBody>
          <a:bodyPr>
            <a:noAutofit/>
          </a:bodyPr>
          <a:lstStyle/>
          <a:p>
            <a:pPr marL="0" indent="0">
              <a:buNone/>
            </a:pPr>
            <a:r>
              <a:rPr lang="en-US" sz="2100" dirty="0" smtClean="0"/>
              <a:t>A manufacturer of color TV sets is planning the introduction of two new products, a 19-inch LCD flat panel set with a MRSP of $339 and a 21-inch LCD flat panel set with an MRSP of $399. The cost to the company is $195 per 19-inch set and $225 per 21-inch set, plus an additional fixed costs of $400,000. In the competitive market in which these sets are sold, the number of sales per year will affect the average selling price. It is estimated that for each type of set, the average selling price drops by one cent for each additional unit sold. Furthermore, sales of the 19-inch set will affect sales of the 21-inch set, and vice-versa. It is estimated that the average selling price for the 19-inch set will be reduced by an additional $0.003 for each 21-inch set sold, and the price for the 21-inch set will decrease by $0.004 for each 19-inch set sold. How many units of each type should be manufactured?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Lagrange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204048"/>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set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204048"/>
              </a:xfrm>
              <a:prstGeom prst="rect">
                <a:avLst/>
              </a:prstGeom>
              <a:blipFill>
                <a:blip r:embed="rId4"/>
                <a:stretch>
                  <a:fillRect l="-689"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200" y="2349683"/>
                <a:ext cx="7728338" cy="3472746"/>
              </a:xfrm>
              <a:prstGeom prst="rect">
                <a:avLst/>
              </a:prstGeom>
              <a:noFill/>
            </p:spPr>
            <p:txBody>
              <a:bodyPr wrap="square" rtlCol="0">
                <a:spAutoFit/>
              </a:bodyPr>
              <a:lstStyle/>
              <a:p>
                <a:r>
                  <a:rPr lang="en-US" dirty="0" smtClean="0"/>
                  <a:t>We use </a:t>
                </a:r>
                <a14:m>
                  <m:oMath xmlns:m="http://schemas.openxmlformats.org/officeDocument/2006/math">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𝑔</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e>
                        </m:d>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10000</m:t>
                    </m:r>
                    <m:r>
                      <a:rPr lang="en-US" b="0" i="1" smtClean="0">
                        <a:solidFill>
                          <a:srgbClr val="FF0000"/>
                        </a:solidFill>
                        <a:latin typeface="Cambria Math" panose="02040503050406030204" pitchFamily="18" charset="0"/>
                      </a:rPr>
                      <m:t> </m:t>
                    </m:r>
                  </m:oMath>
                </a14:m>
                <a:endParaRPr lang="en-US" b="0" dirty="0" smtClean="0">
                  <a:solidFill>
                    <a:srgbClr val="FF0000"/>
                  </a:solidFill>
                </a:endParaRPr>
              </a:p>
              <a:p>
                <a:endParaRPr lang="en-US" dirty="0" smtClean="0"/>
              </a:p>
              <a:p>
                <a:r>
                  <a:rPr lang="en-US" dirty="0" smtClean="0"/>
                  <a:t>This gives us</a:t>
                </a:r>
              </a:p>
              <a:p>
                <a:r>
                  <a:rPr lang="en-US" dirty="0" smtClean="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〈144.0−0.02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−0.007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,174.0−0.02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sSubSup>
                    <m:r>
                      <a:rPr lang="en-US" i="1">
                        <a:latin typeface="Cambria Math" panose="02040503050406030204" pitchFamily="18" charset="0"/>
                      </a:rPr>
                      <m:t>− 0.00</m:t>
                    </m:r>
                    <m:r>
                      <a:rPr lang="en-US" b="0" i="1" smtClean="0">
                        <a:latin typeface="Cambria Math" panose="02040503050406030204" pitchFamily="18" charset="0"/>
                      </a:rPr>
                      <m:t>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and</a:t>
                </a:r>
              </a:p>
              <a:p>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=〈1</m:t>
                    </m:r>
                    <m:r>
                      <a:rPr lang="en-US" b="0" i="1" smtClean="0">
                        <a:latin typeface="Cambria Math" panose="02040503050406030204" pitchFamily="18" charset="0"/>
                      </a:rPr>
                      <m:t>,1〉</m:t>
                    </m:r>
                  </m:oMath>
                </a14:m>
                <a:endParaRPr lang="en-US" dirty="0" smtClean="0"/>
              </a:p>
              <a:p>
                <a:endParaRPr lang="en-US" dirty="0" smtClean="0"/>
              </a:p>
              <a:p>
                <a:r>
                  <a:rPr lang="en-US" dirty="0" smtClean="0"/>
                  <a:t>So, we get equations: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144.0−0.02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b="0" dirty="0" smtClean="0"/>
              </a:p>
              <a:p>
                <a:r>
                  <a:rPr lang="en-US" dirty="0" smtClean="0"/>
                  <a:t>					</a:t>
                </a:r>
                <a14:m>
                  <m:oMath xmlns:m="http://schemas.openxmlformats.org/officeDocument/2006/math">
                    <m:r>
                      <a:rPr lang="en-US" i="1">
                        <a:latin typeface="Cambria Math" panose="02040503050406030204" pitchFamily="18" charset="0"/>
                      </a:rPr>
                      <m:t>174</m:t>
                    </m:r>
                    <m:r>
                      <a:rPr lang="en-US" b="0" i="1" smtClean="0">
                        <a:latin typeface="Cambria Math" panose="02040503050406030204" pitchFamily="18" charset="0"/>
                      </a:rPr>
                      <m:t>.0</m:t>
                    </m:r>
                    <m:r>
                      <a:rPr lang="en-US" i="1">
                        <a:latin typeface="Cambria Math" panose="02040503050406030204" pitchFamily="18" charset="0"/>
                      </a:rPr>
                      <m:t>−0.02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sSubSup>
                    <m:r>
                      <a:rPr lang="en-US" i="1">
                        <a:latin typeface="Cambria Math" panose="02040503050406030204" pitchFamily="18" charset="0"/>
                      </a:rPr>
                      <m:t>− 0.007</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oMath>
                </a14:m>
                <a:endParaRPr lang="en-US" dirty="0" smtClean="0"/>
              </a:p>
              <a:p>
                <a:r>
                  <a:rPr lang="en-US" dirty="0" smtClean="0"/>
                  <a:t>Along with  </a:t>
                </a:r>
                <a14:m>
                  <m:oMath xmlns:m="http://schemas.openxmlformats.org/officeDocument/2006/math">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−10000</m:t>
                    </m:r>
                  </m:oMath>
                </a14:m>
                <a:endParaRPr lang="en-US" dirty="0" smtClean="0"/>
              </a:p>
              <a:p>
                <a:endParaRPr lang="en-US" dirty="0"/>
              </a:p>
              <a:p>
                <a:r>
                  <a:rPr lang="en-US" dirty="0" smtClean="0"/>
                  <a:t>Solving we obtain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≈3846,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≈6154,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=24.</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57200" y="2349683"/>
                <a:ext cx="7728338" cy="3472746"/>
              </a:xfrm>
              <a:prstGeom prst="rect">
                <a:avLst/>
              </a:prstGeom>
              <a:blipFill>
                <a:blip r:embed="rId5"/>
                <a:stretch>
                  <a:fillRect l="-631" t="-877" b="-1754"/>
                </a:stretch>
              </a:blipFill>
            </p:spPr>
            <p:txBody>
              <a:bodyPr/>
              <a:lstStyle/>
              <a:p>
                <a:r>
                  <a:rPr lang="en-US">
                    <a:noFill/>
                  </a:rPr>
                  <a:t> </a:t>
                </a:r>
              </a:p>
            </p:txBody>
          </p:sp>
        </mc:Fallback>
      </mc:AlternateContent>
    </p:spTree>
    <p:extLst>
      <p:ext uri="{BB962C8B-B14F-4D97-AF65-F5344CB8AC3E}">
        <p14:creationId xmlns:p14="http://schemas.microsoft.com/office/powerpoint/2010/main" val="16371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1000"/>
                                        <p:tgtEl>
                                          <p:spTgt spid="14">
                                            <p:txEl>
                                              <p:pRg st="2" end="2"/>
                                            </p:txEl>
                                          </p:spTgt>
                                        </p:tgtEl>
                                      </p:cBhvr>
                                    </p:animEffect>
                                    <p:anim calcmode="lin" valueType="num">
                                      <p:cBhvr>
                                        <p:cTn id="13"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1000"/>
                                        <p:tgtEl>
                                          <p:spTgt spid="14">
                                            <p:txEl>
                                              <p:pRg st="3" end="3"/>
                                            </p:txEl>
                                          </p:spTgt>
                                        </p:tgtEl>
                                      </p:cBhvr>
                                    </p:animEffect>
                                    <p:anim calcmode="lin" valueType="num">
                                      <p:cBhvr>
                                        <p:cTn id="18"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1000"/>
                                        <p:tgtEl>
                                          <p:spTgt spid="14">
                                            <p:txEl>
                                              <p:pRg st="4" end="4"/>
                                            </p:txEl>
                                          </p:spTgt>
                                        </p:tgtEl>
                                      </p:cBhvr>
                                    </p:animEffect>
                                    <p:anim calcmode="lin" valueType="num">
                                      <p:cBhvr>
                                        <p:cTn id="23"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fade">
                                      <p:cBhvr>
                                        <p:cTn id="29" dur="1000"/>
                                        <p:tgtEl>
                                          <p:spTgt spid="14">
                                            <p:txEl>
                                              <p:pRg st="6" end="6"/>
                                            </p:txEl>
                                          </p:spTgt>
                                        </p:tgtEl>
                                      </p:cBhvr>
                                    </p:animEffect>
                                    <p:anim calcmode="lin" valueType="num">
                                      <p:cBhvr>
                                        <p:cTn id="3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xEl>
                                              <p:pRg st="7" end="7"/>
                                            </p:txEl>
                                          </p:spTgt>
                                        </p:tgtEl>
                                        <p:attrNameLst>
                                          <p:attrName>style.visibility</p:attrName>
                                        </p:attrNameLst>
                                      </p:cBhvr>
                                      <p:to>
                                        <p:strVal val="visible"/>
                                      </p:to>
                                    </p:set>
                                    <p:animEffect transition="in" filter="fade">
                                      <p:cBhvr>
                                        <p:cTn id="34" dur="1000"/>
                                        <p:tgtEl>
                                          <p:spTgt spid="14">
                                            <p:txEl>
                                              <p:pRg st="7" end="7"/>
                                            </p:txEl>
                                          </p:spTgt>
                                        </p:tgtEl>
                                      </p:cBhvr>
                                    </p:animEffect>
                                    <p:anim calcmode="lin" valueType="num">
                                      <p:cBhvr>
                                        <p:cTn id="35"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4">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Effect transition="in" filter="fade">
                                      <p:cBhvr>
                                        <p:cTn id="39" dur="1000"/>
                                        <p:tgtEl>
                                          <p:spTgt spid="14">
                                            <p:txEl>
                                              <p:pRg st="8" end="8"/>
                                            </p:txEl>
                                          </p:spTgt>
                                        </p:tgtEl>
                                      </p:cBhvr>
                                    </p:animEffect>
                                    <p:anim calcmode="lin" valueType="num">
                                      <p:cBhvr>
                                        <p:cTn id="40"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14">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xEl>
                                              <p:pRg st="9" end="9"/>
                                            </p:txEl>
                                          </p:spTgt>
                                        </p:tgtEl>
                                        <p:attrNameLst>
                                          <p:attrName>style.visibility</p:attrName>
                                        </p:attrNameLst>
                                      </p:cBhvr>
                                      <p:to>
                                        <p:strVal val="visible"/>
                                      </p:to>
                                    </p:set>
                                    <p:animEffect transition="in" filter="fade">
                                      <p:cBhvr>
                                        <p:cTn id="44" dur="1000"/>
                                        <p:tgtEl>
                                          <p:spTgt spid="14">
                                            <p:txEl>
                                              <p:pRg st="9" end="9"/>
                                            </p:txEl>
                                          </p:spTgt>
                                        </p:tgtEl>
                                      </p:cBhvr>
                                    </p:animEffect>
                                    <p:anim calcmode="lin" valueType="num">
                                      <p:cBhvr>
                                        <p:cTn id="45" dur="1000" fill="hold"/>
                                        <p:tgtEl>
                                          <p:spTgt spid="14">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1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xEl>
                                              <p:pRg st="11" end="11"/>
                                            </p:txEl>
                                          </p:spTgt>
                                        </p:tgtEl>
                                        <p:attrNameLst>
                                          <p:attrName>style.visibility</p:attrName>
                                        </p:attrNameLst>
                                      </p:cBhvr>
                                      <p:to>
                                        <p:strVal val="visible"/>
                                      </p:to>
                                    </p:set>
                                    <p:animEffect transition="in" filter="fade">
                                      <p:cBhvr>
                                        <p:cTn id="51" dur="1000"/>
                                        <p:tgtEl>
                                          <p:spTgt spid="14">
                                            <p:txEl>
                                              <p:pRg st="11" end="11"/>
                                            </p:txEl>
                                          </p:spTgt>
                                        </p:tgtEl>
                                      </p:cBhvr>
                                    </p:animEffect>
                                    <p:anim calcmode="lin" valueType="num">
                                      <p:cBhvr>
                                        <p:cTn id="52" dur="1000" fill="hold"/>
                                        <p:tgtEl>
                                          <p:spTgt spid="14">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1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Are we done yet?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758045"/>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region 		</a:t>
                </a:r>
                <a14:m>
                  <m:oMath xmlns:m="http://schemas.openxmlformats.org/officeDocument/2006/math">
                    <m:r>
                      <a:rPr lang="en-US" dirty="0">
                        <a:solidFill>
                          <a:srgbClr val="FF0000"/>
                        </a:solidFill>
                        <a:latin typeface="Cambria Math" panose="02040503050406030204" pitchFamily="18" charset="0"/>
                      </a:rPr>
                      <m:t>0</m:t>
                    </m:r>
                    <m:r>
                      <a:rPr lang="en-US" i="1" dirty="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≤5000</m:t>
                    </m:r>
                  </m:oMath>
                </a14:m>
                <a:endParaRPr lang="en-US" i="1" dirty="0">
                  <a:solidFill>
                    <a:srgbClr val="FF0000"/>
                  </a:solidFill>
                </a:endParaRPr>
              </a:p>
              <a:p>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≤8000</m:t>
                    </m:r>
                  </m:oMath>
                </a14:m>
                <a:endParaRPr lang="en-US" i="1" dirty="0">
                  <a:solidFill>
                    <a:srgbClr val="FF0000"/>
                  </a:solidFill>
                </a:endParaRPr>
              </a:p>
              <a:p>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758045"/>
              </a:xfrm>
              <a:prstGeom prst="rect">
                <a:avLst/>
              </a:prstGeom>
              <a:blipFill>
                <a:blip r:embed="rId4"/>
                <a:stretch>
                  <a:fillRect l="-689" t="-2083"/>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775917" y="3142532"/>
            <a:ext cx="4235513" cy="2958474"/>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557561" y="3142532"/>
                <a:ext cx="4218356" cy="1477328"/>
              </a:xfrm>
              <a:prstGeom prst="rect">
                <a:avLst/>
              </a:prstGeom>
              <a:noFill/>
            </p:spPr>
            <p:txBody>
              <a:bodyPr wrap="square" rtlCol="0">
                <a:spAutoFit/>
              </a:bodyPr>
              <a:lstStyle/>
              <a:p>
                <a:r>
                  <a:rPr lang="en-US" dirty="0" smtClean="0"/>
                  <a:t>Previously we found that</a:t>
                </a:r>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≈3846,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≈6154</m:t>
                    </m:r>
                  </m:oMath>
                </a14:m>
                <a:endParaRPr lang="en-US" dirty="0" smtClean="0"/>
              </a:p>
              <a:p>
                <a:endParaRPr lang="en-US" dirty="0"/>
              </a:p>
              <a:p>
                <a:r>
                  <a:rPr lang="en-US" dirty="0" smtClean="0"/>
                  <a:t>Are we guaranteed that this is where the maximum will be?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7561" y="3142532"/>
                <a:ext cx="4218356" cy="1477328"/>
              </a:xfrm>
              <a:prstGeom prst="rect">
                <a:avLst/>
              </a:prstGeom>
              <a:blipFill>
                <a:blip r:embed="rId6"/>
                <a:stretch>
                  <a:fillRect l="-1156" t="-2479" b="-5785"/>
                </a:stretch>
              </a:blipFill>
            </p:spPr>
            <p:txBody>
              <a:bodyPr/>
              <a:lstStyle/>
              <a:p>
                <a:r>
                  <a:rPr lang="en-US">
                    <a:noFill/>
                  </a:rPr>
                  <a:t> </a:t>
                </a:r>
              </a:p>
            </p:txBody>
          </p:sp>
        </mc:Fallback>
      </mc:AlternateContent>
      <p:sp>
        <p:nvSpPr>
          <p:cNvPr id="11" name="TextBox 10"/>
          <p:cNvSpPr txBox="1"/>
          <p:nvPr/>
        </p:nvSpPr>
        <p:spPr>
          <a:xfrm>
            <a:off x="557561" y="4766431"/>
            <a:ext cx="4218356" cy="646331"/>
          </a:xfrm>
          <a:prstGeom prst="rect">
            <a:avLst/>
          </a:prstGeom>
          <a:noFill/>
        </p:spPr>
        <p:txBody>
          <a:bodyPr wrap="square" rtlCol="0">
            <a:spAutoFit/>
          </a:bodyPr>
          <a:lstStyle/>
          <a:p>
            <a:r>
              <a:rPr lang="en-US" dirty="0" smtClean="0"/>
              <a:t>Technically, Lagrange only tells us that this is the max over the line.</a:t>
            </a:r>
            <a:endParaRPr lang="en-US" dirty="0"/>
          </a:p>
        </p:txBody>
      </p:sp>
      <p:cxnSp>
        <p:nvCxnSpPr>
          <p:cNvPr id="9" name="Elbow Connector 8"/>
          <p:cNvCxnSpPr/>
          <p:nvPr/>
        </p:nvCxnSpPr>
        <p:spPr>
          <a:xfrm rot="10800000" flipV="1">
            <a:off x="3246554" y="4078186"/>
            <a:ext cx="3187700" cy="1118279"/>
          </a:xfrm>
          <a:prstGeom prst="bentConnector3">
            <a:avLst>
              <a:gd name="adj1" fmla="val 5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5248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A small argument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535531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smtClean="0"/>
                  <a:t>EVT tells use Maximum occurs at critical point or on boundary of this closed and bounded region.</a:t>
                </a:r>
              </a:p>
              <a:p>
                <a:pPr marL="285750" indent="-285750">
                  <a:buFont typeface="Arial" panose="020B0604020202020204" pitchFamily="34" charset="0"/>
                  <a:buChar char="•"/>
                </a:pPr>
                <a:r>
                  <a:rPr lang="en-US" dirty="0" smtClean="0"/>
                  <a:t>From previous work (Section 2.1) the only critical point </a:t>
                </a:r>
                <a:br>
                  <a:rPr lang="en-US" dirty="0" smtClean="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4735.04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smtClean="0"/>
                  <a:t>7042.74</a:t>
                </a:r>
                <a:br>
                  <a:rPr lang="en-US" dirty="0" smtClean="0"/>
                </a:br>
                <a:r>
                  <a:rPr lang="en-US" dirty="0" smtClean="0"/>
                  <a:t>for this function is outside the region. So, maximum must occur on boundary.</a:t>
                </a:r>
              </a:p>
              <a:p>
                <a:pPr marL="285750" indent="-285750">
                  <a:buFont typeface="Arial" panose="020B0604020202020204" pitchFamily="34" charset="0"/>
                  <a:buChar char="•"/>
                </a:pPr>
                <a:r>
                  <a:rPr lang="en-US" dirty="0" smtClean="0"/>
                  <a:t>Lagrange tells us that the maximum on the “slanted” line occurs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≈3846,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≈6154</m:t>
                    </m:r>
                  </m:oMath>
                </a14:m>
                <a:endParaRPr lang="en-US" dirty="0"/>
              </a:p>
              <a:p>
                <a:pPr marL="285750" indent="-285750">
                  <a:buFont typeface="Arial" panose="020B0604020202020204" pitchFamily="34" charset="0"/>
                  <a:buChar char="•"/>
                </a:pPr>
                <a:r>
                  <a:rPr lang="en-US" dirty="0" smtClean="0"/>
                  <a:t>Technically there are 4 other parts of the</a:t>
                </a:r>
                <a:br>
                  <a:rPr lang="en-US" dirty="0" smtClean="0"/>
                </a:br>
                <a:r>
                  <a:rPr lang="en-US" dirty="0" smtClean="0"/>
                  <a:t>boundary we need to check. There call</a:t>
                </a:r>
                <a:br>
                  <a:rPr lang="en-US" dirty="0" smtClean="0"/>
                </a:br>
                <a:r>
                  <a:rPr lang="en-US" dirty="0" smtClean="0"/>
                  <a:t>have either </a:t>
                </a:r>
                <a14:m>
                  <m:oMath xmlns:m="http://schemas.openxmlformats.org/officeDocument/2006/math">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1" smtClean="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smtClean="0"/>
                  <a:t> constant, so they are </a:t>
                </a:r>
                <a:br>
                  <a:rPr lang="en-US" dirty="0" smtClean="0"/>
                </a:br>
                <a:r>
                  <a:rPr lang="en-US" dirty="0" smtClean="0"/>
                  <a:t>easy to check.</a:t>
                </a:r>
              </a:p>
              <a:p>
                <a:pPr marL="742950" lvl="1" indent="-285750">
                  <a:buFont typeface="Calibri" panose="020F0502020204030204" pitchFamily="34" charset="0"/>
                  <a:buChar char="─"/>
                </a:pPr>
                <a:r>
                  <a:rPr lang="en-US" dirty="0" smtClean="0"/>
                  <a:t>These have one variable 0 and result</a:t>
                </a:r>
                <a:br>
                  <a:rPr lang="en-US" dirty="0" smtClean="0"/>
                </a:br>
                <a:r>
                  <a:rPr lang="en-US" dirty="0" smtClean="0"/>
                  <a:t>in a negative maximum.</a:t>
                </a:r>
              </a:p>
              <a:p>
                <a:pPr marL="742950" lvl="1" indent="-285750">
                  <a:buFont typeface="Calibri" panose="020F0502020204030204" pitchFamily="34" charset="0"/>
                  <a:buChar char="─"/>
                </a:pPr>
                <a:r>
                  <a:rPr lang="en-US" dirty="0" smtClean="0"/>
                  <a:t>For the “right” side the max is</a:t>
                </a:r>
                <a:br>
                  <a:rPr lang="en-US" dirty="0" smtClean="0"/>
                </a:br>
                <a:r>
                  <a:rPr lang="en-US" dirty="0" smtClean="0"/>
                  <a:t>at (5000, 5000) which is on the </a:t>
                </a:r>
                <a:br>
                  <a:rPr lang="en-US" dirty="0" smtClean="0"/>
                </a:br>
                <a:r>
                  <a:rPr lang="en-US" dirty="0" smtClean="0"/>
                  <a:t>“slanted” line.</a:t>
                </a:r>
              </a:p>
              <a:p>
                <a:pPr marL="742950" lvl="1" indent="-285750">
                  <a:buFont typeface="Calibri" panose="020F0502020204030204" pitchFamily="34" charset="0"/>
                  <a:buChar char="─"/>
                </a:pPr>
                <a:r>
                  <a:rPr lang="en-US" dirty="0" smtClean="0"/>
                  <a:t>For the “top” side the max is at </a:t>
                </a:r>
                <a:br>
                  <a:rPr lang="en-US" dirty="0" smtClean="0"/>
                </a:br>
                <a:r>
                  <a:rPr lang="en-US" dirty="0" smtClean="0"/>
                  <a:t>(2000,8000) which is on the</a:t>
                </a:r>
                <a:br>
                  <a:rPr lang="en-US" dirty="0" smtClean="0"/>
                </a:br>
                <a:r>
                  <a:rPr lang="en-US" dirty="0" smtClean="0"/>
                  <a:t>“slanted” line.</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5355312"/>
              </a:xfrm>
              <a:prstGeom prst="rect">
                <a:avLst/>
              </a:prstGeom>
              <a:blipFill>
                <a:blip r:embed="rId4"/>
                <a:stretch>
                  <a:fillRect l="-536" t="-683" r="-383" b="-911"/>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775917" y="3142532"/>
            <a:ext cx="4235513" cy="2958474"/>
          </a:xfrm>
          <a:prstGeom prst="rect">
            <a:avLst/>
          </a:prstGeom>
        </p:spPr>
      </p:pic>
      <p:cxnSp>
        <p:nvCxnSpPr>
          <p:cNvPr id="9" name="Elbow Connector 8"/>
          <p:cNvCxnSpPr/>
          <p:nvPr/>
        </p:nvCxnSpPr>
        <p:spPr>
          <a:xfrm rot="10800000">
            <a:off x="3214310" y="3344844"/>
            <a:ext cx="3219944" cy="733342"/>
          </a:xfrm>
          <a:prstGeom prst="bentConnector3">
            <a:avLst>
              <a:gd name="adj1" fmla="val -216"/>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4" name="Elbow Connector 13"/>
          <p:cNvCxnSpPr/>
          <p:nvPr/>
        </p:nvCxnSpPr>
        <p:spPr>
          <a:xfrm rot="10800000">
            <a:off x="3489374" y="4990089"/>
            <a:ext cx="1740549" cy="172926"/>
          </a:xfrm>
          <a:prstGeom prst="bentConnector3">
            <a:avLst>
              <a:gd name="adj1" fmla="val 50000"/>
            </a:avLst>
          </a:prstGeom>
          <a:ln>
            <a:solidFill>
              <a:srgbClr val="FFFF00"/>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Elbow Connector 15"/>
          <p:cNvCxnSpPr/>
          <p:nvPr/>
        </p:nvCxnSpPr>
        <p:spPr>
          <a:xfrm rot="10800000">
            <a:off x="3489373" y="4990092"/>
            <a:ext cx="2175446" cy="669649"/>
          </a:xfrm>
          <a:prstGeom prst="bentConnector3">
            <a:avLst>
              <a:gd name="adj1" fmla="val 791"/>
            </a:avLst>
          </a:prstGeom>
          <a:ln>
            <a:solidFill>
              <a:srgbClr val="FFFF00"/>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1" name="Elbow Connector 20"/>
          <p:cNvCxnSpPr/>
          <p:nvPr/>
        </p:nvCxnSpPr>
        <p:spPr>
          <a:xfrm rot="10800000" flipV="1">
            <a:off x="3054478" y="4621769"/>
            <a:ext cx="4082302" cy="1086478"/>
          </a:xfrm>
          <a:prstGeom prst="bentConnector3">
            <a:avLst>
              <a:gd name="adj1" fmla="val 12"/>
            </a:avLst>
          </a:prstGeom>
          <a:ln>
            <a:solidFill>
              <a:srgbClr val="FFC000"/>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8" name="Elbow Connector 27"/>
          <p:cNvCxnSpPr/>
          <p:nvPr/>
        </p:nvCxnSpPr>
        <p:spPr>
          <a:xfrm rot="10800000" flipV="1">
            <a:off x="2734767" y="3894368"/>
            <a:ext cx="3331497" cy="2689569"/>
          </a:xfrm>
          <a:prstGeom prst="bentConnector3">
            <a:avLst>
              <a:gd name="adj1" fmla="val 796"/>
            </a:avLst>
          </a:prstGeom>
          <a:ln>
            <a:solidFill>
              <a:srgbClr val="FF0000"/>
            </a:solidFill>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422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1000"/>
                                        <p:tgtEl>
                                          <p:spTgt spid="13">
                                            <p:txEl>
                                              <p:pRg st="2" end="2"/>
                                            </p:txEl>
                                          </p:spTgt>
                                        </p:tgtEl>
                                      </p:cBhvr>
                                    </p:animEffect>
                                    <p:anim calcmode="lin" valueType="num">
                                      <p:cBhvr>
                                        <p:cTn id="14"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xEl>
                                              <p:pRg st="3" end="3"/>
                                            </p:txEl>
                                          </p:spTgt>
                                        </p:tgtEl>
                                        <p:attrNameLst>
                                          <p:attrName>style.visibility</p:attrName>
                                        </p:attrNameLst>
                                      </p:cBhvr>
                                      <p:to>
                                        <p:strVal val="visible"/>
                                      </p:to>
                                    </p:set>
                                    <p:animEffect transition="in" filter="fade">
                                      <p:cBhvr>
                                        <p:cTn id="26" dur="1000"/>
                                        <p:tgtEl>
                                          <p:spTgt spid="13">
                                            <p:txEl>
                                              <p:pRg st="3" end="3"/>
                                            </p:txEl>
                                          </p:spTgt>
                                        </p:tgtEl>
                                      </p:cBhvr>
                                    </p:animEffect>
                                    <p:anim calcmode="lin" valueType="num">
                                      <p:cBhvr>
                                        <p:cTn id="2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animEffect transition="in" filter="fade">
                                      <p:cBhvr>
                                        <p:cTn id="33" dur="1000"/>
                                        <p:tgtEl>
                                          <p:spTgt spid="13">
                                            <p:txEl>
                                              <p:pRg st="4" end="4"/>
                                            </p:txEl>
                                          </p:spTgt>
                                        </p:tgtEl>
                                      </p:cBhvr>
                                    </p:animEffect>
                                    <p:anim calcmode="lin" valueType="num">
                                      <p:cBhvr>
                                        <p:cTn id="34"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3">
                                            <p:txEl>
                                              <p:pRg st="5" end="5"/>
                                            </p:txEl>
                                          </p:spTgt>
                                        </p:tgtEl>
                                        <p:attrNameLst>
                                          <p:attrName>style.visibility</p:attrName>
                                        </p:attrNameLst>
                                      </p:cBhvr>
                                      <p:to>
                                        <p:strVal val="visible"/>
                                      </p:to>
                                    </p:set>
                                    <p:animEffect transition="in" filter="fade">
                                      <p:cBhvr>
                                        <p:cTn id="52" dur="1000"/>
                                        <p:tgtEl>
                                          <p:spTgt spid="13">
                                            <p:txEl>
                                              <p:pRg st="5" end="5"/>
                                            </p:txEl>
                                          </p:spTgt>
                                        </p:tgtEl>
                                      </p:cBhvr>
                                    </p:animEffect>
                                    <p:anim calcmode="lin" valueType="num">
                                      <p:cBhvr>
                                        <p:cTn id="5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3">
                                            <p:txEl>
                                              <p:pRg st="6" end="6"/>
                                            </p:txEl>
                                          </p:spTgt>
                                        </p:tgtEl>
                                        <p:attrNameLst>
                                          <p:attrName>style.visibility</p:attrName>
                                        </p:attrNameLst>
                                      </p:cBhvr>
                                      <p:to>
                                        <p:strVal val="visible"/>
                                      </p:to>
                                    </p:set>
                                    <p:animEffect transition="in" filter="fade">
                                      <p:cBhvr>
                                        <p:cTn id="66" dur="1000"/>
                                        <p:tgtEl>
                                          <p:spTgt spid="13">
                                            <p:txEl>
                                              <p:pRg st="6" end="6"/>
                                            </p:txEl>
                                          </p:spTgt>
                                        </p:tgtEl>
                                      </p:cBhvr>
                                    </p:animEffect>
                                    <p:anim calcmode="lin" valueType="num">
                                      <p:cBhvr>
                                        <p:cTn id="67"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3" name="Content Placeholder 2"/>
          <p:cNvSpPr>
            <a:spLocks noGrp="1"/>
          </p:cNvSpPr>
          <p:nvPr>
            <p:ph idx="1"/>
          </p:nvPr>
        </p:nvSpPr>
        <p:spPr>
          <a:xfrm>
            <a:off x="457200" y="1684339"/>
            <a:ext cx="8229600" cy="1530809"/>
          </a:xfrm>
          <a:effectLst>
            <a:glow rad="139700">
              <a:schemeClr val="accent4">
                <a:satMod val="175000"/>
                <a:alpha val="40000"/>
              </a:schemeClr>
            </a:glow>
          </a:effectLst>
        </p:spPr>
        <p:txBody>
          <a:bodyPr>
            <a:noAutofit/>
          </a:bodyPr>
          <a:lstStyle/>
          <a:p>
            <a:pPr marL="0" indent="0">
              <a:buNone/>
            </a:pPr>
            <a:r>
              <a:rPr lang="en-US" sz="2200" dirty="0" smtClean="0"/>
              <a:t>Recall here we need to keep in mind.</a:t>
            </a:r>
            <a:endParaRPr lang="en-US" sz="2200" dirty="0"/>
          </a:p>
          <a:p>
            <a:r>
              <a:rPr lang="en-US" sz="2200" dirty="0" smtClean="0"/>
              <a:t>Avoid technical jargon and mathematical symbols.</a:t>
            </a:r>
            <a:endParaRPr lang="en-US" sz="2200" dirty="0"/>
          </a:p>
          <a:p>
            <a:r>
              <a:rPr lang="en-US" sz="2200" i="1" dirty="0" smtClean="0">
                <a:effectLst/>
              </a:rPr>
              <a:t>Anyone that can understand the original question should be able to understand your solution.</a:t>
            </a:r>
          </a:p>
          <a:p>
            <a:pPr marL="0" indent="0">
              <a:buNone/>
            </a:pPr>
            <a:endParaRPr lang="en-US" sz="1800" i="1" dirty="0">
              <a:effectLst>
                <a:glow rad="139700">
                  <a:schemeClr val="accent4">
                    <a:satMod val="175000"/>
                    <a:alpha val="40000"/>
                  </a:schemeClr>
                </a:glow>
              </a:effectLst>
            </a:endParaRPr>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3372465"/>
                <a:ext cx="8229600" cy="1015663"/>
              </a:xfrm>
              <a:prstGeom prst="rect">
                <a:avLst/>
              </a:prstGeom>
              <a:noFill/>
            </p:spPr>
            <p:txBody>
              <a:bodyPr wrap="square" rtlCol="0">
                <a:spAutoFit/>
              </a:bodyPr>
              <a:lstStyle/>
              <a:p>
                <a:r>
                  <a:rPr lang="en-US" sz="2000" dirty="0" smtClean="0"/>
                  <a:t>In Step 4 we learned that </a:t>
                </a:r>
                <a:r>
                  <a:rPr lang="en-US" sz="2000" dirty="0"/>
                  <a:t>the critical value is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≈3846, </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≈6154</m:t>
                    </m:r>
                  </m:oMath>
                </a14:m>
                <a:r>
                  <a:rPr lang="en-US" sz="2000" dirty="0"/>
                  <a:t>     </a:t>
                </a:r>
              </a:p>
              <a:p>
                <a:r>
                  <a:rPr lang="en-US" sz="2000" dirty="0"/>
                  <a:t>giving us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0" i="1" smtClean="0">
                            <a:latin typeface="Cambria Math" panose="02040503050406030204" pitchFamily="18" charset="0"/>
                          </a:rPr>
                          <m:t>3846</m:t>
                        </m:r>
                        <m:r>
                          <a:rPr lang="en-US" sz="2000" i="1">
                            <a:latin typeface="Cambria Math" panose="02040503050406030204" pitchFamily="18" charset="0"/>
                          </a:rPr>
                          <m:t>,</m:t>
                        </m:r>
                        <m:r>
                          <a:rPr lang="en-US" sz="2000" b="0" i="1" smtClean="0">
                            <a:latin typeface="Cambria Math" panose="02040503050406030204" pitchFamily="18" charset="0"/>
                          </a:rPr>
                          <m:t>6154</m:t>
                        </m:r>
                      </m:e>
                    </m:d>
                    <m:r>
                      <a:rPr lang="en-US" sz="2000" i="1">
                        <a:latin typeface="Cambria Math" panose="02040503050406030204" pitchFamily="18" charset="0"/>
                      </a:rPr>
                      <m:t>≈5</m:t>
                    </m:r>
                    <m:r>
                      <a:rPr lang="en-US" sz="2000" b="0" i="1" smtClean="0">
                        <a:latin typeface="Cambria Math" panose="02040503050406030204" pitchFamily="18" charset="0"/>
                      </a:rPr>
                      <m:t>32,308</m:t>
                    </m:r>
                  </m:oMath>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3372465"/>
                <a:ext cx="8229600" cy="1015663"/>
              </a:xfrm>
              <a:prstGeom prst="rect">
                <a:avLst/>
              </a:prstGeom>
              <a:blipFill>
                <a:blip r:embed="rId4"/>
                <a:stretch>
                  <a:fillRect l="-741"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0375" y="4413783"/>
                <a:ext cx="8229600" cy="1261884"/>
              </a:xfrm>
              <a:prstGeom prst="rect">
                <a:avLst/>
              </a:prstGeom>
              <a:noFill/>
            </p:spPr>
            <p:txBody>
              <a:bodyPr wrap="square" rtlCol="0">
                <a:spAutoFit/>
              </a:bodyPr>
              <a:lstStyle/>
              <a:p>
                <a:r>
                  <a:rPr lang="en-US" sz="1900" dirty="0" smtClean="0"/>
                  <a:t>From Step 1 and 3 we know that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oMath>
                </a14:m>
                <a:r>
                  <a:rPr lang="en-US" sz="1900" dirty="0" smtClean="0"/>
                  <a:t> represents </a:t>
                </a:r>
                <a:r>
                  <a:rPr lang="en-US" sz="1900" i="1" dirty="0" smtClean="0"/>
                  <a:t>s</a:t>
                </a:r>
                <a:r>
                  <a:rPr lang="en-US" sz="1900" dirty="0" smtClean="0"/>
                  <a:t> which is the number of 19-inch TV sets manufactured and sold per year. Likewise,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oMath>
                </a14:m>
                <a:r>
                  <a:rPr lang="en-US" sz="1900" dirty="0" smtClean="0"/>
                  <a:t> represents </a:t>
                </a:r>
                <a:r>
                  <a:rPr lang="en-US" sz="1900" i="1" dirty="0" smtClean="0"/>
                  <a:t>t</a:t>
                </a:r>
                <a:r>
                  <a:rPr lang="en-US" sz="1900" dirty="0" smtClean="0"/>
                  <a:t> which is the number of 21-inch TV sets manufactured and sold per year. Lastly </a:t>
                </a:r>
                <a:r>
                  <a:rPr lang="en-US" sz="1900" i="1" dirty="0" smtClean="0"/>
                  <a:t>f </a:t>
                </a:r>
                <a:r>
                  <a:rPr lang="en-US" sz="1900" dirty="0" smtClean="0"/>
                  <a:t>represents </a:t>
                </a:r>
                <a:r>
                  <a:rPr lang="en-US" sz="1900" i="1" dirty="0" smtClean="0"/>
                  <a:t>P</a:t>
                </a:r>
                <a:r>
                  <a:rPr lang="en-US" sz="1900" dirty="0" smtClean="0"/>
                  <a:t> the profit made on selling both the 19-inch and 21-inch TV sets in a given year.</a:t>
                </a:r>
                <a:endParaRPr lang="en-US" sz="1900" dirty="0"/>
              </a:p>
            </p:txBody>
          </p:sp>
        </mc:Choice>
        <mc:Fallback xmlns="">
          <p:sp>
            <p:nvSpPr>
              <p:cNvPr id="7" name="TextBox 6"/>
              <p:cNvSpPr txBox="1">
                <a:spLocks noRot="1" noChangeAspect="1" noMove="1" noResize="1" noEditPoints="1" noAdjustHandles="1" noChangeArrowheads="1" noChangeShapeType="1" noTextEdit="1"/>
              </p:cNvSpPr>
              <p:nvPr/>
            </p:nvSpPr>
            <p:spPr>
              <a:xfrm>
                <a:off x="460375" y="4413783"/>
                <a:ext cx="8229600" cy="1261884"/>
              </a:xfrm>
              <a:prstGeom prst="rect">
                <a:avLst/>
              </a:prstGeom>
              <a:blipFill>
                <a:blip r:embed="rId5"/>
                <a:stretch>
                  <a:fillRect l="-741" t="-2415" b="-7729"/>
                </a:stretch>
              </a:blipFill>
            </p:spPr>
            <p:txBody>
              <a:bodyPr/>
              <a:lstStyle/>
              <a:p>
                <a:r>
                  <a:rPr lang="en-US">
                    <a:noFill/>
                  </a:rPr>
                  <a:t> </a:t>
                </a:r>
              </a:p>
            </p:txBody>
          </p:sp>
        </mc:Fallback>
      </mc:AlternateContent>
    </p:spTree>
    <p:extLst>
      <p:ext uri="{BB962C8B-B14F-4D97-AF65-F5344CB8AC3E}">
        <p14:creationId xmlns:p14="http://schemas.microsoft.com/office/powerpoint/2010/main" val="3886960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3" name="Content Placeholder 2"/>
          <p:cNvSpPr>
            <a:spLocks noGrp="1"/>
          </p:cNvSpPr>
          <p:nvPr>
            <p:ph idx="1"/>
          </p:nvPr>
        </p:nvSpPr>
        <p:spPr>
          <a:xfrm>
            <a:off x="460375" y="2633817"/>
            <a:ext cx="8349517" cy="337738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200" dirty="0" smtClean="0"/>
              <a:t>This level of production uses all of the available excess production capacity.</a:t>
            </a:r>
          </a:p>
          <a:p>
            <a:pPr marL="0" indent="0">
              <a:buNone/>
            </a:pPr>
            <a:endParaRPr lang="en-US" sz="2200" i="1" dirty="0">
              <a:effectLst/>
            </a:endParaRPr>
          </a:p>
          <a:p>
            <a:pPr marL="0" indent="0">
              <a:buNone/>
            </a:pPr>
            <a:r>
              <a:rPr lang="en-US" sz="2200" dirty="0" smtClean="0">
                <a:effectLst/>
              </a:rPr>
              <a:t>The resource constraints on the on the availability of the TV circuit boards are not binding.</a:t>
            </a:r>
          </a:p>
          <a:p>
            <a:pPr marL="0" indent="0">
              <a:buNone/>
            </a:pPr>
            <a:endParaRPr lang="en-US" sz="2200" dirty="0" smtClean="0">
              <a:effectLst/>
            </a:endParaRPr>
          </a:p>
          <a:p>
            <a:pPr marL="0" indent="0">
              <a:buNone/>
            </a:pPr>
            <a:r>
              <a:rPr lang="en-US" sz="2200" dirty="0" smtClean="0">
                <a:effectLst/>
              </a:rPr>
              <a:t>This venture will produc</a:t>
            </a:r>
            <a:r>
              <a:rPr lang="en-US" sz="2200" dirty="0" smtClean="0"/>
              <a:t>e an estimated profit of $532,308. </a:t>
            </a:r>
            <a:r>
              <a:rPr lang="en-US" sz="2200" dirty="0" smtClean="0">
                <a:effectLst/>
              </a:rPr>
              <a:t>Based on the given information we should recommend the company proceed with the introduction of the product.</a:t>
            </a:r>
          </a:p>
          <a:p>
            <a:pPr marL="0" indent="0">
              <a:buNone/>
            </a:pPr>
            <a:endParaRPr lang="en-US" sz="1800" i="1" dirty="0">
              <a:effectLst>
                <a:glow rad="139700">
                  <a:schemeClr val="accent4">
                    <a:satMod val="175000"/>
                    <a:alpha val="40000"/>
                  </a:schemeClr>
                </a:glow>
              </a:effectLst>
            </a:endParaRPr>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457200" y="1531938"/>
            <a:ext cx="8229600" cy="1216176"/>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dirty="0" smtClean="0"/>
              <a:t>The company can maximize profits by manufacturing 3,856 of the 19-inch sets and 6,154 of the 21-inch sets for a total of 10,000 sets per yet.</a:t>
            </a:r>
            <a:endParaRPr lang="en-US" sz="2200" i="1" dirty="0" smtClean="0">
              <a:effectLst/>
            </a:endParaRPr>
          </a:p>
          <a:p>
            <a:pPr marL="0" indent="0">
              <a:buFont typeface="Arial"/>
              <a:buNone/>
            </a:pPr>
            <a:endParaRPr lang="en-US" sz="1800" i="1" dirty="0" smtClean="0">
              <a:effectLst>
                <a:glow rad="139700">
                  <a:schemeClr val="accent4">
                    <a:satMod val="175000"/>
                    <a:alpha val="40000"/>
                  </a:schemeClr>
                </a:glow>
              </a:effectLst>
            </a:endParaRPr>
          </a:p>
          <a:p>
            <a:pPr marL="0" indent="0">
              <a:buFont typeface="Arial"/>
              <a:buNone/>
            </a:pPr>
            <a:endParaRPr lang="en-US" sz="2400" dirty="0">
              <a:latin typeface="Verdana" panose="020B0604030504040204" pitchFamily="34" charset="0"/>
            </a:endParaRPr>
          </a:p>
        </p:txBody>
      </p:sp>
    </p:spTree>
    <p:extLst>
      <p:ext uri="{BB962C8B-B14F-4D97-AF65-F5344CB8AC3E}">
        <p14:creationId xmlns:p14="http://schemas.microsoft.com/office/powerpoint/2010/main" val="94189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Constraints on Production</a:t>
            </a:r>
            <a:endParaRPr lang="en-US" sz="3900" dirty="0">
              <a:solidFill>
                <a:schemeClr val="bg1"/>
              </a:solidFill>
            </a:endParaRPr>
          </a:p>
        </p:txBody>
      </p:sp>
      <p:sp>
        <p:nvSpPr>
          <p:cNvPr id="3" name="Content Placeholder 2"/>
          <p:cNvSpPr>
            <a:spLocks noGrp="1"/>
          </p:cNvSpPr>
          <p:nvPr>
            <p:ph idx="1"/>
          </p:nvPr>
        </p:nvSpPr>
        <p:spPr>
          <a:xfrm>
            <a:off x="457200" y="1602657"/>
            <a:ext cx="8229600" cy="4365523"/>
          </a:xfrm>
          <a:effectLst>
            <a:glow rad="139700">
              <a:schemeClr val="accent4">
                <a:satMod val="175000"/>
                <a:alpha val="40000"/>
              </a:schemeClr>
            </a:glow>
          </a:effectLst>
        </p:spPr>
        <p:txBody>
          <a:bodyPr>
            <a:noAutofit/>
          </a:bodyPr>
          <a:lstStyle/>
          <a:p>
            <a:pPr marL="0" indent="0">
              <a:buNone/>
            </a:pPr>
            <a:r>
              <a:rPr lang="en-US" sz="2100" dirty="0"/>
              <a:t>Previously we assumed the company could produce any number of TV sets per year</a:t>
            </a:r>
            <a:r>
              <a:rPr lang="en-US" sz="2100" dirty="0" smtClean="0"/>
              <a:t>. We now introduce constraints based on the available production capacity.</a:t>
            </a:r>
            <a:endParaRPr lang="en-US" sz="2100" dirty="0"/>
          </a:p>
          <a:p>
            <a:pPr marL="0" indent="0">
              <a:buNone/>
            </a:pPr>
            <a:endParaRPr lang="en-US" sz="2100" b="1" dirty="0" smtClean="0"/>
          </a:p>
          <a:p>
            <a:pPr marL="0" indent="0">
              <a:buNone/>
            </a:pPr>
            <a:r>
              <a:rPr lang="en-US" sz="2100" b="1" dirty="0" smtClean="0"/>
              <a:t>Additions to Example:</a:t>
            </a:r>
          </a:p>
          <a:p>
            <a:pPr marL="0" indent="0">
              <a:buNone/>
            </a:pPr>
            <a:r>
              <a:rPr lang="en-US" sz="2100" dirty="0" smtClean="0"/>
              <a:t>It is estimated that the available production capacity will be able to product 10,000 TV sets per year (about 200 per week). The company has an ample supply of 19-inch and 21-inch LCD panels and other standard components, however the circuit boards necessary for constructing the sets are in short supply. The supplier is able to provide 8000 boards per year for the 21-inch set and 5000 boards for the 19-inch model. How does this information change the product levels?</a:t>
            </a:r>
            <a:endParaRPr lang="en-US" sz="2100" dirty="0"/>
          </a:p>
          <a:p>
            <a:pPr marL="0" indent="0">
              <a:buNone/>
            </a:pPr>
            <a:endParaRPr lang="en-US" sz="2100" dirty="0" smtClean="0"/>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38401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1: New Assumptions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a:latin typeface="+mj-lt"/>
              </a:rPr>
              <a:t>s</a:t>
            </a:r>
            <a:r>
              <a:rPr lang="en-US" sz="1800" i="1" dirty="0" smtClean="0">
                <a:latin typeface="+mj-lt"/>
              </a:rPr>
              <a:t> – </a:t>
            </a:r>
            <a:r>
              <a:rPr lang="en-US" sz="1800" dirty="0" smtClean="0">
                <a:latin typeface="+mj-lt"/>
              </a:rPr>
              <a:t># of 19-inch sets sold (per year)</a:t>
            </a:r>
          </a:p>
          <a:p>
            <a:pPr marL="0" indent="0">
              <a:buNone/>
            </a:pPr>
            <a:r>
              <a:rPr lang="en-US" sz="1800" i="1" dirty="0" smtClean="0">
                <a:latin typeface="+mj-lt"/>
              </a:rPr>
              <a:t>t – </a:t>
            </a:r>
            <a:r>
              <a:rPr lang="en-US" sz="1800" dirty="0"/>
              <a:t># of </a:t>
            </a:r>
            <a:r>
              <a:rPr lang="en-US" sz="1800" dirty="0" smtClean="0"/>
              <a:t>21-inch </a:t>
            </a:r>
            <a:r>
              <a:rPr lang="en-US" sz="1800" dirty="0"/>
              <a:t>sets sold (per year)</a:t>
            </a:r>
            <a:endParaRPr lang="en-US" sz="1800" dirty="0" smtClean="0">
              <a:latin typeface="+mj-lt"/>
            </a:endParaRPr>
          </a:p>
          <a:p>
            <a:pPr marL="0" indent="0">
              <a:buFont typeface="Arial"/>
              <a:buNone/>
            </a:pPr>
            <a:r>
              <a:rPr lang="en-US" sz="1800" i="1" dirty="0" smtClean="0">
                <a:latin typeface="+mj-lt"/>
              </a:rPr>
              <a:t>p – </a:t>
            </a:r>
            <a:r>
              <a:rPr lang="en-US" sz="1800" dirty="0" smtClean="0">
                <a:latin typeface="+mj-lt"/>
              </a:rPr>
              <a:t>selling price for 19 inch set ($)</a:t>
            </a:r>
          </a:p>
          <a:p>
            <a:pPr marL="0" indent="0">
              <a:buNone/>
            </a:pPr>
            <a:r>
              <a:rPr lang="en-US" sz="1800" i="1" dirty="0"/>
              <a:t>q</a:t>
            </a:r>
            <a:r>
              <a:rPr lang="en-US" sz="1800" i="1" dirty="0" smtClean="0"/>
              <a:t> </a:t>
            </a:r>
            <a:r>
              <a:rPr lang="en-US" sz="1800" i="1" dirty="0"/>
              <a:t>– </a:t>
            </a:r>
            <a:r>
              <a:rPr lang="en-US" sz="1800" dirty="0"/>
              <a:t>selling price for </a:t>
            </a:r>
            <a:r>
              <a:rPr lang="en-US" sz="1800" dirty="0" smtClean="0"/>
              <a:t>21 </a:t>
            </a:r>
            <a:r>
              <a:rPr lang="en-US" sz="1800" dirty="0"/>
              <a:t>inch </a:t>
            </a:r>
            <a:r>
              <a:rPr lang="en-US" sz="1800" dirty="0" smtClean="0"/>
              <a:t>set ($)</a:t>
            </a:r>
            <a:endParaRPr lang="en-US" sz="1800" dirty="0" smtClean="0">
              <a:latin typeface="+mj-lt"/>
            </a:endParaRP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manufacturing TVs ($/</a:t>
            </a:r>
            <a:r>
              <a:rPr lang="en-US" sz="1800" dirty="0" err="1" smtClean="0">
                <a:latin typeface="+mj-lt"/>
              </a:rPr>
              <a:t>yr</a:t>
            </a:r>
            <a:r>
              <a:rPr lang="en-US" sz="1800" dirty="0" smtClean="0">
                <a:latin typeface="+mj-lt"/>
              </a:rPr>
              <a:t>)</a:t>
            </a:r>
          </a:p>
          <a:p>
            <a:pPr marL="0" indent="0">
              <a:buFont typeface="Arial"/>
              <a:buNone/>
            </a:pPr>
            <a:r>
              <a:rPr lang="en-US" sz="1800" i="1" dirty="0" smtClean="0">
                <a:latin typeface="+mj-lt"/>
              </a:rPr>
              <a:t>R – </a:t>
            </a:r>
            <a:r>
              <a:rPr lang="en-US" sz="1800" dirty="0" smtClean="0">
                <a:latin typeface="+mj-lt"/>
              </a:rPr>
              <a:t>revenue from the sale of TVs ($/</a:t>
            </a:r>
            <a:r>
              <a:rPr lang="en-US" sz="1800" dirty="0" err="1" smtClean="0">
                <a:latin typeface="+mj-lt"/>
              </a:rPr>
              <a:t>yr</a:t>
            </a:r>
            <a:r>
              <a:rPr lang="en-US" sz="1800" dirty="0" smtClean="0">
                <a:latin typeface="+mj-lt"/>
              </a:rPr>
              <a:t>)</a:t>
            </a:r>
          </a:p>
          <a:p>
            <a:pPr marL="0" indent="0">
              <a:buFont typeface="Arial"/>
              <a:buNone/>
            </a:pPr>
            <a:r>
              <a:rPr lang="en-US" sz="1800" i="1" dirty="0" smtClean="0">
                <a:latin typeface="+mj-lt"/>
              </a:rPr>
              <a:t>P – </a:t>
            </a:r>
            <a:r>
              <a:rPr lang="en-US" sz="1800" dirty="0" smtClean="0">
                <a:latin typeface="+mj-lt"/>
              </a:rPr>
              <a:t>profit from the sale of TVs ($/</a:t>
            </a:r>
            <a:r>
              <a:rPr lang="en-US" sz="1800" dirty="0" err="1" smtClean="0">
                <a:latin typeface="+mj-lt"/>
              </a:rPr>
              <a:t>yr</a:t>
            </a:r>
            <a:r>
              <a:rPr lang="en-US" sz="1800" dirty="0" smtClean="0">
                <a:latin typeface="+mj-lt"/>
              </a:rPr>
              <a:t>)</a:t>
            </a:r>
            <a:r>
              <a:rPr lang="en-US" sz="1800" i="1" dirty="0" smtClean="0">
                <a:latin typeface="+mj-lt"/>
              </a:rPr>
              <a:t> </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≤500</m:t>
                      </m:r>
                      <m:r>
                        <a:rPr lang="en-US" sz="1800" i="1">
                          <a:solidFill>
                            <a:srgbClr val="FF0000"/>
                          </a:solidFill>
                          <a:latin typeface="Cambria Math" panose="02040503050406030204" pitchFamily="18" charset="0"/>
                        </a:rPr>
                        <m:t>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8</m:t>
                      </m:r>
                      <m:r>
                        <a:rPr lang="en-US" sz="1800" i="1">
                          <a:solidFill>
                            <a:srgbClr val="FF0000"/>
                          </a:solidFill>
                          <a:latin typeface="Cambria Math" panose="02040503050406030204" pitchFamily="18" charset="0"/>
                        </a:rPr>
                        <m:t>000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≤10000</m:t>
                      </m:r>
                    </m:oMath>
                  </m:oMathPara>
                </a14:m>
                <a:endParaRPr lang="en-US" sz="1800" i="1" dirty="0">
                  <a:solidFill>
                    <a:srgbClr val="FF0000"/>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2912244"/>
              </a:xfrm>
              <a:prstGeom prst="rect">
                <a:avLst/>
              </a:prstGeom>
              <a:blipFill>
                <a:blip r:embed="rId4"/>
                <a:stretch>
                  <a:fillRect b="-21565"/>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544025"/>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544025"/>
                <a:ext cx="2094147" cy="91629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p:cNvSpPr txBox="1">
            <a:spLocks/>
          </p:cNvSpPr>
          <p:nvPr/>
        </p:nvSpPr>
        <p:spPr>
          <a:xfrm>
            <a:off x="457199" y="4580401"/>
            <a:ext cx="8344861" cy="208019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a:t>
            </a:r>
            <a:endParaRPr lang="en-US" sz="1800" b="1" u="sng" dirty="0"/>
          </a:p>
          <a:p>
            <a:pPr marL="0" indent="0">
              <a:buNone/>
            </a:pPr>
            <a:r>
              <a:rPr lang="en-US" sz="1800" dirty="0" smtClean="0"/>
              <a:t>$0.01 </a:t>
            </a:r>
            <a:r>
              <a:rPr lang="en-US" sz="1800" dirty="0"/>
              <a:t>– </a:t>
            </a:r>
            <a:r>
              <a:rPr lang="en-US" sz="1800" dirty="0" smtClean="0"/>
              <a:t>amount of price drop per unit sold</a:t>
            </a:r>
            <a:endParaRPr lang="en-US" sz="1800" dirty="0"/>
          </a:p>
          <a:p>
            <a:pPr marL="0" indent="0">
              <a:buNone/>
            </a:pPr>
            <a:r>
              <a:rPr lang="en-US" sz="1800" dirty="0" smtClean="0"/>
              <a:t>$0.003 </a:t>
            </a:r>
            <a:r>
              <a:rPr lang="en-US" sz="1800" dirty="0"/>
              <a:t>– </a:t>
            </a:r>
            <a:r>
              <a:rPr lang="en-US" sz="1800" dirty="0" smtClean="0"/>
              <a:t>amount of price drop for 19-inch set for each 21-inch sold</a:t>
            </a:r>
            <a:endParaRPr lang="en-US" sz="1800" dirty="0"/>
          </a:p>
          <a:p>
            <a:pPr marL="0" indent="0">
              <a:buNone/>
            </a:pPr>
            <a:r>
              <a:rPr lang="en-US" sz="1800" dirty="0" smtClean="0"/>
              <a:t>$0.004 </a:t>
            </a:r>
            <a:r>
              <a:rPr lang="en-US" sz="1800" dirty="0"/>
              <a:t>– amount of price drop </a:t>
            </a:r>
            <a:r>
              <a:rPr lang="en-US" sz="1800" dirty="0" smtClean="0"/>
              <a:t>for 21-inch </a:t>
            </a:r>
            <a:r>
              <a:rPr lang="en-US" sz="1800" dirty="0"/>
              <a:t>set for each </a:t>
            </a:r>
            <a:r>
              <a:rPr lang="en-US" sz="1800" dirty="0" smtClean="0"/>
              <a:t>19-inch sold</a:t>
            </a:r>
            <a:endParaRPr lang="en-US" sz="1800" dirty="0"/>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2: Select the modeling approach</a:t>
            </a:r>
            <a:endParaRPr lang="en-US" sz="3900" dirty="0">
              <a:solidFill>
                <a:schemeClr val="bg1"/>
              </a:solidFill>
            </a:endParaRPr>
          </a:p>
        </p:txBody>
      </p:sp>
      <p:sp>
        <p:nvSpPr>
          <p:cNvPr id="3" name="Content Placeholder 2 1"/>
          <p:cNvSpPr>
            <a:spLocks noGrp="1"/>
          </p:cNvSpPr>
          <p:nvPr>
            <p:ph idx="1"/>
          </p:nvPr>
        </p:nvSpPr>
        <p:spPr>
          <a:xfrm>
            <a:off x="3392129" y="1622323"/>
            <a:ext cx="5004620" cy="426292"/>
          </a:xfrm>
          <a:effectLst>
            <a:glow rad="139700">
              <a:schemeClr val="accent4">
                <a:satMod val="175000"/>
                <a:alpha val="40000"/>
              </a:schemeClr>
            </a:glow>
          </a:effectLst>
        </p:spPr>
        <p:txBody>
          <a:bodyPr>
            <a:noAutofit/>
          </a:bodyPr>
          <a:lstStyle/>
          <a:p>
            <a:pPr marL="0" indent="0">
              <a:buNone/>
            </a:pPr>
            <a:r>
              <a:rPr lang="en-US" sz="2200" dirty="0" smtClean="0"/>
              <a:t>Recall:</a:t>
            </a:r>
            <a:endParaRPr lang="en-US" sz="1800" dirty="0"/>
          </a:p>
          <a:p>
            <a:pPr marL="0" indent="0">
              <a:buNone/>
            </a:pPr>
            <a:endParaRPr lang="en-US" sz="2400" dirty="0">
              <a:latin typeface="Verdana" panose="020B0604030504040204" pitchFamily="34" charset="0"/>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572000" y="1684339"/>
            <a:ext cx="3521526" cy="1010286"/>
          </a:xfrm>
          <a:prstGeom prst="rect">
            <a:avLst/>
          </a:prstGeom>
        </p:spPr>
      </p:pic>
      <p:sp>
        <p:nvSpPr>
          <p:cNvPr id="12" name="TextBox 11"/>
          <p:cNvSpPr txBox="1"/>
          <p:nvPr/>
        </p:nvSpPr>
        <p:spPr>
          <a:xfrm>
            <a:off x="3392129" y="2968978"/>
            <a:ext cx="5294671" cy="1446550"/>
          </a:xfrm>
          <a:prstGeom prst="rect">
            <a:avLst/>
          </a:prstGeom>
          <a:noFill/>
        </p:spPr>
        <p:txBody>
          <a:bodyPr wrap="square" rtlCol="0">
            <a:spAutoFit/>
          </a:bodyPr>
          <a:lstStyle/>
          <a:p>
            <a:r>
              <a:rPr lang="en-US" sz="2200" dirty="0" smtClean="0"/>
              <a:t>The profit function can be expressed in terms of just the independent variables </a:t>
            </a:r>
            <a:r>
              <a:rPr lang="en-US" sz="2200" i="1" dirty="0" smtClean="0"/>
              <a:t>s</a:t>
            </a:r>
            <a:r>
              <a:rPr lang="en-US" sz="2200" dirty="0" smtClean="0"/>
              <a:t> and </a:t>
            </a:r>
            <a:r>
              <a:rPr lang="en-US" sz="2200" i="1" dirty="0" smtClean="0"/>
              <a:t>t. </a:t>
            </a:r>
            <a:r>
              <a:rPr lang="en-US" sz="2200" dirty="0" smtClean="0"/>
              <a:t>Therefore, this is a </a:t>
            </a:r>
            <a:r>
              <a:rPr lang="en-US" sz="2200" dirty="0"/>
              <a:t>multivariable </a:t>
            </a:r>
            <a:r>
              <a:rPr lang="en-US" sz="2200" dirty="0">
                <a:solidFill>
                  <a:srgbClr val="FF0000"/>
                </a:solidFill>
              </a:rPr>
              <a:t>constrained </a:t>
            </a:r>
            <a:r>
              <a:rPr lang="en-US" sz="2200" dirty="0"/>
              <a:t>optimization </a:t>
            </a:r>
            <a:r>
              <a:rPr lang="en-US" sz="2200" dirty="0" smtClean="0"/>
              <a:t>problem.</a:t>
            </a:r>
            <a:endParaRPr lang="en-US" sz="2200" dirty="0"/>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460375" y="1662496"/>
                <a:ext cx="3553990" cy="29122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≤500</m:t>
                      </m:r>
                      <m:r>
                        <a:rPr lang="en-US" sz="1800" i="1">
                          <a:solidFill>
                            <a:srgbClr val="FF0000"/>
                          </a:solidFill>
                          <a:latin typeface="Cambria Math" panose="02040503050406030204" pitchFamily="18" charset="0"/>
                        </a:rPr>
                        <m:t>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8</m:t>
                      </m:r>
                      <m:r>
                        <a:rPr lang="en-US" sz="1800" i="1">
                          <a:solidFill>
                            <a:srgbClr val="FF0000"/>
                          </a:solidFill>
                          <a:latin typeface="Cambria Math" panose="02040503050406030204" pitchFamily="18" charset="0"/>
                        </a:rPr>
                        <m:t>000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≤10000</m:t>
                      </m:r>
                    </m:oMath>
                  </m:oMathPara>
                </a14:m>
                <a:endParaRPr lang="en-US" sz="1800" i="1" dirty="0">
                  <a:solidFill>
                    <a:srgbClr val="FF0000"/>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60375" y="1662496"/>
                <a:ext cx="3553990" cy="2912244"/>
              </a:xfrm>
              <a:prstGeom prst="rect">
                <a:avLst/>
              </a:prstGeom>
              <a:blipFill>
                <a:blip r:embed="rId6"/>
                <a:stretch>
                  <a:fillRect b="-21797"/>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29298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Formulate the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3426542" y="3432888"/>
                <a:ext cx="5628968" cy="2859694"/>
              </a:xfrm>
              <a:prstGeom prst="rect">
                <a:avLst/>
              </a:prstGeom>
              <a:noFill/>
            </p:spPr>
            <p:txBody>
              <a:bodyPr wrap="square" rtlCol="0">
                <a:spAutoFit/>
              </a:bodyPr>
              <a:lstStyle/>
              <a:p>
                <a:r>
                  <a:rPr lang="en-US" dirty="0" smtClean="0"/>
                  <a:t>Substituting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i="1" dirty="0" smtClean="0"/>
                  <a:t> </a:t>
                </a:r>
                <a:r>
                  <a:rPr lang="en-US" dirty="0" smtClean="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smtClean="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i="1" dirty="0" smtClean="0"/>
                  <a:t> </a:t>
                </a:r>
                <a:r>
                  <a:rPr lang="en-US" dirty="0" smtClean="0"/>
                  <a:t>for </a:t>
                </a:r>
                <a:r>
                  <a:rPr lang="en-US" i="1" dirty="0" smtClean="0"/>
                  <a:t>P </a:t>
                </a:r>
                <a:r>
                  <a:rPr lang="en-US" dirty="0" smtClean="0"/>
                  <a:t>we get : </a:t>
                </a:r>
                <a:br>
                  <a:rPr lang="en-US" dirty="0" smtClean="0"/>
                </a:br>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smtClean="0"/>
                  <a:t>over the region:</a:t>
                </a:r>
              </a:p>
              <a:p>
                <a:r>
                  <a:rPr lang="en-US" dirty="0" smtClean="0">
                    <a:solidFill>
                      <a:srgbClr val="FF0000"/>
                    </a:solidFill>
                  </a:rPr>
                  <a:t>				</a:t>
                </a:r>
                <a14:m>
                  <m:oMath xmlns:m="http://schemas.openxmlformats.org/officeDocument/2006/math">
                    <m:r>
                      <a:rPr lang="en-US" dirty="0">
                        <a:solidFill>
                          <a:srgbClr val="FF0000"/>
                        </a:solidFill>
                        <a:latin typeface="Cambria Math" panose="02040503050406030204" pitchFamily="18" charset="0"/>
                      </a:rPr>
                      <m:t>0</m:t>
                    </m:r>
                    <m:r>
                      <a:rPr lang="en-US" b="0" i="1" dirty="0"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≤5000</m:t>
                    </m:r>
                  </m:oMath>
                </a14:m>
                <a:endParaRPr lang="en-US" i="1" dirty="0">
                  <a:solidFill>
                    <a:srgbClr val="FF0000"/>
                  </a:solidFill>
                </a:endParaRPr>
              </a:p>
              <a:p>
                <a:r>
                  <a:rPr lang="en-US" dirty="0" smtClean="0">
                    <a:solidFill>
                      <a:srgbClr val="FF0000"/>
                    </a:solidFill>
                  </a:rPr>
                  <a:t>				</a:t>
                </a:r>
                <a14:m>
                  <m:oMath xmlns:m="http://schemas.openxmlformats.org/officeDocument/2006/math">
                    <m:r>
                      <a:rPr lang="en-US" b="0" i="0"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≤8000</m:t>
                    </m:r>
                  </m:oMath>
                </a14:m>
                <a:endParaRPr lang="en-US" i="1" dirty="0">
                  <a:solidFill>
                    <a:srgbClr val="FF0000"/>
                  </a:solidFill>
                </a:endParaRPr>
              </a:p>
              <a:p>
                <a:r>
                  <a:rPr lang="en-US" dirty="0" smtClean="0">
                    <a:solidFill>
                      <a:srgbClr val="FF0000"/>
                    </a:solidFill>
                  </a:rPr>
                  <a:t>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≤10000</m:t>
                    </m:r>
                  </m:oMath>
                </a14:m>
                <a:endParaRPr lang="en-US" i="1" dirty="0">
                  <a:solidFill>
                    <a:srgbClr val="FF0000"/>
                  </a:solidFill>
                </a:endParaRPr>
              </a:p>
              <a:p>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426542" y="3432888"/>
                <a:ext cx="5628968" cy="2859694"/>
              </a:xfrm>
              <a:prstGeom prst="rect">
                <a:avLst/>
              </a:prstGeom>
              <a:blipFill>
                <a:blip r:embed="rId5"/>
                <a:stretch>
                  <a:fillRect l="-867" t="-1066" r="-758"/>
                </a:stretch>
              </a:blipFill>
            </p:spPr>
            <p:txBody>
              <a:bodyPr/>
              <a:lstStyle/>
              <a:p>
                <a:r>
                  <a:rPr lang="en-US">
                    <a:noFill/>
                  </a:rPr>
                  <a:t> </a:t>
                </a:r>
              </a:p>
            </p:txBody>
          </p:sp>
        </mc:Fallback>
      </mc:AlternateContent>
      <p:pic>
        <p:nvPicPr>
          <p:cNvPr id="9" name="Picture 8"/>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939845" y="2155901"/>
            <a:ext cx="3521526" cy="1010286"/>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460375" y="1531937"/>
                <a:ext cx="2872760" cy="392964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≤500</m:t>
                      </m:r>
                      <m:r>
                        <a:rPr lang="en-US" sz="1800" i="1">
                          <a:solidFill>
                            <a:srgbClr val="FF0000"/>
                          </a:solidFill>
                          <a:latin typeface="Cambria Math" panose="02040503050406030204" pitchFamily="18" charset="0"/>
                        </a:rPr>
                        <m:t>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8</m:t>
                      </m:r>
                      <m:r>
                        <a:rPr lang="en-US" sz="1800" i="1">
                          <a:solidFill>
                            <a:srgbClr val="FF0000"/>
                          </a:solidFill>
                          <a:latin typeface="Cambria Math" panose="02040503050406030204" pitchFamily="18" charset="0"/>
                        </a:rPr>
                        <m:t>000</m:t>
                      </m:r>
                    </m:oMath>
                  </m:oMathPara>
                </a14:m>
                <a:endParaRPr lang="en-US" sz="1800"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𝑠</m:t>
                      </m:r>
                      <m:r>
                        <a:rPr lang="en-US" sz="1800" b="0" i="1" smtClean="0">
                          <a:solidFill>
                            <a:srgbClr val="FF0000"/>
                          </a:solidFill>
                          <a:latin typeface="Cambria Math" panose="02040503050406030204" pitchFamily="18" charset="0"/>
                        </a:rPr>
                        <m:t>+</m:t>
                      </m:r>
                      <m:r>
                        <a:rPr lang="en-US" sz="1800" i="1">
                          <a:solidFill>
                            <a:srgbClr val="FF0000"/>
                          </a:solidFill>
                          <a:latin typeface="Cambria Math" panose="02040503050406030204" pitchFamily="18" charset="0"/>
                        </a:rPr>
                        <m:t>𝑡</m:t>
                      </m:r>
                      <m:r>
                        <a:rPr lang="en-US" sz="1800" i="1">
                          <a:solidFill>
                            <a:srgbClr val="FF0000"/>
                          </a:solidFill>
                          <a:latin typeface="Cambria Math" panose="02040503050406030204" pitchFamily="18" charset="0"/>
                        </a:rPr>
                        <m:t>≤10000</m:t>
                      </m:r>
                    </m:oMath>
                  </m:oMathPara>
                </a14:m>
                <a:endParaRPr lang="en-US" sz="1800" i="1" dirty="0">
                  <a:solidFill>
                    <a:srgbClr val="FF0000"/>
                  </a:solidFill>
                </a:endParaRP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=339−0.01</m:t>
                      </m:r>
                      <m:r>
                        <a:rPr lang="en-US" sz="1800" b="0" i="1" smtClean="0">
                          <a:latin typeface="Cambria Math" panose="02040503050406030204" pitchFamily="18" charset="0"/>
                        </a:rPr>
                        <m:t>𝑠</m:t>
                      </m:r>
                      <m:r>
                        <a:rPr lang="en-US" sz="1800" b="0" i="1" smtClean="0">
                          <a:latin typeface="Cambria Math" panose="02040503050406030204" pitchFamily="18" charset="0"/>
                        </a:rPr>
                        <m:t>−0.003</m:t>
                      </m:r>
                      <m:r>
                        <a:rPr lang="en-US" sz="1800" b="0" i="1" smtClean="0">
                          <a:latin typeface="Cambria Math" panose="02040503050406030204" pitchFamily="18" charset="0"/>
                        </a:rPr>
                        <m:t>𝑡</m:t>
                      </m:r>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=3</m:t>
                      </m:r>
                      <m:r>
                        <a:rPr lang="en-US" sz="1800" b="0" i="1" smtClean="0">
                          <a:latin typeface="Cambria Math" panose="02040503050406030204" pitchFamily="18" charset="0"/>
                        </a:rPr>
                        <m:t>9</m:t>
                      </m:r>
                      <m:r>
                        <a:rPr lang="en-US" sz="1800" i="1">
                          <a:latin typeface="Cambria Math" panose="02040503050406030204" pitchFamily="18" charset="0"/>
                        </a:rPr>
                        <m:t>9−0.0</m:t>
                      </m:r>
                      <m:r>
                        <a:rPr lang="en-US" sz="1800" b="0" i="1" smtClean="0">
                          <a:latin typeface="Cambria Math" panose="02040503050406030204" pitchFamily="18" charset="0"/>
                        </a:rPr>
                        <m:t>04</m:t>
                      </m:r>
                      <m:r>
                        <a:rPr lang="en-US" sz="1800" i="1">
                          <a:latin typeface="Cambria Math" panose="02040503050406030204" pitchFamily="18" charset="0"/>
                        </a:rPr>
                        <m:t>𝑠</m:t>
                      </m:r>
                      <m:r>
                        <a:rPr lang="en-US" sz="1800" i="1">
                          <a:latin typeface="Cambria Math" panose="02040503050406030204" pitchFamily="18" charset="0"/>
                        </a:rPr>
                        <m:t>−0.01</m:t>
                      </m:r>
                      <m:r>
                        <a:rPr lang="en-US" sz="1800" i="1">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=400000+195</m:t>
                      </m:r>
                      <m:r>
                        <a:rPr lang="en-US" sz="1800" b="0" i="1" smtClean="0">
                          <a:latin typeface="Cambria Math" panose="02040503050406030204" pitchFamily="18" charset="0"/>
                        </a:rPr>
                        <m:t>𝑠</m:t>
                      </m:r>
                      <m:r>
                        <a:rPr lang="en-US" sz="1800" b="0" i="1" smtClean="0">
                          <a:latin typeface="Cambria Math" panose="02040503050406030204" pitchFamily="18" charset="0"/>
                        </a:rPr>
                        <m:t>+225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𝑝𝑠</m:t>
                      </m:r>
                      <m:r>
                        <a:rPr lang="en-US" sz="1800" b="0" i="1" smtClean="0">
                          <a:latin typeface="Cambria Math" panose="02040503050406030204" pitchFamily="18" charset="0"/>
                        </a:rPr>
                        <m:t>+</m:t>
                      </m:r>
                      <m:r>
                        <a:rPr lang="en-US" sz="1800" b="0" i="1" smtClean="0">
                          <a:latin typeface="Cambria Math" panose="02040503050406030204" pitchFamily="18" charset="0"/>
                        </a:rPr>
                        <m:t>𝑞𝑡</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60375" y="1531937"/>
                <a:ext cx="2872760" cy="3929647"/>
              </a:xfrm>
              <a:prstGeom prst="rect">
                <a:avLst/>
              </a:prstGeom>
              <a:blipFill>
                <a:blip r:embed="rId7"/>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5" name="Content Placeholder 2 1"/>
          <p:cNvSpPr>
            <a:spLocks noGrp="1"/>
          </p:cNvSpPr>
          <p:nvPr>
            <p:ph idx="1"/>
          </p:nvPr>
        </p:nvSpPr>
        <p:spPr>
          <a:xfrm>
            <a:off x="2861187" y="1592622"/>
            <a:ext cx="5004620" cy="426292"/>
          </a:xfrm>
          <a:effectLst>
            <a:glow rad="139700">
              <a:schemeClr val="accent4">
                <a:satMod val="175000"/>
                <a:alpha val="40000"/>
              </a:schemeClr>
            </a:glow>
          </a:effectLst>
        </p:spPr>
        <p:txBody>
          <a:bodyPr>
            <a:noAutofit/>
          </a:bodyPr>
          <a:lstStyle/>
          <a:p>
            <a:pPr marL="0" indent="0">
              <a:buNone/>
            </a:pPr>
            <a:r>
              <a:rPr lang="en-US" sz="2200" dirty="0" smtClean="0"/>
              <a:t>Maximize:</a:t>
            </a:r>
            <a:endParaRPr lang="en-US" sz="1800" dirty="0"/>
          </a:p>
          <a:p>
            <a:pPr marL="0" indent="0">
              <a:buNone/>
            </a:pPr>
            <a:endParaRPr lang="en-US" sz="2400" dirty="0">
              <a:latin typeface="Verdana" panose="020B0604030504040204" pitchFamily="34" charset="0"/>
            </a:endParaRPr>
          </a:p>
        </p:txBody>
      </p:sp>
    </p:spTree>
    <p:extLst>
      <p:ext uri="{BB962C8B-B14F-4D97-AF65-F5344CB8AC3E}">
        <p14:creationId xmlns:p14="http://schemas.microsoft.com/office/powerpoint/2010/main" val="176974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Extreme Value Theorem (Calculus III)</a:t>
            </a:r>
            <a:endParaRPr lang="en-US" sz="3900" dirty="0">
              <a:solidFill>
                <a:schemeClr val="bg1"/>
              </a:solidFill>
            </a:endParaRPr>
          </a:p>
        </p:txBody>
      </p:sp>
      <p:sp>
        <p:nvSpPr>
          <p:cNvPr id="3" name="Content Placeholder 2 1"/>
          <p:cNvSpPr>
            <a:spLocks noGrp="1"/>
          </p:cNvSpPr>
          <p:nvPr>
            <p:ph idx="1"/>
          </p:nvPr>
        </p:nvSpPr>
        <p:spPr>
          <a:xfrm>
            <a:off x="460375" y="1411844"/>
            <a:ext cx="8028039" cy="544989"/>
          </a:xfrm>
          <a:effectLst>
            <a:glow rad="139700">
              <a:schemeClr val="accent4">
                <a:satMod val="175000"/>
                <a:alpha val="40000"/>
              </a:schemeClr>
            </a:glow>
          </a:effectLst>
        </p:spPr>
        <p:txBody>
          <a:bodyPr>
            <a:noAutofit/>
          </a:bodyPr>
          <a:lstStyle/>
          <a:p>
            <a:pPr marL="0" indent="0">
              <a:buNone/>
            </a:pPr>
            <a:r>
              <a:rPr lang="en-US" sz="2200" dirty="0" smtClean="0"/>
              <a:t>Extreme Value Theorem (EVT)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57200" y="1968818"/>
            <a:ext cx="5605180" cy="1198477"/>
          </a:xfrm>
          <a:prstGeom prst="rect">
            <a:avLst/>
          </a:prstGeom>
        </p:spPr>
      </p:pic>
      <p:pic>
        <p:nvPicPr>
          <p:cNvPr id="12" name="Picture 11"/>
          <p:cNvPicPr>
            <a:picLocks noChangeAspect="1"/>
          </p:cNvPicPr>
          <p:nvPr/>
        </p:nvPicPr>
        <p:blipFill>
          <a:blip r:embed="rId7"/>
          <a:stretch>
            <a:fillRect/>
          </a:stretch>
        </p:blipFill>
        <p:spPr>
          <a:xfrm>
            <a:off x="6149770" y="1605395"/>
            <a:ext cx="2724150" cy="4629150"/>
          </a:xfrm>
          <a:prstGeom prst="rect">
            <a:avLst/>
          </a:prstGeom>
        </p:spPr>
      </p:pic>
      <p:pic>
        <p:nvPicPr>
          <p:cNvPr id="18" name="Picture 1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460375" y="1459776"/>
            <a:ext cx="4901382" cy="4382771"/>
          </a:xfrm>
          <a:prstGeom prst="rect">
            <a:avLst/>
          </a:prstGeom>
        </p:spPr>
      </p:pic>
    </p:spTree>
    <p:extLst>
      <p:ext uri="{BB962C8B-B14F-4D97-AF65-F5344CB8AC3E}">
        <p14:creationId xmlns:p14="http://schemas.microsoft.com/office/powerpoint/2010/main" val="105764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Check Previous Solution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60375" y="1477866"/>
                <a:ext cx="8595135" cy="2828531"/>
              </a:xfrm>
              <a:prstGeom prst="rect">
                <a:avLst/>
              </a:prstGeom>
              <a:noFill/>
            </p:spPr>
            <p:txBody>
              <a:bodyPr wrap="square" rtlCol="0">
                <a:spAutoFit/>
              </a:bodyPr>
              <a:lstStyle/>
              <a:p>
                <a:r>
                  <a:rPr lang="en-US" sz="2000" dirty="0" smtClean="0"/>
                  <a:t>Substituting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i="1" dirty="0" smtClean="0"/>
                  <a:t> </a:t>
                </a:r>
                <a:r>
                  <a:rPr lang="en-US" sz="2000" dirty="0" smtClean="0"/>
                  <a:t>for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𝑡</m:t>
                    </m:r>
                  </m:oMath>
                </a14:m>
                <a:r>
                  <a:rPr lang="en-US" sz="2000" i="1" dirty="0" smtClean="0"/>
                  <a:t> </a:t>
                </a:r>
                <a:r>
                  <a:rPr lang="en-US" sz="2000" dirty="0" smtClean="0"/>
                  <a:t>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b="0" i="1" smtClean="0">
                        <a:latin typeface="Cambria Math" panose="02040503050406030204" pitchFamily="18" charset="0"/>
                      </a:rPr>
                      <m:t>)</m:t>
                    </m:r>
                  </m:oMath>
                </a14:m>
                <a:r>
                  <a:rPr lang="en-US" sz="2000" i="1" dirty="0" smtClean="0"/>
                  <a:t> </a:t>
                </a:r>
                <a:r>
                  <a:rPr lang="en-US" sz="2000" dirty="0" smtClean="0"/>
                  <a:t>for </a:t>
                </a:r>
                <a:r>
                  <a:rPr lang="en-US" sz="2000" i="1" dirty="0" smtClean="0"/>
                  <a:t>P </a:t>
                </a:r>
                <a:r>
                  <a:rPr lang="en-US" sz="2000" dirty="0" smtClean="0"/>
                  <a:t>we get : </a:t>
                </a:r>
                <a:br>
                  <a:rPr lang="en-US" sz="2000" dirty="0" smtClean="0"/>
                </a:br>
                <a:r>
                  <a:rPr lang="en-US" sz="2000" dirty="0" smtClean="0"/>
                  <a:t>Maximize the </a:t>
                </a:r>
                <a:r>
                  <a:rPr lang="en-US" sz="2000" dirty="0"/>
                  <a:t>f</a:t>
                </a:r>
                <a:r>
                  <a:rPr lang="en-US" sz="2000" dirty="0" smtClean="0"/>
                  <a:t>unction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r>
                        <a:rPr lang="en-US" sz="2000" i="1">
                          <a:latin typeface="Cambria Math" panose="02040503050406030204" pitchFamily="18" charset="0"/>
                        </a:rPr>
                        <m:t>0.0</m:t>
                      </m:r>
                      <m:r>
                        <a:rPr lang="en-US" sz="2000" b="0" i="1" smtClean="0">
                          <a:latin typeface="Cambria Math" panose="02040503050406030204" pitchFamily="18" charset="0"/>
                        </a:rPr>
                        <m:t>1</m:t>
                      </m:r>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b="0" i="1" smtClean="0">
                          <a:latin typeface="Cambria Math" panose="02040503050406030204" pitchFamily="18" charset="0"/>
                        </a:rPr>
                        <m:t>−</m:t>
                      </m:r>
                      <m:r>
                        <a:rPr lang="en-US" sz="2000" i="1">
                          <a:latin typeface="Cambria Math" panose="02040503050406030204" pitchFamily="18" charset="0"/>
                        </a:rPr>
                        <m:t> 0.007</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+ 144.0</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m:t>
                      </m:r>
                      <m:r>
                        <a:rPr lang="en-US" sz="2000" i="1">
                          <a:latin typeface="Cambria Math" panose="02040503050406030204" pitchFamily="18" charset="0"/>
                        </a:rPr>
                        <m:t> 0.01</m:t>
                      </m:r>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 + 174.0</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i="1">
                          <a:latin typeface="Cambria Math" panose="02040503050406030204" pitchFamily="18" charset="0"/>
                        </a:rPr>
                        <m:t> 40</m:t>
                      </m:r>
                      <m:r>
                        <a:rPr lang="en-US" sz="2000" b="0" i="1" smtClean="0">
                          <a:latin typeface="Cambria Math" panose="02040503050406030204" pitchFamily="18" charset="0"/>
                        </a:rPr>
                        <m:t>0000</m:t>
                      </m:r>
                    </m:oMath>
                  </m:oMathPara>
                </a14:m>
                <a:endParaRPr lang="en-US" sz="2000" dirty="0" smtClean="0"/>
              </a:p>
              <a:p>
                <a:r>
                  <a:rPr lang="en-US" sz="2000" dirty="0" smtClean="0"/>
                  <a:t>over the region:</a:t>
                </a:r>
              </a:p>
              <a:p>
                <a:r>
                  <a:rPr lang="en-US" sz="2000" dirty="0" smtClean="0">
                    <a:solidFill>
                      <a:srgbClr val="FF0000"/>
                    </a:solidFill>
                  </a:rPr>
                  <a:t>				</a:t>
                </a:r>
                <a14:m>
                  <m:oMath xmlns:m="http://schemas.openxmlformats.org/officeDocument/2006/math">
                    <m:r>
                      <a:rPr lang="en-US" sz="2000" dirty="0">
                        <a:solidFill>
                          <a:srgbClr val="FF0000"/>
                        </a:solidFill>
                        <a:latin typeface="Cambria Math" panose="02040503050406030204" pitchFamily="18" charset="0"/>
                      </a:rPr>
                      <m:t>0</m:t>
                    </m:r>
                    <m:r>
                      <a:rPr lang="en-US" sz="2000" b="0" i="1" dirty="0"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1</m:t>
                        </m:r>
                      </m:sub>
                    </m:sSub>
                    <m:r>
                      <a:rPr lang="en-US" sz="2000" i="1">
                        <a:solidFill>
                          <a:srgbClr val="FF0000"/>
                        </a:solidFill>
                        <a:latin typeface="Cambria Math" panose="02040503050406030204" pitchFamily="18" charset="0"/>
                      </a:rPr>
                      <m:t>≤5000</m:t>
                    </m:r>
                  </m:oMath>
                </a14:m>
                <a:endParaRPr lang="en-US" sz="2000" i="1" dirty="0">
                  <a:solidFill>
                    <a:srgbClr val="FF0000"/>
                  </a:solidFill>
                </a:endParaRPr>
              </a:p>
              <a:p>
                <a:r>
                  <a:rPr lang="en-US" sz="2000" dirty="0" smtClean="0">
                    <a:solidFill>
                      <a:srgbClr val="FF0000"/>
                    </a:solidFill>
                  </a:rPr>
                  <a:t>				</a:t>
                </a:r>
                <a14:m>
                  <m:oMath xmlns:m="http://schemas.openxmlformats.org/officeDocument/2006/math">
                    <m:r>
                      <a:rPr lang="en-US" sz="2000" b="0" i="0" smtClean="0">
                        <a:solidFill>
                          <a:srgbClr val="FF0000"/>
                        </a:solidFill>
                        <a:latin typeface="Cambria Math" panose="02040503050406030204" pitchFamily="18" charset="0"/>
                      </a:rPr>
                      <m:t>0</m:t>
                    </m:r>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2</m:t>
                        </m:r>
                      </m:sub>
                    </m:sSub>
                    <m:r>
                      <a:rPr lang="en-US" sz="2000" i="1">
                        <a:solidFill>
                          <a:srgbClr val="FF0000"/>
                        </a:solidFill>
                        <a:latin typeface="Cambria Math" panose="02040503050406030204" pitchFamily="18" charset="0"/>
                      </a:rPr>
                      <m:t>≤8000</m:t>
                    </m:r>
                  </m:oMath>
                </a14:m>
                <a:endParaRPr lang="en-US" sz="2000" i="1" dirty="0">
                  <a:solidFill>
                    <a:srgbClr val="FF0000"/>
                  </a:solidFill>
                </a:endParaRPr>
              </a:p>
              <a:p>
                <a:r>
                  <a:rPr lang="en-US" sz="2000" dirty="0" smtClean="0">
                    <a:solidFill>
                      <a:srgbClr val="FF0000"/>
                    </a:solidFill>
                  </a:rPr>
                  <a:t>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1</m:t>
                        </m:r>
                      </m:sub>
                    </m:sSub>
                    <m:r>
                      <a:rPr lang="en-US" sz="2000" i="1">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2</m:t>
                        </m:r>
                      </m:sub>
                    </m:sSub>
                    <m:r>
                      <a:rPr lang="en-US" sz="2000" i="1">
                        <a:solidFill>
                          <a:srgbClr val="FF0000"/>
                        </a:solidFill>
                        <a:latin typeface="Cambria Math" panose="02040503050406030204" pitchFamily="18" charset="0"/>
                      </a:rPr>
                      <m:t>≤10000</m:t>
                    </m:r>
                  </m:oMath>
                </a14:m>
                <a:endParaRPr lang="en-US" sz="2000" i="1" dirty="0">
                  <a:solidFill>
                    <a:srgbClr val="FF0000"/>
                  </a:solidFill>
                </a:endParaRPr>
              </a:p>
              <a:p>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60375" y="1477866"/>
                <a:ext cx="8595135" cy="2828531"/>
              </a:xfrm>
              <a:prstGeom prst="rect">
                <a:avLst/>
              </a:prstGeom>
              <a:blipFill>
                <a:blip r:embed="rId4"/>
                <a:stretch>
                  <a:fillRect l="-781" t="-10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7200" y="4230269"/>
                <a:ext cx="8226425" cy="1785104"/>
              </a:xfrm>
              <a:prstGeom prst="rect">
                <a:avLst/>
              </a:prstGeom>
            </p:spPr>
            <p:txBody>
              <a:bodyPr wrap="square">
                <a:spAutoFit/>
              </a:bodyPr>
              <a:lstStyle/>
              <a:p>
                <a:r>
                  <a:rPr lang="en-US" sz="2200" dirty="0" smtClean="0"/>
                  <a:t>Our previous solution</a:t>
                </a:r>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oMath>
                </a14:m>
                <a:r>
                  <a:rPr lang="en-US" sz="2200" dirty="0"/>
                  <a:t>4735.04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 </m:t>
                    </m:r>
                  </m:oMath>
                </a14:m>
                <a:r>
                  <a:rPr lang="en-US" sz="2200" dirty="0" smtClean="0"/>
                  <a:t>7042.74</a:t>
                </a:r>
              </a:p>
              <a:p>
                <a:r>
                  <a:rPr lang="en-US" sz="2200" dirty="0" smtClean="0"/>
                  <a:t>Is not valid because </a:t>
                </a:r>
                <a14:m>
                  <m:oMath xmlns:m="http://schemas.openxmlformats.org/officeDocument/2006/math">
                    <m:sSub>
                      <m:sSubPr>
                        <m:ctrlPr>
                          <a:rPr lang="en-US" sz="2200" i="1">
                            <a:latin typeface="Cambria Math" panose="02040503050406030204" pitchFamily="18" charset="0"/>
                          </a:rPr>
                        </m:ctrlPr>
                      </m:sSub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b="0" i="1" smtClean="0">
                        <a:latin typeface="Cambria Math" panose="02040503050406030204" pitchFamily="18" charset="0"/>
                      </a:rPr>
                      <m:t>=11,778≥10,000</m:t>
                    </m:r>
                  </m:oMath>
                </a14:m>
                <a:endParaRPr lang="en-US" sz="2200" b="0" dirty="0" smtClean="0"/>
              </a:p>
              <a:p>
                <a:r>
                  <a:rPr lang="en-US" sz="2200" dirty="0" smtClean="0"/>
                  <a:t>Thus our optimal value is NOT on the interior of the region and must be on the boundary.</a:t>
                </a:r>
                <a:endParaRPr lang="en-US" sz="2200" dirty="0"/>
              </a:p>
            </p:txBody>
          </p:sp>
        </mc:Choice>
        <mc:Fallback xmlns="">
          <p:sp>
            <p:nvSpPr>
              <p:cNvPr id="5" name="Rectangle 4"/>
              <p:cNvSpPr>
                <a:spLocks noRot="1" noChangeAspect="1" noMove="1" noResize="1" noEditPoints="1" noAdjustHandles="1" noChangeArrowheads="1" noChangeShapeType="1" noTextEdit="1"/>
              </p:cNvSpPr>
              <p:nvPr/>
            </p:nvSpPr>
            <p:spPr>
              <a:xfrm>
                <a:off x="457200" y="4230269"/>
                <a:ext cx="8226425" cy="1785104"/>
              </a:xfrm>
              <a:prstGeom prst="rect">
                <a:avLst/>
              </a:prstGeom>
              <a:blipFill>
                <a:blip r:embed="rId5"/>
                <a:stretch>
                  <a:fillRect l="-964" t="-2389" b="-5802"/>
                </a:stretch>
              </a:blipFill>
            </p:spPr>
            <p:txBody>
              <a:bodyPr/>
              <a:lstStyle/>
              <a:p>
                <a:r>
                  <a:rPr lang="en-US">
                    <a:noFill/>
                  </a:rPr>
                  <a:t> </a:t>
                </a:r>
              </a:p>
            </p:txBody>
          </p:sp>
        </mc:Fallback>
      </mc:AlternateContent>
    </p:spTree>
    <p:extLst>
      <p:ext uri="{BB962C8B-B14F-4D97-AF65-F5344CB8AC3E}">
        <p14:creationId xmlns:p14="http://schemas.microsoft.com/office/powerpoint/2010/main" val="352055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97288"/>
                <a:ext cx="7972220" cy="1758045"/>
              </a:xfrm>
              <a:prstGeom prst="rect">
                <a:avLst/>
              </a:prstGeom>
              <a:noFill/>
            </p:spPr>
            <p:txBody>
              <a:bodyPr wrap="square" rtlCol="0">
                <a:spAutoFit/>
              </a:bodyPr>
              <a:lstStyle/>
              <a:p>
                <a:r>
                  <a:rPr lang="en-US" dirty="0" smtClean="0"/>
                  <a:t>Maximize the </a:t>
                </a:r>
                <a:r>
                  <a:rPr lang="en-US" dirty="0"/>
                  <a:t>f</a:t>
                </a:r>
                <a:r>
                  <a:rPr lang="en-US" dirty="0" smtClean="0"/>
                  <a:t>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i="1">
                          <a:latin typeface="Cambria Math" panose="02040503050406030204" pitchFamily="18" charset="0"/>
                        </a:rPr>
                        <m:t> 0.007</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+ 144.0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 0.01</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 + 174.0</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40</m:t>
                      </m:r>
                      <m:r>
                        <a:rPr lang="en-US" b="0" i="1" smtClean="0">
                          <a:latin typeface="Cambria Math" panose="02040503050406030204" pitchFamily="18" charset="0"/>
                        </a:rPr>
                        <m:t>0000</m:t>
                      </m:r>
                    </m:oMath>
                  </m:oMathPara>
                </a14:m>
                <a:endParaRPr lang="en-US" dirty="0" smtClean="0"/>
              </a:p>
              <a:p>
                <a:r>
                  <a:rPr lang="en-US" dirty="0"/>
                  <a:t>o</a:t>
                </a:r>
                <a:r>
                  <a:rPr lang="en-US" dirty="0" smtClean="0"/>
                  <a:t>n the region 		</a:t>
                </a:r>
                <a14:m>
                  <m:oMath xmlns:m="http://schemas.openxmlformats.org/officeDocument/2006/math">
                    <m:r>
                      <a:rPr lang="en-US" dirty="0">
                        <a:solidFill>
                          <a:srgbClr val="FF0000"/>
                        </a:solidFill>
                        <a:latin typeface="Cambria Math" panose="02040503050406030204" pitchFamily="18" charset="0"/>
                      </a:rPr>
                      <m:t>0</m:t>
                    </m:r>
                    <m:r>
                      <a:rPr lang="en-US" i="1" dirty="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≤5000</m:t>
                    </m:r>
                  </m:oMath>
                </a14:m>
                <a:endParaRPr lang="en-US" i="1" dirty="0">
                  <a:solidFill>
                    <a:srgbClr val="FF0000"/>
                  </a:solidFill>
                </a:endParaRPr>
              </a:p>
              <a:p>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≤8000</m:t>
                    </m:r>
                  </m:oMath>
                </a14:m>
                <a:endParaRPr lang="en-US" i="1" dirty="0">
                  <a:solidFill>
                    <a:srgbClr val="FF0000"/>
                  </a:solidFill>
                </a:endParaRPr>
              </a:p>
              <a:p>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≤10000</m:t>
                    </m:r>
                  </m:oMath>
                </a14:m>
                <a:endParaRPr lang="en-US" i="1" dirty="0">
                  <a:solidFill>
                    <a:srgbClr val="FF0000"/>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7288"/>
                <a:ext cx="7972220" cy="1758045"/>
              </a:xfrm>
              <a:prstGeom prst="rect">
                <a:avLst/>
              </a:prstGeom>
              <a:blipFill>
                <a:blip r:embed="rId4"/>
                <a:stretch>
                  <a:fillRect l="-689" t="-2083"/>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4775917" y="3142532"/>
            <a:ext cx="4235513" cy="2958474"/>
          </a:xfrm>
          <a:prstGeom prst="rect">
            <a:avLst/>
          </a:prstGeom>
        </p:spPr>
      </p:pic>
      <p:pic>
        <p:nvPicPr>
          <p:cNvPr id="7" name="Picture 6"/>
          <p:cNvPicPr>
            <a:picLocks noChangeAspect="1"/>
          </p:cNvPicPr>
          <p:nvPr/>
        </p:nvPicPr>
        <p:blipFill>
          <a:blip r:embed="rId6"/>
          <a:stretch>
            <a:fillRect/>
          </a:stretch>
        </p:blipFill>
        <p:spPr>
          <a:xfrm>
            <a:off x="0" y="3113411"/>
            <a:ext cx="4553770" cy="2874794"/>
          </a:xfrm>
          <a:prstGeom prst="rect">
            <a:avLst/>
          </a:prstGeom>
        </p:spPr>
      </p:pic>
      <p:cxnSp>
        <p:nvCxnSpPr>
          <p:cNvPr id="4" name="Elbow Connector 3"/>
          <p:cNvCxnSpPr/>
          <p:nvPr/>
        </p:nvCxnSpPr>
        <p:spPr>
          <a:xfrm rot="10800000">
            <a:off x="3984182" y="2363238"/>
            <a:ext cx="1851100" cy="1366435"/>
          </a:xfrm>
          <a:prstGeom prst="bentConnector3">
            <a:avLst>
              <a:gd name="adj1" fmla="val 0"/>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5954751" y="2363238"/>
            <a:ext cx="2732049" cy="646331"/>
          </a:xfrm>
          <a:prstGeom prst="rect">
            <a:avLst/>
          </a:prstGeom>
          <a:noFill/>
        </p:spPr>
        <p:txBody>
          <a:bodyPr wrap="square" rtlCol="0">
            <a:spAutoFit/>
          </a:bodyPr>
          <a:lstStyle/>
          <a:p>
            <a:r>
              <a:rPr lang="en-US" i="1" dirty="0" smtClean="0"/>
              <a:t>feasible region</a:t>
            </a:r>
            <a:r>
              <a:rPr lang="en-US" dirty="0" smtClean="0"/>
              <a:t> – set of all possible solutions</a:t>
            </a:r>
            <a:endParaRPr lang="en-US" i="1" dirty="0"/>
          </a:p>
        </p:txBody>
      </p:sp>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1733.033"/>
  <p:tag name="LATEXADDIN" val="\documentclass{article}&#10;\usepackage{amsmath}&#10;\pagestyle{empty}&#10;\begin{document}&#10;&#10;&#10;\begin{align*}&#10;P &amp;=(339-0.01s-0.003t)s \\&#10;&amp; \qquad +(399-0.004s-0.01t)t \\&#10;&amp; \qquad-(400000+195s+225t)&#10;\end{align*}&#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1733.033"/>
  <p:tag name="LATEXADDIN" val="\documentclass{article}&#10;\usepackage{amsmath}&#10;\pagestyle{empty}&#10;\begin{document}&#10;&#10;&#10;\begin{align*}&#10;P &amp;=(339-0.01s-0.003t)s \\&#10;&amp; \qquad +(399-0.004s-0.01t)t \\&#10;&amp; \qquad-(400000+195s+225t)&#10;\end{align*}&#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36.183"/>
  <p:tag name="ORIGINALWIDTH" val="2507.687"/>
  <p:tag name="LATEXADDIN" val="\documentclass{article}&#10;\usepackage{amsmath}&#10;\usepackage{amsfonts}&#10;\pagestyle{empty}&#10;\begin{document}&#10;&#10;&#10;\noindent Let $f:D\to \mathbb{R}$ be a continuous function. &#10;&#10;\noindent If $D$ is a closed and bounded set in $\mathbb{R}^n$ then $f$   &#10;&#10;\noindent obtains an absolute maximum and absolute &#10;&#10;\noindent minimum on the set $D$.&#10;&#10;\end{document}"/>
  <p:tag name="IGUANATEXSIZE" val="22"/>
  <p:tag name="IGUANATEXCURSOR" val="313"/>
  <p:tag name="TRANSPARENCY" val="True"/>
  <p:tag name="FILENAME" val=""/>
  <p:tag name="LATEXENGINEID" val="0"/>
  <p:tag name="TEMPFOLDER" val="c:\temp\"/>
  <p:tag name="LATEXFORMHEIGHT" val="312"/>
  <p:tag name="LATEXFORMWIDTH" val="522.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065.992"/>
  <p:tag name="ORIGINALWIDTH" val="2310.461"/>
  <p:tag name="LATEXADDIN" val="\documentclass{article}&#10;\usepackage{amsmath}&#10;\usepackage{amsfonts}&#10;\pagestyle{empty}&#10;\begin{document}&#10;&#10;\noindent \textbf{Fact (Calculus III)}&#10;&#10;\noindent The extreme values occur either at critical &#10;&#10;\noindent points in the interior of the domain $D$   &#10;&#10;\noindent A point $p=(x_1,x_2,\dots,x_n)$ in $D$ is a &#10;&#10;\noindent critical point when $\nabla f(p) = 0$. That is,&#10;\begin{align*}&#10;\frac{\partial f}{\partial x_1}(x_1,x_2, \dots, x_n) &amp;= 0 &amp; &amp; \\&#10;\frac{\partial f}{\partial x_2}(x_1,x_2, \dots, x_n) &amp;= 0 &amp; &amp;\\&#10;\vdots &amp; &amp; &amp;\\&#10;\frac{\partial f}{\partial x_n}(x_1,x_2, \dots, x_n) &amp;= 0 &amp; &amp;&#10;\end{align*}&#10;\end{document}"/>
  <p:tag name="IGUANATEXSIZE" val="22"/>
  <p:tag name="IGUANATEXCURSOR" val="113"/>
  <p:tag name="TRANSPARENCY" val="True"/>
  <p:tag name="FILENAME" val=""/>
  <p:tag name="LATEXENGINEID" val="0"/>
  <p:tag name="TEMPFOLDER" val="c:\temp\"/>
  <p:tag name="LATEXFORMHEIGHT" val="312"/>
  <p:tag name="LATEXFORMWIDTH" val="522.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08.849"/>
  <p:tag name="ORIGINALWIDTH" val="3637.795"/>
  <p:tag name="LATEXADDIN" val="\documentclass{article}&#10;\usepackage{amsmath}&#10;\pagestyle{empty}&#10;\begin{document}&#10;&#10;&#10;\begin{align*}&#10;\frac{\partial f}{\partial x_1} &amp;= \lambda_1 \frac{\partial g_1}{\partial x_1} + \lambda_2 \frac{\partial g_2}{\partial x_1}+\cdots+ \lambda_k \frac{\partial g_k}{\partial x_1} &amp; &amp; g_1(x_1,x_2, \dots, x_n) = c_1 \\&#10;\frac{\partial f}{\partial x_1} &amp;= \lambda_1 \frac{\partial g_1}{\partial x_2} + \lambda_2 \frac{\partial g_2}{\partial x_2}+\cdots+ \lambda_k \frac{\partial g_k}{\partial x_2} &amp; &amp; g_2(x_1,x_2, \dots, x_n) = c_2 \\&#10;\vdots \\&#10;\frac{\partial f}{\partial x_n} &amp;= \lambda_1 \frac{\partial g_1}{\partial x_n} + \lambda_2 \frac{\partial g_2}{\partial x_n}+\cdots+ \lambda_k \frac{\partial g_k}{\partial x_n} &amp; &amp; g_k(x_1,x_2, \dots, x_n) = c_k &#10;\end{align*}&#10;&#10;\end{document}"/>
  <p:tag name="IGUANATEXSIZE" val="23"/>
  <p:tag name="IGUANATEXCURSOR" val="743"/>
  <p:tag name="TRANSPARENCY" val="True"/>
  <p:tag name="FILENAME" val=""/>
  <p:tag name="LATEXENGINEID" val="0"/>
  <p:tag name="TEMPFOLDER" val="c:\temp\"/>
  <p:tag name="LATEXFORMHEIGHT" val="312"/>
  <p:tag name="LATEXFORMWIDTH" val="750.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4483</TotalTime>
  <Words>1170</Words>
  <Application>Microsoft Office PowerPoint</Application>
  <PresentationFormat>On-screen Show (4:3)</PresentationFormat>
  <Paragraphs>247</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Verdana</vt:lpstr>
      <vt:lpstr>Office Theme</vt:lpstr>
      <vt:lpstr>Multivariable Optimization: Lagrange Multipliers</vt:lpstr>
      <vt:lpstr>Original Example: TV Manufacturing</vt:lpstr>
      <vt:lpstr>Constraints on Production</vt:lpstr>
      <vt:lpstr>Step 1: New Assumptions</vt:lpstr>
      <vt:lpstr>Step 2: Select the modeling approach</vt:lpstr>
      <vt:lpstr>Step 3: Formulate the model</vt:lpstr>
      <vt:lpstr>Extreme Value Theorem (Calculus III)</vt:lpstr>
      <vt:lpstr>Step 4: Check Previous Solution</vt:lpstr>
      <vt:lpstr>Step 4: Solve the Problem</vt:lpstr>
      <vt:lpstr>Lagrange Multipliers</vt:lpstr>
      <vt:lpstr>Lagrange Multipliers (2-variable)</vt:lpstr>
      <vt:lpstr>Lagrange Multipliers (n-variable)</vt:lpstr>
      <vt:lpstr>Lagrange Multipliers (n-variable)</vt:lpstr>
      <vt:lpstr>Lagrange Multipliers: Example</vt:lpstr>
      <vt:lpstr>Lagrange Multipliers: Example</vt:lpstr>
      <vt:lpstr>Lagrange Multipliers: Example  (Slightly Harder)</vt:lpstr>
      <vt:lpstr>Lagrange Multipliers: Example  (Using Python)</vt:lpstr>
      <vt:lpstr>Back to Step 4: Solve the Problem</vt:lpstr>
      <vt:lpstr>Step 4: Lagrange</vt:lpstr>
      <vt:lpstr>Step 4: Lagrange</vt:lpstr>
      <vt:lpstr>Step 4: Are we done yet?</vt:lpstr>
      <vt:lpstr>Step 4: A small argument</vt:lpstr>
      <vt:lpstr>Step 5: Answer the question</vt:lpstr>
      <vt:lpstr>Step 5: Answer the question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214</cp:revision>
  <dcterms:created xsi:type="dcterms:W3CDTF">2014-07-15T14:47:24Z</dcterms:created>
  <dcterms:modified xsi:type="dcterms:W3CDTF">2019-02-12T17:05:51Z</dcterms:modified>
</cp:coreProperties>
</file>