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87" r:id="rId4"/>
    <p:sldId id="280" r:id="rId5"/>
    <p:sldId id="288" r:id="rId6"/>
    <p:sldId id="289" r:id="rId7"/>
    <p:sldId id="291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00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65" d="100"/>
          <a:sy n="65" d="100"/>
        </p:scale>
        <p:origin x="1320" y="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78C7BC-9B65-4949-880E-EDD62E713078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76572E-84CF-4A1E-A805-2F38D9E25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325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76B10-CDEB-4344-80DB-0E6AEFF25657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2E7CF-BCE9-E548-9922-D852CE0DA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868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76B10-CDEB-4344-80DB-0E6AEFF25657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2E7CF-BCE9-E548-9922-D852CE0DA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952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76B10-CDEB-4344-80DB-0E6AEFF25657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2E7CF-BCE9-E548-9922-D852CE0DA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978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76B10-CDEB-4344-80DB-0E6AEFF25657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2E7CF-BCE9-E548-9922-D852CE0DA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155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76B10-CDEB-4344-80DB-0E6AEFF25657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2E7CF-BCE9-E548-9922-D852CE0DA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974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76B10-CDEB-4344-80DB-0E6AEFF25657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2E7CF-BCE9-E548-9922-D852CE0DA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526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76B10-CDEB-4344-80DB-0E6AEFF25657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2E7CF-BCE9-E548-9922-D852CE0DA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971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76B10-CDEB-4344-80DB-0E6AEFF25657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2E7CF-BCE9-E548-9922-D852CE0DA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517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76B10-CDEB-4344-80DB-0E6AEFF25657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2E7CF-BCE9-E548-9922-D852CE0DA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569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76B10-CDEB-4344-80DB-0E6AEFF25657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2E7CF-BCE9-E548-9922-D852CE0DA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181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76B10-CDEB-4344-80DB-0E6AEFF25657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2E7CF-BCE9-E548-9922-D852CE0DA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542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176B10-CDEB-4344-80DB-0E6AEFF25657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C2E7CF-BCE9-E548-9922-D852CE0DA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48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Import Statement and Dictionaries </a:t>
            </a:r>
            <a:r>
              <a:rPr lang="en-US" dirty="0" smtClean="0">
                <a:solidFill>
                  <a:schemeClr val="bg1"/>
                </a:solidFill>
              </a:rPr>
              <a:t>in Python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MTH 564 – Mathematical Modeling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484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 of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2787" y="1610032"/>
            <a:ext cx="8264013" cy="45259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mport </a:t>
            </a:r>
            <a:r>
              <a:rPr lang="en-US" sz="2400" i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filename</a:t>
            </a:r>
          </a:p>
          <a:p>
            <a:pPr marL="0" indent="0">
              <a:buNone/>
            </a:pPr>
            <a:endParaRPr lang="en-US" sz="2400" dirty="0" smtClean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import </a:t>
            </a:r>
            <a:r>
              <a:rPr lang="en-US" sz="2400" dirty="0" smtClean="0"/>
              <a:t>keyword that tells Python </a:t>
            </a:r>
            <a:r>
              <a:rPr lang="en-US" sz="2400" dirty="0" smtClean="0"/>
              <a:t>that you want to be able to use all functions, variables</a:t>
            </a:r>
            <a:r>
              <a:rPr lang="en-US" sz="2400" dirty="0" smtClean="0"/>
              <a:t>, etc. in file given by </a:t>
            </a:r>
            <a:r>
              <a:rPr lang="en-US" sz="2400" i="1" dirty="0" smtClean="0">
                <a:solidFill>
                  <a:srgbClr val="0070C0"/>
                </a:solidFill>
              </a:rPr>
              <a:t>filename.py</a:t>
            </a:r>
            <a:r>
              <a:rPr lang="en-US" sz="2400" i="1" dirty="0" smtClean="0"/>
              <a:t>.</a:t>
            </a:r>
          </a:p>
          <a:p>
            <a:pPr lvl="1"/>
            <a:r>
              <a:rPr lang="en-US" sz="2000" dirty="0" smtClean="0"/>
              <a:t>You can call functions in the file using </a:t>
            </a:r>
            <a:r>
              <a:rPr lang="en-US" sz="2000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filename.function_name</a:t>
            </a:r>
            <a:endParaRPr lang="en-US" sz="2000" dirty="0" smtClean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 smtClean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import </a:t>
            </a:r>
            <a:r>
              <a:rPr lang="en-US" sz="2400" i="1" dirty="0">
                <a:solidFill>
                  <a:srgbClr val="0070C0"/>
                </a:solidFill>
                <a:latin typeface="Consolas" panose="020B0609020204030204" pitchFamily="49" charset="0"/>
              </a:rPr>
              <a:t>filename 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as </a:t>
            </a:r>
            <a:r>
              <a:rPr lang="en-US" sz="2400" i="1" dirty="0" err="1">
                <a:solidFill>
                  <a:srgbClr val="0070C0"/>
                </a:solidFill>
                <a:latin typeface="Consolas" panose="020B0609020204030204" pitchFamily="49" charset="0"/>
              </a:rPr>
              <a:t>yourname</a:t>
            </a:r>
            <a:endParaRPr lang="en-US" sz="24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400" i="1" dirty="0" smtClean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as </a:t>
            </a:r>
            <a:r>
              <a:rPr lang="en-US" sz="2400" dirty="0"/>
              <a:t>keyword that </a:t>
            </a:r>
            <a:r>
              <a:rPr lang="en-US" sz="2400" dirty="0" smtClean="0"/>
              <a:t>Python </a:t>
            </a:r>
            <a:r>
              <a:rPr lang="en-US" sz="2400" dirty="0"/>
              <a:t>that you want </a:t>
            </a:r>
            <a:r>
              <a:rPr lang="en-US" sz="2400" dirty="0" smtClean="0"/>
              <a:t>to </a:t>
            </a:r>
            <a:r>
              <a:rPr lang="en-US" sz="2400" dirty="0"/>
              <a:t>use all functions, variables, etc. in file given by </a:t>
            </a:r>
            <a:r>
              <a:rPr lang="en-US" sz="2400" i="1" dirty="0" smtClean="0">
                <a:solidFill>
                  <a:srgbClr val="0070C0"/>
                </a:solidFill>
              </a:rPr>
              <a:t>filename.py</a:t>
            </a:r>
            <a:r>
              <a:rPr lang="en-US" sz="2400" i="1" dirty="0" smtClean="0"/>
              <a:t> </a:t>
            </a:r>
            <a:r>
              <a:rPr lang="en-US" sz="2400" dirty="0" smtClean="0"/>
              <a:t>with shortcut </a:t>
            </a:r>
            <a:r>
              <a:rPr lang="en-US" sz="2400" i="1" dirty="0" err="1" smtClean="0">
                <a:solidFill>
                  <a:srgbClr val="0070C0"/>
                </a:solidFill>
              </a:rPr>
              <a:t>yourname</a:t>
            </a:r>
            <a:endParaRPr lang="en-US" sz="2400" i="1" dirty="0">
              <a:solidFill>
                <a:srgbClr val="0070C0"/>
              </a:solidFill>
            </a:endParaRPr>
          </a:p>
          <a:p>
            <a:pPr lvl="1"/>
            <a:r>
              <a:rPr lang="en-US" sz="2000" dirty="0"/>
              <a:t>You can call functions in the file using </a:t>
            </a:r>
            <a:r>
              <a:rPr lang="en-US" sz="2000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yourname.function_name</a:t>
            </a:r>
            <a:endParaRPr lang="en-US" sz="20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b="1" dirty="0" smtClean="0">
                <a:solidFill>
                  <a:srgbClr val="00B050"/>
                </a:solidFill>
              </a:rPr>
              <a:t>Example</a:t>
            </a:r>
            <a:r>
              <a:rPr lang="en-US" sz="2800" b="1" dirty="0" smtClean="0">
                <a:solidFill>
                  <a:srgbClr val="00B050"/>
                </a:solidFill>
              </a:rPr>
              <a:t>: </a:t>
            </a:r>
            <a:r>
              <a:rPr lang="en-US" sz="2800" b="1" dirty="0" smtClean="0">
                <a:solidFill>
                  <a:srgbClr val="00B050"/>
                </a:solidFill>
              </a:rPr>
              <a:t>my_</a:t>
            </a:r>
            <a:r>
              <a:rPr lang="en-US" sz="2800" b="1" dirty="0">
                <a:solidFill>
                  <a:srgbClr val="00B050"/>
                </a:solidFill>
              </a:rPr>
              <a:t>func.py, </a:t>
            </a:r>
            <a:r>
              <a:rPr lang="en-US" sz="2800" b="1" dirty="0" smtClean="0">
                <a:solidFill>
                  <a:srgbClr val="00B050"/>
                </a:solidFill>
              </a:rPr>
              <a:t>my_func2.py, </a:t>
            </a:r>
            <a:r>
              <a:rPr lang="en-US" sz="2800" b="1" dirty="0" smtClean="0">
                <a:solidFill>
                  <a:srgbClr val="00B050"/>
                </a:solidFill>
              </a:rPr>
              <a:t>and my_import.py</a:t>
            </a:r>
            <a:endParaRPr lang="en-US" sz="2800" b="1" dirty="0">
              <a:solidFill>
                <a:srgbClr val="00B050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  <a:solidFill>
            <a:srgbClr val="210042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bg1"/>
                </a:solidFill>
              </a:rPr>
              <a:t>Import </a:t>
            </a:r>
            <a:r>
              <a:rPr lang="en-US" dirty="0" smtClean="0">
                <a:solidFill>
                  <a:schemeClr val="bg1"/>
                </a:solidFill>
              </a:rPr>
              <a:t>in Python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8963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 of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2787" y="1610032"/>
            <a:ext cx="8264013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+mj-lt"/>
              </a:rPr>
              <a:t>Why do we use</a:t>
            </a:r>
            <a:r>
              <a:rPr lang="en-US" sz="24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 import?</a:t>
            </a:r>
            <a:endParaRPr lang="en-US" sz="2400" dirty="0" smtClean="0">
              <a:latin typeface="+mj-lt"/>
            </a:endParaRPr>
          </a:p>
          <a:p>
            <a:r>
              <a:rPr lang="en-US" sz="2400" dirty="0">
                <a:latin typeface="+mj-lt"/>
              </a:rPr>
              <a:t>s</a:t>
            </a:r>
            <a:r>
              <a:rPr lang="en-US" sz="2400" dirty="0" smtClean="0">
                <a:latin typeface="+mj-lt"/>
              </a:rPr>
              <a:t>ometimes code gets really long and breaking it up into smaller files makes it easier to maintain and edit</a:t>
            </a:r>
          </a:p>
          <a:p>
            <a:r>
              <a:rPr lang="en-US" sz="2400" dirty="0">
                <a:latin typeface="+mj-lt"/>
              </a:rPr>
              <a:t>o</a:t>
            </a:r>
            <a:r>
              <a:rPr lang="en-US" sz="2400" dirty="0" smtClean="0">
                <a:latin typeface="+mj-lt"/>
              </a:rPr>
              <a:t>n other occasions you write a nice function that you would like to use several times in different places</a:t>
            </a:r>
          </a:p>
          <a:p>
            <a:endParaRPr lang="en-US" sz="2400" dirty="0">
              <a:latin typeface="+mj-lt"/>
            </a:endParaRPr>
          </a:p>
          <a:p>
            <a:pPr marL="0" indent="0">
              <a:buNone/>
            </a:pPr>
            <a:r>
              <a:rPr lang="en-US" sz="2400" dirty="0" smtClean="0">
                <a:latin typeface="+mj-lt"/>
              </a:rPr>
              <a:t>A module is a file containing Python definitions and statements.</a:t>
            </a:r>
          </a:p>
          <a:p>
            <a:r>
              <a:rPr lang="en-US" sz="2400" dirty="0">
                <a:latin typeface="+mj-lt"/>
              </a:rPr>
              <a:t>c</a:t>
            </a:r>
            <a:r>
              <a:rPr lang="en-US" sz="2400" dirty="0" smtClean="0">
                <a:latin typeface="+mj-lt"/>
              </a:rPr>
              <a:t>an contain executable statements that initialize the module</a:t>
            </a:r>
          </a:p>
          <a:p>
            <a:r>
              <a:rPr lang="en-US" sz="2400" dirty="0">
                <a:latin typeface="+mj-lt"/>
              </a:rPr>
              <a:t>m</a:t>
            </a:r>
            <a:r>
              <a:rPr lang="en-US" sz="2400" dirty="0" smtClean="0">
                <a:latin typeface="+mj-lt"/>
              </a:rPr>
              <a:t>odules can import other modules</a:t>
            </a:r>
          </a:p>
          <a:p>
            <a:r>
              <a:rPr lang="en-US" sz="2400" dirty="0">
                <a:latin typeface="+mj-lt"/>
              </a:rPr>
              <a:t>m</a:t>
            </a:r>
            <a:r>
              <a:rPr lang="en-US" sz="2400" dirty="0" smtClean="0">
                <a:latin typeface="+mj-lt"/>
              </a:rPr>
              <a:t>odules sometimes have their own variables and constants</a:t>
            </a:r>
            <a:endParaRPr lang="en-US" sz="2000" dirty="0" smtClean="0">
              <a:latin typeface="+mj-lt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  <a:solidFill>
            <a:srgbClr val="210042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bg1"/>
                </a:solidFill>
              </a:rPr>
              <a:t>Modules </a:t>
            </a:r>
            <a:r>
              <a:rPr lang="en-US" dirty="0" smtClean="0">
                <a:solidFill>
                  <a:schemeClr val="bg1"/>
                </a:solidFill>
              </a:rPr>
              <a:t>in Python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5024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609600" y="436870"/>
            <a:ext cx="8229600" cy="1143000"/>
          </a:xfrm>
          <a:prstGeom prst="rect">
            <a:avLst/>
          </a:prstGeom>
          <a:solidFill>
            <a:srgbClr val="210042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bg1"/>
                </a:solidFill>
              </a:rPr>
              <a:t>Dictionaries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657658"/>
            <a:ext cx="4463845" cy="4022580"/>
          </a:xfrm>
        </p:spPr>
        <p:txBody>
          <a:bodyPr>
            <a:normAutofit fontScale="92500" lnSpcReduction="10000"/>
          </a:bodyPr>
          <a:lstStyle/>
          <a:p>
            <a:r>
              <a:rPr lang="en-US" sz="2500" dirty="0" smtClean="0"/>
              <a:t>Python data type (mapping types)</a:t>
            </a:r>
          </a:p>
          <a:p>
            <a:r>
              <a:rPr lang="en-US" sz="2500" dirty="0" smtClean="0"/>
              <a:t>Kind of like an array, but it can be indexed by </a:t>
            </a:r>
            <a:r>
              <a:rPr lang="en-US" sz="2500" i="1" dirty="0" smtClean="0"/>
              <a:t>keys</a:t>
            </a:r>
            <a:endParaRPr lang="en-US" sz="2500" dirty="0" smtClean="0"/>
          </a:p>
          <a:p>
            <a:r>
              <a:rPr lang="en-US" sz="2500" dirty="0" smtClean="0"/>
              <a:t>Basically a dictionary is set of </a:t>
            </a:r>
            <a:r>
              <a:rPr lang="en-US" sz="2500" i="1" dirty="0" smtClean="0"/>
              <a:t>key: value</a:t>
            </a:r>
            <a:r>
              <a:rPr lang="en-US" sz="2500" dirty="0" smtClean="0"/>
              <a:t> pairs</a:t>
            </a:r>
          </a:p>
          <a:p>
            <a:pPr lvl="1"/>
            <a:r>
              <a:rPr lang="en-US" sz="2100" dirty="0" smtClean="0"/>
              <a:t>Keys are typically used to look-up values</a:t>
            </a:r>
            <a:endParaRPr lang="en-US" sz="2100" dirty="0" smtClean="0"/>
          </a:p>
          <a:p>
            <a:r>
              <a:rPr lang="en-US" sz="2500" dirty="0" smtClean="0"/>
              <a:t>Dictionaries are </a:t>
            </a:r>
            <a:r>
              <a:rPr lang="en-US" sz="2500" i="1" dirty="0" smtClean="0"/>
              <a:t>unordered</a:t>
            </a:r>
            <a:r>
              <a:rPr lang="en-US" sz="2500" dirty="0" smtClean="0"/>
              <a:t> and </a:t>
            </a:r>
            <a:r>
              <a:rPr lang="en-US" sz="2500" i="1" dirty="0" smtClean="0"/>
              <a:t>mutable</a:t>
            </a:r>
            <a:r>
              <a:rPr lang="en-US" sz="2500" dirty="0" smtClean="0"/>
              <a:t> (can be changed</a:t>
            </a:r>
          </a:p>
          <a:p>
            <a:r>
              <a:rPr lang="en-US" sz="2500" dirty="0" smtClean="0"/>
              <a:t>Used to store Bivariate data</a:t>
            </a:r>
          </a:p>
        </p:txBody>
      </p:sp>
      <p:pic>
        <p:nvPicPr>
          <p:cNvPr id="1026" name="Picture 2" descr="Image result for python dictionar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8014" y="1826804"/>
            <a:ext cx="3648688" cy="4794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7275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609600" y="436870"/>
            <a:ext cx="8229600" cy="1143000"/>
          </a:xfrm>
          <a:prstGeom prst="rect">
            <a:avLst/>
          </a:prstGeom>
          <a:solidFill>
            <a:srgbClr val="210042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bg1"/>
                </a:solidFill>
              </a:rPr>
              <a:t>Dictionaries: Look-Up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09600" y="5680238"/>
            <a:ext cx="4064157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b="1" u="sng" dirty="0" smtClean="0">
                <a:solidFill>
                  <a:srgbClr val="00B050"/>
                </a:solidFill>
              </a:rPr>
              <a:t>Example: dictionary.py</a:t>
            </a:r>
            <a:endParaRPr lang="en-US" sz="26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657658"/>
            <a:ext cx="8229600" cy="30402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500" dirty="0" smtClean="0"/>
              <a:t>Ways to look up data</a:t>
            </a:r>
            <a:endParaRPr lang="en-US" sz="2500" dirty="0" smtClean="0"/>
          </a:p>
          <a:p>
            <a:r>
              <a:rPr lang="en-US" sz="2500" dirty="0" smtClean="0"/>
              <a:t>Use array notation with </a:t>
            </a:r>
            <a:r>
              <a:rPr lang="en-US" sz="2500" i="1" dirty="0" smtClean="0"/>
              <a:t>key</a:t>
            </a:r>
            <a:r>
              <a:rPr lang="en-US" sz="2500" dirty="0" smtClean="0"/>
              <a:t> inside brackets</a:t>
            </a:r>
            <a:br>
              <a:rPr lang="en-US" sz="2500" dirty="0" smtClean="0"/>
            </a:br>
            <a:r>
              <a:rPr lang="en-US" sz="25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grades[“Joe”]</a:t>
            </a:r>
            <a:endParaRPr lang="en-US" sz="2500" dirty="0" smtClean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en-US" sz="2500" dirty="0" smtClean="0"/>
              <a:t>Use the get function</a:t>
            </a:r>
            <a:br>
              <a:rPr lang="en-US" sz="2500" dirty="0" smtClean="0"/>
            </a:br>
            <a:r>
              <a:rPr lang="en-US" sz="2400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grades.get</a:t>
            </a:r>
            <a:r>
              <a:rPr lang="en-US" sz="24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(“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Joe</a:t>
            </a:r>
            <a:r>
              <a:rPr lang="en-US" sz="24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”)</a:t>
            </a:r>
            <a:endParaRPr lang="en-US" sz="2100" dirty="0" smtClean="0"/>
          </a:p>
          <a:p>
            <a:r>
              <a:rPr lang="en-US" sz="2500" dirty="0" smtClean="0"/>
              <a:t>Both of these return 56, the grade for “Joe”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4569935"/>
            <a:ext cx="7740203" cy="778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801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609600" y="436870"/>
            <a:ext cx="8229600" cy="1143000"/>
          </a:xfrm>
          <a:prstGeom prst="rect">
            <a:avLst/>
          </a:prstGeom>
          <a:solidFill>
            <a:srgbClr val="210042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bg1"/>
                </a:solidFill>
              </a:rPr>
              <a:t>Dictionaries: Manipulating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09600" y="5680238"/>
            <a:ext cx="4064157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b="1" u="sng" dirty="0" smtClean="0">
                <a:solidFill>
                  <a:srgbClr val="00B050"/>
                </a:solidFill>
              </a:rPr>
              <a:t>Example: dictionary.py</a:t>
            </a:r>
            <a:endParaRPr lang="en-US" sz="26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657658"/>
            <a:ext cx="8229600" cy="426136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500" dirty="0" smtClean="0"/>
              <a:t>You can add and remove entries to a dictionary easily</a:t>
            </a:r>
            <a:endParaRPr lang="en-US" sz="2500" dirty="0" smtClean="0"/>
          </a:p>
          <a:p>
            <a:r>
              <a:rPr lang="en-US" sz="2500" dirty="0" smtClean="0"/>
              <a:t>To add an entry place the new </a:t>
            </a:r>
            <a:r>
              <a:rPr lang="en-US" sz="2500" i="1" dirty="0" smtClean="0"/>
              <a:t>key</a:t>
            </a:r>
            <a:r>
              <a:rPr lang="en-US" sz="2500" dirty="0" smtClean="0"/>
              <a:t> inside brackets and use = to assign the new value</a:t>
            </a:r>
            <a:br>
              <a:rPr lang="en-US" sz="2500" dirty="0" smtClean="0"/>
            </a:br>
            <a:r>
              <a:rPr lang="en-US" sz="25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grades[“Bob”] = 78</a:t>
            </a:r>
            <a:endParaRPr lang="en-US" sz="2500" dirty="0" smtClean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en-US" sz="2500" dirty="0" smtClean="0"/>
              <a:t>To remove use the </a:t>
            </a:r>
            <a:r>
              <a:rPr lang="en-US" sz="25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del</a:t>
            </a:r>
            <a:r>
              <a:rPr lang="en-US" sz="2500" dirty="0" smtClean="0"/>
              <a:t> keyword on the entry</a:t>
            </a:r>
            <a:br>
              <a:rPr lang="en-US" sz="2500" dirty="0" smtClean="0"/>
            </a:br>
            <a:r>
              <a:rPr lang="en-US" sz="24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del grades[“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Joe</a:t>
            </a:r>
            <a:r>
              <a:rPr lang="en-US" sz="24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”]</a:t>
            </a:r>
            <a:endParaRPr lang="en-US" sz="2100" dirty="0" smtClean="0"/>
          </a:p>
          <a:p>
            <a:r>
              <a:rPr lang="en-US" sz="2500" dirty="0" smtClean="0"/>
              <a:t>The dictionary now has Bob but not Joe.</a:t>
            </a:r>
          </a:p>
          <a:p>
            <a:r>
              <a:rPr lang="en-US" sz="2500" dirty="0">
                <a:solidFill>
                  <a:srgbClr val="0070C0"/>
                </a:solidFill>
                <a:latin typeface="Consolas" panose="020B0609020204030204" pitchFamily="49" charset="0"/>
              </a:rPr>
              <a:t>in</a:t>
            </a:r>
            <a:r>
              <a:rPr lang="en-US" sz="2500" dirty="0"/>
              <a:t> keyword – use to check if a key appears in a </a:t>
            </a:r>
            <a:r>
              <a:rPr lang="en-US" sz="2500" dirty="0" smtClean="0"/>
              <a:t>dictionary</a:t>
            </a:r>
          </a:p>
          <a:p>
            <a:pPr lvl="1"/>
            <a:r>
              <a:rPr lang="en-US" sz="2100" dirty="0"/>
              <a:t>r</a:t>
            </a:r>
            <a:r>
              <a:rPr lang="en-US" sz="2100" dirty="0" smtClean="0"/>
              <a:t>eturns </a:t>
            </a:r>
            <a:r>
              <a:rPr lang="en-US" sz="21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True</a:t>
            </a:r>
            <a:r>
              <a:rPr lang="en-US" sz="2100" dirty="0" smtClean="0"/>
              <a:t> of </a:t>
            </a:r>
            <a:r>
              <a:rPr lang="en-US" sz="21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False</a:t>
            </a:r>
            <a:r>
              <a:rPr lang="en-US" sz="2100" dirty="0"/>
              <a:t/>
            </a:r>
            <a:br>
              <a:rPr lang="en-US" sz="2100" dirty="0"/>
            </a:br>
            <a:r>
              <a:rPr lang="en-US" sz="2100" dirty="0">
                <a:solidFill>
                  <a:srgbClr val="0070C0"/>
                </a:solidFill>
                <a:latin typeface="Consolas" panose="020B0609020204030204" pitchFamily="49" charset="0"/>
              </a:rPr>
              <a:t>“Bob” in grades</a:t>
            </a:r>
            <a:br>
              <a:rPr lang="en-US" sz="2100" dirty="0">
                <a:solidFill>
                  <a:srgbClr val="0070C0"/>
                </a:solidFill>
                <a:latin typeface="Consolas" panose="020B0609020204030204" pitchFamily="49" charset="0"/>
              </a:rPr>
            </a:br>
            <a:endParaRPr lang="en-US" sz="21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endParaRPr lang="en-US" sz="2500" dirty="0" smtClean="0"/>
          </a:p>
        </p:txBody>
      </p:sp>
    </p:spTree>
    <p:extLst>
      <p:ext uri="{BB962C8B-B14F-4D97-AF65-F5344CB8AC3E}">
        <p14:creationId xmlns:p14="http://schemas.microsoft.com/office/powerpoint/2010/main" val="1450712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609600" y="436870"/>
            <a:ext cx="8229600" cy="1143000"/>
          </a:xfrm>
          <a:prstGeom prst="rect">
            <a:avLst/>
          </a:prstGeom>
          <a:solidFill>
            <a:srgbClr val="210042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bg1"/>
                </a:solidFill>
              </a:rPr>
              <a:t>Dictionaries: Loops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09600" y="5680238"/>
            <a:ext cx="4064157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b="1" u="sng" dirty="0" smtClean="0">
                <a:solidFill>
                  <a:srgbClr val="00B050"/>
                </a:solidFill>
              </a:rPr>
              <a:t>Example: dictionary.py</a:t>
            </a:r>
            <a:endParaRPr lang="en-US" sz="26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657658"/>
            <a:ext cx="8229600" cy="40225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500" dirty="0" smtClean="0">
                <a:latin typeface="+mj-lt"/>
              </a:rPr>
              <a:t>These can be used to loop through a dictionary:</a:t>
            </a:r>
            <a:br>
              <a:rPr lang="en-US" sz="2500" dirty="0" smtClean="0">
                <a:latin typeface="+mj-lt"/>
              </a:rPr>
            </a:br>
            <a:endParaRPr lang="en-US" sz="2500" dirty="0" smtClean="0">
              <a:latin typeface="+mj-lt"/>
            </a:endParaRPr>
          </a:p>
          <a:p>
            <a:r>
              <a:rPr lang="en-US" sz="25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keys()</a:t>
            </a:r>
            <a:r>
              <a:rPr lang="en-US" sz="2500" dirty="0" smtClean="0"/>
              <a:t> function – returns a list of all keys in the dictionary</a:t>
            </a:r>
            <a:br>
              <a:rPr lang="en-US" sz="2500" dirty="0" smtClean="0"/>
            </a:br>
            <a:endParaRPr lang="en-US" sz="2100" dirty="0" smtClean="0"/>
          </a:p>
          <a:p>
            <a:r>
              <a:rPr lang="en-US" sz="25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values</a:t>
            </a:r>
            <a:r>
              <a:rPr lang="en-US" sz="2500" dirty="0">
                <a:solidFill>
                  <a:srgbClr val="0070C0"/>
                </a:solidFill>
                <a:latin typeface="Consolas" panose="020B0609020204030204" pitchFamily="49" charset="0"/>
              </a:rPr>
              <a:t>()</a:t>
            </a:r>
            <a:r>
              <a:rPr lang="en-US" sz="2500" dirty="0"/>
              <a:t> function – returns a list of all </a:t>
            </a:r>
            <a:r>
              <a:rPr lang="en-US" sz="2500" dirty="0" smtClean="0"/>
              <a:t>values </a:t>
            </a:r>
            <a:r>
              <a:rPr lang="en-US" sz="2500" dirty="0"/>
              <a:t>in the </a:t>
            </a:r>
            <a:r>
              <a:rPr lang="en-US" sz="2500" dirty="0" smtClean="0"/>
              <a:t>dictionary</a:t>
            </a:r>
            <a:br>
              <a:rPr lang="en-US" sz="2500" dirty="0" smtClean="0"/>
            </a:br>
            <a:endParaRPr lang="en-US" sz="2500" dirty="0" smtClean="0"/>
          </a:p>
          <a:p>
            <a:r>
              <a:rPr lang="en-US" sz="25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items()</a:t>
            </a:r>
            <a:r>
              <a:rPr lang="en-US" sz="2500" dirty="0" smtClean="0"/>
              <a:t> </a:t>
            </a:r>
            <a:r>
              <a:rPr lang="en-US" sz="2500" dirty="0"/>
              <a:t>function – returns a list of all </a:t>
            </a:r>
            <a:r>
              <a:rPr lang="en-US" sz="2500" dirty="0" smtClean="0"/>
              <a:t>entries </a:t>
            </a:r>
            <a:r>
              <a:rPr lang="en-US" sz="2500" dirty="0"/>
              <a:t>in the dictionary</a:t>
            </a:r>
            <a:endParaRPr lang="en-US" sz="2100" dirty="0"/>
          </a:p>
          <a:p>
            <a:endParaRPr lang="en-US" sz="2500" dirty="0" smtClean="0"/>
          </a:p>
          <a:p>
            <a:pPr marL="0" indent="0">
              <a:buNone/>
            </a:pP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2444074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1500</TotalTime>
  <Words>301</Words>
  <Application>Microsoft Office PowerPoint</Application>
  <PresentationFormat>On-screen Show (4:3)</PresentationFormat>
  <Paragraphs>51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Consolas</vt:lpstr>
      <vt:lpstr>Office Theme</vt:lpstr>
      <vt:lpstr>Import Statement and Dictionaries in Python</vt:lpstr>
      <vt:lpstr>Installation of Python</vt:lpstr>
      <vt:lpstr>Installation of Python</vt:lpstr>
      <vt:lpstr>PowerPoint Presentation</vt:lpstr>
      <vt:lpstr>PowerPoint Presentation</vt:lpstr>
      <vt:lpstr>PowerPoint Presentation</vt:lpstr>
      <vt:lpstr>PowerPoint Presentation</vt:lpstr>
    </vt:vector>
  </TitlesOfParts>
  <Company>SFASU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becneljj@sfasu.edu</dc:creator>
  <cp:lastModifiedBy>Jeremy Becnel</cp:lastModifiedBy>
  <cp:revision>101</cp:revision>
  <dcterms:created xsi:type="dcterms:W3CDTF">2014-07-15T14:47:24Z</dcterms:created>
  <dcterms:modified xsi:type="dcterms:W3CDTF">2019-01-03T05:33:50Z</dcterms:modified>
</cp:coreProperties>
</file>