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tags/tag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90" r:id="rId3"/>
    <p:sldId id="334" r:id="rId4"/>
    <p:sldId id="296" r:id="rId5"/>
    <p:sldId id="330" r:id="rId6"/>
    <p:sldId id="335" r:id="rId7"/>
    <p:sldId id="336" r:id="rId8"/>
    <p:sldId id="339" r:id="rId9"/>
    <p:sldId id="340" r:id="rId10"/>
    <p:sldId id="338" r:id="rId11"/>
    <p:sldId id="341" r:id="rId12"/>
    <p:sldId id="342" r:id="rId13"/>
    <p:sldId id="343" r:id="rId14"/>
    <p:sldId id="344" r:id="rId15"/>
    <p:sldId id="298" r:id="rId16"/>
    <p:sldId id="345" r:id="rId17"/>
    <p:sldId id="346" r:id="rId18"/>
    <p:sldId id="304" r:id="rId19"/>
    <p:sldId id="347" r:id="rId20"/>
    <p:sldId id="348" r:id="rId21"/>
    <p:sldId id="349" r:id="rId22"/>
    <p:sldId id="352" r:id="rId23"/>
    <p:sldId id="351" r:id="rId24"/>
    <p:sldId id="357" r:id="rId25"/>
    <p:sldId id="354" r:id="rId26"/>
    <p:sldId id="358" r:id="rId27"/>
    <p:sldId id="356" r:id="rId28"/>
    <p:sldId id="30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290"/>
            <p14:sldId id="334"/>
            <p14:sldId id="296"/>
            <p14:sldId id="330"/>
            <p14:sldId id="335"/>
            <p14:sldId id="336"/>
            <p14:sldId id="339"/>
            <p14:sldId id="340"/>
            <p14:sldId id="338"/>
            <p14:sldId id="341"/>
            <p14:sldId id="342"/>
            <p14:sldId id="343"/>
            <p14:sldId id="344"/>
            <p14:sldId id="298"/>
            <p14:sldId id="345"/>
            <p14:sldId id="346"/>
            <p14:sldId id="304"/>
            <p14:sldId id="347"/>
            <p14:sldId id="348"/>
            <p14:sldId id="349"/>
            <p14:sldId id="352"/>
            <p14:sldId id="351"/>
            <p14:sldId id="357"/>
            <p14:sldId id="354"/>
            <p14:sldId id="358"/>
            <p14:sldId id="356"/>
            <p14:sldId id="3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83115" autoAdjust="0"/>
  </p:normalViewPr>
  <p:slideViewPr>
    <p:cSldViewPr snapToGrid="0" snapToObjects="1">
      <p:cViewPr varScale="1">
        <p:scale>
          <a:sx n="109" d="100"/>
          <a:sy n="109" d="100"/>
        </p:scale>
        <p:origin x="654" y="17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2/12/2019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1476852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356325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x_1 is also a function of</a:t>
            </a:r>
            <a:r>
              <a:rPr lang="en-US" baseline="0" dirty="0" smtClean="0"/>
              <a:t> a</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63315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2047008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193193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174720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3680941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4165515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Based on the picture it appears the maximum is at the intersection of the purple contour and the region.</a:t>
            </a:r>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515865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the use of </a:t>
            </a:r>
            <a:r>
              <a:rPr lang="en-US" baseline="0" dirty="0" err="1" smtClean="0"/>
              <a:t>nsymplify</a:t>
            </a:r>
            <a:r>
              <a:rPr lang="en-US" baseline="0" dirty="0" smtClean="0"/>
              <a:t> and simplify. The </a:t>
            </a:r>
            <a:r>
              <a:rPr lang="en-US" baseline="0" dirty="0" err="1" smtClean="0"/>
              <a:t>nsimplify</a:t>
            </a:r>
            <a:r>
              <a:rPr lang="en-US" baseline="0" dirty="0" smtClean="0"/>
              <a:t> makes all the numbers fractions, which can produce better results.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20</a:t>
            </a:fld>
            <a:endParaRPr lang="en-US"/>
          </a:p>
        </p:txBody>
      </p:sp>
    </p:spTree>
    <p:extLst>
      <p:ext uri="{BB962C8B-B14F-4D97-AF65-F5344CB8AC3E}">
        <p14:creationId xmlns:p14="http://schemas.microsoft.com/office/powerpoint/2010/main" val="200450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1745800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21</a:t>
            </a:fld>
            <a:endParaRPr lang="en-US"/>
          </a:p>
        </p:txBody>
      </p:sp>
    </p:spTree>
    <p:extLst>
      <p:ext uri="{BB962C8B-B14F-4D97-AF65-F5344CB8AC3E}">
        <p14:creationId xmlns:p14="http://schemas.microsoft.com/office/powerpoint/2010/main" val="921231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22</a:t>
            </a:fld>
            <a:endParaRPr lang="en-US"/>
          </a:p>
        </p:txBody>
      </p:sp>
    </p:spTree>
    <p:extLst>
      <p:ext uri="{BB962C8B-B14F-4D97-AF65-F5344CB8AC3E}">
        <p14:creationId xmlns:p14="http://schemas.microsoft.com/office/powerpoint/2010/main" val="179972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23</a:t>
            </a:fld>
            <a:endParaRPr lang="en-US"/>
          </a:p>
        </p:txBody>
      </p:sp>
    </p:spTree>
    <p:extLst>
      <p:ext uri="{BB962C8B-B14F-4D97-AF65-F5344CB8AC3E}">
        <p14:creationId xmlns:p14="http://schemas.microsoft.com/office/powerpoint/2010/main" val="2262597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24</a:t>
            </a:fld>
            <a:endParaRPr lang="en-US"/>
          </a:p>
        </p:txBody>
      </p:sp>
    </p:spTree>
    <p:extLst>
      <p:ext uri="{BB962C8B-B14F-4D97-AF65-F5344CB8AC3E}">
        <p14:creationId xmlns:p14="http://schemas.microsoft.com/office/powerpoint/2010/main" val="1693897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25</a:t>
            </a:fld>
            <a:endParaRPr lang="en-US"/>
          </a:p>
        </p:txBody>
      </p:sp>
    </p:spTree>
    <p:extLst>
      <p:ext uri="{BB962C8B-B14F-4D97-AF65-F5344CB8AC3E}">
        <p14:creationId xmlns:p14="http://schemas.microsoft.com/office/powerpoint/2010/main" val="2045489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26</a:t>
            </a:fld>
            <a:endParaRPr lang="en-US"/>
          </a:p>
        </p:txBody>
      </p:sp>
    </p:spTree>
    <p:extLst>
      <p:ext uri="{BB962C8B-B14F-4D97-AF65-F5344CB8AC3E}">
        <p14:creationId xmlns:p14="http://schemas.microsoft.com/office/powerpoint/2010/main" val="3235003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makes sense…upping capacity</a:t>
            </a:r>
            <a:r>
              <a:rPr lang="en-US" baseline="0" dirty="0" smtClean="0"/>
              <a:t> will allow us to make more TV’s and increase prices.</a:t>
            </a:r>
          </a:p>
          <a:p>
            <a:endParaRPr lang="en-US" baseline="0" dirty="0" smtClean="0"/>
          </a:p>
          <a:p>
            <a:r>
              <a:rPr lang="en-US" baseline="0" dirty="0" smtClean="0"/>
              <a:t>Also, there is no need to do robustness analysis on this as the value of 10,000 should be exactly known by the company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27</a:t>
            </a:fld>
            <a:endParaRPr lang="en-US"/>
          </a:p>
        </p:txBody>
      </p:sp>
    </p:spTree>
    <p:extLst>
      <p:ext uri="{BB962C8B-B14F-4D97-AF65-F5344CB8AC3E}">
        <p14:creationId xmlns:p14="http://schemas.microsoft.com/office/powerpoint/2010/main" val="4243076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a:t>
            </a:r>
            <a:r>
              <a:rPr lang="en-US" baseline="0" dirty="0" smtClean="0"/>
              <a:t> – production capacity</a:t>
            </a:r>
          </a:p>
          <a:p>
            <a:endParaRPr lang="en-US" baseline="0" dirty="0" smtClean="0"/>
          </a:p>
          <a:p>
            <a:r>
              <a:rPr lang="en-US" baseline="0" dirty="0" smtClean="0"/>
              <a:t>Nonbinding – max circuit boards….we are nowhere near those values…our optimum is (3,846,6154)…changing these some will not alter things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28</a:t>
            </a:fld>
            <a:endParaRPr lang="en-US"/>
          </a:p>
        </p:txBody>
      </p:sp>
    </p:spTree>
    <p:extLst>
      <p:ext uri="{BB962C8B-B14F-4D97-AF65-F5344CB8AC3E}">
        <p14:creationId xmlns:p14="http://schemas.microsoft.com/office/powerpoint/2010/main" val="1757367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4208211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58781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the use of </a:t>
            </a:r>
            <a:r>
              <a:rPr lang="en-US" baseline="0" dirty="0" err="1" smtClean="0"/>
              <a:t>nsymplify</a:t>
            </a:r>
            <a:r>
              <a:rPr lang="en-US" baseline="0" dirty="0" smtClean="0"/>
              <a:t> and simplify. The </a:t>
            </a:r>
            <a:r>
              <a:rPr lang="en-US" baseline="0" dirty="0" err="1" smtClean="0"/>
              <a:t>nsimplify</a:t>
            </a:r>
            <a:r>
              <a:rPr lang="en-US" baseline="0" dirty="0" smtClean="0"/>
              <a:t> makes all the numbers fractions, which can produce better results.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2148316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319217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1651801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3223428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144602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76B10-CDEB-4344-80DB-0E6AEFF25657}"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76B10-CDEB-4344-80DB-0E6AEFF25657}"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76B10-CDEB-4344-80DB-0E6AEFF25657}"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2/12/2019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80.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20.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notesSlide" Target="../notesSlides/notesSlide21.xml"/><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notesSlide" Target="../notesSlides/notesSlide22.xml"/><Relationship Id="rId7"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6.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7.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8.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Sensitivity Analysis:</a:t>
            </a:r>
            <a:br>
              <a:rPr lang="en-US" dirty="0" smtClean="0">
                <a:solidFill>
                  <a:schemeClr val="bg1"/>
                </a:solidFill>
              </a:rPr>
            </a:br>
            <a:r>
              <a:rPr lang="en-US" dirty="0" smtClean="0">
                <a:solidFill>
                  <a:schemeClr val="bg1"/>
                </a:solidFill>
              </a:rPr>
              <a:t>with Lagrange Multipliers</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MTH 564 – Mathematical Modeling</a:t>
            </a:r>
            <a:endParaRPr lang="en-US" dirty="0"/>
          </a:p>
        </p:txBody>
      </p:sp>
    </p:spTree>
    <p:extLst>
      <p:ext uri="{BB962C8B-B14F-4D97-AF65-F5344CB8AC3E}">
        <p14:creationId xmlns:p14="http://schemas.microsoft.com/office/powerpoint/2010/main" val="1953484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r>
                      <a:rPr lang="en-US" sz="3900" i="1" smtClean="0">
                        <a:solidFill>
                          <a:schemeClr val="bg1"/>
                        </a:solidFill>
                        <a:latin typeface="Cambria Math" panose="02040503050406030204" pitchFamily="18" charset="0"/>
                      </a:rPr>
                      <m:t>𝑦</m:t>
                    </m:r>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a</a:t>
                </a:r>
                <a:r>
                  <a:rPr lang="en-US" sz="3900" dirty="0" smtClean="0">
                    <a:solidFill>
                      <a:schemeClr val="bg1"/>
                    </a:solidFill>
                  </a:rPr>
                  <a:t>: Another Approach</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259" r="-1259"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57199" y="4413871"/>
                <a:ext cx="8229601" cy="22434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Now </a:t>
                </a:r>
                <a14:m>
                  <m:oMath xmlns:m="http://schemas.openxmlformats.org/officeDocument/2006/math">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1</m:t>
                        </m:r>
                      </m:sub>
                    </m:sSub>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𝑎</m:t>
                        </m:r>
                      </m:e>
                    </m:d>
                    <m:r>
                      <a:rPr lang="en-US" altLang="en-US" sz="2400" b="0" i="1" smtClean="0">
                        <a:latin typeface="Cambria Math" panose="02040503050406030204" pitchFamily="18" charset="0"/>
                      </a:rPr>
                      <m:t>, </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2</m:t>
                        </m:r>
                      </m:sub>
                    </m:sSub>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𝑎</m:t>
                        </m:r>
                      </m:e>
                    </m:d>
                    <m:r>
                      <a:rPr lang="en-US" altLang="en-US" sz="2400" b="0" i="1" smtClean="0">
                        <a:latin typeface="Cambria Math" panose="02040503050406030204" pitchFamily="18" charset="0"/>
                      </a:rPr>
                      <m:t>)</m:t>
                    </m:r>
                  </m:oMath>
                </a14:m>
                <a:r>
                  <a:rPr lang="en-US" altLang="en-US" sz="2400" i="1" dirty="0" smtClean="0"/>
                  <a:t> </a:t>
                </a:r>
                <a:r>
                  <a:rPr lang="en-US" altLang="en-US" sz="2400" dirty="0" smtClean="0"/>
                  <a:t>is a point on both curves being the maximum</a:t>
                </a:r>
                <a:r>
                  <a:rPr lang="en-US" altLang="en-US" sz="2400" i="1" dirty="0" smtClean="0"/>
                  <a:t>. </a:t>
                </a:r>
                <a:r>
                  <a:rPr lang="en-US" altLang="en-US" sz="2400" dirty="0" smtClean="0"/>
                  <a:t>Considering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panose="02040503050406030204" pitchFamily="18" charset="0"/>
                          </a:rPr>
                          <m:t>𝑥</m:t>
                        </m:r>
                      </m:e>
                    </m:acc>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𝑎</m:t>
                    </m:r>
                    <m:r>
                      <a:rPr lang="en-US" altLang="en-US" sz="2400" b="0" i="1" dirty="0" smtClean="0">
                        <a:latin typeface="Cambria Math" panose="02040503050406030204" pitchFamily="18" charset="0"/>
                      </a:rPr>
                      <m:t>)=</m:t>
                    </m:r>
                    <m:d>
                      <m:dPr>
                        <m:begChr m:val="〈"/>
                        <m:endChr m:val="〉"/>
                        <m:ctrlPr>
                          <a:rPr lang="en-US" altLang="en-US" sz="2400" b="0" i="1" smtClean="0">
                            <a:latin typeface="Cambria Math" panose="02040503050406030204" pitchFamily="18" charset="0"/>
                          </a:rPr>
                        </m:ctrlPr>
                      </m:dPr>
                      <m:e>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1</m:t>
                            </m:r>
                          </m:sub>
                        </m:sSub>
                        <m:d>
                          <m:dPr>
                            <m:ctrlPr>
                              <a:rPr lang="en-US" altLang="en-US" sz="2400" i="1">
                                <a:latin typeface="Cambria Math" panose="02040503050406030204" pitchFamily="18" charset="0"/>
                              </a:rPr>
                            </m:ctrlPr>
                          </m:dPr>
                          <m:e>
                            <m:r>
                              <a:rPr lang="en-US" altLang="en-US" sz="2400" i="1">
                                <a:latin typeface="Cambria Math" panose="02040503050406030204" pitchFamily="18" charset="0"/>
                              </a:rPr>
                              <m:t>𝑎</m:t>
                            </m:r>
                          </m:e>
                        </m:d>
                        <m:r>
                          <a:rPr lang="en-US" altLang="en-US" sz="2400" i="1">
                            <a:latin typeface="Cambria Math" panose="02040503050406030204" pitchFamily="18" charset="0"/>
                          </a:rPr>
                          <m:t>, </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2</m:t>
                            </m:r>
                          </m:sub>
                        </m:sSub>
                        <m:d>
                          <m:dPr>
                            <m:ctrlPr>
                              <a:rPr lang="en-US" altLang="en-US" sz="2400" i="1" smtClean="0">
                                <a:latin typeface="Cambria Math" panose="02040503050406030204" pitchFamily="18" charset="0"/>
                              </a:rPr>
                            </m:ctrlPr>
                          </m:dPr>
                          <m:e>
                            <m:r>
                              <a:rPr lang="en-US" altLang="en-US" sz="2400" b="0" i="1" smtClean="0">
                                <a:latin typeface="Cambria Math" panose="02040503050406030204" pitchFamily="18" charset="0"/>
                              </a:rPr>
                              <m:t>𝑎</m:t>
                            </m:r>
                          </m:e>
                        </m:d>
                      </m:e>
                    </m:d>
                  </m:oMath>
                </a14:m>
                <a:r>
                  <a:rPr lang="en-US" altLang="en-US" sz="2400" dirty="0" smtClean="0"/>
                  <a:t> as a vector valued function we have the tangent vector. Therefore</a:t>
                </a:r>
                <a:r>
                  <a:rPr lang="en-US" altLang="en-US" sz="2400" dirty="0"/>
                  <a:t>, the tangent vector </a:t>
                </a:r>
                <a:r>
                  <a:rPr lang="en-US" altLang="en-US" sz="2400" dirty="0" smtClean="0"/>
                  <a:t>given by </a:t>
                </a:r>
                <a14:m>
                  <m:oMath xmlns:m="http://schemas.openxmlformats.org/officeDocument/2006/math">
                    <m:acc>
                      <m:accPr>
                        <m:chr m:val="⃗"/>
                        <m:ctrlPr>
                          <a:rPr lang="en-US" altLang="en-US" sz="2400" i="1">
                            <a:latin typeface="Cambria Math" panose="02040503050406030204" pitchFamily="18" charset="0"/>
                          </a:rPr>
                        </m:ctrlPr>
                      </m:accPr>
                      <m:e>
                        <m:r>
                          <a:rPr lang="en-US" altLang="en-US" sz="2400" i="1">
                            <a:latin typeface="Cambria Math" panose="02040503050406030204" pitchFamily="18" charset="0"/>
                          </a:rPr>
                          <m:t>𝑥</m:t>
                        </m:r>
                      </m:e>
                    </m:acc>
                    <m:r>
                      <a:rPr lang="en-US" altLang="en-US" sz="2400" b="0" i="1" smtClean="0">
                        <a:latin typeface="Cambria Math" panose="02040503050406030204" pitchFamily="18" charset="0"/>
                      </a:rPr>
                      <m:t>′</m:t>
                    </m:r>
                    <m:r>
                      <a:rPr lang="en-US" altLang="en-US" sz="2400" i="1" dirty="0">
                        <a:latin typeface="Cambria Math" panose="02040503050406030204" pitchFamily="18" charset="0"/>
                      </a:rPr>
                      <m:t>=</m:t>
                    </m:r>
                    <m:d>
                      <m:dPr>
                        <m:begChr m:val="〈"/>
                        <m:endChr m:val="〉"/>
                        <m:ctrlPr>
                          <a:rPr lang="en-US" altLang="en-US" sz="2400" i="1">
                            <a:latin typeface="Cambria Math" panose="02040503050406030204" pitchFamily="18" charset="0"/>
                          </a:rPr>
                        </m:ctrlPr>
                      </m:dPr>
                      <m:e>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𝑑</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1</m:t>
                                </m:r>
                              </m:sub>
                            </m:sSub>
                          </m:num>
                          <m:den>
                            <m:r>
                              <a:rPr lang="en-US" altLang="en-US" sz="2400" b="0" i="1" smtClean="0">
                                <a:latin typeface="Cambria Math" panose="02040503050406030204" pitchFamily="18" charset="0"/>
                              </a:rPr>
                              <m:t>𝑑𝑎</m:t>
                            </m:r>
                          </m:den>
                        </m:f>
                        <m:r>
                          <a:rPr lang="en-US" altLang="en-US" sz="2400" i="1">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𝑑</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2</m:t>
                                </m:r>
                              </m:sub>
                            </m:sSub>
                          </m:num>
                          <m:den>
                            <m:r>
                              <a:rPr lang="en-US" altLang="en-US" sz="2400" b="0" i="1" smtClean="0">
                                <a:latin typeface="Cambria Math" panose="02040503050406030204" pitchFamily="18" charset="0"/>
                              </a:rPr>
                              <m:t>𝑑𝑎</m:t>
                            </m:r>
                          </m:den>
                        </m:f>
                      </m:e>
                    </m:d>
                  </m:oMath>
                </a14:m>
                <a:r>
                  <a:rPr lang="en-US" altLang="en-US" sz="2400" dirty="0" smtClean="0"/>
                  <a:t> goes in the direction of the tangent line.</a:t>
                </a:r>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57199" y="4413871"/>
                <a:ext cx="8229601" cy="2243408"/>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7199" y="1627268"/>
                <a:ext cx="8229601" cy="2990049"/>
              </a:xfrm>
              <a:prstGeom prst="rect">
                <a:avLst/>
              </a:prstGeom>
            </p:spPr>
            <p:txBody>
              <a:bodyPr wrap="square">
                <a:spAutoFit/>
              </a:bodyPr>
              <a:lstStyle/>
              <a:p>
                <a:r>
                  <a:rPr lang="en-US" sz="2100" dirty="0" smtClean="0"/>
                  <a:t>Recall the following</a:t>
                </a:r>
                <a14:m>
                  <m:oMath xmlns:m="http://schemas.openxmlformats.org/officeDocument/2006/math">
                    <m:r>
                      <a:rPr lang="en-US" sz="2100" b="0" i="1" smtClean="0">
                        <a:latin typeface="Cambria Math" panose="02040503050406030204" pitchFamily="18" charset="0"/>
                      </a:rPr>
                      <m:t>:</m:t>
                    </m:r>
                  </m:oMath>
                </a14:m>
                <a:endParaRPr lang="en-US" sz="2100" b="0" dirty="0" smtClean="0"/>
              </a:p>
              <a:p>
                <a:pPr marL="342900" indent="-342900">
                  <a:buFont typeface="Arial" panose="020B0604020202020204" pitchFamily="34" charset="0"/>
                  <a:buChar char="•"/>
                </a:pPr>
                <a:r>
                  <a:rPr lang="en-US" sz="2100" dirty="0" smtClean="0"/>
                  <a:t>From the Lagrange Theorem we know the </a:t>
                </a:r>
                <a:br>
                  <a:rPr lang="en-US" sz="2100" dirty="0" smtClean="0"/>
                </a:br>
                <a:r>
                  <a:rPr lang="en-US" sz="2100" dirty="0" smtClean="0"/>
                  <a:t>gradients</a:t>
                </a:r>
                <a14:m>
                  <m:oMath xmlns:m="http://schemas.openxmlformats.org/officeDocument/2006/math">
                    <m:r>
                      <a:rPr lang="en-US" sz="2100" b="0" i="0" smtClean="0">
                        <a:latin typeface="Cambria Math" panose="02040503050406030204" pitchFamily="18" charset="0"/>
                      </a:rPr>
                      <m:t> </m:t>
                    </m:r>
                    <m:r>
                      <a:rPr lang="en-US" sz="2100" b="0" i="0" smtClean="0">
                        <a:latin typeface="Cambria Math" panose="02040503050406030204" pitchFamily="18" charset="0"/>
                      </a:rPr>
                      <m:t>𝛻</m:t>
                    </m:r>
                    <m:r>
                      <a:rPr lang="en-US" sz="2100" b="0" i="1" smtClean="0">
                        <a:latin typeface="Cambria Math" panose="02040503050406030204" pitchFamily="18" charset="0"/>
                      </a:rPr>
                      <m:t>𝑓</m:t>
                    </m:r>
                    <m:r>
                      <a:rPr lang="en-US" sz="2100" b="0" i="1" smtClean="0">
                        <a:latin typeface="Cambria Math" panose="02040503050406030204" pitchFamily="18" charset="0"/>
                      </a:rPr>
                      <m:t> </m:t>
                    </m:r>
                    <m:r>
                      <m:rPr>
                        <m:sty m:val="p"/>
                      </m:rPr>
                      <a:rPr lang="en-US" sz="2100" b="0" i="0" smtClean="0">
                        <a:latin typeface="Cambria Math" panose="02040503050406030204" pitchFamily="18" charset="0"/>
                      </a:rPr>
                      <m:t>and</m:t>
                    </m:r>
                    <m:r>
                      <a:rPr lang="en-US" sz="2100" b="0" i="1" smtClean="0">
                        <a:latin typeface="Cambria Math" panose="02040503050406030204" pitchFamily="18" charset="0"/>
                      </a:rPr>
                      <m:t> </m:t>
                    </m:r>
                    <m:r>
                      <a:rPr lang="en-US" sz="2100" b="0" i="0" smtClean="0">
                        <a:latin typeface="Cambria Math" panose="02040503050406030204" pitchFamily="18" charset="0"/>
                      </a:rPr>
                      <m:t>𝛻</m:t>
                    </m:r>
                    <m:r>
                      <a:rPr lang="en-US" sz="2100" b="0" i="1" smtClean="0">
                        <a:latin typeface="Cambria Math" panose="02040503050406030204" pitchFamily="18" charset="0"/>
                      </a:rPr>
                      <m:t>𝑔</m:t>
                    </m:r>
                    <m:r>
                      <a:rPr lang="en-US" sz="2100" b="0" i="1" smtClean="0">
                        <a:latin typeface="Cambria Math" panose="02040503050406030204" pitchFamily="18" charset="0"/>
                      </a:rPr>
                      <m:t> </m:t>
                    </m:r>
                  </m:oMath>
                </a14:m>
                <a:r>
                  <a:rPr lang="en-US" sz="2100" dirty="0" smtClean="0"/>
                  <a:t>are perpendicular to the</a:t>
                </a:r>
                <a:br>
                  <a:rPr lang="en-US" sz="2100" dirty="0" smtClean="0"/>
                </a:br>
                <a:r>
                  <a:rPr lang="en-US" sz="2100" dirty="0" smtClean="0"/>
                  <a:t>level curves. For our problem these are </a:t>
                </a:r>
                <a:br>
                  <a:rPr lang="en-US" sz="2100" dirty="0" smtClean="0"/>
                </a:br>
                <a14:m>
                  <m:oMath xmlns:m="http://schemas.openxmlformats.org/officeDocument/2006/math">
                    <m:sSub>
                      <m:sSubPr>
                        <m:ctrlPr>
                          <a:rPr lang="en-US" sz="2100" i="1">
                            <a:latin typeface="Cambria Math" panose="02040503050406030204" pitchFamily="18" charset="0"/>
                          </a:rPr>
                        </m:ctrlPr>
                      </m:sSubPr>
                      <m:e>
                        <m:sSub>
                          <m:sSubPr>
                            <m:ctrlPr>
                              <a:rPr lang="en-US" sz="2100" i="1">
                                <a:latin typeface="Cambria Math" panose="02040503050406030204" pitchFamily="18" charset="0"/>
                              </a:rPr>
                            </m:ctrlPr>
                          </m:sSubPr>
                          <m:e>
                            <m:r>
                              <a:rPr lang="en-US" sz="2100" b="0" i="1" smtClean="0">
                                <a:latin typeface="Cambria Math" panose="02040503050406030204" pitchFamily="18" charset="0"/>
                              </a:rPr>
                              <m:t>532,308</m:t>
                            </m:r>
                            <m:r>
                              <a:rPr lang="en-US" sz="2100" i="1">
                                <a:latin typeface="Cambria Math" panose="02040503050406030204" pitchFamily="18" charset="0"/>
                              </a:rPr>
                              <m:t>=</m:t>
                            </m:r>
                            <m:r>
                              <a:rPr lang="en-US" sz="2100" i="1">
                                <a:latin typeface="Cambria Math" panose="02040503050406030204" pitchFamily="18" charset="0"/>
                              </a:rPr>
                              <m:t>𝑓</m:t>
                            </m:r>
                            <m:r>
                              <a:rPr lang="en-US" sz="2100" i="1">
                                <a:latin typeface="Cambria Math" panose="02040503050406030204" pitchFamily="18" charset="0"/>
                              </a:rPr>
                              <m:t>(</m:t>
                            </m:r>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 </m:t>
                        </m:r>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m:t>
                    </m:r>
                    <m:r>
                      <a:rPr lang="en-US" sz="2100" b="0" i="1" smtClean="0">
                        <a:latin typeface="Cambria Math" panose="02040503050406030204" pitchFamily="18" charset="0"/>
                      </a:rPr>
                      <m:t> </m:t>
                    </m:r>
                    <m:r>
                      <m:rPr>
                        <m:sty m:val="p"/>
                      </m:rPr>
                      <a:rPr lang="en-US" sz="2100" b="0" i="0" smtClean="0">
                        <a:latin typeface="Cambria Math" panose="02040503050406030204" pitchFamily="18" charset="0"/>
                      </a:rPr>
                      <m:t>and</m:t>
                    </m:r>
                    <m:r>
                      <a:rPr lang="en-US" sz="2100" b="0" i="1" smtClean="0">
                        <a:latin typeface="Cambria Math" panose="02040503050406030204" pitchFamily="18" charset="0"/>
                      </a:rPr>
                      <m:t> </m:t>
                    </m:r>
                    <m:r>
                      <a:rPr lang="en-US" sz="2100" b="0" i="1" smtClean="0">
                        <a:latin typeface="Cambria Math" panose="02040503050406030204" pitchFamily="18" charset="0"/>
                      </a:rPr>
                      <m:t>𝑔</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e>
                    </m:d>
                    <m:r>
                      <a:rPr lang="en-US" sz="2100" b="0" i="1" smtClean="0">
                        <a:latin typeface="Cambria Math" panose="02040503050406030204" pitchFamily="18" charset="0"/>
                      </a:rPr>
                      <m:t>=10,000</m:t>
                    </m:r>
                  </m:oMath>
                </a14:m>
                <a:r>
                  <a:rPr lang="en-US" sz="2100" dirty="0" smtClean="0"/>
                  <a:t>.</a:t>
                </a:r>
              </a:p>
              <a:p>
                <a:pPr marL="342900" indent="-342900">
                  <a:buFont typeface="Arial" panose="020B0604020202020204" pitchFamily="34" charset="0"/>
                  <a:buChar char="•"/>
                </a:pPr>
                <a:r>
                  <a:rPr lang="en-US" sz="2100" dirty="0" smtClean="0"/>
                  <a:t>From the multivariable chain rule we have</a:t>
                </a:r>
                <a:br>
                  <a:rPr lang="en-US" sz="2100" dirty="0" smtClean="0"/>
                </a:b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𝑑𝑦</m:t>
                        </m:r>
                      </m:num>
                      <m:den>
                        <m:r>
                          <a:rPr lang="en-US" sz="2000" i="1">
                            <a:latin typeface="Cambria Math" panose="02040503050406030204" pitchFamily="18" charset="0"/>
                          </a:rPr>
                          <m:t>𝑑𝑎</m:t>
                        </m:r>
                      </m:den>
                    </m:f>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num>
                      <m:den>
                        <m:r>
                          <a:rPr lang="en-US" sz="2000" i="1">
                            <a:latin typeface="Cambria Math" panose="02040503050406030204" pitchFamily="18" charset="0"/>
                          </a:rPr>
                          <m:t>𝑑𝑎</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num>
                      <m:den>
                        <m:r>
                          <a:rPr lang="en-US" sz="2000" i="1">
                            <a:latin typeface="Cambria Math" panose="02040503050406030204" pitchFamily="18" charset="0"/>
                          </a:rPr>
                          <m:t>𝑑𝑎</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r>
                          <a:rPr lang="en-US" sz="2000" i="1">
                            <a:latin typeface="Cambria Math" panose="02040503050406030204" pitchFamily="18" charset="0"/>
                          </a:rPr>
                          <m:t>𝑎</m:t>
                        </m:r>
                      </m:den>
                    </m:f>
                    <m:f>
                      <m:fPr>
                        <m:ctrlPr>
                          <a:rPr lang="en-US" sz="2000" i="1">
                            <a:latin typeface="Cambria Math" panose="02040503050406030204" pitchFamily="18" charset="0"/>
                          </a:rPr>
                        </m:ctrlPr>
                      </m:fPr>
                      <m:num>
                        <m:r>
                          <a:rPr lang="en-US" sz="2000" i="1">
                            <a:latin typeface="Cambria Math" panose="02040503050406030204" pitchFamily="18" charset="0"/>
                          </a:rPr>
                          <m:t>𝑑𝑎</m:t>
                        </m:r>
                      </m:num>
                      <m:den>
                        <m:r>
                          <a:rPr lang="en-US" sz="2000" i="1">
                            <a:latin typeface="Cambria Math" panose="02040503050406030204" pitchFamily="18" charset="0"/>
                          </a:rPr>
                          <m:t>𝑑𝑎</m:t>
                        </m:r>
                      </m:den>
                    </m:f>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num>
                      <m:den>
                        <m:r>
                          <a:rPr lang="en-US" sz="2000" i="1">
                            <a:latin typeface="Cambria Math" panose="02040503050406030204" pitchFamily="18" charset="0"/>
                          </a:rPr>
                          <m:t>𝑑𝑎</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num>
                      <m:den>
                        <m:r>
                          <a:rPr lang="en-US" sz="2000" i="1">
                            <a:latin typeface="Cambria Math" panose="02040503050406030204" pitchFamily="18" charset="0"/>
                          </a:rPr>
                          <m:t>𝑑𝑎</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r>
                          <a:rPr lang="en-US" sz="2000" i="1">
                            <a:latin typeface="Cambria Math" panose="02040503050406030204" pitchFamily="18" charset="0"/>
                          </a:rPr>
                          <m:t>𝑎</m:t>
                        </m:r>
                      </m:den>
                    </m:f>
                  </m:oMath>
                </a14:m>
                <a:endParaRPr lang="en-US" sz="2000" dirty="0"/>
              </a:p>
              <a:p>
                <a:endParaRPr lang="en-US" sz="2100" dirty="0"/>
              </a:p>
            </p:txBody>
          </p:sp>
        </mc:Choice>
        <mc:Fallback xmlns="">
          <p:sp>
            <p:nvSpPr>
              <p:cNvPr id="4" name="Rectangle 3"/>
              <p:cNvSpPr>
                <a:spLocks noRot="1" noChangeAspect="1" noMove="1" noResize="1" noEditPoints="1" noAdjustHandles="1" noChangeArrowheads="1" noChangeShapeType="1" noTextEdit="1"/>
              </p:cNvSpPr>
              <p:nvPr/>
            </p:nvSpPr>
            <p:spPr>
              <a:xfrm>
                <a:off x="457199" y="1627268"/>
                <a:ext cx="8229601" cy="2990049"/>
              </a:xfrm>
              <a:prstGeom prst="rect">
                <a:avLst/>
              </a:prstGeom>
              <a:blipFill>
                <a:blip r:embed="rId5"/>
                <a:stretch>
                  <a:fillRect l="-889" t="-1224"/>
                </a:stretch>
              </a:blipFill>
            </p:spPr>
            <p:txBody>
              <a:bodyPr/>
              <a:lstStyle/>
              <a:p>
                <a:r>
                  <a:rPr lang="en-US">
                    <a:noFill/>
                  </a:rPr>
                  <a:t> </a:t>
                </a:r>
              </a:p>
            </p:txBody>
          </p:sp>
        </mc:Fallback>
      </mc:AlternateContent>
      <p:pic>
        <p:nvPicPr>
          <p:cNvPr id="3" name="Picture 2"/>
          <p:cNvPicPr>
            <a:picLocks noChangeAspect="1"/>
          </p:cNvPicPr>
          <p:nvPr/>
        </p:nvPicPr>
        <p:blipFill>
          <a:blip r:embed="rId6"/>
          <a:stretch>
            <a:fillRect/>
          </a:stretch>
        </p:blipFill>
        <p:spPr>
          <a:xfrm>
            <a:off x="6343650" y="1499105"/>
            <a:ext cx="2343150" cy="2047875"/>
          </a:xfrm>
          <a:prstGeom prst="rect">
            <a:avLst/>
          </a:prstGeom>
        </p:spPr>
      </p:pic>
    </p:spTree>
    <p:extLst>
      <p:ext uri="{BB962C8B-B14F-4D97-AF65-F5344CB8AC3E}">
        <p14:creationId xmlns:p14="http://schemas.microsoft.com/office/powerpoint/2010/main" val="288557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r>
                      <a:rPr lang="en-US" sz="3900" i="1" smtClean="0">
                        <a:solidFill>
                          <a:schemeClr val="bg1"/>
                        </a:solidFill>
                        <a:latin typeface="Cambria Math" panose="02040503050406030204" pitchFamily="18" charset="0"/>
                      </a:rPr>
                      <m:t>𝑦</m:t>
                    </m:r>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a</a:t>
                </a:r>
                <a:r>
                  <a:rPr lang="en-US" sz="3900" dirty="0" smtClean="0">
                    <a:solidFill>
                      <a:schemeClr val="bg1"/>
                    </a:solidFill>
                  </a:rPr>
                  <a:t>: Another Approach</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259" r="-1259"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57199" y="4413871"/>
                <a:ext cx="8229601" cy="22434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Since </a:t>
                </a:r>
                <a14:m>
                  <m:oMath xmlns:m="http://schemas.openxmlformats.org/officeDocument/2006/math">
                    <m:acc>
                      <m:accPr>
                        <m:chr m:val="⃗"/>
                        <m:ctrlPr>
                          <a:rPr lang="en-US" altLang="en-US" sz="2400" i="1">
                            <a:latin typeface="Cambria Math" panose="02040503050406030204" pitchFamily="18" charset="0"/>
                          </a:rPr>
                        </m:ctrlPr>
                      </m:accPr>
                      <m:e>
                        <m:r>
                          <a:rPr lang="en-US" altLang="en-US" sz="2400" i="1">
                            <a:latin typeface="Cambria Math" panose="02040503050406030204" pitchFamily="18" charset="0"/>
                          </a:rPr>
                          <m:t>𝑥</m:t>
                        </m:r>
                      </m:e>
                    </m:acc>
                    <m:r>
                      <a:rPr lang="en-US" altLang="en-US" sz="2400" b="0" i="1" smtClean="0">
                        <a:latin typeface="Cambria Math" panose="02040503050406030204" pitchFamily="18" charset="0"/>
                      </a:rPr>
                      <m:t>′</m:t>
                    </m:r>
                    <m:r>
                      <a:rPr lang="en-US" altLang="en-US" sz="2400" i="1" dirty="0">
                        <a:latin typeface="Cambria Math" panose="02040503050406030204" pitchFamily="18" charset="0"/>
                      </a:rPr>
                      <m:t>=</m:t>
                    </m:r>
                    <m:d>
                      <m:dPr>
                        <m:begChr m:val="〈"/>
                        <m:endChr m:val="〉"/>
                        <m:ctrlPr>
                          <a:rPr lang="en-US" altLang="en-US" sz="2400" i="1">
                            <a:latin typeface="Cambria Math" panose="02040503050406030204" pitchFamily="18" charset="0"/>
                          </a:rPr>
                        </m:ctrlPr>
                      </m:dPr>
                      <m:e>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𝑑</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1</m:t>
                                </m:r>
                              </m:sub>
                            </m:sSub>
                          </m:num>
                          <m:den>
                            <m:r>
                              <a:rPr lang="en-US" altLang="en-US" sz="2400" b="0" i="1" smtClean="0">
                                <a:latin typeface="Cambria Math" panose="02040503050406030204" pitchFamily="18" charset="0"/>
                              </a:rPr>
                              <m:t>𝑑𝑎</m:t>
                            </m:r>
                          </m:den>
                        </m:f>
                        <m:r>
                          <a:rPr lang="en-US" altLang="en-US" sz="2400" i="1">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𝑑</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2</m:t>
                                </m:r>
                              </m:sub>
                            </m:sSub>
                          </m:num>
                          <m:den>
                            <m:r>
                              <a:rPr lang="en-US" altLang="en-US" sz="2400" b="0" i="1" smtClean="0">
                                <a:latin typeface="Cambria Math" panose="02040503050406030204" pitchFamily="18" charset="0"/>
                              </a:rPr>
                              <m:t>𝑑𝑎</m:t>
                            </m:r>
                          </m:den>
                        </m:f>
                      </m:e>
                    </m:d>
                  </m:oMath>
                </a14:m>
                <a:r>
                  <a:rPr lang="en-US" altLang="en-US" sz="2400" dirty="0" smtClean="0"/>
                  <a:t> goes in the direction of the tangent line, and we know </a:t>
                </a:r>
                <a14:m>
                  <m:oMath xmlns:m="http://schemas.openxmlformats.org/officeDocument/2006/math">
                    <m:r>
                      <a:rPr lang="en-US" sz="2400" i="0">
                        <a:latin typeface="Cambria Math" panose="02040503050406030204" pitchFamily="18" charset="0"/>
                      </a:rPr>
                      <m:t>𝛻</m:t>
                    </m:r>
                    <m:r>
                      <a:rPr lang="en-US" sz="2400" i="1">
                        <a:latin typeface="Cambria Math" panose="02040503050406030204" pitchFamily="18" charset="0"/>
                      </a:rPr>
                      <m:t>𝑓</m:t>
                    </m:r>
                  </m:oMath>
                </a14:m>
                <a:r>
                  <a:rPr lang="en-US" altLang="en-US" sz="2400" dirty="0" smtClean="0"/>
                  <a:t> is perpendicular to the tangent we must have </a:t>
                </a:r>
                <a14:m>
                  <m:oMath xmlns:m="http://schemas.openxmlformats.org/officeDocument/2006/math">
                    <m:r>
                      <a:rPr lang="en-US" sz="2400" b="0" i="0" smtClean="0">
                        <a:latin typeface="Cambria Math" panose="02040503050406030204" pitchFamily="18" charset="0"/>
                      </a:rPr>
                      <m:t>0=</m:t>
                    </m:r>
                    <m:r>
                      <a:rPr lang="en-US" sz="2400" i="0">
                        <a:latin typeface="Cambria Math" panose="02040503050406030204" pitchFamily="18" charset="0"/>
                      </a:rPr>
                      <m:t>𝛻</m:t>
                    </m:r>
                    <m:r>
                      <a:rPr lang="en-US" sz="2400" i="1">
                        <a:latin typeface="Cambria Math" panose="02040503050406030204" pitchFamily="18" charset="0"/>
                      </a:rPr>
                      <m:t>𝑓</m:t>
                    </m:r>
                    <m:r>
                      <a:rPr lang="en-US" sz="2400" b="0" i="1" smtClean="0">
                        <a:latin typeface="Cambria Math" panose="02040503050406030204" pitchFamily="18" charset="0"/>
                      </a:rPr>
                      <m:t>⋅</m:t>
                    </m:r>
                    <m:d>
                      <m:dPr>
                        <m:begChr m:val="〈"/>
                        <m:endChr m:val="〉"/>
                        <m:ctrlPr>
                          <a:rPr lang="en-US" altLang="en-US" sz="2400" i="1">
                            <a:latin typeface="Cambria Math" panose="02040503050406030204" pitchFamily="18" charset="0"/>
                          </a:rPr>
                        </m:ctrlPr>
                      </m:dPr>
                      <m:e>
                        <m:f>
                          <m:fPr>
                            <m:ctrlPr>
                              <a:rPr lang="en-US" altLang="en-US" sz="2400" i="1">
                                <a:latin typeface="Cambria Math" panose="02040503050406030204" pitchFamily="18" charset="0"/>
                              </a:rPr>
                            </m:ctrlPr>
                          </m:fPr>
                          <m:num>
                            <m:r>
                              <a:rPr lang="en-US" altLang="en-US" sz="2400" i="1">
                                <a:latin typeface="Cambria Math" panose="02040503050406030204" pitchFamily="18" charset="0"/>
                              </a:rPr>
                              <m:t>𝑑</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1</m:t>
                                </m:r>
                              </m:sub>
                            </m:sSub>
                          </m:num>
                          <m:den>
                            <m:r>
                              <a:rPr lang="en-US" altLang="en-US" sz="2400" i="1">
                                <a:latin typeface="Cambria Math" panose="02040503050406030204" pitchFamily="18" charset="0"/>
                              </a:rPr>
                              <m:t>𝑑𝑎</m:t>
                            </m:r>
                          </m:den>
                        </m:f>
                        <m:r>
                          <a:rPr lang="en-US" altLang="en-US" sz="2400" i="1">
                            <a:latin typeface="Cambria Math" panose="02040503050406030204" pitchFamily="18" charset="0"/>
                          </a:rPr>
                          <m:t>,</m:t>
                        </m:r>
                        <m:f>
                          <m:fPr>
                            <m:ctrlPr>
                              <a:rPr lang="en-US" altLang="en-US" sz="2400" i="1">
                                <a:latin typeface="Cambria Math" panose="02040503050406030204" pitchFamily="18" charset="0"/>
                              </a:rPr>
                            </m:ctrlPr>
                          </m:fPr>
                          <m:num>
                            <m:r>
                              <a:rPr lang="en-US" altLang="en-US" sz="2400" i="1">
                                <a:latin typeface="Cambria Math" panose="02040503050406030204" pitchFamily="18" charset="0"/>
                              </a:rPr>
                              <m:t>𝑑</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2</m:t>
                                </m:r>
                              </m:sub>
                            </m:sSub>
                          </m:num>
                          <m:den>
                            <m:r>
                              <a:rPr lang="en-US" altLang="en-US" sz="2400" i="1">
                                <a:latin typeface="Cambria Math" panose="02040503050406030204" pitchFamily="18" charset="0"/>
                              </a:rPr>
                              <m:t>𝑑𝑎</m:t>
                            </m:r>
                          </m:den>
                        </m:f>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𝑓</m:t>
                        </m:r>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den>
                    </m:f>
                    <m:f>
                      <m:fPr>
                        <m:ctrlPr>
                          <a:rPr lang="en-US" sz="2400" i="1">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num>
                      <m:den>
                        <m:r>
                          <a:rPr lang="en-US" sz="2400" i="1">
                            <a:latin typeface="Cambria Math" panose="02040503050406030204" pitchFamily="18" charset="0"/>
                          </a:rPr>
                          <m:t>𝑑𝑎</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𝑓</m:t>
                        </m:r>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den>
                    </m:f>
                    <m:f>
                      <m:fPr>
                        <m:ctrlPr>
                          <a:rPr lang="en-US" sz="2400" i="1">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num>
                      <m:den>
                        <m:r>
                          <a:rPr lang="en-US" sz="2400" i="1">
                            <a:latin typeface="Cambria Math" panose="02040503050406030204" pitchFamily="18" charset="0"/>
                          </a:rPr>
                          <m:t>𝑑𝑎</m:t>
                        </m:r>
                      </m:den>
                    </m:f>
                  </m:oMath>
                </a14:m>
                <a:r>
                  <a:rPr lang="en-US" altLang="en-US" sz="2400" dirty="0" smtClean="0"/>
                  <a:t>.</a:t>
                </a:r>
              </a:p>
              <a:p>
                <a:r>
                  <a:rPr lang="en-US" altLang="en-US" sz="2400" dirty="0" smtClean="0"/>
                  <a:t>Thus we again have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𝑑𝑦</m:t>
                        </m:r>
                      </m:num>
                      <m:den>
                        <m:r>
                          <a:rPr lang="en-US" sz="2400" i="1">
                            <a:latin typeface="Cambria Math" panose="02040503050406030204" pitchFamily="18" charset="0"/>
                          </a:rPr>
                          <m:t>𝑑𝑎</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𝑓</m:t>
                        </m:r>
                      </m:num>
                      <m:den>
                        <m:r>
                          <a:rPr lang="en-US" sz="2400" i="1">
                            <a:latin typeface="Cambria Math" panose="02040503050406030204" pitchFamily="18" charset="0"/>
                          </a:rPr>
                          <m:t>𝜕</m:t>
                        </m:r>
                        <m:r>
                          <a:rPr lang="en-US" sz="2400" i="1">
                            <a:latin typeface="Cambria Math" panose="02040503050406030204" pitchFamily="18" charset="0"/>
                          </a:rPr>
                          <m:t>𝑎</m:t>
                        </m:r>
                      </m:den>
                    </m:f>
                  </m:oMath>
                </a14:m>
                <a:r>
                  <a:rPr lang="en-US" altLang="en-US" sz="2400" dirty="0" smtClean="0"/>
                  <a:t>.</a:t>
                </a:r>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57199" y="4413871"/>
                <a:ext cx="8229601" cy="2243408"/>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7199" y="1627268"/>
                <a:ext cx="8229601" cy="2990049"/>
              </a:xfrm>
              <a:prstGeom prst="rect">
                <a:avLst/>
              </a:prstGeom>
            </p:spPr>
            <p:txBody>
              <a:bodyPr wrap="square">
                <a:spAutoFit/>
              </a:bodyPr>
              <a:lstStyle/>
              <a:p>
                <a:r>
                  <a:rPr lang="en-US" sz="2100" dirty="0" smtClean="0"/>
                  <a:t>Recall the following</a:t>
                </a:r>
                <a14:m>
                  <m:oMath xmlns:m="http://schemas.openxmlformats.org/officeDocument/2006/math">
                    <m:r>
                      <a:rPr lang="en-US" sz="2100" b="0" i="1" smtClean="0">
                        <a:latin typeface="Cambria Math" panose="02040503050406030204" pitchFamily="18" charset="0"/>
                      </a:rPr>
                      <m:t>:</m:t>
                    </m:r>
                  </m:oMath>
                </a14:m>
                <a:endParaRPr lang="en-US" sz="2100" b="0" dirty="0" smtClean="0"/>
              </a:p>
              <a:p>
                <a:pPr marL="342900" indent="-342900">
                  <a:buFont typeface="Arial" panose="020B0604020202020204" pitchFamily="34" charset="0"/>
                  <a:buChar char="•"/>
                </a:pPr>
                <a:r>
                  <a:rPr lang="en-US" sz="2100" dirty="0" smtClean="0"/>
                  <a:t>From the Lagrange Theorem we know the </a:t>
                </a:r>
                <a:br>
                  <a:rPr lang="en-US" sz="2100" dirty="0" smtClean="0"/>
                </a:br>
                <a:r>
                  <a:rPr lang="en-US" sz="2100" dirty="0" smtClean="0"/>
                  <a:t>gradients</a:t>
                </a:r>
                <a14:m>
                  <m:oMath xmlns:m="http://schemas.openxmlformats.org/officeDocument/2006/math">
                    <m:r>
                      <a:rPr lang="en-US" sz="2100" b="0" i="0" smtClean="0">
                        <a:latin typeface="Cambria Math" panose="02040503050406030204" pitchFamily="18" charset="0"/>
                      </a:rPr>
                      <m:t> </m:t>
                    </m:r>
                    <m:r>
                      <a:rPr lang="en-US" sz="2100" b="0" i="0" smtClean="0">
                        <a:latin typeface="Cambria Math" panose="02040503050406030204" pitchFamily="18" charset="0"/>
                      </a:rPr>
                      <m:t>𝛻</m:t>
                    </m:r>
                    <m:r>
                      <a:rPr lang="en-US" sz="2100" b="0" i="1" smtClean="0">
                        <a:latin typeface="Cambria Math" panose="02040503050406030204" pitchFamily="18" charset="0"/>
                      </a:rPr>
                      <m:t>𝑓</m:t>
                    </m:r>
                    <m:r>
                      <a:rPr lang="en-US" sz="2100" b="0" i="1" smtClean="0">
                        <a:latin typeface="Cambria Math" panose="02040503050406030204" pitchFamily="18" charset="0"/>
                      </a:rPr>
                      <m:t> </m:t>
                    </m:r>
                    <m:r>
                      <m:rPr>
                        <m:sty m:val="p"/>
                      </m:rPr>
                      <a:rPr lang="en-US" sz="2100" b="0" i="0" smtClean="0">
                        <a:latin typeface="Cambria Math" panose="02040503050406030204" pitchFamily="18" charset="0"/>
                      </a:rPr>
                      <m:t>and</m:t>
                    </m:r>
                    <m:r>
                      <a:rPr lang="en-US" sz="2100" b="0" i="1" smtClean="0">
                        <a:latin typeface="Cambria Math" panose="02040503050406030204" pitchFamily="18" charset="0"/>
                      </a:rPr>
                      <m:t> </m:t>
                    </m:r>
                    <m:r>
                      <a:rPr lang="en-US" sz="2100" b="0" i="0" smtClean="0">
                        <a:latin typeface="Cambria Math" panose="02040503050406030204" pitchFamily="18" charset="0"/>
                      </a:rPr>
                      <m:t>𝛻</m:t>
                    </m:r>
                    <m:r>
                      <a:rPr lang="en-US" sz="2100" b="0" i="1" smtClean="0">
                        <a:latin typeface="Cambria Math" panose="02040503050406030204" pitchFamily="18" charset="0"/>
                      </a:rPr>
                      <m:t>𝑔</m:t>
                    </m:r>
                    <m:r>
                      <a:rPr lang="en-US" sz="2100" b="0" i="1" smtClean="0">
                        <a:latin typeface="Cambria Math" panose="02040503050406030204" pitchFamily="18" charset="0"/>
                      </a:rPr>
                      <m:t> </m:t>
                    </m:r>
                  </m:oMath>
                </a14:m>
                <a:r>
                  <a:rPr lang="en-US" sz="2100" dirty="0" smtClean="0"/>
                  <a:t>are perpendicular to the</a:t>
                </a:r>
                <a:br>
                  <a:rPr lang="en-US" sz="2100" dirty="0" smtClean="0"/>
                </a:br>
                <a:r>
                  <a:rPr lang="en-US" sz="2100" dirty="0" smtClean="0"/>
                  <a:t>level curves. For our problem these are </a:t>
                </a:r>
                <a:br>
                  <a:rPr lang="en-US" sz="2100" dirty="0" smtClean="0"/>
                </a:br>
                <a14:m>
                  <m:oMath xmlns:m="http://schemas.openxmlformats.org/officeDocument/2006/math">
                    <m:sSub>
                      <m:sSubPr>
                        <m:ctrlPr>
                          <a:rPr lang="en-US" sz="2100" i="1">
                            <a:latin typeface="Cambria Math" panose="02040503050406030204" pitchFamily="18" charset="0"/>
                          </a:rPr>
                        </m:ctrlPr>
                      </m:sSubPr>
                      <m:e>
                        <m:sSub>
                          <m:sSubPr>
                            <m:ctrlPr>
                              <a:rPr lang="en-US" sz="2100" i="1">
                                <a:latin typeface="Cambria Math" panose="02040503050406030204" pitchFamily="18" charset="0"/>
                              </a:rPr>
                            </m:ctrlPr>
                          </m:sSubPr>
                          <m:e>
                            <m:r>
                              <a:rPr lang="en-US" sz="2100" b="0" i="1" smtClean="0">
                                <a:latin typeface="Cambria Math" panose="02040503050406030204" pitchFamily="18" charset="0"/>
                              </a:rPr>
                              <m:t>532,308</m:t>
                            </m:r>
                            <m:r>
                              <a:rPr lang="en-US" sz="2100" i="1">
                                <a:latin typeface="Cambria Math" panose="02040503050406030204" pitchFamily="18" charset="0"/>
                              </a:rPr>
                              <m:t>=</m:t>
                            </m:r>
                            <m:r>
                              <a:rPr lang="en-US" sz="2100" i="1">
                                <a:latin typeface="Cambria Math" panose="02040503050406030204" pitchFamily="18" charset="0"/>
                              </a:rPr>
                              <m:t>𝑓</m:t>
                            </m:r>
                            <m:r>
                              <a:rPr lang="en-US" sz="2100" i="1">
                                <a:latin typeface="Cambria Math" panose="02040503050406030204" pitchFamily="18" charset="0"/>
                              </a:rPr>
                              <m:t>(</m:t>
                            </m:r>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 </m:t>
                        </m:r>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m:t>
                    </m:r>
                    <m:r>
                      <a:rPr lang="en-US" sz="2100" b="0" i="1" smtClean="0">
                        <a:latin typeface="Cambria Math" panose="02040503050406030204" pitchFamily="18" charset="0"/>
                      </a:rPr>
                      <m:t> </m:t>
                    </m:r>
                    <m:r>
                      <m:rPr>
                        <m:sty m:val="p"/>
                      </m:rPr>
                      <a:rPr lang="en-US" sz="2100" b="0" i="0" smtClean="0">
                        <a:latin typeface="Cambria Math" panose="02040503050406030204" pitchFamily="18" charset="0"/>
                      </a:rPr>
                      <m:t>and</m:t>
                    </m:r>
                    <m:r>
                      <a:rPr lang="en-US" sz="2100" b="0" i="1" smtClean="0">
                        <a:latin typeface="Cambria Math" panose="02040503050406030204" pitchFamily="18" charset="0"/>
                      </a:rPr>
                      <m:t> </m:t>
                    </m:r>
                    <m:r>
                      <a:rPr lang="en-US" sz="2100" b="0" i="1" smtClean="0">
                        <a:latin typeface="Cambria Math" panose="02040503050406030204" pitchFamily="18" charset="0"/>
                      </a:rPr>
                      <m:t>𝑔</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e>
                    </m:d>
                    <m:r>
                      <a:rPr lang="en-US" sz="2100" b="0" i="1" smtClean="0">
                        <a:latin typeface="Cambria Math" panose="02040503050406030204" pitchFamily="18" charset="0"/>
                      </a:rPr>
                      <m:t>=10,000</m:t>
                    </m:r>
                  </m:oMath>
                </a14:m>
                <a:r>
                  <a:rPr lang="en-US" sz="2100" dirty="0" smtClean="0"/>
                  <a:t>.</a:t>
                </a:r>
              </a:p>
              <a:p>
                <a:pPr marL="342900" indent="-342900">
                  <a:buFont typeface="Arial" panose="020B0604020202020204" pitchFamily="34" charset="0"/>
                  <a:buChar char="•"/>
                </a:pPr>
                <a:r>
                  <a:rPr lang="en-US" sz="2100" dirty="0" smtClean="0"/>
                  <a:t>From the multivariable chain rule we have</a:t>
                </a:r>
                <a:br>
                  <a:rPr lang="en-US" sz="2100" dirty="0" smtClean="0"/>
                </a:b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𝑑𝑦</m:t>
                        </m:r>
                      </m:num>
                      <m:den>
                        <m:r>
                          <a:rPr lang="en-US" sz="2000" i="1">
                            <a:latin typeface="Cambria Math" panose="02040503050406030204" pitchFamily="18" charset="0"/>
                          </a:rPr>
                          <m:t>𝑑𝑎</m:t>
                        </m:r>
                      </m:den>
                    </m:f>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num>
                      <m:den>
                        <m:r>
                          <a:rPr lang="en-US" sz="2000" i="1">
                            <a:latin typeface="Cambria Math" panose="02040503050406030204" pitchFamily="18" charset="0"/>
                          </a:rPr>
                          <m:t>𝑑𝑎</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num>
                      <m:den>
                        <m:r>
                          <a:rPr lang="en-US" sz="2000" i="1">
                            <a:latin typeface="Cambria Math" panose="02040503050406030204" pitchFamily="18" charset="0"/>
                          </a:rPr>
                          <m:t>𝑑𝑎</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r>
                          <a:rPr lang="en-US" sz="2000" i="1">
                            <a:latin typeface="Cambria Math" panose="02040503050406030204" pitchFamily="18" charset="0"/>
                          </a:rPr>
                          <m:t>𝑎</m:t>
                        </m:r>
                      </m:den>
                    </m:f>
                    <m:f>
                      <m:fPr>
                        <m:ctrlPr>
                          <a:rPr lang="en-US" sz="2000" i="1">
                            <a:latin typeface="Cambria Math" panose="02040503050406030204" pitchFamily="18" charset="0"/>
                          </a:rPr>
                        </m:ctrlPr>
                      </m:fPr>
                      <m:num>
                        <m:r>
                          <a:rPr lang="en-US" sz="2000" i="1">
                            <a:latin typeface="Cambria Math" panose="02040503050406030204" pitchFamily="18" charset="0"/>
                          </a:rPr>
                          <m:t>𝑑𝑎</m:t>
                        </m:r>
                      </m:num>
                      <m:den>
                        <m:r>
                          <a:rPr lang="en-US" sz="2000" i="1">
                            <a:latin typeface="Cambria Math" panose="02040503050406030204" pitchFamily="18" charset="0"/>
                          </a:rPr>
                          <m:t>𝑑𝑎</m:t>
                        </m:r>
                      </m:den>
                    </m:f>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num>
                      <m:den>
                        <m:r>
                          <a:rPr lang="en-US" sz="2000" i="1">
                            <a:latin typeface="Cambria Math" panose="02040503050406030204" pitchFamily="18" charset="0"/>
                          </a:rPr>
                          <m:t>𝑑𝑎</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num>
                      <m:den>
                        <m:r>
                          <a:rPr lang="en-US" sz="2000" i="1">
                            <a:latin typeface="Cambria Math" panose="02040503050406030204" pitchFamily="18" charset="0"/>
                          </a:rPr>
                          <m:t>𝑑𝑎</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r>
                          <a:rPr lang="en-US" sz="2000" i="1">
                            <a:latin typeface="Cambria Math" panose="02040503050406030204" pitchFamily="18" charset="0"/>
                          </a:rPr>
                          <m:t>𝑎</m:t>
                        </m:r>
                      </m:den>
                    </m:f>
                  </m:oMath>
                </a14:m>
                <a:endParaRPr lang="en-US" sz="2000" dirty="0"/>
              </a:p>
              <a:p>
                <a:endParaRPr lang="en-US" sz="2100" dirty="0"/>
              </a:p>
            </p:txBody>
          </p:sp>
        </mc:Choice>
        <mc:Fallback xmlns="">
          <p:sp>
            <p:nvSpPr>
              <p:cNvPr id="4" name="Rectangle 3"/>
              <p:cNvSpPr>
                <a:spLocks noRot="1" noChangeAspect="1" noMove="1" noResize="1" noEditPoints="1" noAdjustHandles="1" noChangeArrowheads="1" noChangeShapeType="1" noTextEdit="1"/>
              </p:cNvSpPr>
              <p:nvPr/>
            </p:nvSpPr>
            <p:spPr>
              <a:xfrm>
                <a:off x="457199" y="1627268"/>
                <a:ext cx="8229601" cy="2990049"/>
              </a:xfrm>
              <a:prstGeom prst="rect">
                <a:avLst/>
              </a:prstGeom>
              <a:blipFill>
                <a:blip r:embed="rId5"/>
                <a:stretch>
                  <a:fillRect l="-889" t="-1224"/>
                </a:stretch>
              </a:blipFill>
            </p:spPr>
            <p:txBody>
              <a:bodyPr/>
              <a:lstStyle/>
              <a:p>
                <a:r>
                  <a:rPr lang="en-US">
                    <a:noFill/>
                  </a:rPr>
                  <a:t> </a:t>
                </a:r>
              </a:p>
            </p:txBody>
          </p:sp>
        </mc:Fallback>
      </mc:AlternateContent>
      <p:pic>
        <p:nvPicPr>
          <p:cNvPr id="3" name="Picture 2"/>
          <p:cNvPicPr>
            <a:picLocks noChangeAspect="1"/>
          </p:cNvPicPr>
          <p:nvPr/>
        </p:nvPicPr>
        <p:blipFill>
          <a:blip r:embed="rId6"/>
          <a:stretch>
            <a:fillRect/>
          </a:stretch>
        </p:blipFill>
        <p:spPr>
          <a:xfrm>
            <a:off x="6343650" y="1499105"/>
            <a:ext cx="2343150" cy="2047875"/>
          </a:xfrm>
          <a:prstGeom prst="rect">
            <a:avLst/>
          </a:prstGeom>
        </p:spPr>
      </p:pic>
    </p:spTree>
    <p:extLst>
      <p:ext uri="{BB962C8B-B14F-4D97-AF65-F5344CB8AC3E}">
        <p14:creationId xmlns:p14="http://schemas.microsoft.com/office/powerpoint/2010/main" val="66249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r>
                      <a:rPr lang="en-US" sz="3900" i="1" smtClean="0">
                        <a:solidFill>
                          <a:schemeClr val="bg1"/>
                        </a:solidFill>
                        <a:latin typeface="Cambria Math" panose="02040503050406030204" pitchFamily="18" charset="0"/>
                      </a:rPr>
                      <m:t>𝑦</m:t>
                    </m:r>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a</a:t>
                </a:r>
                <a:r>
                  <a:rPr lang="en-US" sz="3900" dirty="0" smtClean="0">
                    <a:solidFill>
                      <a:schemeClr val="bg1"/>
                    </a:solidFill>
                  </a:rPr>
                  <a:t>: Again</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60375" y="2984788"/>
                <a:ext cx="8332839" cy="378400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From our previous discussion we have</a:t>
                </a:r>
                <a:br>
                  <a:rPr lang="en-US" altLang="en-US" sz="2400" dirty="0" smtClean="0"/>
                </a:b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𝑑𝑦</m:t>
                        </m:r>
                      </m:num>
                      <m:den>
                        <m:r>
                          <a:rPr lang="en-US" sz="2400" i="1">
                            <a:latin typeface="Cambria Math" panose="02040503050406030204" pitchFamily="18" charset="0"/>
                          </a:rPr>
                          <m:t>𝑑𝑎</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𝑓</m:t>
                        </m:r>
                      </m:num>
                      <m:den>
                        <m:r>
                          <a:rPr lang="en-US" sz="2400" i="1">
                            <a:latin typeface="Cambria Math" panose="02040503050406030204" pitchFamily="18" charset="0"/>
                          </a:rPr>
                          <m:t>𝜕</m:t>
                        </m:r>
                        <m:r>
                          <a:rPr lang="en-US" sz="2400" i="1">
                            <a:latin typeface="Cambria Math" panose="02040503050406030204" pitchFamily="18" charset="0"/>
                          </a:rPr>
                          <m:t>𝑎</m:t>
                        </m:r>
                      </m:den>
                    </m:f>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altLang="en-US" sz="2400" dirty="0" smtClean="0"/>
              </a:p>
              <a:p>
                <a:r>
                  <a:rPr lang="en-US" altLang="en-US" sz="2400" dirty="0" smtClean="0"/>
                  <a:t>So </a:t>
                </a:r>
                <a14:m>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𝑦</m:t>
                        </m:r>
                      </m:den>
                    </m:f>
                  </m:oMath>
                </a14:m>
                <a:r>
                  <a:rPr lang="en-US" altLang="en-US" sz="2400" dirty="0" smtClean="0"/>
                  <a:t> </a:t>
                </a:r>
              </a:p>
              <a:p>
                <a:r>
                  <a:rPr lang="en-US" altLang="en-US" sz="2400" dirty="0" smtClean="0"/>
                  <a:t>In this problem we have </a:t>
                </a:r>
                <a:r>
                  <a:rPr lang="en-US" altLang="en-US" sz="2400" i="1" dirty="0" smtClean="0"/>
                  <a:t>a </a:t>
                </a:r>
                <a:r>
                  <a:rPr lang="en-US" altLang="en-US" sz="2400" dirty="0" smtClean="0"/>
                  <a:t>= 0.01,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=3836.15</m:t>
                    </m:r>
                  </m:oMath>
                </a14:m>
                <a:r>
                  <a:rPr lang="en-US" altLang="en-US" sz="2400" dirty="0" smtClean="0"/>
                  <a:t>, and </a:t>
                </a:r>
                <a14:m>
                  <m:oMath xmlns:m="http://schemas.openxmlformats.org/officeDocument/2006/math">
                    <m:r>
                      <a:rPr lang="en-US" sz="2400" i="1" smtClean="0">
                        <a:latin typeface="Cambria Math" panose="02040503050406030204" pitchFamily="18" charset="0"/>
                      </a:rPr>
                      <m:t>𝑦</m:t>
                    </m:r>
                    <m:r>
                      <a:rPr lang="en-US" sz="2400" b="0" i="1" smtClean="0">
                        <a:latin typeface="Cambria Math" panose="02040503050406030204" pitchFamily="18" charset="0"/>
                      </a:rPr>
                      <m:t>=</m:t>
                    </m:r>
                    <m:r>
                      <a:rPr lang="en-US" sz="2400" i="1" smtClean="0">
                        <a:latin typeface="Cambria Math" panose="02040503050406030204" pitchFamily="18" charset="0"/>
                      </a:rPr>
                      <m:t>5</m:t>
                    </m:r>
                    <m:r>
                      <a:rPr lang="en-US" sz="2400" b="0" i="1" smtClean="0">
                        <a:latin typeface="Cambria Math" panose="02040503050406030204" pitchFamily="18" charset="0"/>
                      </a:rPr>
                      <m:t>32,308</m:t>
                    </m:r>
                  </m:oMath>
                </a14:m>
                <a:r>
                  <a:rPr lang="en-US" altLang="en-US" sz="2400" dirty="0" smtClean="0"/>
                  <a:t>. Thus the sensitivity is computed as follows:</a:t>
                </a:r>
                <a:br>
                  <a:rPr lang="en-US" altLang="en-US" sz="2400" dirty="0" smtClean="0"/>
                </a:br>
                <a14:m>
                  <m:oMath xmlns:m="http://schemas.openxmlformats.org/officeDocument/2006/math">
                    <m:r>
                      <a:rPr lang="en-US" sz="2300" i="1">
                        <a:latin typeface="Cambria Math" panose="02040503050406030204" pitchFamily="18" charset="0"/>
                      </a:rPr>
                      <m:t>𝑆</m:t>
                    </m:r>
                    <m:d>
                      <m:dPr>
                        <m:ctrlPr>
                          <a:rPr lang="en-US" sz="2300" i="1">
                            <a:latin typeface="Cambria Math" panose="02040503050406030204" pitchFamily="18" charset="0"/>
                          </a:rPr>
                        </m:ctrlPr>
                      </m:dPr>
                      <m:e>
                        <m:r>
                          <a:rPr lang="en-US" sz="2300" i="1" smtClean="0">
                            <a:latin typeface="Cambria Math" panose="02040503050406030204" pitchFamily="18" charset="0"/>
                          </a:rPr>
                          <m:t>𝑦</m:t>
                        </m:r>
                        <m:r>
                          <a:rPr lang="en-US" sz="2300" b="0" i="1" smtClean="0">
                            <a:latin typeface="Cambria Math" panose="02040503050406030204" pitchFamily="18" charset="0"/>
                          </a:rPr>
                          <m:t>=532,308</m:t>
                        </m:r>
                        <m:r>
                          <a:rPr lang="en-US" sz="2300" i="1">
                            <a:latin typeface="Cambria Math" panose="02040503050406030204" pitchFamily="18" charset="0"/>
                          </a:rPr>
                          <m:t>,</m:t>
                        </m:r>
                        <m:r>
                          <a:rPr lang="en-US" sz="2300" i="1">
                            <a:latin typeface="Cambria Math" panose="02040503050406030204" pitchFamily="18" charset="0"/>
                          </a:rPr>
                          <m:t>𝑎</m:t>
                        </m:r>
                        <m:r>
                          <a:rPr lang="en-US" sz="2300" b="0" i="1" smtClean="0">
                            <a:latin typeface="Cambria Math" panose="02040503050406030204" pitchFamily="18" charset="0"/>
                          </a:rPr>
                          <m:t>=0.01</m:t>
                        </m:r>
                      </m:e>
                    </m:d>
                    <m:r>
                      <a:rPr lang="en-US" sz="2300" i="1">
                        <a:latin typeface="Cambria Math" panose="02040503050406030204" pitchFamily="18" charset="0"/>
                      </a:rPr>
                      <m:t>=</m:t>
                    </m:r>
                    <m:r>
                      <a:rPr lang="en-US" sz="2300" b="0" i="1" smtClean="0">
                        <a:latin typeface="Cambria Math" panose="02040503050406030204" pitchFamily="18" charset="0"/>
                      </a:rPr>
                      <m:t>−</m:t>
                    </m:r>
                    <m:sSup>
                      <m:sSupPr>
                        <m:ctrlPr>
                          <a:rPr lang="en-US" sz="2300" b="0" i="1" smtClean="0">
                            <a:latin typeface="Cambria Math" panose="02040503050406030204" pitchFamily="18" charset="0"/>
                          </a:rPr>
                        </m:ctrlPr>
                      </m:sSupPr>
                      <m:e>
                        <m:r>
                          <a:rPr lang="en-US" sz="2300" b="0" i="1" smtClean="0">
                            <a:latin typeface="Cambria Math" panose="02040503050406030204" pitchFamily="18" charset="0"/>
                          </a:rPr>
                          <m:t>(</m:t>
                        </m:r>
                        <m:r>
                          <a:rPr lang="en-US" sz="2300" i="1" smtClean="0">
                            <a:latin typeface="Cambria Math" panose="02040503050406030204" pitchFamily="18" charset="0"/>
                          </a:rPr>
                          <m:t>3</m:t>
                        </m:r>
                        <m:r>
                          <a:rPr lang="en-US" sz="2300" b="0" i="1" smtClean="0">
                            <a:latin typeface="Cambria Math" panose="02040503050406030204" pitchFamily="18" charset="0"/>
                          </a:rPr>
                          <m:t>836.15)</m:t>
                        </m:r>
                      </m:e>
                      <m:sup>
                        <m:r>
                          <a:rPr lang="en-US" sz="2300" b="0" i="1" smtClean="0">
                            <a:latin typeface="Cambria Math" panose="02040503050406030204" pitchFamily="18" charset="0"/>
                          </a:rPr>
                          <m:t>2</m:t>
                        </m:r>
                      </m:sup>
                    </m:sSup>
                    <m:r>
                      <a:rPr lang="en-US" sz="2300" i="1">
                        <a:latin typeface="Cambria Math" panose="02040503050406030204" pitchFamily="18" charset="0"/>
                      </a:rPr>
                      <m:t>⋅</m:t>
                    </m:r>
                    <m:f>
                      <m:fPr>
                        <m:ctrlPr>
                          <a:rPr lang="en-US" sz="2300" i="1">
                            <a:latin typeface="Cambria Math" panose="02040503050406030204" pitchFamily="18" charset="0"/>
                          </a:rPr>
                        </m:ctrlPr>
                      </m:fPr>
                      <m:num>
                        <m:r>
                          <a:rPr lang="en-US" sz="2300" b="0" i="1" smtClean="0">
                            <a:latin typeface="Cambria Math" panose="02040503050406030204" pitchFamily="18" charset="0"/>
                          </a:rPr>
                          <m:t>0.01</m:t>
                        </m:r>
                      </m:num>
                      <m:den>
                        <m:r>
                          <a:rPr lang="en-US" sz="2300" b="0" i="1" smtClean="0">
                            <a:latin typeface="Cambria Math" panose="02040503050406030204" pitchFamily="18" charset="0"/>
                          </a:rPr>
                          <m:t>532,308</m:t>
                        </m:r>
                      </m:den>
                    </m:f>
                    <m:r>
                      <a:rPr lang="en-US" sz="2300" b="0" i="1" smtClean="0">
                        <a:latin typeface="Cambria Math" panose="02040503050406030204" pitchFamily="18" charset="0"/>
                      </a:rPr>
                      <m:t>≈−0.28</m:t>
                    </m:r>
                  </m:oMath>
                </a14:m>
                <a:endParaRPr lang="en-US" altLang="en-US" sz="2300" dirty="0" smtClean="0"/>
              </a:p>
              <a:p>
                <a:pPr marL="457200" lvl="1" indent="0">
                  <a:buFont typeface="Arial"/>
                  <a:buNone/>
                </a:pPr>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60375" y="2984788"/>
                <a:ext cx="8332839" cy="3784002"/>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60375" y="1627268"/>
                <a:ext cx="8226425" cy="1104790"/>
              </a:xfrm>
              <a:prstGeom prst="rect">
                <a:avLst/>
              </a:prstGeom>
            </p:spPr>
            <p:txBody>
              <a:bodyPr wrap="square">
                <a:spAutoFit/>
              </a:bodyPr>
              <a:lstStyle/>
              <a:p>
                <a:pPr/>
                <a:r>
                  <a:rPr lang="en-US" sz="2200" dirty="0" smtClean="0"/>
                  <a:t>We have</a:t>
                </a:r>
                <a:r>
                  <a:rPr lang="en-US" sz="2400" i="1" dirty="0" smtClean="0">
                    <a:latin typeface="Cambria Math" panose="02040503050406030204" pitchFamily="18" charset="0"/>
                  </a:rPr>
                  <a:t/>
                </a:r>
                <a:br>
                  <a:rPr lang="en-US" sz="2400" i="1" dirty="0" smtClean="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𝑓</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i="1">
                          <a:latin typeface="Cambria Math" panose="02040503050406030204" pitchFamily="18" charset="0"/>
                        </a:rPr>
                        <m:t>=−</m:t>
                      </m:r>
                      <m:r>
                        <a:rPr lang="en-US" sz="2200" i="1">
                          <a:solidFill>
                            <a:srgbClr val="FF0000"/>
                          </a:solidFill>
                          <a:latin typeface="Cambria Math" panose="02040503050406030204" pitchFamily="18" charset="0"/>
                        </a:rPr>
                        <m:t>𝑎</m:t>
                      </m:r>
                      <m:sSubSup>
                        <m:sSubSupPr>
                          <m:ctrlPr>
                            <a:rPr lang="en-US" sz="2200" i="1">
                              <a:latin typeface="Cambria Math" panose="02040503050406030204" pitchFamily="18" charset="0"/>
                            </a:rPr>
                          </m:ctrlPr>
                        </m:sSubSupPr>
                        <m:e>
                          <m:r>
                            <a:rPr lang="en-US" sz="2200" i="1">
                              <a:latin typeface="Cambria Math" panose="02040503050406030204" pitchFamily="18" charset="0"/>
                            </a:rPr>
                            <m:t>𝑥</m:t>
                          </m:r>
                        </m:e>
                        <m:sub>
                          <m:r>
                            <a:rPr lang="en-US" sz="2200" i="1">
                              <a:latin typeface="Cambria Math" panose="02040503050406030204" pitchFamily="18" charset="0"/>
                            </a:rPr>
                            <m:t>1</m:t>
                          </m:r>
                        </m:sub>
                        <m:sup>
                          <m:r>
                            <a:rPr lang="en-US" sz="2200" i="1">
                              <a:latin typeface="Cambria Math" panose="02040503050406030204" pitchFamily="18" charset="0"/>
                            </a:rPr>
                            <m:t>2</m:t>
                          </m:r>
                        </m:sup>
                      </m:sSubSup>
                      <m:r>
                        <a:rPr lang="en-US" sz="2200" i="1">
                          <a:latin typeface="Cambria Math" panose="02040503050406030204" pitchFamily="18" charset="0"/>
                        </a:rPr>
                        <m:t>− 0.007</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i="1">
                          <a:latin typeface="Cambria Math" panose="02040503050406030204" pitchFamily="18" charset="0"/>
                        </a:rPr>
                        <m:t> + 144.0</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− 0.01</m:t>
                      </m:r>
                      <m:sSubSup>
                        <m:sSubSupPr>
                          <m:ctrlPr>
                            <a:rPr lang="en-US" sz="2200" i="1">
                              <a:latin typeface="Cambria Math" panose="02040503050406030204" pitchFamily="18" charset="0"/>
                            </a:rPr>
                          </m:ctrlPr>
                        </m:sSubSupPr>
                        <m:e>
                          <m:r>
                            <a:rPr lang="en-US" sz="2200" i="1">
                              <a:latin typeface="Cambria Math" panose="02040503050406030204" pitchFamily="18" charset="0"/>
                            </a:rPr>
                            <m:t>𝑥</m:t>
                          </m:r>
                        </m:e>
                        <m:sub>
                          <m:r>
                            <a:rPr lang="en-US" sz="2200" i="1">
                              <a:latin typeface="Cambria Math" panose="02040503050406030204" pitchFamily="18" charset="0"/>
                            </a:rPr>
                            <m:t>2</m:t>
                          </m:r>
                        </m:sub>
                        <m:sup>
                          <m:r>
                            <a:rPr lang="en-US" sz="2200" i="1">
                              <a:latin typeface="Cambria Math" panose="02040503050406030204" pitchFamily="18" charset="0"/>
                            </a:rPr>
                            <m:t>2</m:t>
                          </m:r>
                        </m:sup>
                      </m:sSubSup>
                      <m:r>
                        <a:rPr lang="en-US" sz="2200" i="1">
                          <a:latin typeface="Cambria Math" panose="02040503050406030204" pitchFamily="18" charset="0"/>
                        </a:rPr>
                        <m:t> + 174.0</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i="1">
                          <a:latin typeface="Cambria Math" panose="02040503050406030204" pitchFamily="18" charset="0"/>
                        </a:rPr>
                        <m:t>− 400000</m:t>
                      </m:r>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5" y="1627268"/>
                <a:ext cx="8226425" cy="1104790"/>
              </a:xfrm>
              <a:prstGeom prst="rect">
                <a:avLst/>
              </a:prstGeom>
              <a:blipFill>
                <a:blip r:embed="rId5"/>
                <a:stretch>
                  <a:fillRect l="-964" t="-3867" b="-552"/>
                </a:stretch>
              </a:blipFill>
            </p:spPr>
            <p:txBody>
              <a:bodyPr/>
              <a:lstStyle/>
              <a:p>
                <a:r>
                  <a:rPr lang="en-US">
                    <a:noFill/>
                  </a:rPr>
                  <a:t> </a:t>
                </a:r>
              </a:p>
            </p:txBody>
          </p:sp>
        </mc:Fallback>
      </mc:AlternateContent>
    </p:spTree>
    <p:extLst>
      <p:ext uri="{BB962C8B-B14F-4D97-AF65-F5344CB8AC3E}">
        <p14:creationId xmlns:p14="http://schemas.microsoft.com/office/powerpoint/2010/main" val="27350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Interpretation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460375" y="1627268"/>
                <a:ext cx="8226425" cy="2308324"/>
              </a:xfrm>
              <a:prstGeom prst="rect">
                <a:avLst/>
              </a:prstGeom>
            </p:spPr>
            <p:txBody>
              <a:bodyPr wrap="square">
                <a:spAutoFit/>
              </a:bodyPr>
              <a:lstStyle/>
              <a:p>
                <a:r>
                  <a:rPr lang="en-US" sz="2400" dirty="0" smtClean="0"/>
                  <a:t>We have the following:</a:t>
                </a: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=3836.15,</m:t>
                        </m:r>
                        <m:r>
                          <a:rPr lang="en-US" sz="2400" i="1">
                            <a:latin typeface="Cambria Math" panose="02040503050406030204" pitchFamily="18" charset="0"/>
                          </a:rPr>
                          <m:t>𝑎</m:t>
                        </m:r>
                        <m:r>
                          <a:rPr lang="en-US" sz="2400" i="1">
                            <a:latin typeface="Cambria Math" panose="02040503050406030204" pitchFamily="18" charset="0"/>
                          </a:rPr>
                          <m:t>=0.01</m:t>
                        </m:r>
                      </m:e>
                    </m:d>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r>
                      <a:rPr lang="en-US" sz="2400" b="0" i="1" smtClean="0">
                        <a:latin typeface="Cambria Math" panose="02040503050406030204" pitchFamily="18" charset="0"/>
                      </a:rPr>
                      <m:t>77</m:t>
                    </m:r>
                  </m:oMath>
                </a14:m>
                <a:endParaRPr lang="en-US" sz="2400" i="1" dirty="0" smtClean="0">
                  <a:latin typeface="Cambria Math" panose="02040503050406030204" pitchFamily="18" charset="0"/>
                </a:endParaRPr>
              </a:p>
              <a:p>
                <a:pPr marL="342900" indent="-342900">
                  <a:buFont typeface="Arial" panose="020B0604020202020204" pitchFamily="34" charset="0"/>
                  <a:buChar char="•"/>
                </a:pPr>
                <a:endParaRPr lang="en-US" sz="24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smtClean="0">
                            <a:latin typeface="Cambria Math" panose="02040503050406030204" pitchFamily="18" charset="0"/>
                          </a:rPr>
                          <m:t>6153.85</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=0.01</m:t>
                        </m:r>
                      </m:e>
                    </m:d>
                    <m:r>
                      <a:rPr lang="en-US" sz="2400" i="1">
                        <a:latin typeface="Cambria Math" panose="02040503050406030204" pitchFamily="18" charset="0"/>
                      </a:rPr>
                      <m:t>≈</m:t>
                    </m:r>
                    <m:r>
                      <a:rPr lang="en-US" sz="2400" b="0" i="1" smtClean="0">
                        <a:latin typeface="Cambria Math" panose="02040503050406030204" pitchFamily="18" charset="0"/>
                      </a:rPr>
                      <m:t>0.48</m:t>
                    </m:r>
                  </m:oMath>
                </a14:m>
                <a:endParaRPr lang="en-US" sz="2400" i="1" dirty="0" smtClean="0">
                  <a:latin typeface="Cambria Math" panose="02040503050406030204" pitchFamily="18" charset="0"/>
                </a:endParaRPr>
              </a:p>
              <a:p>
                <a:pPr marL="342900" indent="-342900">
                  <a:buFont typeface="Arial" panose="020B0604020202020204" pitchFamily="34" charset="0"/>
                  <a:buChar char="•"/>
                </a:pPr>
                <a:endParaRPr lang="en-US" sz="24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=532308,</m:t>
                        </m:r>
                        <m:r>
                          <a:rPr lang="en-US" sz="2400" i="1">
                            <a:latin typeface="Cambria Math" panose="02040503050406030204" pitchFamily="18" charset="0"/>
                          </a:rPr>
                          <m:t>𝑎</m:t>
                        </m:r>
                        <m:r>
                          <a:rPr lang="en-US" sz="2400" i="1">
                            <a:latin typeface="Cambria Math" panose="02040503050406030204" pitchFamily="18" charset="0"/>
                          </a:rPr>
                          <m:t>=0.01</m:t>
                        </m:r>
                      </m:e>
                    </m:d>
                    <m:r>
                      <a:rPr lang="en-US" sz="2400" i="1">
                        <a:latin typeface="Cambria Math" panose="02040503050406030204" pitchFamily="18" charset="0"/>
                      </a:rPr>
                      <m:t>≈−0.</m:t>
                    </m:r>
                    <m:r>
                      <a:rPr lang="en-US" sz="2400" b="0" i="1" smtClean="0">
                        <a:latin typeface="Cambria Math" panose="02040503050406030204" pitchFamily="18" charset="0"/>
                      </a:rPr>
                      <m:t>28</m:t>
                    </m:r>
                  </m:oMath>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5" y="1627268"/>
                <a:ext cx="8226425" cy="2308324"/>
              </a:xfrm>
              <a:prstGeom prst="rect">
                <a:avLst/>
              </a:prstGeom>
              <a:blipFill>
                <a:blip r:embed="rId3"/>
                <a:stretch>
                  <a:fillRect l="-1186" t="-2111" b="-3958"/>
                </a:stretch>
              </a:blipFill>
            </p:spPr>
            <p:txBody>
              <a:bodyPr/>
              <a:lstStyle/>
              <a:p>
                <a:r>
                  <a:rPr lang="en-US">
                    <a:noFill/>
                  </a:rPr>
                  <a:t> </a:t>
                </a:r>
              </a:p>
            </p:txBody>
          </p:sp>
        </mc:Fallback>
      </mc:AlternateContent>
      <p:sp>
        <p:nvSpPr>
          <p:cNvPr id="3" name="TextBox 2"/>
          <p:cNvSpPr txBox="1"/>
          <p:nvPr/>
        </p:nvSpPr>
        <p:spPr>
          <a:xfrm>
            <a:off x="457201" y="4145223"/>
            <a:ext cx="8229600" cy="1569660"/>
          </a:xfrm>
          <a:prstGeom prst="rect">
            <a:avLst/>
          </a:prstGeom>
          <a:noFill/>
        </p:spPr>
        <p:txBody>
          <a:bodyPr wrap="square" rtlCol="0">
            <a:spAutoFit/>
          </a:bodyPr>
          <a:lstStyle/>
          <a:p>
            <a:r>
              <a:rPr lang="en-US" sz="2400" b="1" dirty="0" smtClean="0"/>
              <a:t>Interpretation:</a:t>
            </a:r>
          </a:p>
          <a:p>
            <a:r>
              <a:rPr lang="en-US" sz="2400" dirty="0" smtClean="0"/>
              <a:t>If the price elasticity for the 19-inch sets were to increase by 10% then we should make 7.7% fewer 19-inch sets and 4.8% more 21-inch sets. The resulting profit would decrease by 2.8%.</a:t>
            </a:r>
            <a:endParaRPr lang="en-US" sz="2400" dirty="0"/>
          </a:p>
        </p:txBody>
      </p:sp>
    </p:spTree>
    <p:extLst>
      <p:ext uri="{BB962C8B-B14F-4D97-AF65-F5344CB8AC3E}">
        <p14:creationId xmlns:p14="http://schemas.microsoft.com/office/powerpoint/2010/main" val="264042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Robustness with respect to </a:t>
            </a:r>
            <a:r>
              <a:rPr lang="en-US" sz="3900" i="1" dirty="0">
                <a:solidFill>
                  <a:schemeClr val="bg1"/>
                </a:solidFill>
              </a:rPr>
              <a:t>a</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57200" y="1531938"/>
            <a:ext cx="8226425" cy="830997"/>
          </a:xfrm>
          <a:prstGeom prst="rect">
            <a:avLst/>
          </a:prstGeom>
        </p:spPr>
        <p:txBody>
          <a:bodyPr wrap="square">
            <a:spAutoFit/>
          </a:bodyPr>
          <a:lstStyle/>
          <a:p>
            <a:r>
              <a:rPr lang="en-US" sz="2400" dirty="0" smtClean="0"/>
              <a:t>Suppose we are 10% off on our estimation of </a:t>
            </a:r>
            <a:r>
              <a:rPr lang="en-US" sz="2400" i="1" dirty="0" smtClean="0"/>
              <a:t>a</a:t>
            </a:r>
            <a:r>
              <a:rPr lang="en-US" sz="2400" dirty="0" smtClean="0"/>
              <a:t> = 0.01. So, really </a:t>
            </a:r>
            <a:r>
              <a:rPr lang="en-US" sz="2400" i="1" dirty="0" smtClean="0"/>
              <a:t>a </a:t>
            </a:r>
            <a:r>
              <a:rPr lang="en-US" sz="2400" dirty="0" smtClean="0"/>
              <a:t>= 0.011. </a:t>
            </a:r>
          </a:p>
        </p:txBody>
      </p:sp>
      <mc:AlternateContent xmlns:mc="http://schemas.openxmlformats.org/markup-compatibility/2006" xmlns:a14="http://schemas.microsoft.com/office/drawing/2010/main">
        <mc:Choice Requires="a14">
          <p:sp>
            <p:nvSpPr>
              <p:cNvPr id="3" name="TextBox 2"/>
              <p:cNvSpPr txBox="1"/>
              <p:nvPr/>
            </p:nvSpPr>
            <p:spPr>
              <a:xfrm>
                <a:off x="460375" y="2362935"/>
                <a:ext cx="8229600" cy="3647152"/>
              </a:xfrm>
              <a:prstGeom prst="rect">
                <a:avLst/>
              </a:prstGeom>
              <a:noFill/>
            </p:spPr>
            <p:txBody>
              <a:bodyPr wrap="square" rtlCol="0">
                <a:spAutoFit/>
              </a:bodyPr>
              <a:lstStyle/>
              <a:p>
                <a:pPr marL="342900" indent="-342900">
                  <a:buFont typeface="Arial" panose="020B0604020202020204" pitchFamily="34" charset="0"/>
                  <a:buChar char="•"/>
                </a:pPr>
                <a:r>
                  <a:rPr lang="en-US" sz="2100" dirty="0" smtClean="0"/>
                  <a:t>Redoing our calculations with </a:t>
                </a:r>
                <a:r>
                  <a:rPr lang="en-US" sz="2100" i="1" dirty="0" smtClean="0"/>
                  <a:t>a </a:t>
                </a:r>
                <a:r>
                  <a:rPr lang="en-US" sz="2100" dirty="0" smtClean="0"/>
                  <a:t>= 0.011 we get a maximum profit of  $518,571</a:t>
                </a:r>
                <a:r>
                  <a:rPr lang="en-US" sz="2100" dirty="0"/>
                  <a:t>.</a:t>
                </a:r>
                <a:r>
                  <a:rPr lang="en-US" sz="2100" dirty="0" smtClean="0"/>
                  <a:t/>
                </a:r>
                <a:br>
                  <a:rPr lang="en-US" sz="2100" dirty="0" smtClean="0"/>
                </a:br>
                <a:endParaRPr lang="en-US" sz="2100" dirty="0" smtClean="0"/>
              </a:p>
              <a:p>
                <a:pPr marL="342900" indent="-342900">
                  <a:buFont typeface="Arial" panose="020B0604020202020204" pitchFamily="34" charset="0"/>
                  <a:buChar char="•"/>
                </a:pPr>
                <a:r>
                  <a:rPr lang="en-US" sz="2100" dirty="0" smtClean="0"/>
                  <a:t>However, if we just use our original results (from </a:t>
                </a:r>
                <a:r>
                  <a:rPr lang="en-US" sz="2100" i="1" dirty="0" smtClean="0"/>
                  <a:t>a</a:t>
                </a:r>
                <a:r>
                  <a:rPr lang="en-US" sz="2100" dirty="0" smtClean="0"/>
                  <a:t>=0.01):</a:t>
                </a:r>
                <a:br>
                  <a:rPr lang="en-US" sz="2100" dirty="0" smtClean="0"/>
                </a:b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 </m:t>
                    </m:r>
                    <m:r>
                      <a:rPr lang="en-US" sz="2000" i="1">
                        <a:latin typeface="Cambria Math" panose="02040503050406030204" pitchFamily="18" charset="0"/>
                      </a:rPr>
                      <m:t>3836.15 </m:t>
                    </m:r>
                  </m:oMath>
                </a14:m>
                <a:r>
                  <a:rPr lang="en-US" sz="2100" dirty="0"/>
                  <a:t>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 </m:t>
                    </m:r>
                    <m:r>
                      <a:rPr lang="en-US" sz="2000" i="1">
                        <a:latin typeface="Cambria Math" panose="02040503050406030204" pitchFamily="18" charset="0"/>
                      </a:rPr>
                      <m:t>6153.85</m:t>
                    </m:r>
                  </m:oMath>
                </a14:m>
                <a:r>
                  <a:rPr lang="en-US" sz="2100" dirty="0"/>
                  <a:t> </a:t>
                </a:r>
                <a:r>
                  <a:rPr lang="en-US" sz="2100" dirty="0" smtClean="0"/>
                  <a:t/>
                </a:r>
                <a:br>
                  <a:rPr lang="en-US" sz="2100" dirty="0" smtClean="0"/>
                </a:br>
                <a:r>
                  <a:rPr lang="en-US" sz="2100" dirty="0" smtClean="0"/>
                  <a:t>in the profit function with </a:t>
                </a:r>
                <a:r>
                  <a:rPr lang="en-US" sz="2100" i="1" dirty="0" smtClean="0"/>
                  <a:t>a </a:t>
                </a:r>
                <a:r>
                  <a:rPr lang="en-US" sz="2100" dirty="0" smtClean="0"/>
                  <a:t>= 0.011 we get a profit of $517,515</a:t>
                </a:r>
                <a:br>
                  <a:rPr lang="en-US" sz="2100" dirty="0" smtClean="0"/>
                </a:br>
                <a:endParaRPr lang="en-US" sz="2100" dirty="0" smtClean="0"/>
              </a:p>
              <a:p>
                <a:pPr marL="342900" indent="-342900">
                  <a:buFont typeface="Arial" panose="020B0604020202020204" pitchFamily="34" charset="0"/>
                  <a:buChar char="•"/>
                </a:pPr>
                <a:r>
                  <a:rPr lang="en-US" sz="2100" dirty="0" smtClean="0"/>
                  <a:t>Thus we have profit loss of </a:t>
                </a:r>
                <a:r>
                  <a:rPr lang="en-US" sz="2100" dirty="0"/>
                  <a:t>(518,571 </a:t>
                </a:r>
                <a:r>
                  <a:rPr lang="en-US" sz="2100" dirty="0" smtClean="0"/>
                  <a:t>- </a:t>
                </a:r>
                <a:r>
                  <a:rPr lang="en-US" sz="2100" dirty="0"/>
                  <a:t>517,515)/ 518,571 </a:t>
                </a:r>
                <a:r>
                  <a:rPr lang="en-US" sz="2100" dirty="0" smtClean="0"/>
                  <a:t>≈ 0.0020 or 0.20%</a:t>
                </a:r>
                <a:br>
                  <a:rPr lang="en-US" sz="2100" dirty="0" smtClean="0"/>
                </a:br>
                <a:endParaRPr lang="en-US" sz="2100" dirty="0" smtClean="0"/>
              </a:p>
              <a:p>
                <a:pPr marL="342900" indent="-342900">
                  <a:buFont typeface="Arial" panose="020B0604020202020204" pitchFamily="34" charset="0"/>
                  <a:buChar char="•"/>
                </a:pPr>
                <a:r>
                  <a:rPr lang="en-US" sz="2100" dirty="0" smtClean="0"/>
                  <a:t>Our model appears to be very robust (with respect to </a:t>
                </a:r>
                <a:r>
                  <a:rPr lang="en-US" sz="2100" i="1" dirty="0" smtClean="0"/>
                  <a:t>a</a:t>
                </a:r>
                <a:r>
                  <a:rPr lang="en-US" sz="2100" dirty="0" smtClean="0"/>
                  <a:t>).</a:t>
                </a:r>
                <a:endParaRPr lang="en-US" sz="2100" dirty="0"/>
              </a:p>
            </p:txBody>
          </p:sp>
        </mc:Choice>
        <mc:Fallback xmlns="">
          <p:sp>
            <p:nvSpPr>
              <p:cNvPr id="3" name="TextBox 2"/>
              <p:cNvSpPr txBox="1">
                <a:spLocks noRot="1" noChangeAspect="1" noMove="1" noResize="1" noEditPoints="1" noAdjustHandles="1" noChangeArrowheads="1" noChangeShapeType="1" noTextEdit="1"/>
              </p:cNvSpPr>
              <p:nvPr/>
            </p:nvSpPr>
            <p:spPr>
              <a:xfrm>
                <a:off x="460375" y="2362935"/>
                <a:ext cx="8229600" cy="3647152"/>
              </a:xfrm>
              <a:prstGeom prst="rect">
                <a:avLst/>
              </a:prstGeom>
              <a:blipFill>
                <a:blip r:embed="rId3"/>
                <a:stretch>
                  <a:fillRect l="-741" t="-1171" b="-2341"/>
                </a:stretch>
              </a:blipFill>
            </p:spPr>
            <p:txBody>
              <a:bodyPr/>
              <a:lstStyle/>
              <a:p>
                <a:r>
                  <a:rPr lang="en-US">
                    <a:noFill/>
                  </a:rPr>
                  <a:t> </a:t>
                </a:r>
              </a:p>
            </p:txBody>
          </p:sp>
        </mc:Fallback>
      </mc:AlternateContent>
    </p:spTree>
    <p:extLst>
      <p:ext uri="{BB962C8B-B14F-4D97-AF65-F5344CB8AC3E}">
        <p14:creationId xmlns:p14="http://schemas.microsoft.com/office/powerpoint/2010/main" val="347887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Shadow Prices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477866"/>
            <a:ext cx="8595135"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t>For maximization problems </a:t>
            </a:r>
            <a:r>
              <a:rPr lang="en-US" sz="2200" dirty="0" smtClean="0"/>
              <a:t>constraints </a:t>
            </a:r>
            <a:r>
              <a:rPr lang="en-US" sz="2200" dirty="0"/>
              <a:t>can often be thought of as restrictions on the amount of resources available, and the objective can be thought of as profit. </a:t>
            </a:r>
            <a:endParaRPr lang="en-US" sz="2200" dirty="0" smtClean="0"/>
          </a:p>
          <a:p>
            <a:pPr marL="285750" indent="-285750">
              <a:buFont typeface="Arial" panose="020B0604020202020204" pitchFamily="34" charset="0"/>
              <a:buChar char="•"/>
            </a:pPr>
            <a:r>
              <a:rPr lang="en-US" sz="2200" dirty="0" smtClean="0"/>
              <a:t>The</a:t>
            </a:r>
            <a:r>
              <a:rPr lang="en-US" sz="2200" dirty="0"/>
              <a:t> </a:t>
            </a:r>
            <a:r>
              <a:rPr lang="en-US" sz="2200" i="1" u="sng" dirty="0"/>
              <a:t>shadow </a:t>
            </a:r>
            <a:r>
              <a:rPr lang="en-US" sz="2200" i="1" u="sng" dirty="0" smtClean="0"/>
              <a:t>price</a:t>
            </a:r>
            <a:r>
              <a:rPr lang="en-US" sz="2200" i="1" dirty="0" smtClean="0"/>
              <a:t> </a:t>
            </a:r>
            <a:r>
              <a:rPr lang="en-US" sz="2200" dirty="0" smtClean="0"/>
              <a:t>associated </a:t>
            </a:r>
            <a:r>
              <a:rPr lang="en-US" sz="2200" dirty="0"/>
              <a:t>with a particular constraint tells you how much the optimal value of the objective would increase per unit increase in the amount of resources available. In other words, the shadow price associated with a resource tells you how much more profit you would get by increasing the amount of that resource by one unit. </a:t>
            </a:r>
            <a:endParaRPr lang="en-US" sz="2200" dirty="0" smtClean="0"/>
          </a:p>
        </p:txBody>
      </p:sp>
      <p:sp>
        <p:nvSpPr>
          <p:cNvPr id="5" name="Rectangle 4"/>
          <p:cNvSpPr/>
          <p:nvPr/>
        </p:nvSpPr>
        <p:spPr>
          <a:xfrm>
            <a:off x="457200" y="4476454"/>
            <a:ext cx="8226425" cy="1785104"/>
          </a:xfrm>
          <a:prstGeom prst="rect">
            <a:avLst/>
          </a:prstGeom>
        </p:spPr>
        <p:txBody>
          <a:bodyPr wrap="square">
            <a:spAutoFit/>
          </a:bodyPr>
          <a:lstStyle/>
          <a:p>
            <a:r>
              <a:rPr lang="en-US" sz="2200" b="1" u="sng" dirty="0"/>
              <a:t>Parameters (Constraints):</a:t>
            </a:r>
          </a:p>
          <a:p>
            <a:r>
              <a:rPr lang="en-US" sz="2200" dirty="0"/>
              <a:t>5000 – max number of 19 inch </a:t>
            </a:r>
            <a:r>
              <a:rPr lang="en-US" sz="2200" dirty="0" smtClean="0"/>
              <a:t>sets (resource: circuit board)</a:t>
            </a:r>
            <a:endParaRPr lang="en-US" sz="2200" dirty="0"/>
          </a:p>
          <a:p>
            <a:r>
              <a:rPr lang="en-US" sz="2200" dirty="0"/>
              <a:t>8000 – max number of 21 inch </a:t>
            </a:r>
            <a:r>
              <a:rPr lang="en-US" sz="2200" dirty="0" smtClean="0"/>
              <a:t>sets </a:t>
            </a:r>
            <a:r>
              <a:rPr lang="en-US" sz="2200" dirty="0"/>
              <a:t>(resource: circuit board)</a:t>
            </a:r>
          </a:p>
          <a:p>
            <a:r>
              <a:rPr lang="en-US" sz="2200" dirty="0"/>
              <a:t>10000 – combine max number of TV sets that can be </a:t>
            </a:r>
            <a:r>
              <a:rPr lang="en-US" sz="2200" dirty="0" smtClean="0"/>
              <a:t>produced (resource: capacity)</a:t>
            </a:r>
            <a:endParaRPr lang="en-US" sz="2200" dirty="0"/>
          </a:p>
        </p:txBody>
      </p:sp>
    </p:spTree>
    <p:extLst>
      <p:ext uri="{BB962C8B-B14F-4D97-AF65-F5344CB8AC3E}">
        <p14:creationId xmlns:p14="http://schemas.microsoft.com/office/powerpoint/2010/main" val="352055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68" y="274638"/>
            <a:ext cx="8229600" cy="1143000"/>
          </a:xfrm>
          <a:solidFill>
            <a:srgbClr val="210042"/>
          </a:solidFill>
        </p:spPr>
        <p:txBody>
          <a:bodyPr>
            <a:normAutofit/>
          </a:bodyPr>
          <a:lstStyle/>
          <a:p>
            <a:r>
              <a:rPr lang="en-US" sz="3900" dirty="0" smtClean="0">
                <a:solidFill>
                  <a:schemeClr val="bg1"/>
                </a:solidFill>
              </a:rPr>
              <a:t>Price Elasticity for Production Capacity</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460375" y="1536572"/>
            <a:ext cx="8229600" cy="196342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u="sng" dirty="0"/>
              <a:t>Parameters (Constraints):</a:t>
            </a:r>
          </a:p>
          <a:p>
            <a:r>
              <a:rPr lang="en-US" sz="2000" dirty="0"/>
              <a:t>5000 – max number of 19 inch sets (resource: circuit board)</a:t>
            </a:r>
          </a:p>
          <a:p>
            <a:r>
              <a:rPr lang="en-US" sz="2000" dirty="0"/>
              <a:t>8000 – max number of 21 inch sets (resource: circuit board)</a:t>
            </a:r>
          </a:p>
          <a:p>
            <a:r>
              <a:rPr lang="en-US" sz="2000" i="1" dirty="0" smtClean="0">
                <a:solidFill>
                  <a:srgbClr val="FF0000"/>
                </a:solidFill>
              </a:rPr>
              <a:t>c</a:t>
            </a:r>
            <a:r>
              <a:rPr lang="en-US" sz="2000" dirty="0" smtClean="0"/>
              <a:t> </a:t>
            </a:r>
            <a:r>
              <a:rPr lang="en-US" sz="2000" dirty="0"/>
              <a:t>– combine max number of TV sets that can be produced (resource: capacity).</a:t>
            </a:r>
          </a:p>
        </p:txBody>
      </p:sp>
      <p:sp>
        <p:nvSpPr>
          <p:cNvPr id="3" name="TextBox 2"/>
          <p:cNvSpPr txBox="1"/>
          <p:nvPr/>
        </p:nvSpPr>
        <p:spPr>
          <a:xfrm>
            <a:off x="473382" y="3699768"/>
            <a:ext cx="8216593" cy="1938992"/>
          </a:xfrm>
          <a:prstGeom prst="rect">
            <a:avLst/>
          </a:prstGeom>
          <a:noFill/>
        </p:spPr>
        <p:txBody>
          <a:bodyPr wrap="square" rtlCol="0">
            <a:spAutoFit/>
          </a:bodyPr>
          <a:lstStyle/>
          <a:p>
            <a:r>
              <a:rPr lang="en-US" sz="2000" dirty="0" smtClean="0"/>
              <a:t>We will per form sensitivity analysis on the amount of capacity available for TV production, calling this parameter </a:t>
            </a:r>
            <a:r>
              <a:rPr lang="en-US" sz="2000" i="1" dirty="0" smtClean="0">
                <a:solidFill>
                  <a:srgbClr val="FF0000"/>
                </a:solidFill>
              </a:rPr>
              <a:t>c</a:t>
            </a:r>
            <a:r>
              <a:rPr lang="en-US" sz="2000" i="1" dirty="0" smtClean="0"/>
              <a:t>. </a:t>
            </a:r>
            <a:r>
              <a:rPr lang="en-US" sz="2000" dirty="0" smtClean="0"/>
              <a:t>Along the way we will compute and discuss the </a:t>
            </a:r>
            <a:r>
              <a:rPr lang="en-US" sz="2000" i="1" dirty="0" smtClean="0"/>
              <a:t>shadow price </a:t>
            </a:r>
            <a:r>
              <a:rPr lang="en-US" sz="2000" dirty="0" smtClean="0"/>
              <a:t>for production capacity.</a:t>
            </a:r>
          </a:p>
          <a:p>
            <a:endParaRPr lang="en-US" sz="2000" i="1" dirty="0"/>
          </a:p>
          <a:p>
            <a:r>
              <a:rPr lang="en-US" sz="2000" dirty="0" smtClean="0"/>
              <a:t>We now examine how this changes the model, again using Lagrange multipliers.</a:t>
            </a:r>
            <a:endParaRPr lang="en-US" sz="2000" dirty="0"/>
          </a:p>
        </p:txBody>
      </p:sp>
    </p:spTree>
    <p:extLst>
      <p:ext uri="{BB962C8B-B14F-4D97-AF65-F5344CB8AC3E}">
        <p14:creationId xmlns:p14="http://schemas.microsoft.com/office/powerpoint/2010/main" val="71354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Updated Model</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7" name="TextBox 16"/>
              <p:cNvSpPr txBox="1"/>
              <p:nvPr/>
            </p:nvSpPr>
            <p:spPr>
              <a:xfrm>
                <a:off x="3426542" y="3432888"/>
                <a:ext cx="5628968" cy="2859694"/>
              </a:xfrm>
              <a:prstGeom prst="rect">
                <a:avLst/>
              </a:prstGeom>
              <a:noFill/>
              <a:ln>
                <a:solidFill>
                  <a:srgbClr val="002060"/>
                </a:solidFill>
              </a:ln>
            </p:spPr>
            <p:txBody>
              <a:bodyPr wrap="square" rtlCol="0">
                <a:spAutoFit/>
              </a:bodyPr>
              <a:lstStyle/>
              <a:p>
                <a:r>
                  <a:rPr lang="en-US" dirty="0" smtClean="0"/>
                  <a:t>Substituting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i="1" dirty="0" smtClean="0"/>
                  <a:t> </a:t>
                </a:r>
                <a:r>
                  <a:rPr lang="en-US" dirty="0" smtClean="0"/>
                  <a:t>for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i="1" dirty="0" smtClean="0"/>
                  <a:t> </a:t>
                </a:r>
                <a:r>
                  <a:rPr lang="en-US" dirty="0" smtClean="0"/>
                  <a:t>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oMath>
                </a14:m>
                <a:r>
                  <a:rPr lang="en-US" i="1" dirty="0" smtClean="0"/>
                  <a:t> </a:t>
                </a:r>
                <a:r>
                  <a:rPr lang="en-US" dirty="0" smtClean="0"/>
                  <a:t>for </a:t>
                </a:r>
                <a:r>
                  <a:rPr lang="en-US" i="1" dirty="0" smtClean="0"/>
                  <a:t>P </a:t>
                </a:r>
                <a:r>
                  <a:rPr lang="en-US" dirty="0" smtClean="0"/>
                  <a:t>we get : </a:t>
                </a:r>
                <a:br>
                  <a:rPr lang="en-US" dirty="0" smtClean="0"/>
                </a:br>
                <a:r>
                  <a:rPr lang="en-US" dirty="0" smtClean="0"/>
                  <a:t>Maximize the </a:t>
                </a:r>
                <a:r>
                  <a:rPr lang="en-US" dirty="0"/>
                  <a:t>f</a:t>
                </a:r>
                <a:r>
                  <a:rPr lang="en-US"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solidFill>
                            <a:schemeClr val="tx1"/>
                          </a:solidFill>
                          <a:latin typeface="Cambria Math" panose="02040503050406030204" pitchFamily="18" charset="0"/>
                        </a:rPr>
                        <m:t>−0.01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dirty="0" smtClean="0"/>
                  <a:t>over the region:</a:t>
                </a:r>
              </a:p>
              <a:p>
                <a:r>
                  <a:rPr lang="en-US" dirty="0" smtClean="0">
                    <a:solidFill>
                      <a:srgbClr val="FF0000"/>
                    </a:solidFill>
                  </a:rPr>
                  <a:t>				</a:t>
                </a:r>
                <a14:m>
                  <m:oMath xmlns:m="http://schemas.openxmlformats.org/officeDocument/2006/math">
                    <m:r>
                      <a:rPr lang="en-US" dirty="0" smtClean="0">
                        <a:solidFill>
                          <a:schemeClr val="tx1"/>
                        </a:solidFill>
                        <a:latin typeface="Cambria Math" panose="02040503050406030204" pitchFamily="18" charset="0"/>
                      </a:rPr>
                      <m:t>0</m:t>
                    </m:r>
                    <m:r>
                      <a:rPr lang="en-US" b="0" i="1" dirty="0"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≤5000</m:t>
                    </m:r>
                  </m:oMath>
                </a14:m>
                <a:endParaRPr lang="en-US" i="1" dirty="0">
                  <a:solidFill>
                    <a:schemeClr val="tx1"/>
                  </a:solidFill>
                </a:endParaRPr>
              </a:p>
              <a:p>
                <a:r>
                  <a:rPr lang="en-US" dirty="0" smtClean="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≤8000</m:t>
                    </m:r>
                  </m:oMath>
                </a14:m>
                <a:endParaRPr lang="en-US" i="1" dirty="0">
                  <a:solidFill>
                    <a:schemeClr val="tx1"/>
                  </a:solidFill>
                </a:endParaRPr>
              </a:p>
              <a:p>
                <a:r>
                  <a:rPr lang="en-US" dirty="0" smtClean="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𝑐</m:t>
                    </m:r>
                  </m:oMath>
                </a14:m>
                <a:endParaRPr lang="en-US" i="1" dirty="0">
                  <a:solidFill>
                    <a:srgbClr val="FF0000"/>
                  </a:solidFill>
                </a:endParaRPr>
              </a:p>
              <a:p>
                <a:endParaRPr lang="en-US"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3426542" y="3432888"/>
                <a:ext cx="5628968" cy="2859694"/>
              </a:xfrm>
              <a:prstGeom prst="rect">
                <a:avLst/>
              </a:prstGeom>
              <a:blipFill>
                <a:blip r:embed="rId5"/>
                <a:stretch>
                  <a:fillRect l="-757" t="-849" r="-649"/>
                </a:stretch>
              </a:blipFill>
              <a:ln>
                <a:solidFill>
                  <a:srgbClr val="002060"/>
                </a:solidFill>
              </a:ln>
            </p:spPr>
            <p:txBody>
              <a:bodyPr/>
              <a:lstStyle/>
              <a:p>
                <a:r>
                  <a:rPr lang="en-US">
                    <a:noFill/>
                  </a:rPr>
                  <a:t> </a:t>
                </a:r>
              </a:p>
            </p:txBody>
          </p:sp>
        </mc:Fallback>
      </mc:AlternateContent>
      <p:pic>
        <p:nvPicPr>
          <p:cNvPr id="9" name="Picture 8"/>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939845" y="2155901"/>
            <a:ext cx="3521526" cy="1010286"/>
          </a:xfrm>
          <a:prstGeom prst="rect">
            <a:avLst/>
          </a:prstGeom>
        </p:spPr>
      </p:pic>
      <mc:AlternateContent xmlns:mc="http://schemas.openxmlformats.org/markup-compatibility/2006" xmlns:a14="http://schemas.microsoft.com/office/drawing/2010/main">
        <mc:Choice Requires="a14">
          <p:sp>
            <p:nvSpPr>
              <p:cNvPr id="11" name="Content Placeholder 2"/>
              <p:cNvSpPr txBox="1">
                <a:spLocks/>
              </p:cNvSpPr>
              <p:nvPr/>
            </p:nvSpPr>
            <p:spPr>
              <a:xfrm>
                <a:off x="460374" y="1531937"/>
                <a:ext cx="2966167" cy="3929647"/>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None/>
                </a:pPr>
                <a14:m>
                  <m:oMathPara xmlns:m="http://schemas.openxmlformats.org/officeDocument/2006/math">
                    <m:oMathParaPr>
                      <m:jc m:val="left"/>
                    </m:oMathParaPr>
                    <m:oMath xmlns:m="http://schemas.openxmlformats.org/officeDocument/2006/math">
                      <m:r>
                        <a:rPr lang="en-US" sz="1800" i="1" smtClean="0">
                          <a:solidFill>
                            <a:schemeClr val="tx1"/>
                          </a:solidFill>
                          <a:latin typeface="Cambria Math" panose="02040503050406030204" pitchFamily="18" charset="0"/>
                        </a:rPr>
                        <m:t>𝑠</m:t>
                      </m:r>
                      <m:r>
                        <a:rPr lang="en-US" sz="1800" b="0" i="1" smtClean="0">
                          <a:solidFill>
                            <a:schemeClr val="tx1"/>
                          </a:solidFill>
                          <a:latin typeface="Cambria Math" panose="02040503050406030204" pitchFamily="18" charset="0"/>
                        </a:rPr>
                        <m:t>≤500</m:t>
                      </m:r>
                      <m:r>
                        <a:rPr lang="en-US" sz="1800" i="1">
                          <a:solidFill>
                            <a:schemeClr val="tx1"/>
                          </a:solidFill>
                          <a:latin typeface="Cambria Math" panose="02040503050406030204" pitchFamily="18" charset="0"/>
                        </a:rPr>
                        <m:t>0</m:t>
                      </m:r>
                    </m:oMath>
                  </m:oMathPara>
                </a14:m>
                <a:endParaRPr lang="en-US" sz="1800" i="1" dirty="0">
                  <a:solidFill>
                    <a:schemeClr val="tx1"/>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panose="02040503050406030204" pitchFamily="18" charset="0"/>
                        </a:rPr>
                        <m:t>𝑡</m:t>
                      </m:r>
                      <m:r>
                        <a:rPr lang="en-US" sz="1800" i="1">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8</m:t>
                      </m:r>
                      <m:r>
                        <a:rPr lang="en-US" sz="1800" i="1">
                          <a:solidFill>
                            <a:schemeClr val="tx1"/>
                          </a:solidFill>
                          <a:latin typeface="Cambria Math" panose="02040503050406030204" pitchFamily="18" charset="0"/>
                        </a:rPr>
                        <m:t>000</m:t>
                      </m:r>
                    </m:oMath>
                  </m:oMathPara>
                </a14:m>
                <a:endParaRPr lang="en-US" sz="1800" i="1" dirty="0">
                  <a:solidFill>
                    <a:schemeClr val="tx1"/>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panose="02040503050406030204" pitchFamily="18" charset="0"/>
                        </a:rPr>
                        <m:t>𝑠</m:t>
                      </m:r>
                      <m:r>
                        <a:rPr lang="en-US" sz="1800" b="0" i="1" smtClean="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𝑡</m:t>
                      </m:r>
                      <m:r>
                        <a:rPr lang="en-US" sz="1800" i="1">
                          <a:solidFill>
                            <a:schemeClr val="tx1"/>
                          </a:solidFill>
                          <a:latin typeface="Cambria Math" panose="02040503050406030204" pitchFamily="18" charset="0"/>
                        </a:rPr>
                        <m:t>≤</m:t>
                      </m:r>
                      <m:r>
                        <a:rPr lang="en-US" sz="1800" b="0" i="1" smtClean="0">
                          <a:solidFill>
                            <a:srgbClr val="FF0000"/>
                          </a:solidFill>
                          <a:latin typeface="Cambria Math" panose="02040503050406030204" pitchFamily="18" charset="0"/>
                        </a:rPr>
                        <m:t>𝑐</m:t>
                      </m:r>
                    </m:oMath>
                  </m:oMathPara>
                </a14:m>
                <a:endParaRPr lang="en-US" sz="1800" i="1" dirty="0">
                  <a:solidFill>
                    <a:srgbClr val="FF0000"/>
                  </a:solidFill>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=339−0.01</m:t>
                      </m:r>
                      <m:r>
                        <a:rPr lang="en-US" sz="1800" b="0" i="1" smtClean="0">
                          <a:latin typeface="Cambria Math" panose="02040503050406030204" pitchFamily="18" charset="0"/>
                        </a:rPr>
                        <m:t>𝑠</m:t>
                      </m:r>
                      <m:r>
                        <a:rPr lang="en-US" sz="1800" b="0" i="1" smtClean="0">
                          <a:latin typeface="Cambria Math" panose="02040503050406030204" pitchFamily="18" charset="0"/>
                        </a:rPr>
                        <m:t>−0.003</m:t>
                      </m:r>
                      <m:r>
                        <a:rPr lang="en-US" sz="1800" b="0" i="1" smtClean="0">
                          <a:latin typeface="Cambria Math" panose="02040503050406030204" pitchFamily="18" charset="0"/>
                        </a:rPr>
                        <m:t>𝑡</m:t>
                      </m:r>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=3</m:t>
                      </m:r>
                      <m:r>
                        <a:rPr lang="en-US" sz="1800" b="0" i="1" smtClean="0">
                          <a:latin typeface="Cambria Math" panose="02040503050406030204" pitchFamily="18" charset="0"/>
                        </a:rPr>
                        <m:t>9</m:t>
                      </m:r>
                      <m:r>
                        <a:rPr lang="en-US" sz="1800" i="1">
                          <a:latin typeface="Cambria Math" panose="02040503050406030204" pitchFamily="18" charset="0"/>
                        </a:rPr>
                        <m:t>9−0.0</m:t>
                      </m:r>
                      <m:r>
                        <a:rPr lang="en-US" sz="1800" b="0" i="1" smtClean="0">
                          <a:latin typeface="Cambria Math" panose="02040503050406030204" pitchFamily="18" charset="0"/>
                        </a:rPr>
                        <m:t>04</m:t>
                      </m:r>
                      <m:r>
                        <a:rPr lang="en-US" sz="1800" i="1">
                          <a:latin typeface="Cambria Math" panose="02040503050406030204" pitchFamily="18" charset="0"/>
                        </a:rPr>
                        <m:t>𝑠</m:t>
                      </m:r>
                      <m:r>
                        <a:rPr lang="en-US" sz="1800" i="1">
                          <a:latin typeface="Cambria Math" panose="02040503050406030204" pitchFamily="18" charset="0"/>
                        </a:rPr>
                        <m:t>−0.01</m:t>
                      </m:r>
                      <m:r>
                        <a:rPr lang="en-US" sz="1800" i="1">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=400000+195</m:t>
                      </m:r>
                      <m:r>
                        <a:rPr lang="en-US" sz="1800" b="0" i="1" smtClean="0">
                          <a:latin typeface="Cambria Math" panose="02040503050406030204" pitchFamily="18" charset="0"/>
                        </a:rPr>
                        <m:t>𝑠</m:t>
                      </m:r>
                      <m:r>
                        <a:rPr lang="en-US" sz="1800" b="0" i="1" smtClean="0">
                          <a:latin typeface="Cambria Math" panose="02040503050406030204" pitchFamily="18" charset="0"/>
                        </a:rPr>
                        <m:t>+225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𝑝𝑠</m:t>
                      </m:r>
                      <m:r>
                        <a:rPr lang="en-US" sz="1800" b="0" i="1" smtClean="0">
                          <a:latin typeface="Cambria Math" panose="02040503050406030204" pitchFamily="18" charset="0"/>
                        </a:rPr>
                        <m:t>+</m:t>
                      </m:r>
                      <m:r>
                        <a:rPr lang="en-US" sz="1800" b="0" i="1" smtClean="0">
                          <a:latin typeface="Cambria Math" panose="02040503050406030204" pitchFamily="18" charset="0"/>
                        </a:rPr>
                        <m:t>𝑞𝑡</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60374" y="1531937"/>
                <a:ext cx="2966167" cy="3929647"/>
              </a:xfrm>
              <a:prstGeom prst="rect">
                <a:avLst/>
              </a:prstGeom>
              <a:blipFill>
                <a:blip r:embed="rId7"/>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15" name="Content Placeholder 2 1"/>
          <p:cNvSpPr>
            <a:spLocks noGrp="1"/>
          </p:cNvSpPr>
          <p:nvPr>
            <p:ph idx="1"/>
          </p:nvPr>
        </p:nvSpPr>
        <p:spPr>
          <a:xfrm>
            <a:off x="2861187" y="1592622"/>
            <a:ext cx="5004620" cy="426292"/>
          </a:xfrm>
          <a:effectLst>
            <a:glow rad="139700">
              <a:schemeClr val="accent4">
                <a:satMod val="175000"/>
                <a:alpha val="40000"/>
              </a:schemeClr>
            </a:glow>
          </a:effectLst>
        </p:spPr>
        <p:txBody>
          <a:bodyPr>
            <a:noAutofit/>
          </a:bodyPr>
          <a:lstStyle/>
          <a:p>
            <a:pPr marL="0" indent="0">
              <a:buNone/>
            </a:pPr>
            <a:r>
              <a:rPr lang="en-US" sz="2200" dirty="0" smtClean="0"/>
              <a:t>Maximize:</a:t>
            </a:r>
            <a:endParaRPr lang="en-US" sz="1800" dirty="0"/>
          </a:p>
          <a:p>
            <a:pPr marL="0" indent="0">
              <a:buNone/>
            </a:pPr>
            <a:endParaRPr lang="en-US" sz="2400" dirty="0">
              <a:latin typeface="Verdana" panose="020B0604030504040204" pitchFamily="34" charset="0"/>
            </a:endParaRPr>
          </a:p>
        </p:txBody>
      </p:sp>
    </p:spTree>
    <p:extLst>
      <p:ext uri="{BB962C8B-B14F-4D97-AF65-F5344CB8AC3E}">
        <p14:creationId xmlns:p14="http://schemas.microsoft.com/office/powerpoint/2010/main" val="3665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Updated Model</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97288"/>
                <a:ext cx="7972220" cy="1758045"/>
              </a:xfrm>
              <a:prstGeom prst="rect">
                <a:avLst/>
              </a:prstGeom>
              <a:noFill/>
            </p:spPr>
            <p:txBody>
              <a:bodyPr wrap="square" rtlCol="0">
                <a:spAutoFit/>
              </a:bodyPr>
              <a:lstStyle/>
              <a:p>
                <a:r>
                  <a:rPr lang="en-US" dirty="0" smtClean="0"/>
                  <a:t>Maximize the </a:t>
                </a:r>
                <a:r>
                  <a:rPr lang="en-US" dirty="0"/>
                  <a:t>f</a:t>
                </a:r>
                <a:r>
                  <a:rPr lang="en-US"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dirty="0"/>
                  <a:t>o</a:t>
                </a:r>
                <a:r>
                  <a:rPr lang="en-US" dirty="0" smtClean="0"/>
                  <a:t>n the region 		</a:t>
                </a:r>
                <a14:m>
                  <m:oMath xmlns:m="http://schemas.openxmlformats.org/officeDocument/2006/math">
                    <m:r>
                      <a:rPr lang="en-US" dirty="0" smtClean="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≤5000</m:t>
                    </m:r>
                  </m:oMath>
                </a14:m>
                <a:endParaRPr lang="en-US" i="1" dirty="0">
                  <a:solidFill>
                    <a:schemeClr val="tx1"/>
                  </a:solidFill>
                </a:endParaRPr>
              </a:p>
              <a:p>
                <a:r>
                  <a:rPr lang="en-US" dirty="0">
                    <a:solidFill>
                      <a:schemeClr val="tx1"/>
                    </a:solidFill>
                  </a:rPr>
                  <a:t>				</a:t>
                </a:r>
                <a14:m>
                  <m:oMath xmlns:m="http://schemas.openxmlformats.org/officeDocument/2006/math">
                    <m:r>
                      <a:rPr lang="en-US">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≤8000</m:t>
                    </m:r>
                  </m:oMath>
                </a14:m>
                <a:endParaRPr lang="en-US" i="1" dirty="0">
                  <a:solidFill>
                    <a:schemeClr val="tx1"/>
                  </a:solidFill>
                </a:endParaRPr>
              </a:p>
              <a:p>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𝑐</m:t>
                    </m:r>
                  </m:oMath>
                </a14:m>
                <a:endParaRPr lang="en-US" i="1" dirty="0">
                  <a:solidFill>
                    <a:schemeClr val="tx1"/>
                  </a:solidFill>
                </a:endParaRPr>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7288"/>
                <a:ext cx="7972220" cy="1758045"/>
              </a:xfrm>
              <a:prstGeom prst="rect">
                <a:avLst/>
              </a:prstGeom>
              <a:blipFill>
                <a:blip r:embed="rId4"/>
                <a:stretch>
                  <a:fillRect l="-689" t="-2083"/>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4775917" y="3142532"/>
            <a:ext cx="4235513" cy="2958474"/>
          </a:xfrm>
          <a:prstGeom prst="rect">
            <a:avLst/>
          </a:prstGeom>
        </p:spPr>
      </p:pic>
      <p:pic>
        <p:nvPicPr>
          <p:cNvPr id="7" name="Picture 6"/>
          <p:cNvPicPr>
            <a:picLocks noChangeAspect="1"/>
          </p:cNvPicPr>
          <p:nvPr/>
        </p:nvPicPr>
        <p:blipFill>
          <a:blip r:embed="rId6"/>
          <a:stretch>
            <a:fillRect/>
          </a:stretch>
        </p:blipFill>
        <p:spPr>
          <a:xfrm>
            <a:off x="0" y="3113411"/>
            <a:ext cx="4553770" cy="2874794"/>
          </a:xfrm>
          <a:prstGeom prst="rect">
            <a:avLst/>
          </a:prstGeom>
        </p:spPr>
      </p:pic>
      <p:cxnSp>
        <p:nvCxnSpPr>
          <p:cNvPr id="4" name="Elbow Connector 3"/>
          <p:cNvCxnSpPr/>
          <p:nvPr/>
        </p:nvCxnSpPr>
        <p:spPr>
          <a:xfrm rot="10800000">
            <a:off x="3984184" y="2363242"/>
            <a:ext cx="2518216" cy="1793125"/>
          </a:xfrm>
          <a:prstGeom prst="bentConnector3">
            <a:avLst>
              <a:gd name="adj1" fmla="val 50000"/>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5954751" y="2363238"/>
            <a:ext cx="2732049" cy="646331"/>
          </a:xfrm>
          <a:prstGeom prst="rect">
            <a:avLst/>
          </a:prstGeom>
          <a:noFill/>
        </p:spPr>
        <p:txBody>
          <a:bodyPr wrap="square" rtlCol="0">
            <a:spAutoFit/>
          </a:bodyPr>
          <a:lstStyle/>
          <a:p>
            <a:r>
              <a:rPr lang="en-US" i="1" dirty="0" smtClean="0"/>
              <a:t>feasible region</a:t>
            </a:r>
            <a:r>
              <a:rPr lang="en-US" dirty="0" smtClean="0"/>
              <a:t> – changes as </a:t>
            </a:r>
            <a:r>
              <a:rPr lang="en-US" i="1" dirty="0" smtClean="0">
                <a:solidFill>
                  <a:srgbClr val="FF0000"/>
                </a:solidFill>
              </a:rPr>
              <a:t>c</a:t>
            </a:r>
            <a:r>
              <a:rPr lang="en-US" i="1" dirty="0" smtClean="0"/>
              <a:t> </a:t>
            </a:r>
            <a:r>
              <a:rPr lang="en-US" dirty="0" smtClean="0"/>
              <a:t>changes</a:t>
            </a:r>
            <a:endParaRPr lang="en-US" i="1" dirty="0"/>
          </a:p>
        </p:txBody>
      </p:sp>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Reexamining Calculations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97288"/>
                <a:ext cx="7972220" cy="1204048"/>
              </a:xfrm>
              <a:prstGeom prst="rect">
                <a:avLst/>
              </a:prstGeom>
              <a:noFill/>
            </p:spPr>
            <p:txBody>
              <a:bodyPr wrap="square" rtlCol="0">
                <a:spAutoFit/>
              </a:bodyPr>
              <a:lstStyle/>
              <a:p>
                <a:r>
                  <a:rPr lang="en-US" dirty="0" smtClean="0"/>
                  <a:t>After using </a:t>
                </a:r>
                <a:r>
                  <a:rPr lang="en-US" dirty="0" err="1">
                    <a:solidFill>
                      <a:srgbClr val="0070C0"/>
                    </a:solidFill>
                    <a:latin typeface="Consolas" panose="020B0609020204030204" pitchFamily="49" charset="0"/>
                  </a:rPr>
                  <a:t>sympy</a:t>
                </a:r>
                <a:r>
                  <a:rPr lang="en-US" dirty="0">
                    <a:solidFill>
                      <a:srgbClr val="0070C0"/>
                    </a:solidFill>
                    <a:latin typeface="Consolas" panose="020B0609020204030204" pitchFamily="49" charset="0"/>
                  </a:rPr>
                  <a:t> </a:t>
                </a:r>
                <a:r>
                  <a:rPr lang="en-US" dirty="0"/>
                  <a:t>simplification (</a:t>
                </a:r>
                <a:r>
                  <a:rPr lang="en-US" dirty="0">
                    <a:solidFill>
                      <a:srgbClr val="0070C0"/>
                    </a:solidFill>
                    <a:latin typeface="Consolas" panose="020B0609020204030204" pitchFamily="49" charset="0"/>
                  </a:rPr>
                  <a:t>simplify</a:t>
                </a:r>
                <a:r>
                  <a:rPr lang="en-US" dirty="0"/>
                  <a:t>) the function is </a:t>
                </a:r>
                <a:r>
                  <a:rPr lang="en-US" dirty="0" smtClean="0"/>
                  <a:t>still</a:t>
                </a:r>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r>
                        <a:rPr lang="en-US" b="0" i="1" smtClean="0">
                          <a:solidFill>
                            <a:schemeClr val="tx1"/>
                          </a:solidFill>
                          <a:latin typeface="Cambria Math" panose="02040503050406030204" pitchFamily="18" charset="0"/>
                        </a:rPr>
                        <m:t>0.01</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− 0.007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− 0.01</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− 400000</m:t>
                      </m:r>
                    </m:oMath>
                  </m:oMathPara>
                </a14:m>
                <a:endParaRPr lang="en-US" dirty="0"/>
              </a:p>
              <a:p>
                <a:r>
                  <a:rPr lang="en-US" dirty="0" smtClean="0"/>
                  <a:t>We still want to maximize on the set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10000</m:t>
                    </m:r>
                  </m:oMath>
                </a14:m>
                <a:endParaRPr lang="en-US" i="1" dirty="0">
                  <a:solidFill>
                    <a:srgbClr val="FF0000"/>
                  </a:solidFill>
                </a:endParaRPr>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7288"/>
                <a:ext cx="7972220" cy="1204048"/>
              </a:xfrm>
              <a:prstGeom prst="rect">
                <a:avLst/>
              </a:prstGeom>
              <a:blipFill>
                <a:blip r:embed="rId4"/>
                <a:stretch>
                  <a:fillRect l="-689" t="-3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57200" y="2349683"/>
                <a:ext cx="7728338" cy="3472746"/>
              </a:xfrm>
              <a:prstGeom prst="rect">
                <a:avLst/>
              </a:prstGeom>
              <a:noFill/>
            </p:spPr>
            <p:txBody>
              <a:bodyPr wrap="square" rtlCol="0">
                <a:spAutoFit/>
              </a:bodyPr>
              <a:lstStyle/>
              <a:p>
                <a:endParaRPr lang="en-US" dirty="0" smtClean="0"/>
              </a:p>
              <a:p>
                <a:r>
                  <a:rPr lang="en-US" dirty="0" smtClean="0"/>
                  <a:t>We still use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 </m:t>
                    </m:r>
                  </m:oMath>
                </a14:m>
                <a:endParaRPr lang="en-US" b="0" dirty="0" smtClean="0">
                  <a:solidFill>
                    <a:srgbClr val="FF0000"/>
                  </a:solidFill>
                </a:endParaRPr>
              </a:p>
              <a:p>
                <a:endParaRPr lang="en-US" dirty="0" smtClean="0"/>
              </a:p>
              <a:p>
                <a:r>
                  <a:rPr lang="en-US" dirty="0"/>
                  <a:t>Using </a:t>
                </a:r>
                <a:r>
                  <a:rPr lang="en-US" dirty="0" err="1">
                    <a:solidFill>
                      <a:srgbClr val="0070C0"/>
                    </a:solidFill>
                    <a:latin typeface="Consolas" panose="020B0609020204030204" pitchFamily="49" charset="0"/>
                  </a:rPr>
                  <a:t>sympy</a:t>
                </a:r>
                <a:r>
                  <a:rPr lang="en-US" dirty="0">
                    <a:solidFill>
                      <a:srgbClr val="0070C0"/>
                    </a:solidFill>
                    <a:latin typeface="Consolas" panose="020B0609020204030204" pitchFamily="49" charset="0"/>
                  </a:rPr>
                  <a:t> diff</a:t>
                </a:r>
                <a:r>
                  <a:rPr lang="en-US" dirty="0"/>
                  <a:t> (as in Section 2.1) in python we </a:t>
                </a:r>
                <a:r>
                  <a:rPr lang="en-US" dirty="0" smtClean="0"/>
                  <a:t>again have</a:t>
                </a:r>
              </a:p>
              <a:p>
                <a:r>
                  <a:rPr lang="en-US" dirty="0" smtClean="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〈144.0−0.02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−0.007</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,174.0−0.02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sSubSup>
                    <m:r>
                      <a:rPr lang="en-US" i="1">
                        <a:latin typeface="Cambria Math" panose="02040503050406030204" pitchFamily="18" charset="0"/>
                      </a:rPr>
                      <m:t>− 0.00</m:t>
                    </m:r>
                    <m:r>
                      <a:rPr lang="en-US" b="0" i="1" smtClean="0">
                        <a:latin typeface="Cambria Math" panose="02040503050406030204" pitchFamily="18" charset="0"/>
                      </a:rPr>
                      <m:t>7</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and</a:t>
                </a:r>
              </a:p>
              <a:p>
                <a:r>
                  <a:rPr lang="en-US" dirty="0"/>
                  <a: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=〈1</m:t>
                    </m:r>
                    <m:r>
                      <a:rPr lang="en-US" b="0" i="1" smtClean="0">
                        <a:latin typeface="Cambria Math" panose="02040503050406030204" pitchFamily="18" charset="0"/>
                      </a:rPr>
                      <m:t>,1〉</m:t>
                    </m:r>
                  </m:oMath>
                </a14:m>
                <a:endParaRPr lang="en-US" dirty="0" smtClean="0"/>
              </a:p>
              <a:p>
                <a:endParaRPr lang="en-US" dirty="0" smtClean="0"/>
              </a:p>
              <a:p>
                <a:r>
                  <a:rPr lang="en-US" dirty="0" smtClean="0"/>
                  <a:t>So, we get equations: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144.0−</m:t>
                      </m:r>
                      <m:r>
                        <a:rPr lang="en-US" i="1" smtClean="0">
                          <a:latin typeface="Cambria Math" panose="02040503050406030204" pitchFamily="18" charset="0"/>
                        </a:rPr>
                        <m:t>0</m:t>
                      </m:r>
                      <m:r>
                        <a:rPr lang="en-US" b="0" i="1" smtClean="0">
                          <a:latin typeface="Cambria Math" panose="02040503050406030204" pitchFamily="18" charset="0"/>
                        </a:rPr>
                        <m:t>.02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−0.007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𝜆</m:t>
                      </m:r>
                    </m:oMath>
                  </m:oMathPara>
                </a14:m>
                <a:endParaRPr lang="en-US" b="0" dirty="0" smtClean="0"/>
              </a:p>
              <a:p>
                <a:r>
                  <a:rPr lang="en-US" dirty="0" smtClean="0"/>
                  <a:t>					</a:t>
                </a:r>
                <a14:m>
                  <m:oMath xmlns:m="http://schemas.openxmlformats.org/officeDocument/2006/math">
                    <m:r>
                      <a:rPr lang="en-US" i="1">
                        <a:latin typeface="Cambria Math" panose="02040503050406030204" pitchFamily="18" charset="0"/>
                      </a:rPr>
                      <m:t>174</m:t>
                    </m:r>
                    <m:r>
                      <a:rPr lang="en-US" b="0" i="1" smtClean="0">
                        <a:latin typeface="Cambria Math" panose="02040503050406030204" pitchFamily="18" charset="0"/>
                      </a:rPr>
                      <m:t>.0</m:t>
                    </m:r>
                    <m:r>
                      <a:rPr lang="en-US" i="1">
                        <a:latin typeface="Cambria Math" panose="02040503050406030204" pitchFamily="18" charset="0"/>
                      </a:rPr>
                      <m:t>−0.02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sSubSup>
                    <m:r>
                      <a:rPr lang="en-US" i="1">
                        <a:latin typeface="Cambria Math" panose="02040503050406030204" pitchFamily="18" charset="0"/>
                      </a:rPr>
                      <m:t>− 0.007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𝜆</m:t>
                    </m:r>
                  </m:oMath>
                </a14:m>
                <a:endParaRPr lang="en-US" dirty="0" smtClean="0"/>
              </a:p>
              <a:p>
                <a:r>
                  <a:rPr lang="en-US" dirty="0" smtClean="0"/>
                  <a:t>Along with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𝑐</m:t>
                    </m:r>
                  </m:oMath>
                </a14:m>
                <a:endParaRPr lang="en-US" dirty="0" smtClean="0"/>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57200" y="2349683"/>
                <a:ext cx="7728338" cy="3472746"/>
              </a:xfrm>
              <a:prstGeom prst="rect">
                <a:avLst/>
              </a:prstGeom>
              <a:blipFill>
                <a:blip r:embed="rId5"/>
                <a:stretch>
                  <a:fillRect l="-631"/>
                </a:stretch>
              </a:blipFill>
            </p:spPr>
            <p:txBody>
              <a:bodyPr/>
              <a:lstStyle/>
              <a:p>
                <a:r>
                  <a:rPr lang="en-US">
                    <a:noFill/>
                  </a:rPr>
                  <a:t> </a:t>
                </a:r>
              </a:p>
            </p:txBody>
          </p:sp>
        </mc:Fallback>
      </mc:AlternateContent>
    </p:spTree>
    <p:extLst>
      <p:ext uri="{BB962C8B-B14F-4D97-AF65-F5344CB8AC3E}">
        <p14:creationId xmlns:p14="http://schemas.microsoft.com/office/powerpoint/2010/main" val="3913130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The Model</a:t>
            </a:r>
            <a:endParaRPr lang="en-US" sz="3900" dirty="0">
              <a:solidFill>
                <a:schemeClr val="bg1"/>
              </a:solidFill>
            </a:endParaRPr>
          </a:p>
        </p:txBody>
      </p:sp>
      <p:sp>
        <p:nvSpPr>
          <p:cNvPr id="3" name="Content Placeholder 2 1"/>
          <p:cNvSpPr>
            <a:spLocks noGrp="1"/>
          </p:cNvSpPr>
          <p:nvPr>
            <p:ph idx="1"/>
          </p:nvPr>
        </p:nvSpPr>
        <p:spPr>
          <a:xfrm>
            <a:off x="307975" y="5301038"/>
            <a:ext cx="1966874" cy="420896"/>
          </a:xfrm>
          <a:effectLst>
            <a:glow rad="139700">
              <a:schemeClr val="accent4">
                <a:satMod val="175000"/>
                <a:alpha val="40000"/>
              </a:schemeClr>
            </a:glow>
          </a:effectLst>
        </p:spPr>
        <p:txBody>
          <a:bodyPr>
            <a:noAutofit/>
          </a:bodyPr>
          <a:lstStyle/>
          <a:p>
            <a:pPr marL="0" indent="0">
              <a:buNone/>
            </a:pPr>
            <a:r>
              <a:rPr lang="en-US" sz="2200" dirty="0" smtClean="0"/>
              <a:t>Maximize:</a:t>
            </a:r>
            <a:endParaRPr lang="en-US" sz="1800" dirty="0"/>
          </a:p>
          <a:p>
            <a:pPr marL="0" indent="0">
              <a:buNone/>
            </a:pPr>
            <a:endParaRPr lang="en-US" sz="2400" dirty="0">
              <a:latin typeface="Verdana" panose="020B0604030504040204" pitchFamily="34" charset="0"/>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307977" y="5721934"/>
            <a:ext cx="8313913" cy="251429"/>
          </a:xfrm>
          <a:prstGeom prst="rect">
            <a:avLst/>
          </a:prstGeom>
        </p:spPr>
      </p:pic>
      <mc:AlternateContent xmlns:mc="http://schemas.openxmlformats.org/markup-compatibility/2006" xmlns:a14="http://schemas.microsoft.com/office/drawing/2010/main">
        <mc:Choice Requires="a14">
          <p:sp>
            <p:nvSpPr>
              <p:cNvPr id="11" name="Content Placeholder 2 2"/>
              <p:cNvSpPr txBox="1">
                <a:spLocks/>
              </p:cNvSpPr>
              <p:nvPr/>
            </p:nvSpPr>
            <p:spPr>
              <a:xfrm>
                <a:off x="457200" y="1503906"/>
                <a:ext cx="3553990" cy="29122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None/>
                </a:pPr>
                <a14:m>
                  <m:oMathPara xmlns:m="http://schemas.openxmlformats.org/officeDocument/2006/math">
                    <m:oMathParaPr>
                      <m:jc m:val="left"/>
                    </m:oMathParaPr>
                    <m:oMath xmlns:m="http://schemas.openxmlformats.org/officeDocument/2006/math">
                      <m:r>
                        <a:rPr lang="en-US" sz="1800" i="1" smtClean="0">
                          <a:solidFill>
                            <a:srgbClr val="FF0000"/>
                          </a:solidFill>
                          <a:latin typeface="Cambria Math" panose="02040503050406030204" pitchFamily="18" charset="0"/>
                        </a:rPr>
                        <m:t>𝑠</m:t>
                      </m:r>
                      <m:r>
                        <a:rPr lang="en-US" sz="1800" b="0" i="1" smtClean="0">
                          <a:solidFill>
                            <a:srgbClr val="FF0000"/>
                          </a:solidFill>
                          <a:latin typeface="Cambria Math" panose="02040503050406030204" pitchFamily="18" charset="0"/>
                        </a:rPr>
                        <m:t>≤500</m:t>
                      </m:r>
                      <m:r>
                        <a:rPr lang="en-US" sz="1800" i="1">
                          <a:solidFill>
                            <a:srgbClr val="FF0000"/>
                          </a:solidFill>
                          <a:latin typeface="Cambria Math" panose="02040503050406030204" pitchFamily="18" charset="0"/>
                        </a:rPr>
                        <m:t>0</m:t>
                      </m:r>
                    </m:oMath>
                  </m:oMathPara>
                </a14:m>
                <a:endParaRPr lang="en-US" sz="1800" i="1"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rgbClr val="FF0000"/>
                          </a:solidFill>
                          <a:latin typeface="Cambria Math" panose="02040503050406030204" pitchFamily="18" charset="0"/>
                        </a:rPr>
                        <m:t>𝑡</m:t>
                      </m:r>
                      <m:r>
                        <a:rPr lang="en-US" sz="1800" i="1">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8</m:t>
                      </m:r>
                      <m:r>
                        <a:rPr lang="en-US" sz="1800" i="1">
                          <a:solidFill>
                            <a:srgbClr val="FF0000"/>
                          </a:solidFill>
                          <a:latin typeface="Cambria Math" panose="02040503050406030204" pitchFamily="18" charset="0"/>
                        </a:rPr>
                        <m:t>000</m:t>
                      </m:r>
                    </m:oMath>
                  </m:oMathPara>
                </a14:m>
                <a:endParaRPr lang="en-US" sz="1800" i="1"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rgbClr val="FF0000"/>
                          </a:solidFill>
                          <a:latin typeface="Cambria Math" panose="02040503050406030204" pitchFamily="18" charset="0"/>
                        </a:rPr>
                        <m:t>𝑠</m:t>
                      </m:r>
                      <m:r>
                        <a:rPr lang="en-US" sz="1800" b="0" i="1" smtClean="0">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𝑡</m:t>
                      </m:r>
                      <m:r>
                        <a:rPr lang="en-US" sz="1800" i="1">
                          <a:solidFill>
                            <a:srgbClr val="FF0000"/>
                          </a:solidFill>
                          <a:latin typeface="Cambria Math" panose="02040503050406030204" pitchFamily="18" charset="0"/>
                        </a:rPr>
                        <m:t>≤10000</m:t>
                      </m:r>
                    </m:oMath>
                  </m:oMathPara>
                </a14:m>
                <a:endParaRPr lang="en-US" sz="1800" i="1" dirty="0">
                  <a:solidFill>
                    <a:srgbClr val="FF0000"/>
                  </a:solidFill>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=339−0.01</m:t>
                      </m:r>
                      <m:r>
                        <a:rPr lang="en-US" sz="1800" b="0" i="1" smtClean="0">
                          <a:latin typeface="Cambria Math" panose="02040503050406030204" pitchFamily="18" charset="0"/>
                        </a:rPr>
                        <m:t>𝑠</m:t>
                      </m:r>
                      <m:r>
                        <a:rPr lang="en-US" sz="1800" b="0" i="1" smtClean="0">
                          <a:latin typeface="Cambria Math" panose="02040503050406030204" pitchFamily="18" charset="0"/>
                        </a:rPr>
                        <m:t>−0.003</m:t>
                      </m:r>
                      <m:r>
                        <a:rPr lang="en-US" sz="1800" b="0" i="1" smtClean="0">
                          <a:latin typeface="Cambria Math" panose="02040503050406030204" pitchFamily="18" charset="0"/>
                        </a:rPr>
                        <m:t>𝑡</m:t>
                      </m:r>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=3</m:t>
                      </m:r>
                      <m:r>
                        <a:rPr lang="en-US" sz="1800" b="0" i="1" smtClean="0">
                          <a:latin typeface="Cambria Math" panose="02040503050406030204" pitchFamily="18" charset="0"/>
                        </a:rPr>
                        <m:t>9</m:t>
                      </m:r>
                      <m:r>
                        <a:rPr lang="en-US" sz="1800" i="1">
                          <a:latin typeface="Cambria Math" panose="02040503050406030204" pitchFamily="18" charset="0"/>
                        </a:rPr>
                        <m:t>9−0.0</m:t>
                      </m:r>
                      <m:r>
                        <a:rPr lang="en-US" sz="1800" b="0" i="1" smtClean="0">
                          <a:latin typeface="Cambria Math" panose="02040503050406030204" pitchFamily="18" charset="0"/>
                        </a:rPr>
                        <m:t>04</m:t>
                      </m:r>
                      <m:r>
                        <a:rPr lang="en-US" sz="1800" i="1">
                          <a:latin typeface="Cambria Math" panose="02040503050406030204" pitchFamily="18" charset="0"/>
                        </a:rPr>
                        <m:t>𝑠</m:t>
                      </m:r>
                      <m:r>
                        <a:rPr lang="en-US" sz="1800" i="1">
                          <a:latin typeface="Cambria Math" panose="02040503050406030204" pitchFamily="18" charset="0"/>
                        </a:rPr>
                        <m:t>−0.01</m:t>
                      </m:r>
                      <m:r>
                        <a:rPr lang="en-US" sz="1800" i="1">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=400000+195</m:t>
                      </m:r>
                      <m:r>
                        <a:rPr lang="en-US" sz="1800" b="0" i="1" smtClean="0">
                          <a:latin typeface="Cambria Math" panose="02040503050406030204" pitchFamily="18" charset="0"/>
                        </a:rPr>
                        <m:t>𝑠</m:t>
                      </m:r>
                      <m:r>
                        <a:rPr lang="en-US" sz="1800" b="0" i="1" smtClean="0">
                          <a:latin typeface="Cambria Math" panose="02040503050406030204" pitchFamily="18" charset="0"/>
                        </a:rPr>
                        <m:t>+225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𝑝𝑠</m:t>
                      </m:r>
                      <m:r>
                        <a:rPr lang="en-US" sz="1800" b="0" i="1" smtClean="0">
                          <a:latin typeface="Cambria Math" panose="02040503050406030204" pitchFamily="18" charset="0"/>
                        </a:rPr>
                        <m:t>+</m:t>
                      </m:r>
                      <m:r>
                        <a:rPr lang="en-US" sz="1800" b="0" i="1" smtClean="0">
                          <a:latin typeface="Cambria Math" panose="02040503050406030204" pitchFamily="18" charset="0"/>
                        </a:rPr>
                        <m:t>𝑞𝑡</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11" name="Content Placeholder 2 2"/>
              <p:cNvSpPr txBox="1">
                <a:spLocks noRot="1" noChangeAspect="1" noMove="1" noResize="1" noEditPoints="1" noAdjustHandles="1" noChangeArrowheads="1" noChangeShapeType="1" noTextEdit="1"/>
              </p:cNvSpPr>
              <p:nvPr/>
            </p:nvSpPr>
            <p:spPr>
              <a:xfrm>
                <a:off x="457200" y="1503906"/>
                <a:ext cx="3553990" cy="2912244"/>
              </a:xfrm>
              <a:prstGeom prst="rect">
                <a:avLst/>
              </a:prstGeom>
              <a:blipFill>
                <a:blip r:embed="rId6"/>
                <a:stretch>
                  <a:fillRect b="-21797"/>
                </a:stretch>
              </a:blipFill>
              <a:effectLst>
                <a:glow rad="139700">
                  <a:schemeClr val="accent4">
                    <a:satMod val="175000"/>
                    <a:alpha val="40000"/>
                  </a:schemeClr>
                </a:glow>
              </a:effectLst>
            </p:spPr>
            <p:txBody>
              <a:bodyPr/>
              <a:lstStyle/>
              <a:p>
                <a:r>
                  <a:rPr lang="en-US">
                    <a:noFill/>
                  </a:rPr>
                  <a:t> </a:t>
                </a:r>
              </a:p>
            </p:txBody>
          </p:sp>
        </mc:Fallback>
      </mc:AlternateContent>
      <p:sp>
        <p:nvSpPr>
          <p:cNvPr id="9" name="Content Placeholder 2 3"/>
          <p:cNvSpPr txBox="1">
            <a:spLocks/>
          </p:cNvSpPr>
          <p:nvPr/>
        </p:nvSpPr>
        <p:spPr>
          <a:xfrm>
            <a:off x="3392129" y="1492627"/>
            <a:ext cx="5395032" cy="307720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smtClean="0"/>
              <a:t>Parameters (Price Elasticity):</a:t>
            </a:r>
            <a:endParaRPr lang="en-US" sz="1800" b="1" u="sng" dirty="0"/>
          </a:p>
          <a:p>
            <a:pPr marL="0" indent="0">
              <a:buNone/>
            </a:pPr>
            <a:r>
              <a:rPr lang="en-US" sz="1800" dirty="0" smtClean="0"/>
              <a:t>$0.01 </a:t>
            </a:r>
            <a:r>
              <a:rPr lang="en-US" sz="1800" dirty="0"/>
              <a:t>– </a:t>
            </a:r>
            <a:r>
              <a:rPr lang="en-US" sz="1800" dirty="0" smtClean="0"/>
              <a:t>amount of price drop per unit sold</a:t>
            </a:r>
            <a:endParaRPr lang="en-US" sz="1800" dirty="0"/>
          </a:p>
          <a:p>
            <a:pPr marL="0" indent="0">
              <a:buNone/>
            </a:pPr>
            <a:r>
              <a:rPr lang="en-US" sz="1800" dirty="0" smtClean="0"/>
              <a:t>$0.003 </a:t>
            </a:r>
            <a:r>
              <a:rPr lang="en-US" sz="1800" dirty="0"/>
              <a:t>– </a:t>
            </a:r>
            <a:r>
              <a:rPr lang="en-US" sz="1800" dirty="0" smtClean="0"/>
              <a:t>amount of price drop for 19-inch set for each 21-inch sold</a:t>
            </a:r>
            <a:endParaRPr lang="en-US" sz="1800" dirty="0"/>
          </a:p>
          <a:p>
            <a:pPr marL="0" indent="0">
              <a:buNone/>
            </a:pPr>
            <a:r>
              <a:rPr lang="en-US" sz="1800" dirty="0" smtClean="0"/>
              <a:t>$0.004 </a:t>
            </a:r>
            <a:r>
              <a:rPr lang="en-US" sz="1800" dirty="0"/>
              <a:t>– amount of price drop </a:t>
            </a:r>
            <a:r>
              <a:rPr lang="en-US" sz="1800" dirty="0" smtClean="0"/>
              <a:t>for 21-inch </a:t>
            </a:r>
            <a:r>
              <a:rPr lang="en-US" sz="1800" dirty="0"/>
              <a:t>set for each </a:t>
            </a:r>
            <a:r>
              <a:rPr lang="en-US" sz="1800" dirty="0" smtClean="0"/>
              <a:t>19-inch sold</a:t>
            </a:r>
          </a:p>
          <a:p>
            <a:pPr marL="0" indent="0">
              <a:buNone/>
            </a:pPr>
            <a:endParaRPr lang="en-US" sz="1800" dirty="0"/>
          </a:p>
          <a:p>
            <a:pPr marL="0" indent="0">
              <a:buNone/>
            </a:pPr>
            <a:r>
              <a:rPr lang="en-US" sz="1800" b="1" u="sng" dirty="0" smtClean="0">
                <a:solidFill>
                  <a:srgbClr val="FF0000"/>
                </a:solidFill>
              </a:rPr>
              <a:t>Parameters (Constraints):</a:t>
            </a:r>
          </a:p>
          <a:p>
            <a:pPr marL="0" indent="0">
              <a:buNone/>
            </a:pPr>
            <a:r>
              <a:rPr lang="en-US" sz="1800" dirty="0" smtClean="0">
                <a:solidFill>
                  <a:srgbClr val="FF0000"/>
                </a:solidFill>
              </a:rPr>
              <a:t>5000 – max number of 19 inch sets</a:t>
            </a:r>
          </a:p>
          <a:p>
            <a:pPr marL="0" indent="0">
              <a:buNone/>
            </a:pPr>
            <a:r>
              <a:rPr lang="en-US" sz="1800" dirty="0" smtClean="0">
                <a:solidFill>
                  <a:srgbClr val="FF0000"/>
                </a:solidFill>
              </a:rPr>
              <a:t>8000 – max number of 21 inch sets</a:t>
            </a:r>
          </a:p>
          <a:p>
            <a:pPr marL="0" indent="0">
              <a:buNone/>
            </a:pPr>
            <a:r>
              <a:rPr lang="en-US" sz="1800" dirty="0" smtClean="0">
                <a:solidFill>
                  <a:srgbClr val="FF0000"/>
                </a:solidFill>
              </a:rPr>
              <a:t>10000 – combine max number of TV sets that can be produced.</a:t>
            </a:r>
            <a:endParaRPr lang="en-US" sz="1800" dirty="0">
              <a:solidFill>
                <a:srgbClr val="FF0000"/>
              </a:solidFill>
            </a:endParaRPr>
          </a:p>
        </p:txBody>
      </p:sp>
    </p:spTree>
    <p:extLst>
      <p:ext uri="{BB962C8B-B14F-4D97-AF65-F5344CB8AC3E}">
        <p14:creationId xmlns:p14="http://schemas.microsoft.com/office/powerpoint/2010/main" val="1292980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Reexamining Calculations: Lagrange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5" name="TextBox 14"/>
              <p:cNvSpPr txBox="1"/>
              <p:nvPr/>
            </p:nvSpPr>
            <p:spPr>
              <a:xfrm>
                <a:off x="454025" y="3663855"/>
                <a:ext cx="8226425" cy="1661993"/>
              </a:xfrm>
              <a:prstGeom prst="rect">
                <a:avLst/>
              </a:prstGeom>
              <a:noFill/>
            </p:spPr>
            <p:txBody>
              <a:bodyPr wrap="square" rtlCol="0">
                <a:spAutoFit/>
              </a:bodyPr>
              <a:lstStyle/>
              <a:p>
                <a:r>
                  <a:rPr lang="en-US" sz="2100" dirty="0" smtClean="0"/>
                  <a:t>Importing our  </a:t>
                </a:r>
                <a:r>
                  <a:rPr lang="en-US" sz="2100" dirty="0" err="1" smtClean="0">
                    <a:solidFill>
                      <a:srgbClr val="0070C0"/>
                    </a:solidFill>
                    <a:latin typeface="Consolas" panose="020B0609020204030204" pitchFamily="49" charset="0"/>
                  </a:rPr>
                  <a:t>lagrange</a:t>
                </a:r>
                <a:r>
                  <a:rPr lang="en-US" sz="2100" dirty="0" smtClean="0"/>
                  <a:t> function we find the following solution:</a:t>
                </a:r>
              </a:p>
              <a:p>
                <a:pPr/>
                <a14:m>
                  <m:oMathPara xmlns:m="http://schemas.openxmlformats.org/officeDocument/2006/math">
                    <m:oMathParaPr>
                      <m:jc m:val="centerGroup"/>
                    </m:oMathParaPr>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i="1">
                          <a:latin typeface="Cambria Math" panose="02040503050406030204" pitchFamily="18" charset="0"/>
                        </a:rPr>
                        <m:t>=</m:t>
                      </m:r>
                      <m:r>
                        <a:rPr lang="en-US" sz="2100" i="1" smtClean="0">
                          <a:latin typeface="Cambria Math" panose="02040503050406030204" pitchFamily="18" charset="0"/>
                        </a:rPr>
                        <m:t>0</m:t>
                      </m:r>
                      <m:r>
                        <a:rPr lang="en-US" sz="2100" b="0" i="1" smtClean="0">
                          <a:latin typeface="Cambria Math" panose="02040503050406030204" pitchFamily="18" charset="0"/>
                        </a:rPr>
                        <m:t>.5</m:t>
                      </m:r>
                      <m:r>
                        <a:rPr lang="en-US" sz="2100" b="0" i="1" smtClean="0">
                          <a:solidFill>
                            <a:srgbClr val="FF0000"/>
                          </a:solidFill>
                          <a:latin typeface="Cambria Math" panose="02040503050406030204" pitchFamily="18" charset="0"/>
                        </a:rPr>
                        <m:t>𝑐</m:t>
                      </m:r>
                      <m:r>
                        <a:rPr lang="en-US" sz="2100" b="0" i="1" smtClean="0">
                          <a:latin typeface="Cambria Math" panose="02040503050406030204" pitchFamily="18" charset="0"/>
                        </a:rPr>
                        <m:t>−1153.85     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   </m:t>
                          </m:r>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r>
                        <a:rPr lang="en-US" sz="2100" i="1">
                          <a:latin typeface="Cambria Math" panose="02040503050406030204" pitchFamily="18" charset="0"/>
                        </a:rPr>
                        <m:t>=0.5</m:t>
                      </m:r>
                      <m:r>
                        <a:rPr lang="en-US" sz="2100" i="1" smtClean="0">
                          <a:solidFill>
                            <a:srgbClr val="FF0000"/>
                          </a:solidFill>
                          <a:latin typeface="Cambria Math" panose="02040503050406030204" pitchFamily="18" charset="0"/>
                        </a:rPr>
                        <m:t>𝑐</m:t>
                      </m:r>
                      <m:r>
                        <a:rPr lang="en-US" sz="2100" b="0" i="1" smtClean="0">
                          <a:latin typeface="Cambria Math" panose="02040503050406030204" pitchFamily="18" charset="0"/>
                        </a:rPr>
                        <m:t>+</m:t>
                      </m:r>
                      <m:r>
                        <a:rPr lang="en-US" sz="2100" i="1">
                          <a:latin typeface="Cambria Math" panose="02040503050406030204" pitchFamily="18" charset="0"/>
                        </a:rPr>
                        <m:t>1153.85</m:t>
                      </m:r>
                      <m:r>
                        <a:rPr lang="en-US" sz="2100" b="0" i="1" smtClean="0">
                          <a:latin typeface="Cambria Math" panose="02040503050406030204" pitchFamily="18" charset="0"/>
                        </a:rPr>
                        <m:t>      </m:t>
                      </m:r>
                      <m:r>
                        <a:rPr lang="en-US" sz="2100" i="1">
                          <a:latin typeface="Cambria Math" panose="02040503050406030204" pitchFamily="18" charset="0"/>
                        </a:rPr>
                        <m:t>𝜆</m:t>
                      </m:r>
                      <m:r>
                        <a:rPr lang="en-US" sz="2100" i="1">
                          <a:latin typeface="Cambria Math" panose="02040503050406030204" pitchFamily="18" charset="0"/>
                        </a:rPr>
                        <m:t>=−0.0135</m:t>
                      </m:r>
                      <m:r>
                        <a:rPr lang="en-US" sz="2100" b="0" i="1" smtClean="0">
                          <a:solidFill>
                            <a:srgbClr val="FF0000"/>
                          </a:solidFill>
                          <a:latin typeface="Cambria Math" panose="02040503050406030204" pitchFamily="18" charset="0"/>
                        </a:rPr>
                        <m:t>𝑐</m:t>
                      </m:r>
                      <m:r>
                        <a:rPr lang="en-US" sz="2100" b="0" i="1" smtClean="0">
                          <a:latin typeface="Cambria Math" panose="02040503050406030204" pitchFamily="18" charset="0"/>
                        </a:rPr>
                        <m:t>+159 </m:t>
                      </m:r>
                    </m:oMath>
                  </m:oMathPara>
                </a14:m>
                <a:endParaRPr lang="en-US" sz="2100" dirty="0" smtClean="0"/>
              </a:p>
              <a:p>
                <a:r>
                  <a:rPr lang="en-US" sz="2100" dirty="0"/>
                  <a:t>w</a:t>
                </a:r>
                <a:r>
                  <a:rPr lang="en-US" sz="2100" dirty="0" smtClean="0"/>
                  <a:t>ith a maximum value of</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𝑦</m:t>
                      </m:r>
                      <m:r>
                        <a:rPr lang="en-US" sz="2100" i="1">
                          <a:latin typeface="Cambria Math" panose="02040503050406030204" pitchFamily="18" charset="0"/>
                        </a:rPr>
                        <m:t>=</m:t>
                      </m:r>
                      <m:r>
                        <a:rPr lang="en-US" sz="2100" b="0" i="1" smtClean="0">
                          <a:latin typeface="Cambria Math" panose="02040503050406030204" pitchFamily="18" charset="0"/>
                        </a:rPr>
                        <m:t>−</m:t>
                      </m:r>
                      <m:r>
                        <a:rPr lang="en-US" sz="2100" i="1">
                          <a:latin typeface="Cambria Math" panose="02040503050406030204" pitchFamily="18" charset="0"/>
                        </a:rPr>
                        <m:t>0.00675</m:t>
                      </m:r>
                      <m:sSup>
                        <m:sSupPr>
                          <m:ctrlPr>
                            <a:rPr lang="en-US" sz="2100" b="0" i="1" smtClean="0">
                              <a:latin typeface="Cambria Math" panose="02040503050406030204" pitchFamily="18" charset="0"/>
                            </a:rPr>
                          </m:ctrlPr>
                        </m:sSupPr>
                        <m:e>
                          <m:r>
                            <a:rPr lang="en-US" sz="2100" i="1" smtClean="0">
                              <a:solidFill>
                                <a:srgbClr val="FF0000"/>
                              </a:solidFill>
                              <a:latin typeface="Cambria Math" panose="02040503050406030204" pitchFamily="18" charset="0"/>
                            </a:rPr>
                            <m:t>𝑐</m:t>
                          </m:r>
                        </m:e>
                        <m:sup>
                          <m:r>
                            <a:rPr lang="en-US" sz="2100" i="1">
                              <a:latin typeface="Cambria Math" panose="02040503050406030204" pitchFamily="18" charset="0"/>
                            </a:rPr>
                            <m:t>2</m:t>
                          </m:r>
                        </m:sup>
                      </m:sSup>
                      <m:r>
                        <a:rPr lang="en-US" sz="2100" i="1">
                          <a:latin typeface="Cambria Math" panose="02040503050406030204" pitchFamily="18" charset="0"/>
                        </a:rPr>
                        <m:t> + 159.0</m:t>
                      </m:r>
                      <m:r>
                        <a:rPr lang="en-US" sz="2100" i="1" smtClean="0">
                          <a:solidFill>
                            <a:srgbClr val="FF0000"/>
                          </a:solidFill>
                          <a:latin typeface="Cambria Math" panose="02040503050406030204" pitchFamily="18" charset="0"/>
                        </a:rPr>
                        <m:t>𝑐</m:t>
                      </m:r>
                      <m:r>
                        <a:rPr lang="en-US" sz="2100" i="1">
                          <a:latin typeface="Cambria Math" panose="02040503050406030204" pitchFamily="18" charset="0"/>
                        </a:rPr>
                        <m:t> </m:t>
                      </m:r>
                      <m:r>
                        <a:rPr lang="en-US" sz="2100" b="0" i="1" smtClean="0">
                          <a:latin typeface="Cambria Math" panose="02040503050406030204" pitchFamily="18" charset="0"/>
                        </a:rPr>
                        <m:t>−</m:t>
                      </m:r>
                      <m:r>
                        <a:rPr lang="en-US" sz="2100" i="1">
                          <a:latin typeface="Cambria Math" panose="02040503050406030204" pitchFamily="18" charset="0"/>
                        </a:rPr>
                        <m:t> 382692.3</m:t>
                      </m:r>
                      <m:r>
                        <a:rPr lang="en-US" sz="2100" b="0" i="1" smtClean="0">
                          <a:latin typeface="Cambria Math" panose="02040503050406030204" pitchFamily="18" charset="0"/>
                        </a:rPr>
                        <m:t>1</m:t>
                      </m:r>
                    </m:oMath>
                  </m:oMathPara>
                </a14:m>
                <a:endParaRPr lang="en-US" sz="2100" dirty="0"/>
              </a:p>
              <a:p>
                <a:endParaRPr lang="en-US"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454025" y="3663855"/>
                <a:ext cx="8226425" cy="1661993"/>
              </a:xfrm>
              <a:prstGeom prst="rect">
                <a:avLst/>
              </a:prstGeom>
              <a:blipFill>
                <a:blip r:embed="rId3"/>
                <a:stretch>
                  <a:fillRect l="-889" t="-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54025" y="1531938"/>
                <a:ext cx="8229600" cy="1741118"/>
              </a:xfrm>
              <a:prstGeom prst="rect">
                <a:avLst/>
              </a:prstGeom>
              <a:noFill/>
            </p:spPr>
            <p:txBody>
              <a:bodyPr wrap="square" rtlCol="0">
                <a:spAutoFit/>
              </a:bodyPr>
              <a:lstStyle/>
              <a:p>
                <a:r>
                  <a:rPr lang="en-US" sz="2100" dirty="0" smtClean="0"/>
                  <a:t>The Lagrange Multiplier method boils down to solving the following system of </a:t>
                </a:r>
                <a:r>
                  <a:rPr lang="en-US" sz="2100" dirty="0"/>
                  <a:t>equations:</a:t>
                </a:r>
              </a:p>
              <a:p>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144.0−</m:t>
                      </m:r>
                      <m:r>
                        <a:rPr lang="en-US" sz="2100" b="0" i="1" smtClean="0">
                          <a:latin typeface="Cambria Math" panose="02040503050406030204" pitchFamily="18" charset="0"/>
                        </a:rPr>
                        <m:t>0.0</m:t>
                      </m:r>
                      <m:r>
                        <a:rPr lang="en-US" sz="2100" i="1">
                          <a:latin typeface="Cambria Math" panose="02040503050406030204" pitchFamily="18" charset="0"/>
                        </a:rPr>
                        <m:t>2</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−0.007</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m:t>
                      </m:r>
                      <m:r>
                        <a:rPr lang="en-US" sz="2100" i="1">
                          <a:latin typeface="Cambria Math" panose="02040503050406030204" pitchFamily="18" charset="0"/>
                        </a:rPr>
                        <m:t>𝜆</m:t>
                      </m:r>
                    </m:oMath>
                  </m:oMathPara>
                </a14:m>
                <a:endParaRPr lang="en-US" sz="2100" dirty="0"/>
              </a:p>
              <a:p>
                <a:r>
                  <a:rPr lang="en-US" sz="2100" dirty="0"/>
                  <a:t>					</a:t>
                </a:r>
                <a14:m>
                  <m:oMath xmlns:m="http://schemas.openxmlformats.org/officeDocument/2006/math">
                    <m:r>
                      <a:rPr lang="en-US" sz="2100" i="1">
                        <a:latin typeface="Cambria Math" panose="02040503050406030204" pitchFamily="18" charset="0"/>
                      </a:rPr>
                      <m:t>174.0−0.02</m:t>
                    </m:r>
                    <m:sSubSup>
                      <m:sSubSupPr>
                        <m:ctrlPr>
                          <a:rPr lang="en-US" sz="2100" i="1">
                            <a:latin typeface="Cambria Math" panose="02040503050406030204" pitchFamily="18" charset="0"/>
                          </a:rPr>
                        </m:ctrlPr>
                      </m:sSubSupPr>
                      <m:e>
                        <m:r>
                          <a:rPr lang="en-US" sz="2100" i="1">
                            <a:latin typeface="Cambria Math" panose="02040503050406030204" pitchFamily="18" charset="0"/>
                          </a:rPr>
                          <m:t>𝑥</m:t>
                        </m:r>
                      </m:e>
                      <m:sub>
                        <m:r>
                          <a:rPr lang="en-US" sz="2100" i="1">
                            <a:latin typeface="Cambria Math" panose="02040503050406030204" pitchFamily="18" charset="0"/>
                          </a:rPr>
                          <m:t>2</m:t>
                        </m:r>
                      </m:sub>
                      <m:sup/>
                    </m:sSubSup>
                    <m:r>
                      <a:rPr lang="en-US" sz="2100" i="1">
                        <a:latin typeface="Cambria Math" panose="02040503050406030204" pitchFamily="18" charset="0"/>
                      </a:rPr>
                      <m:t>− 0.007</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m:t>
                    </m:r>
                    <m:r>
                      <a:rPr lang="en-US" sz="2100" i="1">
                        <a:latin typeface="Cambria Math" panose="02040503050406030204" pitchFamily="18" charset="0"/>
                      </a:rPr>
                      <m:t>𝜆</m:t>
                    </m:r>
                  </m:oMath>
                </a14:m>
                <a:endParaRPr lang="en-US" sz="2100" dirty="0"/>
              </a:p>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0=</m:t>
                          </m:r>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m:t>
                      </m:r>
                      <m:r>
                        <a:rPr lang="en-US" sz="2100" b="0" i="1" smtClean="0">
                          <a:solidFill>
                            <a:srgbClr val="FF0000"/>
                          </a:solidFill>
                          <a:latin typeface="Cambria Math" panose="02040503050406030204" pitchFamily="18" charset="0"/>
                        </a:rPr>
                        <m:t>𝑐</m:t>
                      </m:r>
                      <m:r>
                        <a:rPr lang="en-US" sz="2100" i="1">
                          <a:latin typeface="Cambria Math" panose="02040503050406030204" pitchFamily="18" charset="0"/>
                        </a:rPr>
                        <m:t>.</m:t>
                      </m:r>
                    </m:oMath>
                  </m:oMathPara>
                </a14:m>
                <a:endParaRPr lang="en-US" sz="21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54025" y="1531938"/>
                <a:ext cx="8229600" cy="1741118"/>
              </a:xfrm>
              <a:prstGeom prst="rect">
                <a:avLst/>
              </a:prstGeom>
              <a:blipFill>
                <a:blip r:embed="rId4"/>
                <a:stretch>
                  <a:fillRect l="-889" t="-2098"/>
                </a:stretch>
              </a:blipFill>
            </p:spPr>
            <p:txBody>
              <a:bodyPr/>
              <a:lstStyle/>
              <a:p>
                <a:r>
                  <a:rPr lang="en-US">
                    <a:noFill/>
                  </a:rPr>
                  <a:t> </a:t>
                </a:r>
              </a:p>
            </p:txBody>
          </p:sp>
        </mc:Fallback>
      </mc:AlternateContent>
    </p:spTree>
    <p:extLst>
      <p:ext uri="{BB962C8B-B14F-4D97-AF65-F5344CB8AC3E}">
        <p14:creationId xmlns:p14="http://schemas.microsoft.com/office/powerpoint/2010/main" val="149446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sSub>
                      <m:sSubPr>
                        <m:ctrlPr>
                          <a:rPr lang="en-US" sz="3900" i="1" smtClean="0">
                            <a:solidFill>
                              <a:schemeClr val="bg1"/>
                            </a:solidFill>
                            <a:latin typeface="Cambria Math" panose="02040503050406030204" pitchFamily="18" charset="0"/>
                          </a:rPr>
                        </m:ctrlPr>
                      </m:sSubPr>
                      <m:e>
                        <m:r>
                          <a:rPr lang="en-US" sz="3900" b="0" i="1" smtClean="0">
                            <a:solidFill>
                              <a:schemeClr val="bg1"/>
                            </a:solidFill>
                            <a:latin typeface="Cambria Math" panose="02040503050406030204" pitchFamily="18" charset="0"/>
                          </a:rPr>
                          <m:t>𝑥</m:t>
                        </m:r>
                      </m:e>
                      <m:sub>
                        <m:r>
                          <a:rPr lang="en-US" sz="3900" b="0" i="1" smtClean="0">
                            <a:solidFill>
                              <a:schemeClr val="bg1"/>
                            </a:solidFill>
                            <a:latin typeface="Cambria Math" panose="02040503050406030204" pitchFamily="18" charset="0"/>
                          </a:rPr>
                          <m:t>1</m:t>
                        </m:r>
                      </m:sub>
                    </m:sSub>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c</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57199" y="4748408"/>
                <a:ext cx="8332839" cy="15049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In this problem we have </a:t>
                </a:r>
                <a:r>
                  <a:rPr lang="en-US" altLang="en-US" sz="2400" i="1" dirty="0" smtClean="0"/>
                  <a:t>c </a:t>
                </a:r>
                <a:r>
                  <a:rPr lang="en-US" altLang="en-US" sz="2400" dirty="0" smtClean="0"/>
                  <a:t>= 10,000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b="0" i="1" smtClean="0">
                        <a:latin typeface="Cambria Math" panose="02040503050406030204" pitchFamily="18" charset="0"/>
                      </a:rPr>
                      <m:t>=3836.15</m:t>
                    </m:r>
                  </m:oMath>
                </a14:m>
                <a:r>
                  <a:rPr lang="en-US" altLang="en-US" sz="2400" dirty="0" smtClean="0"/>
                  <a:t>. Thus the sensitivity is computed as follows:</a:t>
                </a:r>
                <a:br>
                  <a:rPr lang="en-US" altLang="en-US" sz="2400" dirty="0" smtClean="0"/>
                </a:b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b="0" i="1" smtClean="0">
                            <a:latin typeface="Cambria Math" panose="02040503050406030204" pitchFamily="18" charset="0"/>
                          </a:rPr>
                          <m:t>=3836.15</m:t>
                        </m:r>
                        <m:r>
                          <a:rPr lang="en-US" sz="2000" i="1">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=10000</m:t>
                        </m:r>
                      </m:e>
                    </m:d>
                    <m:r>
                      <a:rPr lang="en-US" sz="2000" i="1">
                        <a:latin typeface="Cambria Math" panose="02040503050406030204" pitchFamily="18" charset="0"/>
                      </a:rPr>
                      <m:t>=</m:t>
                    </m:r>
                    <m:r>
                      <a:rPr lang="en-US" sz="2000" b="0" i="1" smtClean="0">
                        <a:latin typeface="Cambria Math" panose="02040503050406030204" pitchFamily="18" charset="0"/>
                      </a:rPr>
                      <m:t>0.5</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10000</m:t>
                        </m:r>
                      </m:num>
                      <m:den>
                        <m:r>
                          <a:rPr lang="en-US" sz="2000" b="0" i="1" smtClean="0">
                            <a:latin typeface="Cambria Math" panose="02040503050406030204" pitchFamily="18" charset="0"/>
                          </a:rPr>
                          <m:t>3836.15</m:t>
                        </m:r>
                      </m:den>
                    </m:f>
                    <m:r>
                      <a:rPr lang="en-US" sz="2000" b="0" i="1" smtClean="0">
                        <a:latin typeface="Cambria Math" panose="02040503050406030204" pitchFamily="18" charset="0"/>
                      </a:rPr>
                      <m:t>≈1.3</m:t>
                    </m:r>
                  </m:oMath>
                </a14:m>
                <a:endParaRPr lang="en-US" altLang="en-US" sz="2200" dirty="0" smtClean="0"/>
              </a:p>
              <a:p>
                <a:pPr marL="457200" lvl="1" indent="0">
                  <a:buFont typeface="Arial"/>
                  <a:buNone/>
                </a:pPr>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57199" y="4748408"/>
                <a:ext cx="8332839" cy="1504908"/>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pic>
        <p:nvPicPr>
          <p:cNvPr id="11" name="Picture 10"/>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972603" y="3048274"/>
            <a:ext cx="2512459" cy="1380570"/>
          </a:xfrm>
          <a:prstGeom prst="rect">
            <a:avLst/>
          </a:prstGeom>
        </p:spPr>
      </p:pic>
      <p:sp>
        <p:nvSpPr>
          <p:cNvPr id="9" name="Content Placeholder 2 1"/>
          <p:cNvSpPr txBox="1">
            <a:spLocks/>
          </p:cNvSpPr>
          <p:nvPr/>
        </p:nvSpPr>
        <p:spPr>
          <a:xfrm>
            <a:off x="457200" y="2452279"/>
            <a:ext cx="7785407" cy="7646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0" dirty="0" smtClean="0"/>
              <a:t>Thus,</a:t>
            </a:r>
            <a:endParaRPr lang="en-US" altLang="en-US" sz="2200" dirty="0" smtClean="0"/>
          </a:p>
          <a:p>
            <a:pPr marL="457200" lvl="1" indent="0">
              <a:buFont typeface="Arial"/>
              <a:buNone/>
            </a:pPr>
            <a:endParaRPr lang="en-US" altLang="en-US" sz="2400" dirty="0"/>
          </a:p>
        </p:txBody>
      </p:sp>
      <mc:AlternateContent xmlns:mc="http://schemas.openxmlformats.org/markup-compatibility/2006" xmlns:a14="http://schemas.microsoft.com/office/drawing/2010/main">
        <mc:Choice Requires="a14">
          <p:sp>
            <p:nvSpPr>
              <p:cNvPr id="4" name="Rectangle 3"/>
              <p:cNvSpPr/>
              <p:nvPr/>
            </p:nvSpPr>
            <p:spPr>
              <a:xfrm>
                <a:off x="460376" y="1627268"/>
                <a:ext cx="4074680" cy="800219"/>
              </a:xfrm>
              <a:prstGeom prst="rect">
                <a:avLst/>
              </a:prstGeom>
            </p:spPr>
            <p:txBody>
              <a:bodyPr wrap="square">
                <a:spAutoFit/>
              </a:bodyPr>
              <a:lstStyle/>
              <a:p>
                <a:pPr/>
                <a:r>
                  <a:rPr lang="en-US" sz="2200" dirty="0" smtClean="0"/>
                  <a:t>We left off with </a:t>
                </a:r>
                <a:br>
                  <a:rPr lang="en-US" sz="2200" dirty="0" smtClean="0"/>
                </a:b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r>
                        <a:rPr lang="en-US" sz="2400" i="1">
                          <a:latin typeface="Cambria Math" panose="02040503050406030204" pitchFamily="18" charset="0"/>
                        </a:rPr>
                        <m:t>0.5</m:t>
                      </m:r>
                      <m:r>
                        <a:rPr lang="en-US" sz="2400" i="1">
                          <a:solidFill>
                            <a:srgbClr val="FF0000"/>
                          </a:solidFill>
                          <a:latin typeface="Cambria Math" panose="02040503050406030204" pitchFamily="18" charset="0"/>
                        </a:rPr>
                        <m:t>𝑐</m:t>
                      </m:r>
                      <m:r>
                        <a:rPr lang="en-US" sz="2400" i="1">
                          <a:latin typeface="Cambria Math" panose="02040503050406030204" pitchFamily="18" charset="0"/>
                        </a:rPr>
                        <m:t>−1153.85</m:t>
                      </m:r>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6" y="1627268"/>
                <a:ext cx="4074680" cy="800219"/>
              </a:xfrm>
              <a:prstGeom prst="rect">
                <a:avLst/>
              </a:prstGeom>
              <a:blipFill>
                <a:blip r:embed="rId7"/>
                <a:stretch>
                  <a:fillRect l="-1946" t="-5344"/>
                </a:stretch>
              </a:blipFill>
            </p:spPr>
            <p:txBody>
              <a:bodyPr/>
              <a:lstStyle/>
              <a:p>
                <a:r>
                  <a:rPr lang="en-US">
                    <a:noFill/>
                  </a:rPr>
                  <a:t> </a:t>
                </a:r>
              </a:p>
            </p:txBody>
          </p:sp>
        </mc:Fallback>
      </mc:AlternateContent>
      <p:pic>
        <p:nvPicPr>
          <p:cNvPr id="12" name="Picture 11"/>
          <p:cNvPicPr>
            <a:picLocks noChangeAspect="1"/>
          </p:cNvPicPr>
          <p:nvPr/>
        </p:nvPicPr>
        <p:blipFill>
          <a:blip r:embed="rId8"/>
          <a:stretch>
            <a:fillRect/>
          </a:stretch>
        </p:blipFill>
        <p:spPr>
          <a:xfrm>
            <a:off x="4159251" y="1443422"/>
            <a:ext cx="4399704" cy="3073160"/>
          </a:xfrm>
          <a:prstGeom prst="rect">
            <a:avLst/>
          </a:prstGeom>
        </p:spPr>
      </p:pic>
    </p:spTree>
    <p:extLst>
      <p:ext uri="{BB962C8B-B14F-4D97-AF65-F5344CB8AC3E}">
        <p14:creationId xmlns:p14="http://schemas.microsoft.com/office/powerpoint/2010/main" val="135730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sSub>
                      <m:sSubPr>
                        <m:ctrlPr>
                          <a:rPr lang="en-US" sz="3900" i="1" smtClean="0">
                            <a:solidFill>
                              <a:schemeClr val="bg1"/>
                            </a:solidFill>
                            <a:latin typeface="Cambria Math" panose="02040503050406030204" pitchFamily="18" charset="0"/>
                          </a:rPr>
                        </m:ctrlPr>
                      </m:sSubPr>
                      <m:e>
                        <m:r>
                          <a:rPr lang="en-US" sz="3900" b="0" i="1" smtClean="0">
                            <a:solidFill>
                              <a:schemeClr val="bg1"/>
                            </a:solidFill>
                            <a:latin typeface="Cambria Math" panose="02040503050406030204" pitchFamily="18" charset="0"/>
                          </a:rPr>
                          <m:t>𝑥</m:t>
                        </m:r>
                      </m:e>
                      <m:sub>
                        <m:r>
                          <a:rPr lang="en-US" sz="3900" b="0" i="1" smtClean="0">
                            <a:solidFill>
                              <a:schemeClr val="bg1"/>
                            </a:solidFill>
                            <a:latin typeface="Cambria Math" panose="02040503050406030204" pitchFamily="18" charset="0"/>
                          </a:rPr>
                          <m:t>2</m:t>
                        </m:r>
                      </m:sub>
                    </m:sSub>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c</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57199" y="4748408"/>
                <a:ext cx="8332839" cy="15049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In this problem we have </a:t>
                </a:r>
                <a:r>
                  <a:rPr lang="en-US" altLang="en-US" sz="2400" i="1" dirty="0" smtClean="0"/>
                  <a:t>c </a:t>
                </a:r>
                <a:r>
                  <a:rPr lang="en-US" altLang="en-US" sz="2400" dirty="0" smtClean="0"/>
                  <a:t>= 10,000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rPr>
                      <m:t>6153.85</m:t>
                    </m:r>
                  </m:oMath>
                </a14:m>
                <a:r>
                  <a:rPr lang="en-US" altLang="en-US" sz="2400" dirty="0" smtClean="0"/>
                  <a:t>. Thus the sensitivity is computed as follows:</a:t>
                </a:r>
                <a:br>
                  <a:rPr lang="en-US" altLang="en-US" sz="2400" dirty="0" smtClean="0"/>
                </a:b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i="1">
                            <a:latin typeface="Cambria Math" panose="02040503050406030204" pitchFamily="18" charset="0"/>
                          </a:rPr>
                          <m:t>6153.85,</m:t>
                        </m:r>
                        <m:r>
                          <a:rPr lang="en-US" sz="2000" b="0" i="1" smtClean="0">
                            <a:latin typeface="Cambria Math" panose="02040503050406030204" pitchFamily="18" charset="0"/>
                          </a:rPr>
                          <m:t>𝑐</m:t>
                        </m:r>
                        <m:r>
                          <a:rPr lang="en-US" sz="2000" b="0" i="1" smtClean="0">
                            <a:latin typeface="Cambria Math" panose="02040503050406030204" pitchFamily="18" charset="0"/>
                          </a:rPr>
                          <m:t>=10000</m:t>
                        </m:r>
                      </m:e>
                    </m:d>
                    <m:r>
                      <a:rPr lang="en-US" sz="2000" i="1">
                        <a:latin typeface="Cambria Math" panose="02040503050406030204" pitchFamily="18" charset="0"/>
                      </a:rPr>
                      <m:t>=</m:t>
                    </m:r>
                    <m:r>
                      <a:rPr lang="en-US" sz="2000" b="0" i="1" smtClean="0">
                        <a:latin typeface="Cambria Math" panose="02040503050406030204" pitchFamily="18" charset="0"/>
                      </a:rPr>
                      <m:t>0.5</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10000</m:t>
                        </m:r>
                      </m:num>
                      <m:den>
                        <m:r>
                          <a:rPr lang="en-US" sz="2000" i="1">
                            <a:latin typeface="Cambria Math" panose="02040503050406030204" pitchFamily="18" charset="0"/>
                          </a:rPr>
                          <m:t>6153.85</m:t>
                        </m:r>
                      </m:den>
                    </m:f>
                    <m:r>
                      <a:rPr lang="en-US" sz="2000" b="0" i="1" smtClean="0">
                        <a:latin typeface="Cambria Math" panose="02040503050406030204" pitchFamily="18" charset="0"/>
                      </a:rPr>
                      <m:t>≈0.8125</m:t>
                    </m:r>
                  </m:oMath>
                </a14:m>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57199" y="4748408"/>
                <a:ext cx="8332839" cy="1504908"/>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pic>
        <p:nvPicPr>
          <p:cNvPr id="5" name="Picture 4"/>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972604" y="3048273"/>
            <a:ext cx="2512459" cy="1380570"/>
          </a:xfrm>
          <a:prstGeom prst="rect">
            <a:avLst/>
          </a:prstGeom>
        </p:spPr>
      </p:pic>
      <p:sp>
        <p:nvSpPr>
          <p:cNvPr id="9" name="Content Placeholder 2 1"/>
          <p:cNvSpPr txBox="1">
            <a:spLocks/>
          </p:cNvSpPr>
          <p:nvPr/>
        </p:nvSpPr>
        <p:spPr>
          <a:xfrm>
            <a:off x="457200" y="2452279"/>
            <a:ext cx="7785407" cy="7646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0" dirty="0" smtClean="0"/>
              <a:t>Thus,</a:t>
            </a:r>
            <a:endParaRPr lang="en-US" altLang="en-US" sz="2200" dirty="0" smtClean="0"/>
          </a:p>
          <a:p>
            <a:pPr marL="457200" lvl="1" indent="0">
              <a:buFont typeface="Arial"/>
              <a:buNone/>
            </a:pPr>
            <a:endParaRPr lang="en-US" altLang="en-US" sz="2400" dirty="0"/>
          </a:p>
        </p:txBody>
      </p:sp>
      <mc:AlternateContent xmlns:mc="http://schemas.openxmlformats.org/markup-compatibility/2006" xmlns:a14="http://schemas.microsoft.com/office/drawing/2010/main">
        <mc:Choice Requires="a14">
          <p:sp>
            <p:nvSpPr>
              <p:cNvPr id="4" name="Rectangle 3"/>
              <p:cNvSpPr/>
              <p:nvPr/>
            </p:nvSpPr>
            <p:spPr>
              <a:xfrm>
                <a:off x="460376" y="1627268"/>
                <a:ext cx="4074680" cy="800219"/>
              </a:xfrm>
              <a:prstGeom prst="rect">
                <a:avLst/>
              </a:prstGeom>
            </p:spPr>
            <p:txBody>
              <a:bodyPr wrap="square">
                <a:spAutoFit/>
              </a:bodyPr>
              <a:lstStyle/>
              <a:p>
                <a:pPr/>
                <a:r>
                  <a:rPr lang="en-US" sz="2200" dirty="0" smtClean="0"/>
                  <a:t>We left off with </a:t>
                </a:r>
                <a:br>
                  <a:rPr lang="en-US" sz="2200" dirty="0" smtClean="0"/>
                </a:b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r>
                        <a:rPr lang="en-US" sz="2200" i="1">
                          <a:latin typeface="Cambria Math" panose="02040503050406030204" pitchFamily="18" charset="0"/>
                        </a:rPr>
                        <m:t>=</m:t>
                      </m:r>
                      <m:r>
                        <a:rPr lang="en-US" sz="2400" i="1">
                          <a:latin typeface="Cambria Math" panose="02040503050406030204" pitchFamily="18" charset="0"/>
                        </a:rPr>
                        <m:t>0.5</m:t>
                      </m:r>
                      <m:r>
                        <a:rPr lang="en-US" sz="2400" i="1">
                          <a:solidFill>
                            <a:srgbClr val="FF0000"/>
                          </a:solidFill>
                          <a:latin typeface="Cambria Math" panose="02040503050406030204" pitchFamily="18" charset="0"/>
                        </a:rPr>
                        <m:t>𝑐</m:t>
                      </m:r>
                      <m:r>
                        <a:rPr lang="en-US" sz="2400" b="0" i="1" smtClean="0">
                          <a:latin typeface="Cambria Math" panose="02040503050406030204" pitchFamily="18" charset="0"/>
                        </a:rPr>
                        <m:t>+</m:t>
                      </m:r>
                      <m:r>
                        <a:rPr lang="en-US" sz="2400" i="1">
                          <a:latin typeface="Cambria Math" panose="02040503050406030204" pitchFamily="18" charset="0"/>
                        </a:rPr>
                        <m:t>1153.85</m:t>
                      </m:r>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6" y="1627268"/>
                <a:ext cx="4074680" cy="800219"/>
              </a:xfrm>
              <a:prstGeom prst="rect">
                <a:avLst/>
              </a:prstGeom>
              <a:blipFill>
                <a:blip r:embed="rId7"/>
                <a:stretch>
                  <a:fillRect l="-1946" t="-5344"/>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4119724" y="1611981"/>
            <a:ext cx="4261629" cy="2969255"/>
          </a:xfrm>
          <a:prstGeom prst="rect">
            <a:avLst/>
          </a:prstGeom>
        </p:spPr>
      </p:pic>
    </p:spTree>
    <p:extLst>
      <p:ext uri="{BB962C8B-B14F-4D97-AF65-F5344CB8AC3E}">
        <p14:creationId xmlns:p14="http://schemas.microsoft.com/office/powerpoint/2010/main" val="376532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r>
                      <a:rPr lang="en-US" sz="3900" i="1" smtClean="0">
                        <a:solidFill>
                          <a:schemeClr val="bg1"/>
                        </a:solidFill>
                        <a:latin typeface="Cambria Math" panose="02040503050406030204" pitchFamily="18" charset="0"/>
                      </a:rPr>
                      <m:t>𝑦</m:t>
                    </m:r>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c</a:t>
                </a:r>
                <a:endParaRPr lang="en-US" sz="3900" i="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8" name="Content Placeholder 2 2"/>
              <p:cNvSpPr txBox="1">
                <a:spLocks/>
              </p:cNvSpPr>
              <p:nvPr/>
            </p:nvSpPr>
            <p:spPr>
              <a:xfrm>
                <a:off x="457199" y="4748407"/>
                <a:ext cx="8332839" cy="1803717"/>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In this problem we have </a:t>
                </a:r>
                <a:r>
                  <a:rPr lang="en-US" altLang="en-US" sz="2400" i="1" dirty="0" smtClean="0"/>
                  <a:t>c </a:t>
                </a:r>
                <a:r>
                  <a:rPr lang="en-US" altLang="en-US" sz="2400" dirty="0" smtClean="0"/>
                  <a:t>= 10,000 and </a:t>
                </a:r>
                <a14:m>
                  <m:oMath xmlns:m="http://schemas.openxmlformats.org/officeDocument/2006/math">
                    <m:r>
                      <a:rPr lang="en-US" sz="2400" i="1" smtClean="0">
                        <a:latin typeface="Cambria Math" panose="02040503050406030204" pitchFamily="18" charset="0"/>
                      </a:rPr>
                      <m:t>𝑦</m:t>
                    </m:r>
                    <m:r>
                      <a:rPr lang="en-US" sz="2400" b="0" i="1" smtClean="0">
                        <a:latin typeface="Cambria Math" panose="02040503050406030204" pitchFamily="18" charset="0"/>
                      </a:rPr>
                      <m:t>=</m:t>
                    </m:r>
                    <m:r>
                      <a:rPr lang="en-US" sz="2400" i="1" smtClean="0">
                        <a:latin typeface="Cambria Math" panose="02040503050406030204" pitchFamily="18" charset="0"/>
                      </a:rPr>
                      <m:t>5</m:t>
                    </m:r>
                    <m:r>
                      <a:rPr lang="en-US" sz="2400" b="0" i="1" smtClean="0">
                        <a:latin typeface="Cambria Math" panose="02040503050406030204" pitchFamily="18" charset="0"/>
                      </a:rPr>
                      <m:t>32,308</m:t>
                    </m:r>
                  </m:oMath>
                </a14:m>
                <a:r>
                  <a:rPr lang="en-US" altLang="en-US" sz="2400" dirty="0" smtClean="0"/>
                  <a:t>. Thus the sensitivity is computed as follows:</a:t>
                </a:r>
                <a:br>
                  <a:rPr lang="en-US" altLang="en-US" sz="2400" dirty="0" smtClean="0"/>
                </a:b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r>
                          <a:rPr lang="en-US" sz="2000" i="1" smtClean="0">
                            <a:latin typeface="Cambria Math" panose="02040503050406030204" pitchFamily="18" charset="0"/>
                          </a:rPr>
                          <m:t>𝑦</m:t>
                        </m:r>
                        <m:r>
                          <a:rPr lang="en-US" sz="2000" b="0" i="1" smtClean="0">
                            <a:latin typeface="Cambria Math" panose="02040503050406030204" pitchFamily="18" charset="0"/>
                          </a:rPr>
                          <m:t>=532,308</m:t>
                        </m:r>
                        <m:r>
                          <a:rPr lang="en-US" sz="2000" i="1">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=10,000</m:t>
                        </m:r>
                      </m:e>
                    </m:d>
                    <m:r>
                      <a:rPr lang="en-US" sz="2000" i="1">
                        <a:latin typeface="Cambria Math" panose="02040503050406030204" pitchFamily="18" charset="0"/>
                      </a:rPr>
                      <m:t>=</m:t>
                    </m:r>
                    <m:r>
                      <a:rPr lang="en-US" sz="2000" b="0" i="1" smtClean="0">
                        <a:latin typeface="Cambria Math" panose="02040503050406030204" pitchFamily="18" charset="0"/>
                      </a:rPr>
                      <m:t>(−</m:t>
                    </m:r>
                    <m:r>
                      <a:rPr lang="en-US" sz="2000" i="1" smtClean="0">
                        <a:latin typeface="Cambria Math" panose="02040503050406030204" pitchFamily="18" charset="0"/>
                      </a:rPr>
                      <m:t>0</m:t>
                    </m:r>
                    <m:r>
                      <a:rPr lang="en-US" sz="2000" b="0" i="1" smtClean="0">
                        <a:latin typeface="Cambria Math" panose="02040503050406030204" pitchFamily="18" charset="0"/>
                      </a:rPr>
                      <m:t>.0135</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10000</m:t>
                        </m:r>
                      </m:e>
                    </m:d>
                    <m:r>
                      <a:rPr lang="en-US" sz="2000" b="0" i="1" smtClean="0">
                        <a:latin typeface="Cambria Math" panose="02040503050406030204" pitchFamily="18" charset="0"/>
                      </a:rPr>
                      <m:t>+159)</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10,000</m:t>
                        </m:r>
                      </m:num>
                      <m:den>
                        <m:r>
                          <a:rPr lang="en-US" sz="2000" b="0" i="1" smtClean="0">
                            <a:latin typeface="Cambria Math" panose="02040503050406030204" pitchFamily="18" charset="0"/>
                          </a:rPr>
                          <m:t>532,308</m:t>
                        </m:r>
                      </m:den>
                    </m:f>
                    <m:r>
                      <a:rPr lang="en-US" sz="2000" b="0" i="1" smtClean="0">
                        <a:latin typeface="Cambria Math" panose="02040503050406030204" pitchFamily="18" charset="0"/>
                      </a:rPr>
                      <m:t>≈</m:t>
                    </m:r>
                    <m:r>
                      <a:rPr lang="en-US" sz="2000" b="0" i="1" smtClean="0">
                        <a:latin typeface="Cambria Math" panose="02040503050406030204" pitchFamily="18" charset="0"/>
                      </a:rPr>
                      <m:t>0.45</m:t>
                    </m:r>
                  </m:oMath>
                </a14:m>
                <a:endParaRPr lang="en-US" altLang="en-US" sz="2200" dirty="0" smtClean="0"/>
              </a:p>
              <a:p>
                <a:pPr marL="457200" lvl="1" indent="0">
                  <a:buFont typeface="Arial"/>
                  <a:buNone/>
                </a:pPr>
                <a:endParaRPr lang="en-US" altLang="en-US" sz="2400" dirty="0"/>
              </a:p>
            </p:txBody>
          </p:sp>
        </mc:Choice>
        <mc:Fallback>
          <p:sp>
            <p:nvSpPr>
              <p:cNvPr id="8" name="Content Placeholder 2 2"/>
              <p:cNvSpPr txBox="1">
                <a:spLocks noRot="1" noChangeAspect="1" noMove="1" noResize="1" noEditPoints="1" noAdjustHandles="1" noChangeArrowheads="1" noChangeShapeType="1" noTextEdit="1"/>
              </p:cNvSpPr>
              <p:nvPr/>
            </p:nvSpPr>
            <p:spPr>
              <a:xfrm>
                <a:off x="457199" y="4748407"/>
                <a:ext cx="8332839" cy="1803717"/>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pic>
        <p:nvPicPr>
          <p:cNvPr id="11" name="Picture 10"/>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07975" y="2557583"/>
            <a:ext cx="4180118" cy="1409827"/>
          </a:xfrm>
          <a:prstGeom prst="rect">
            <a:avLst/>
          </a:prstGeom>
        </p:spPr>
      </p:pic>
      <p:sp>
        <p:nvSpPr>
          <p:cNvPr id="9" name="Content Placeholder 2 1"/>
          <p:cNvSpPr txBox="1">
            <a:spLocks/>
          </p:cNvSpPr>
          <p:nvPr/>
        </p:nvSpPr>
        <p:spPr>
          <a:xfrm>
            <a:off x="457199" y="2074500"/>
            <a:ext cx="7785407" cy="7646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0" dirty="0" smtClean="0"/>
              <a:t>Thus,</a:t>
            </a:r>
            <a:endParaRPr lang="en-US" altLang="en-US" sz="2200" dirty="0" smtClean="0"/>
          </a:p>
          <a:p>
            <a:pPr marL="457200" lvl="1" indent="0">
              <a:buFont typeface="Arial"/>
              <a:buNone/>
            </a:pPr>
            <a:endParaRPr lang="en-US" altLang="en-US" sz="2400" dirty="0"/>
          </a:p>
        </p:txBody>
      </p:sp>
      <mc:AlternateContent xmlns:mc="http://schemas.openxmlformats.org/markup-compatibility/2006" xmlns:a14="http://schemas.microsoft.com/office/drawing/2010/main">
        <mc:Choice Requires="a14">
          <p:sp>
            <p:nvSpPr>
              <p:cNvPr id="4" name="Rectangle 3"/>
              <p:cNvSpPr/>
              <p:nvPr/>
            </p:nvSpPr>
            <p:spPr>
              <a:xfrm>
                <a:off x="460375" y="1627268"/>
                <a:ext cx="6328352" cy="430887"/>
              </a:xfrm>
              <a:prstGeom prst="rect">
                <a:avLst/>
              </a:prstGeom>
            </p:spPr>
            <p:txBody>
              <a:bodyPr wrap="square">
                <a:spAutoFit/>
              </a:bodyPr>
              <a:lstStyle/>
              <a:p>
                <a:r>
                  <a:rPr lang="en-US" sz="2200" dirty="0" smtClean="0"/>
                  <a:t>We have </a:t>
                </a:r>
                <a14:m>
                  <m:oMath xmlns:m="http://schemas.openxmlformats.org/officeDocument/2006/math">
                    <m:r>
                      <a:rPr lang="en-US" sz="2200" i="1" smtClean="0">
                        <a:latin typeface="Cambria Math" panose="02040503050406030204" pitchFamily="18" charset="0"/>
                      </a:rPr>
                      <m:t>𝑦</m:t>
                    </m:r>
                    <m:r>
                      <a:rPr lang="en-US" sz="2200" i="1">
                        <a:latin typeface="Cambria Math" panose="02040503050406030204" pitchFamily="18" charset="0"/>
                      </a:rPr>
                      <m:t>=−0.00675</m:t>
                    </m:r>
                    <m:sSup>
                      <m:sSupPr>
                        <m:ctrlPr>
                          <a:rPr lang="en-US" sz="2200" i="1">
                            <a:latin typeface="Cambria Math" panose="02040503050406030204" pitchFamily="18" charset="0"/>
                          </a:rPr>
                        </m:ctrlPr>
                      </m:sSupPr>
                      <m:e>
                        <m:r>
                          <a:rPr lang="en-US" sz="2200" i="1">
                            <a:solidFill>
                              <a:srgbClr val="FF0000"/>
                            </a:solidFill>
                            <a:latin typeface="Cambria Math" panose="02040503050406030204" pitchFamily="18" charset="0"/>
                          </a:rPr>
                          <m:t>𝑐</m:t>
                        </m:r>
                      </m:e>
                      <m:sup>
                        <m:r>
                          <a:rPr lang="en-US" sz="2200" i="1">
                            <a:latin typeface="Cambria Math" panose="02040503050406030204" pitchFamily="18" charset="0"/>
                          </a:rPr>
                          <m:t>2</m:t>
                        </m:r>
                      </m:sup>
                    </m:sSup>
                    <m:r>
                      <a:rPr lang="en-US" sz="2200" i="1">
                        <a:latin typeface="Cambria Math" panose="02040503050406030204" pitchFamily="18" charset="0"/>
                      </a:rPr>
                      <m:t> + 159.0</m:t>
                    </m:r>
                    <m:r>
                      <a:rPr lang="en-US" sz="2200" i="1">
                        <a:solidFill>
                          <a:srgbClr val="FF0000"/>
                        </a:solidFill>
                        <a:latin typeface="Cambria Math" panose="02040503050406030204" pitchFamily="18" charset="0"/>
                      </a:rPr>
                      <m:t>𝑐</m:t>
                    </m:r>
                    <m:r>
                      <a:rPr lang="en-US" sz="2200" i="1">
                        <a:latin typeface="Cambria Math" panose="02040503050406030204" pitchFamily="18" charset="0"/>
                      </a:rPr>
                      <m:t> − 382692.31</m:t>
                    </m:r>
                  </m:oMath>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5" y="1627268"/>
                <a:ext cx="6328352" cy="430887"/>
              </a:xfrm>
              <a:prstGeom prst="rect">
                <a:avLst/>
              </a:prstGeom>
              <a:blipFill>
                <a:blip r:embed="rId7"/>
                <a:stretch>
                  <a:fillRect l="-1252" t="-9859" b="-26761"/>
                </a:stretch>
              </a:blipFill>
            </p:spPr>
            <p:txBody>
              <a:bodyPr/>
              <a:lstStyle/>
              <a:p>
                <a:r>
                  <a:rPr lang="en-US">
                    <a:noFill/>
                  </a:rPr>
                  <a:t> </a:t>
                </a:r>
              </a:p>
            </p:txBody>
          </p:sp>
        </mc:Fallback>
      </mc:AlternateContent>
      <p:pic>
        <p:nvPicPr>
          <p:cNvPr id="12" name="Picture 11"/>
          <p:cNvPicPr>
            <a:picLocks noChangeAspect="1"/>
          </p:cNvPicPr>
          <p:nvPr/>
        </p:nvPicPr>
        <p:blipFill>
          <a:blip r:embed="rId8"/>
          <a:stretch>
            <a:fillRect/>
          </a:stretch>
        </p:blipFill>
        <p:spPr>
          <a:xfrm>
            <a:off x="4786344" y="1981333"/>
            <a:ext cx="4152918" cy="2809030"/>
          </a:xfrm>
          <a:prstGeom prst="rect">
            <a:avLst/>
          </a:prstGeom>
        </p:spPr>
      </p:pic>
    </p:spTree>
    <p:extLst>
      <p:ext uri="{BB962C8B-B14F-4D97-AF65-F5344CB8AC3E}">
        <p14:creationId xmlns:p14="http://schemas.microsoft.com/office/powerpoint/2010/main" val="83804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r>
                      <a:rPr lang="en-US" sz="3900" i="1" smtClean="0">
                        <a:solidFill>
                          <a:schemeClr val="bg1"/>
                        </a:solidFill>
                        <a:latin typeface="Cambria Math" panose="02040503050406030204" pitchFamily="18" charset="0"/>
                      </a:rPr>
                      <m:t>𝑦</m:t>
                    </m:r>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c</a:t>
                </a:r>
                <a:r>
                  <a:rPr lang="en-US" sz="3900" dirty="0" smtClean="0">
                    <a:solidFill>
                      <a:schemeClr val="bg1"/>
                    </a:solidFill>
                  </a:rPr>
                  <a:t>: Another Approach</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963" r="-963"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2"/>
          <p:cNvSpPr txBox="1">
            <a:spLocks/>
          </p:cNvSpPr>
          <p:nvPr/>
        </p:nvSpPr>
        <p:spPr>
          <a:xfrm>
            <a:off x="460375" y="5037855"/>
            <a:ext cx="8229601" cy="22434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100" dirty="0" smtClean="0"/>
          </a:p>
        </p:txBody>
      </p:sp>
      <mc:AlternateContent xmlns:mc="http://schemas.openxmlformats.org/markup-compatibility/2006" xmlns:a14="http://schemas.microsoft.com/office/drawing/2010/main">
        <mc:Choice Requires="a14">
          <p:sp>
            <p:nvSpPr>
              <p:cNvPr id="4" name="Rectangle 3"/>
              <p:cNvSpPr/>
              <p:nvPr/>
            </p:nvSpPr>
            <p:spPr>
              <a:xfrm>
                <a:off x="457199" y="1627268"/>
                <a:ext cx="8229601" cy="5626348"/>
              </a:xfrm>
              <a:prstGeom prst="rect">
                <a:avLst/>
              </a:prstGeom>
            </p:spPr>
            <p:txBody>
              <a:bodyPr wrap="square">
                <a:spAutoFit/>
              </a:bodyPr>
              <a:lstStyle/>
              <a:p>
                <a:pPr/>
                <a:r>
                  <a:rPr lang="en-US" sz="2100" dirty="0" smtClean="0"/>
                  <a:t>Recall the following:</a:t>
                </a:r>
                <a:r>
                  <a:rPr lang="en-US" sz="2100" b="0" i="1" dirty="0" smtClean="0">
                    <a:latin typeface="Cambria Math" panose="02040503050406030204" pitchFamily="18" charset="0"/>
                  </a:rPr>
                  <a:t/>
                </a:r>
                <a:br>
                  <a:rPr lang="en-US" sz="2100" b="0" i="1" dirty="0" smtClean="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𝑦</m:t>
                      </m:r>
                      <m:r>
                        <a:rPr lang="en-US" sz="2100" b="0" i="1" smtClean="0">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r>
                        <a:rPr lang="en-US" sz="2000" i="1">
                          <a:latin typeface="Cambria Math" panose="02040503050406030204" pitchFamily="18" charset="0"/>
                        </a:rPr>
                        <m:t>=−0.01</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− 0.007</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+ 144.0</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− 0.01</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2</m:t>
                          </m:r>
                        </m:sub>
                        <m:sup>
                          <m:r>
                            <a:rPr lang="en-US" sz="2000" i="1">
                              <a:latin typeface="Cambria Math" panose="02040503050406030204" pitchFamily="18" charset="0"/>
                            </a:rPr>
                            <m:t>2</m:t>
                          </m:r>
                        </m:sup>
                      </m:sSubSup>
                      <m:r>
                        <a:rPr lang="en-US" sz="2000" i="1">
                          <a:latin typeface="Cambria Math" panose="02040503050406030204" pitchFamily="18" charset="0"/>
                        </a:rPr>
                        <m:t> + 174.0</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− 400000</m:t>
                      </m:r>
                    </m:oMath>
                  </m:oMathPara>
                </a14:m>
                <a:endParaRPr lang="en-US" sz="2000" dirty="0"/>
              </a:p>
              <a:p>
                <a:r>
                  <a:rPr lang="en-US" sz="2100" dirty="0" smtClean="0">
                    <a:latin typeface="Cambria Math" panose="02040503050406030204" pitchFamily="18" charset="0"/>
                  </a:rPr>
                  <a:t>with</a:t>
                </a:r>
              </a:p>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=0.5</m:t>
                      </m:r>
                      <m:r>
                        <a:rPr lang="en-US" sz="2100" i="1">
                          <a:solidFill>
                            <a:srgbClr val="FF0000"/>
                          </a:solidFill>
                          <a:latin typeface="Cambria Math" panose="02040503050406030204" pitchFamily="18" charset="0"/>
                        </a:rPr>
                        <m:t>𝑐</m:t>
                      </m:r>
                      <m:r>
                        <a:rPr lang="en-US" sz="2100" i="1">
                          <a:latin typeface="Cambria Math" panose="02040503050406030204" pitchFamily="18" charset="0"/>
                        </a:rPr>
                        <m:t>−1153.85     </m:t>
                      </m:r>
                      <m:sSub>
                        <m:sSubPr>
                          <m:ctrlPr>
                            <a:rPr lang="en-US" sz="2100" i="1">
                              <a:latin typeface="Cambria Math" panose="02040503050406030204" pitchFamily="18" charset="0"/>
                            </a:rPr>
                          </m:ctrlPr>
                        </m:sSubPr>
                        <m:e>
                          <m:r>
                            <a:rPr lang="en-US" sz="2100" i="1">
                              <a:latin typeface="Cambria Math" panose="02040503050406030204" pitchFamily="18" charset="0"/>
                            </a:rPr>
                            <m:t>   </m:t>
                          </m:r>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=0.5</m:t>
                      </m:r>
                      <m:r>
                        <a:rPr lang="en-US" sz="2100" i="1">
                          <a:solidFill>
                            <a:srgbClr val="FF0000"/>
                          </a:solidFill>
                          <a:latin typeface="Cambria Math" panose="02040503050406030204" pitchFamily="18" charset="0"/>
                        </a:rPr>
                        <m:t>𝑐</m:t>
                      </m:r>
                      <m:r>
                        <a:rPr lang="en-US" sz="2100" i="1">
                          <a:latin typeface="Cambria Math" panose="02040503050406030204" pitchFamily="18" charset="0"/>
                        </a:rPr>
                        <m:t>+1153.85 </m:t>
                      </m:r>
                    </m:oMath>
                  </m:oMathPara>
                </a14:m>
                <a:r>
                  <a:rPr lang="en-US" sz="2100" dirty="0" smtClean="0"/>
                  <a:t/>
                </a:r>
                <a:br>
                  <a:rPr lang="en-US" sz="2100" dirty="0" smtClean="0"/>
                </a:br>
                <a:endParaRPr lang="en-US" sz="2100" dirty="0" smtClean="0"/>
              </a:p>
              <a:p>
                <a:endParaRPr lang="en-US" sz="2100" dirty="0"/>
              </a:p>
              <a:p>
                <a:pPr marL="342900" indent="-342900">
                  <a:buFont typeface="Arial" panose="020B0604020202020204" pitchFamily="34" charset="0"/>
                  <a:buChar char="•"/>
                </a:pPr>
                <a:r>
                  <a:rPr lang="en-US" sz="2100" dirty="0" smtClean="0"/>
                  <a:t>So, really, </a:t>
                </a:r>
                <a:r>
                  <a:rPr lang="en-US" sz="2100" i="1" dirty="0" smtClean="0"/>
                  <a:t>y </a:t>
                </a:r>
                <a:r>
                  <a:rPr lang="en-US" sz="2100" dirty="0" smtClean="0"/>
                  <a:t>is a function of c, </a:t>
                </a:r>
                <a14:m>
                  <m:oMath xmlns:m="http://schemas.openxmlformats.org/officeDocument/2006/math">
                    <m:r>
                      <a:rPr lang="en-US" sz="2100" i="1">
                        <a:latin typeface="Cambria Math" panose="02040503050406030204" pitchFamily="18" charset="0"/>
                      </a:rPr>
                      <m:t>𝑦</m:t>
                    </m:r>
                    <m:r>
                      <a:rPr lang="en-US" sz="2100" i="1">
                        <a:latin typeface="Cambria Math" panose="02040503050406030204" pitchFamily="18" charset="0"/>
                      </a:rPr>
                      <m:t>=</m:t>
                    </m:r>
                    <m:r>
                      <a:rPr lang="en-US" sz="2100" i="1">
                        <a:latin typeface="Cambria Math" panose="02040503050406030204" pitchFamily="18" charset="0"/>
                      </a:rPr>
                      <m:t>𝑓</m:t>
                    </m:r>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b="0" i="1" smtClean="0">
                            <a:latin typeface="Cambria Math" panose="02040503050406030204" pitchFamily="18" charset="0"/>
                          </a:rPr>
                          <m:t>(</m:t>
                        </m:r>
                        <m:r>
                          <a:rPr lang="en-US" sz="2100" b="0" i="1" smtClean="0">
                            <a:latin typeface="Cambria Math" panose="02040503050406030204" pitchFamily="18" charset="0"/>
                          </a:rPr>
                          <m:t>𝑐</m:t>
                        </m:r>
                        <m:r>
                          <a:rPr lang="en-US" sz="2100" b="0" i="1" smtClean="0">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b="0" i="1" smtClean="0">
                            <a:latin typeface="Cambria Math" panose="02040503050406030204" pitchFamily="18" charset="0"/>
                          </a:rPr>
                          <m:t>(</m:t>
                        </m:r>
                        <m:r>
                          <a:rPr lang="en-US" sz="2100" b="0" i="1" smtClean="0">
                            <a:latin typeface="Cambria Math" panose="02040503050406030204" pitchFamily="18" charset="0"/>
                          </a:rPr>
                          <m:t>𝑐</m:t>
                        </m:r>
                        <m:r>
                          <a:rPr lang="en-US" sz="2100" b="0" i="1" smtClean="0">
                            <a:latin typeface="Cambria Math" panose="02040503050406030204" pitchFamily="18" charset="0"/>
                          </a:rPr>
                          <m:t>)</m:t>
                        </m:r>
                      </m:e>
                    </m:d>
                  </m:oMath>
                </a14:m>
                <a:r>
                  <a:rPr lang="en-US" sz="2100" dirty="0" smtClean="0"/>
                  <a:t>, thus the multivariable chain rule applies.</a:t>
                </a:r>
                <a:br>
                  <a:rPr lang="en-US" sz="2100" dirty="0" smtClean="0"/>
                </a:b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𝑑𝑦</m:t>
                        </m:r>
                      </m:num>
                      <m:den>
                        <m:r>
                          <a:rPr lang="en-US" sz="2000" i="1">
                            <a:latin typeface="Cambria Math" panose="02040503050406030204" pitchFamily="18" charset="0"/>
                          </a:rPr>
                          <m:t>𝑑</m:t>
                        </m:r>
                        <m:r>
                          <a:rPr lang="en-US" sz="2000" b="0" i="1" smtClean="0">
                            <a:latin typeface="Cambria Math" panose="02040503050406030204" pitchFamily="18" charset="0"/>
                          </a:rPr>
                          <m:t>𝑐</m:t>
                        </m:r>
                      </m:den>
                    </m:f>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num>
                      <m:den>
                        <m:r>
                          <a:rPr lang="en-US" sz="2000" i="1">
                            <a:latin typeface="Cambria Math" panose="02040503050406030204" pitchFamily="18" charset="0"/>
                          </a:rPr>
                          <m:t>𝑑</m:t>
                        </m:r>
                        <m:r>
                          <a:rPr lang="en-US" sz="2000" b="0" i="1" smtClean="0">
                            <a:latin typeface="Cambria Math" panose="02040503050406030204" pitchFamily="18" charset="0"/>
                          </a:rPr>
                          <m:t>𝑐</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num>
                      <m:den>
                        <m:r>
                          <a:rPr lang="en-US" sz="2000" i="1">
                            <a:latin typeface="Cambria Math" panose="02040503050406030204" pitchFamily="18" charset="0"/>
                          </a:rPr>
                          <m:t>𝑑</m:t>
                        </m:r>
                        <m:r>
                          <a:rPr lang="en-US" sz="2000" b="0" i="1" smtClean="0">
                            <a:latin typeface="Cambria Math" panose="02040503050406030204" pitchFamily="18" charset="0"/>
                          </a:rPr>
                          <m:t>𝑐</m:t>
                        </m:r>
                      </m:den>
                    </m:f>
                  </m:oMath>
                </a14:m>
                <a:endParaRPr lang="en-US" sz="2000" dirty="0" smtClean="0"/>
              </a:p>
              <a:p>
                <a:pPr marL="342900" indent="-342900">
                  <a:buFont typeface="Arial" panose="020B0604020202020204" pitchFamily="34" charset="0"/>
                  <a:buChar char="•"/>
                </a:pPr>
                <a:r>
                  <a:rPr lang="en-US" altLang="en-US" sz="2000" dirty="0"/>
                  <a:t>Clearly,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num>
                      <m:den>
                        <m:r>
                          <a:rPr lang="en-US" sz="2000" i="1">
                            <a:latin typeface="Cambria Math" panose="02040503050406030204" pitchFamily="18" charset="0"/>
                          </a:rPr>
                          <m:t>𝑑𝑐</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num>
                      <m:den>
                        <m:r>
                          <a:rPr lang="en-US" sz="2000" i="1">
                            <a:latin typeface="Cambria Math" panose="02040503050406030204" pitchFamily="18" charset="0"/>
                          </a:rPr>
                          <m:t>𝑑𝑐</m:t>
                        </m:r>
                      </m:den>
                    </m:f>
                    <m:r>
                      <a:rPr lang="en-US" sz="2000" i="1">
                        <a:latin typeface="Cambria Math" panose="02040503050406030204" pitchFamily="18" charset="0"/>
                      </a:rPr>
                      <m:t>=0.5</m:t>
                    </m:r>
                  </m:oMath>
                </a14:m>
                <a:r>
                  <a:rPr lang="en-US" altLang="en-US" sz="2000" dirty="0" smtClean="0"/>
                  <a:t/>
                </a:r>
                <a:br>
                  <a:rPr lang="en-US" altLang="en-US" sz="2000" dirty="0" smtClean="0"/>
                </a:br>
                <a:r>
                  <a:rPr lang="en-US" altLang="en-US" sz="2000" dirty="0" smtClean="0"/>
                  <a:t> </a:t>
                </a:r>
                <a:endParaRPr lang="en-US" altLang="en-US" sz="2000" dirty="0"/>
              </a:p>
              <a:p>
                <a:pPr marL="342900" indent="-342900">
                  <a:buFont typeface="Arial" panose="020B0604020202020204" pitchFamily="34" charset="0"/>
                  <a:buChar char="•"/>
                </a:pPr>
                <a:r>
                  <a:rPr lang="en-US" altLang="en-US" sz="2000" dirty="0"/>
                  <a:t>Recall also </a:t>
                </a:r>
                <a:r>
                  <a:rPr lang="en-US" altLang="en-US" sz="2000" dirty="0" smtClean="0"/>
                  <a:t>that from the in using Lagrange multipliers we have that</a:t>
                </a:r>
                <a:br>
                  <a:rPr lang="en-US" altLang="en-US" sz="2000" dirty="0" smtClean="0"/>
                </a:b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den>
                    </m:f>
                    <m:r>
                      <a:rPr lang="en-US" sz="2000" b="0" i="1" smtClean="0">
                        <a:latin typeface="Cambria Math" panose="02040503050406030204" pitchFamily="18" charset="0"/>
                      </a:rPr>
                      <m:t>=</m:t>
                    </m:r>
                    <m:r>
                      <a:rPr lang="en-US" sz="2000" b="0" i="1" smtClean="0">
                        <a:latin typeface="Cambria Math" panose="02040503050406030204" pitchFamily="18" charset="0"/>
                      </a:rPr>
                      <m:t>𝜆</m:t>
                    </m:r>
                  </m:oMath>
                </a14:m>
                <a:endParaRPr lang="en-US" altLang="en-US" sz="2000" dirty="0"/>
              </a:p>
              <a:p>
                <a:pPr marL="342900" indent="-342900">
                  <a:buFont typeface="Arial" panose="020B0604020202020204" pitchFamily="34" charset="0"/>
                  <a:buChar char="•"/>
                </a:pPr>
                <a:endParaRPr lang="en-US" sz="2000" dirty="0"/>
              </a:p>
              <a:p>
                <a:endParaRPr lang="en-US" sz="2100" dirty="0"/>
              </a:p>
            </p:txBody>
          </p:sp>
        </mc:Choice>
        <mc:Fallback xmlns="">
          <p:sp>
            <p:nvSpPr>
              <p:cNvPr id="4" name="Rectangle 3"/>
              <p:cNvSpPr>
                <a:spLocks noRot="1" noChangeAspect="1" noMove="1" noResize="1" noEditPoints="1" noAdjustHandles="1" noChangeArrowheads="1" noChangeShapeType="1" noTextEdit="1"/>
              </p:cNvSpPr>
              <p:nvPr/>
            </p:nvSpPr>
            <p:spPr>
              <a:xfrm>
                <a:off x="457199" y="1627268"/>
                <a:ext cx="8229601" cy="5626348"/>
              </a:xfrm>
              <a:prstGeom prst="rect">
                <a:avLst/>
              </a:prstGeom>
              <a:blipFill>
                <a:blip r:embed="rId4"/>
                <a:stretch>
                  <a:fillRect l="-889" t="-650"/>
                </a:stretch>
              </a:blipFill>
            </p:spPr>
            <p:txBody>
              <a:bodyPr/>
              <a:lstStyle/>
              <a:p>
                <a:r>
                  <a:rPr lang="en-US">
                    <a:noFill/>
                  </a:rPr>
                  <a:t> </a:t>
                </a:r>
              </a:p>
            </p:txBody>
          </p:sp>
        </mc:Fallback>
      </mc:AlternateContent>
    </p:spTree>
    <p:extLst>
      <p:ext uri="{BB962C8B-B14F-4D97-AF65-F5344CB8AC3E}">
        <p14:creationId xmlns:p14="http://schemas.microsoft.com/office/powerpoint/2010/main" val="52631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animEffect transition="in" filter="fade">
                                      <p:cBhvr>
                                        <p:cTn id="14" dur="1000"/>
                                        <p:tgtEl>
                                          <p:spTgt spid="4">
                                            <p:txEl>
                                              <p:pRg st="5" end="5"/>
                                            </p:txEl>
                                          </p:spTgt>
                                        </p:tgtEl>
                                      </p:cBhvr>
                                    </p:animEffect>
                                    <p:anim calcmode="lin" valueType="num">
                                      <p:cBhvr>
                                        <p:cTn id="1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1000"/>
                                        <p:tgtEl>
                                          <p:spTgt spid="4">
                                            <p:txEl>
                                              <p:pRg st="6" end="6"/>
                                            </p:txEl>
                                          </p:spTgt>
                                        </p:tgtEl>
                                      </p:cBhvr>
                                    </p:animEffect>
                                    <p:anim calcmode="lin" valueType="num">
                                      <p:cBhvr>
                                        <p:cTn id="2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r>
                      <a:rPr lang="en-US" sz="3900" i="1" smtClean="0">
                        <a:solidFill>
                          <a:schemeClr val="bg1"/>
                        </a:solidFill>
                        <a:latin typeface="Cambria Math" panose="02040503050406030204" pitchFamily="18" charset="0"/>
                      </a:rPr>
                      <m:t>𝑦</m:t>
                    </m:r>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c</a:t>
                </a:r>
                <a:r>
                  <a:rPr lang="en-US" sz="3900" dirty="0" smtClean="0">
                    <a:solidFill>
                      <a:schemeClr val="bg1"/>
                    </a:solidFill>
                  </a:rPr>
                  <a:t>: Another Approach</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963" r="-963"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2"/>
          <p:cNvSpPr txBox="1">
            <a:spLocks/>
          </p:cNvSpPr>
          <p:nvPr/>
        </p:nvSpPr>
        <p:spPr>
          <a:xfrm>
            <a:off x="460375" y="5037855"/>
            <a:ext cx="8229601" cy="22434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100" dirty="0" smtClean="0"/>
          </a:p>
        </p:txBody>
      </p:sp>
      <mc:AlternateContent xmlns:mc="http://schemas.openxmlformats.org/markup-compatibility/2006">
        <mc:Choice xmlns:a14="http://schemas.microsoft.com/office/drawing/2010/main" Requires="a14">
          <p:sp>
            <p:nvSpPr>
              <p:cNvPr id="4" name="Rectangle 3"/>
              <p:cNvSpPr/>
              <p:nvPr/>
            </p:nvSpPr>
            <p:spPr>
              <a:xfrm>
                <a:off x="457199" y="1627268"/>
                <a:ext cx="8229601" cy="5223033"/>
              </a:xfrm>
              <a:prstGeom prst="rect">
                <a:avLst/>
              </a:prstGeom>
            </p:spPr>
            <p:txBody>
              <a:bodyPr wrap="square">
                <a:spAutoFit/>
              </a:bodyPr>
              <a:lstStyle/>
              <a:p>
                <a:pPr/>
                <a:r>
                  <a:rPr lang="en-US" sz="2100" dirty="0" smtClean="0"/>
                  <a:t>Using </a:t>
                </a:r>
                <a14:m>
                  <m:oMath xmlns:m="http://schemas.openxmlformats.org/officeDocument/2006/math">
                    <m:r>
                      <a:rPr lang="en-US" sz="2100" i="1">
                        <a:latin typeface="Cambria Math" panose="02040503050406030204" pitchFamily="18" charset="0"/>
                      </a:rPr>
                      <m:t>𝑦</m:t>
                    </m:r>
                    <m:r>
                      <a:rPr lang="en-US" sz="2100" i="1">
                        <a:latin typeface="Cambria Math" panose="02040503050406030204" pitchFamily="18" charset="0"/>
                      </a:rPr>
                      <m:t>=</m:t>
                    </m:r>
                    <m:r>
                      <a:rPr lang="en-US" sz="2100" i="1">
                        <a:latin typeface="Cambria Math" panose="02040503050406030204" pitchFamily="18" charset="0"/>
                      </a:rPr>
                      <m:t>𝑓</m:t>
                    </m:r>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b="0" i="1" smtClean="0">
                            <a:latin typeface="Cambria Math" panose="02040503050406030204" pitchFamily="18" charset="0"/>
                          </a:rPr>
                          <m:t>(</m:t>
                        </m:r>
                        <m:r>
                          <a:rPr lang="en-US" sz="2100" b="0" i="1" smtClean="0">
                            <a:latin typeface="Cambria Math" panose="02040503050406030204" pitchFamily="18" charset="0"/>
                          </a:rPr>
                          <m:t>𝑐</m:t>
                        </m:r>
                        <m:r>
                          <a:rPr lang="en-US" sz="2100" b="0" i="1" smtClean="0">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b="0" i="1" smtClean="0">
                            <a:latin typeface="Cambria Math" panose="02040503050406030204" pitchFamily="18" charset="0"/>
                          </a:rPr>
                          <m:t>(</m:t>
                        </m:r>
                        <m:r>
                          <a:rPr lang="en-US" sz="2100" b="0" i="1" smtClean="0">
                            <a:latin typeface="Cambria Math" panose="02040503050406030204" pitchFamily="18" charset="0"/>
                          </a:rPr>
                          <m:t>𝑐</m:t>
                        </m:r>
                        <m:r>
                          <a:rPr lang="en-US" sz="2100" b="0" i="1" smtClean="0">
                            <a:latin typeface="Cambria Math" panose="02040503050406030204" pitchFamily="18" charset="0"/>
                          </a:rPr>
                          <m:t>)</m:t>
                        </m:r>
                      </m:e>
                    </m:d>
                  </m:oMath>
                </a14:m>
                <a:r>
                  <a:rPr lang="en-US" sz="2100" dirty="0" smtClean="0"/>
                  <a:t>, thus the multivariable tell us:</a:t>
                </a:r>
                <a:br>
                  <a:rPr lang="en-US" sz="2100" dirty="0" smtClean="0"/>
                </a:b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𝑑𝑦</m:t>
                          </m:r>
                        </m:num>
                        <m:den>
                          <m:r>
                            <a:rPr lang="en-US" sz="2000" i="1">
                              <a:latin typeface="Cambria Math" panose="02040503050406030204" pitchFamily="18" charset="0"/>
                            </a:rPr>
                            <m:t>𝑑</m:t>
                          </m:r>
                          <m:r>
                            <a:rPr lang="en-US" sz="2000" b="0" i="1" smtClean="0">
                              <a:latin typeface="Cambria Math" panose="02040503050406030204" pitchFamily="18" charset="0"/>
                            </a:rPr>
                            <m:t>𝑐</m:t>
                          </m:r>
                        </m:den>
                      </m:f>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num>
                        <m:den>
                          <m:r>
                            <a:rPr lang="en-US" sz="2000" i="1">
                              <a:latin typeface="Cambria Math" panose="02040503050406030204" pitchFamily="18" charset="0"/>
                            </a:rPr>
                            <m:t>𝑑</m:t>
                          </m:r>
                          <m:r>
                            <a:rPr lang="en-US" sz="2000" b="0" i="1" smtClean="0">
                              <a:latin typeface="Cambria Math" panose="02040503050406030204" pitchFamily="18" charset="0"/>
                            </a:rPr>
                            <m:t>𝑐</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num>
                        <m:den>
                          <m:r>
                            <a:rPr lang="en-US" sz="2000" i="1">
                              <a:latin typeface="Cambria Math" panose="02040503050406030204" pitchFamily="18" charset="0"/>
                            </a:rPr>
                            <m:t>𝑑</m:t>
                          </m:r>
                          <m:r>
                            <a:rPr lang="en-US" sz="2000" b="0" i="1" smtClean="0">
                              <a:latin typeface="Cambria Math" panose="02040503050406030204" pitchFamily="18" charset="0"/>
                            </a:rPr>
                            <m:t>𝑐</m:t>
                          </m:r>
                        </m:den>
                      </m:f>
                    </m:oMath>
                  </m:oMathPara>
                </a14:m>
                <a:endParaRPr lang="en-US" sz="2000" dirty="0" smtClean="0"/>
              </a:p>
              <a:p>
                <a:r>
                  <a:rPr lang="en-US" sz="2000" dirty="0" smtClean="0"/>
                  <a:t>Knowing that</a:t>
                </a:r>
              </a:p>
              <a:p>
                <a:pPr marL="342900" indent="-342900">
                  <a:buFont typeface="Arial" panose="020B0604020202020204" pitchFamily="34" charset="0"/>
                  <a:buChar char="•"/>
                </a:pPr>
                <a:r>
                  <a:rPr lang="en-US" altLang="en-US" sz="2000" dirty="0" smtClean="0"/>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num>
                      <m:den>
                        <m:r>
                          <a:rPr lang="en-US" sz="2000" i="1">
                            <a:latin typeface="Cambria Math" panose="02040503050406030204" pitchFamily="18" charset="0"/>
                          </a:rPr>
                          <m:t>𝑑𝑐</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num>
                      <m:den>
                        <m:r>
                          <a:rPr lang="en-US" sz="2000" i="1">
                            <a:latin typeface="Cambria Math" panose="02040503050406030204" pitchFamily="18" charset="0"/>
                          </a:rPr>
                          <m:t>𝑑𝑐</m:t>
                        </m:r>
                      </m:den>
                    </m:f>
                    <m:r>
                      <a:rPr lang="en-US" sz="2000" i="1">
                        <a:latin typeface="Cambria Math" panose="02040503050406030204" pitchFamily="18" charset="0"/>
                      </a:rPr>
                      <m:t>=0.5</m:t>
                    </m:r>
                  </m:oMath>
                </a14:m>
                <a:r>
                  <a:rPr lang="en-US" altLang="en-US" sz="2000" dirty="0" smtClean="0"/>
                  <a:t/>
                </a:r>
                <a:br>
                  <a:rPr lang="en-US" altLang="en-US" sz="2000" dirty="0" smtClean="0"/>
                </a:br>
                <a:r>
                  <a:rPr lang="en-US" altLang="en-US" sz="2000" dirty="0" smtClean="0"/>
                  <a:t> </a:t>
                </a:r>
                <a:endParaRPr lang="en-US" altLang="en-US" sz="2000" dirty="0"/>
              </a:p>
              <a:p>
                <a:pPr marL="342900" indent="-342900">
                  <a:buFont typeface="Arial" panose="020B0604020202020204" pitchFamily="34" charset="0"/>
                  <a:buChar char="•"/>
                </a:pP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𝑓</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den>
                    </m:f>
                    <m:r>
                      <a:rPr lang="en-US" sz="2000" b="0" i="1" smtClean="0">
                        <a:latin typeface="Cambria Math" panose="02040503050406030204" pitchFamily="18" charset="0"/>
                      </a:rPr>
                      <m:t>=</m:t>
                    </m:r>
                    <m:r>
                      <a:rPr lang="en-US" sz="2000" b="0" i="1" smtClean="0">
                        <a:latin typeface="Cambria Math" panose="02040503050406030204" pitchFamily="18" charset="0"/>
                      </a:rPr>
                      <m:t>𝜆</m:t>
                    </m:r>
                  </m:oMath>
                </a14:m>
                <a:endParaRPr lang="en-US" altLang="en-US" sz="2000" dirty="0"/>
              </a:p>
              <a:p>
                <a:pPr marL="342900" indent="-342900">
                  <a:buFont typeface="Arial" panose="020B0604020202020204" pitchFamily="34" charset="0"/>
                  <a:buChar char="•"/>
                </a:pPr>
                <a:endParaRPr lang="en-US" sz="2000" dirty="0"/>
              </a:p>
              <a:p>
                <a:r>
                  <a:rPr lang="en-US" sz="2100" dirty="0" smtClean="0"/>
                  <a:t>we get that </a:t>
                </a:r>
              </a:p>
              <a:p>
                <a:pPr/>
                <a14:m>
                  <m:oMathPara xmlns:m="http://schemas.openxmlformats.org/officeDocument/2006/math">
                    <m:oMathParaPr>
                      <m:jc m:val="centerGroup"/>
                    </m:oMathParaPr>
                    <m:oMath xmlns:m="http://schemas.openxmlformats.org/officeDocument/2006/math">
                      <m:f>
                        <m:fPr>
                          <m:ctrlPr>
                            <a:rPr lang="en-US" sz="2100" i="1">
                              <a:latin typeface="Cambria Math" panose="02040503050406030204" pitchFamily="18" charset="0"/>
                            </a:rPr>
                          </m:ctrlPr>
                        </m:fPr>
                        <m:num>
                          <m:r>
                            <a:rPr lang="en-US" sz="2100" i="1">
                              <a:latin typeface="Cambria Math" panose="02040503050406030204" pitchFamily="18" charset="0"/>
                            </a:rPr>
                            <m:t>𝑑𝑦</m:t>
                          </m:r>
                        </m:num>
                        <m:den>
                          <m:r>
                            <a:rPr lang="en-US" sz="2100" i="1">
                              <a:latin typeface="Cambria Math" panose="02040503050406030204" pitchFamily="18" charset="0"/>
                            </a:rPr>
                            <m:t>𝑑𝑐</m:t>
                          </m:r>
                        </m:den>
                      </m:f>
                      <m:r>
                        <a:rPr lang="en-US" sz="2100" i="1">
                          <a:latin typeface="Cambria Math" panose="02040503050406030204" pitchFamily="18" charset="0"/>
                        </a:rPr>
                        <m:t> =</m:t>
                      </m:r>
                      <m:r>
                        <a:rPr lang="en-US" sz="2100" b="0" i="1" smtClean="0">
                          <a:latin typeface="Cambria Math" panose="02040503050406030204" pitchFamily="18" charset="0"/>
                        </a:rPr>
                        <m:t>𝜆</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0.5</m:t>
                          </m:r>
                        </m:e>
                      </m:d>
                      <m:r>
                        <a:rPr lang="en-US" sz="2100" i="1">
                          <a:latin typeface="Cambria Math" panose="02040503050406030204" pitchFamily="18" charset="0"/>
                        </a:rPr>
                        <m:t>+</m:t>
                      </m:r>
                      <m:r>
                        <a:rPr lang="en-US" sz="2100" b="0" i="1" smtClean="0">
                          <a:latin typeface="Cambria Math" panose="02040503050406030204" pitchFamily="18" charset="0"/>
                        </a:rPr>
                        <m:t>𝜆</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0.5</m:t>
                          </m:r>
                        </m:e>
                      </m:d>
                      <m:r>
                        <a:rPr lang="en-US" sz="2100" b="0" i="1" smtClean="0">
                          <a:latin typeface="Cambria Math" panose="02040503050406030204" pitchFamily="18" charset="0"/>
                        </a:rPr>
                        <m:t>=</m:t>
                      </m:r>
                      <m:r>
                        <a:rPr lang="en-US" sz="2100" b="0" i="1" smtClean="0">
                          <a:latin typeface="Cambria Math" panose="02040503050406030204" pitchFamily="18" charset="0"/>
                        </a:rPr>
                        <m:t>𝜆</m:t>
                      </m:r>
                    </m:oMath>
                  </m:oMathPara>
                </a14:m>
                <a:endParaRPr lang="en-US" sz="2100" dirty="0" smtClean="0"/>
              </a:p>
              <a:p>
                <a:r>
                  <a:rPr lang="en-US" sz="2100" dirty="0" smtClean="0"/>
                  <a:t>Since </a:t>
                </a:r>
                <a14:m>
                  <m:oMath xmlns:m="http://schemas.openxmlformats.org/officeDocument/2006/math">
                    <m:r>
                      <a:rPr lang="en-US" sz="2100" i="1">
                        <a:latin typeface="Cambria Math" panose="02040503050406030204" pitchFamily="18" charset="0"/>
                      </a:rPr>
                      <m:t>𝜆</m:t>
                    </m:r>
                    <m:r>
                      <a:rPr lang="en-US" sz="2100" b="0" i="1" smtClean="0">
                        <a:latin typeface="Cambria Math" panose="02040503050406030204" pitchFamily="18" charset="0"/>
                      </a:rPr>
                      <m:t>=24</m:t>
                    </m:r>
                  </m:oMath>
                </a14:m>
                <a:r>
                  <a:rPr lang="en-US" sz="2100" dirty="0" smtClean="0"/>
                  <a:t> in this problem we have that</a:t>
                </a:r>
              </a:p>
              <a:p>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𝑆</m:t>
                      </m:r>
                      <m:d>
                        <m:dPr>
                          <m:ctrlPr>
                            <a:rPr lang="en-US" sz="2100" i="1">
                              <a:latin typeface="Cambria Math" panose="02040503050406030204" pitchFamily="18" charset="0"/>
                            </a:rPr>
                          </m:ctrlPr>
                        </m:dPr>
                        <m:e>
                          <m:r>
                            <a:rPr lang="en-US" sz="2100" i="1">
                              <a:latin typeface="Cambria Math" panose="02040503050406030204" pitchFamily="18" charset="0"/>
                            </a:rPr>
                            <m:t>𝑦</m:t>
                          </m:r>
                          <m:r>
                            <a:rPr lang="en-US" sz="2100" i="1">
                              <a:latin typeface="Cambria Math" panose="02040503050406030204" pitchFamily="18" charset="0"/>
                            </a:rPr>
                            <m:t>=532,308,</m:t>
                          </m:r>
                          <m:r>
                            <a:rPr lang="en-US" sz="2100" i="1">
                              <a:latin typeface="Cambria Math" panose="02040503050406030204" pitchFamily="18" charset="0"/>
                            </a:rPr>
                            <m:t>𝑐</m:t>
                          </m:r>
                          <m:r>
                            <a:rPr lang="en-US" sz="2100" i="1">
                              <a:latin typeface="Cambria Math" panose="02040503050406030204" pitchFamily="18" charset="0"/>
                            </a:rPr>
                            <m:t>=10,000</m:t>
                          </m:r>
                        </m:e>
                      </m:d>
                      <m:r>
                        <a:rPr lang="en-US" sz="2100" i="1">
                          <a:latin typeface="Cambria Math" panose="02040503050406030204" pitchFamily="18" charset="0"/>
                        </a:rPr>
                        <m:t>=</m:t>
                      </m:r>
                      <m:r>
                        <a:rPr lang="en-US" sz="2100" b="0" i="1" smtClean="0">
                          <a:latin typeface="Cambria Math" panose="02040503050406030204" pitchFamily="18" charset="0"/>
                        </a:rPr>
                        <m:t>24</m:t>
                      </m:r>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10,000</m:t>
                          </m:r>
                        </m:num>
                        <m:den>
                          <m:r>
                            <a:rPr lang="en-US" sz="2100" i="1">
                              <a:latin typeface="Cambria Math" panose="02040503050406030204" pitchFamily="18" charset="0"/>
                            </a:rPr>
                            <m:t>532,308</m:t>
                          </m:r>
                        </m:den>
                      </m:f>
                      <m:r>
                        <a:rPr lang="en-US" sz="2100" i="1">
                          <a:latin typeface="Cambria Math" panose="02040503050406030204" pitchFamily="18" charset="0"/>
                        </a:rPr>
                        <m:t>≈0.</m:t>
                      </m:r>
                      <m:r>
                        <a:rPr lang="en-US" sz="2100" b="0" i="1" smtClean="0">
                          <a:latin typeface="Cambria Math" panose="02040503050406030204" pitchFamily="18" charset="0"/>
                        </a:rPr>
                        <m:t>45</m:t>
                      </m:r>
                    </m:oMath>
                  </m:oMathPara>
                </a14:m>
                <a:endParaRPr lang="en-US" sz="2100" dirty="0"/>
              </a:p>
              <a:p>
                <a:endParaRPr lang="en-US" sz="2100" dirty="0"/>
              </a:p>
            </p:txBody>
          </p:sp>
        </mc:Choice>
        <mc:Fallback>
          <p:sp>
            <p:nvSpPr>
              <p:cNvPr id="4" name="Rectangle 3"/>
              <p:cNvSpPr>
                <a:spLocks noRot="1" noChangeAspect="1" noMove="1" noResize="1" noEditPoints="1" noAdjustHandles="1" noChangeArrowheads="1" noChangeShapeType="1" noTextEdit="1"/>
              </p:cNvSpPr>
              <p:nvPr/>
            </p:nvSpPr>
            <p:spPr>
              <a:xfrm>
                <a:off x="457199" y="1627268"/>
                <a:ext cx="8229601" cy="5223033"/>
              </a:xfrm>
              <a:prstGeom prst="rect">
                <a:avLst/>
              </a:prstGeom>
              <a:blipFill>
                <a:blip r:embed="rId4"/>
                <a:stretch>
                  <a:fillRect l="-889" t="-700"/>
                </a:stretch>
              </a:blipFill>
            </p:spPr>
            <p:txBody>
              <a:bodyPr/>
              <a:lstStyle/>
              <a:p>
                <a:r>
                  <a:rPr lang="en-US">
                    <a:noFill/>
                  </a:rPr>
                  <a:t> </a:t>
                </a:r>
              </a:p>
            </p:txBody>
          </p:sp>
        </mc:Fallback>
      </mc:AlternateContent>
    </p:spTree>
    <p:extLst>
      <p:ext uri="{BB962C8B-B14F-4D97-AF65-F5344CB8AC3E}">
        <p14:creationId xmlns:p14="http://schemas.microsoft.com/office/powerpoint/2010/main" val="2116594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Shadow Price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460375" y="1627268"/>
                <a:ext cx="8226425" cy="1901739"/>
              </a:xfrm>
              <a:prstGeom prst="rect">
                <a:avLst/>
              </a:prstGeom>
            </p:spPr>
            <p:txBody>
              <a:bodyPr wrap="square">
                <a:spAutoFit/>
              </a:bodyPr>
              <a:lstStyle/>
              <a:p>
                <a:r>
                  <a:rPr lang="en-US" sz="2400" dirty="0" smtClean="0"/>
                  <a:t>We have the following:</a:t>
                </a:r>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𝑑𝑦</m:t>
                          </m:r>
                        </m:num>
                        <m:den>
                          <m:r>
                            <a:rPr lang="en-US" sz="2400" i="1">
                              <a:latin typeface="Cambria Math" panose="02040503050406030204" pitchFamily="18" charset="0"/>
                            </a:rPr>
                            <m:t>𝑑𝑐</m:t>
                          </m:r>
                        </m:den>
                      </m:f>
                      <m:r>
                        <a:rPr lang="en-US" sz="2400" i="1">
                          <a:latin typeface="Cambria Math" panose="02040503050406030204" pitchFamily="18" charset="0"/>
                        </a:rPr>
                        <m:t> =</m:t>
                      </m:r>
                      <m:r>
                        <a:rPr lang="en-US" sz="2400" b="0" i="1" smtClean="0">
                          <a:latin typeface="Cambria Math" panose="02040503050406030204" pitchFamily="18" charset="0"/>
                        </a:rPr>
                        <m:t>24=</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m:t>
                          </m:r>
                        </m:num>
                        <m:den>
                          <m:r>
                            <a:rPr lang="en-US" sz="2400" b="0" i="1" smtClean="0">
                              <a:latin typeface="Cambria Math" panose="02040503050406030204" pitchFamily="18" charset="0"/>
                            </a:rPr>
                            <m:t>1</m:t>
                          </m:r>
                        </m:den>
                      </m:f>
                    </m:oMath>
                  </m:oMathPara>
                </a14:m>
                <a:endParaRPr lang="en-US" sz="2400" dirty="0" smtClean="0"/>
              </a:p>
              <a:p>
                <a:r>
                  <a:rPr lang="en-US" sz="2400" dirty="0" smtClean="0"/>
                  <a:t>This is our shadow price (with respect to our product capacity).</a:t>
                </a:r>
                <a:endParaRPr lang="en-US" sz="2400" dirty="0"/>
              </a:p>
              <a:p>
                <a:endParaRPr lang="en-US" sz="2400" i="1" dirty="0">
                  <a:latin typeface="Cambria Math" panose="020405030504060302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60375" y="1627268"/>
                <a:ext cx="8226425" cy="1901739"/>
              </a:xfrm>
              <a:prstGeom prst="rect">
                <a:avLst/>
              </a:prstGeom>
              <a:blipFill>
                <a:blip r:embed="rId3"/>
                <a:stretch>
                  <a:fillRect l="-1186" t="-2564"/>
                </a:stretch>
              </a:blipFill>
            </p:spPr>
            <p:txBody>
              <a:bodyPr/>
              <a:lstStyle/>
              <a:p>
                <a:r>
                  <a:rPr lang="en-US">
                    <a:noFill/>
                  </a:rPr>
                  <a:t> </a:t>
                </a:r>
              </a:p>
            </p:txBody>
          </p:sp>
        </mc:Fallback>
      </mc:AlternateContent>
      <p:sp>
        <p:nvSpPr>
          <p:cNvPr id="3" name="TextBox 2"/>
          <p:cNvSpPr txBox="1"/>
          <p:nvPr/>
        </p:nvSpPr>
        <p:spPr>
          <a:xfrm>
            <a:off x="457201" y="4145223"/>
            <a:ext cx="8229600" cy="2308324"/>
          </a:xfrm>
          <a:prstGeom prst="rect">
            <a:avLst/>
          </a:prstGeom>
          <a:noFill/>
        </p:spPr>
        <p:txBody>
          <a:bodyPr wrap="square" rtlCol="0">
            <a:spAutoFit/>
          </a:bodyPr>
          <a:lstStyle/>
          <a:p>
            <a:r>
              <a:rPr lang="en-US" sz="2400" b="1" dirty="0" smtClean="0"/>
              <a:t>Interpretation:</a:t>
            </a:r>
          </a:p>
          <a:p>
            <a:r>
              <a:rPr lang="en-US" sz="2400" dirty="0" smtClean="0"/>
              <a:t>The addition of 1 unit of production capacity (</a:t>
            </a:r>
            <a:r>
              <a:rPr lang="en-US" sz="2400" i="1" dirty="0" smtClean="0"/>
              <a:t>c</a:t>
            </a:r>
            <a:r>
              <a:rPr lang="en-US" sz="2400" dirty="0" smtClean="0"/>
              <a:t>) results in an increased profit (</a:t>
            </a:r>
            <a:r>
              <a:rPr lang="en-US" sz="2400" i="1" dirty="0" smtClean="0"/>
              <a:t>y</a:t>
            </a:r>
            <a:r>
              <a:rPr lang="en-US" sz="2400" dirty="0" smtClean="0"/>
              <a:t>) of $24.</a:t>
            </a:r>
          </a:p>
          <a:p>
            <a:endParaRPr lang="en-US" sz="2400" dirty="0"/>
          </a:p>
          <a:p>
            <a:r>
              <a:rPr lang="en-US" sz="2400" dirty="0" smtClean="0"/>
              <a:t>That is, the company should be willing to pay up to $24 per unit to increase the production capacity. </a:t>
            </a:r>
            <a:endParaRPr lang="en-US" sz="2400" dirty="0"/>
          </a:p>
        </p:txBody>
      </p:sp>
    </p:spTree>
    <p:extLst>
      <p:ext uri="{BB962C8B-B14F-4D97-AF65-F5344CB8AC3E}">
        <p14:creationId xmlns:p14="http://schemas.microsoft.com/office/powerpoint/2010/main" val="12162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Interpretation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460375" y="1627268"/>
                <a:ext cx="8226425" cy="2308324"/>
              </a:xfrm>
              <a:prstGeom prst="rect">
                <a:avLst/>
              </a:prstGeom>
            </p:spPr>
            <p:txBody>
              <a:bodyPr wrap="square">
                <a:spAutoFit/>
              </a:bodyPr>
              <a:lstStyle/>
              <a:p>
                <a:r>
                  <a:rPr lang="en-US" sz="2400" dirty="0" smtClean="0"/>
                  <a:t>We have the following:</a:t>
                </a: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=3836.15,</m:t>
                        </m:r>
                        <m:r>
                          <a:rPr lang="en-US" sz="2400" b="0" i="1" smtClean="0">
                            <a:latin typeface="Cambria Math" panose="02040503050406030204" pitchFamily="18" charset="0"/>
                          </a:rPr>
                          <m:t>𝑐</m:t>
                        </m:r>
                        <m:r>
                          <a:rPr lang="en-US" sz="2400" i="1">
                            <a:latin typeface="Cambria Math" panose="02040503050406030204" pitchFamily="18" charset="0"/>
                          </a:rPr>
                          <m:t>=</m:t>
                        </m:r>
                        <m:r>
                          <a:rPr lang="en-US" sz="2400" b="0" i="1" smtClean="0">
                            <a:latin typeface="Cambria Math" panose="02040503050406030204" pitchFamily="18" charset="0"/>
                          </a:rPr>
                          <m:t>10,000</m:t>
                        </m:r>
                      </m:e>
                    </m:d>
                    <m:r>
                      <a:rPr lang="en-US" sz="2400" i="1">
                        <a:latin typeface="Cambria Math" panose="02040503050406030204" pitchFamily="18" charset="0"/>
                      </a:rPr>
                      <m:t>≈</m:t>
                    </m:r>
                    <m:r>
                      <a:rPr lang="en-US" sz="2400" b="0" i="1" smtClean="0">
                        <a:latin typeface="Cambria Math" panose="02040503050406030204" pitchFamily="18" charset="0"/>
                      </a:rPr>
                      <m:t>1.3</m:t>
                    </m:r>
                  </m:oMath>
                </a14:m>
                <a:endParaRPr lang="en-US" sz="2400" i="1" dirty="0" smtClean="0">
                  <a:latin typeface="Cambria Math" panose="02040503050406030204" pitchFamily="18" charset="0"/>
                </a:endParaRPr>
              </a:p>
              <a:p>
                <a:pPr marL="342900" indent="-342900">
                  <a:buFont typeface="Arial" panose="020B0604020202020204" pitchFamily="34" charset="0"/>
                  <a:buChar char="•"/>
                </a:pPr>
                <a:endParaRPr lang="en-US" sz="24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smtClean="0">
                            <a:latin typeface="Cambria Math" panose="02040503050406030204" pitchFamily="18" charset="0"/>
                          </a:rPr>
                          <m:t>6153.85</m:t>
                        </m:r>
                        <m:r>
                          <a:rPr lang="en-US" sz="2400" i="1">
                            <a:latin typeface="Cambria Math" panose="02040503050406030204" pitchFamily="18" charset="0"/>
                          </a:rPr>
                          <m:t>,</m:t>
                        </m:r>
                        <m:r>
                          <a:rPr lang="en-US" sz="2400" i="1">
                            <a:latin typeface="Cambria Math" panose="02040503050406030204" pitchFamily="18" charset="0"/>
                          </a:rPr>
                          <m:t>𝑐</m:t>
                        </m:r>
                        <m:r>
                          <a:rPr lang="en-US" sz="2400" i="1">
                            <a:latin typeface="Cambria Math" panose="02040503050406030204" pitchFamily="18" charset="0"/>
                          </a:rPr>
                          <m:t>=10,000</m:t>
                        </m:r>
                      </m:e>
                    </m:d>
                    <m:r>
                      <a:rPr lang="en-US" sz="2400" i="1">
                        <a:latin typeface="Cambria Math" panose="02040503050406030204" pitchFamily="18" charset="0"/>
                      </a:rPr>
                      <m:t>≈</m:t>
                    </m:r>
                    <m:r>
                      <a:rPr lang="en-US" sz="2400" b="0" i="1" smtClean="0">
                        <a:latin typeface="Cambria Math" panose="02040503050406030204" pitchFamily="18" charset="0"/>
                      </a:rPr>
                      <m:t>0.8</m:t>
                    </m:r>
                  </m:oMath>
                </a14:m>
                <a:endParaRPr lang="en-US" sz="2400" i="1" dirty="0" smtClean="0">
                  <a:latin typeface="Cambria Math" panose="02040503050406030204" pitchFamily="18" charset="0"/>
                </a:endParaRPr>
              </a:p>
              <a:p>
                <a:pPr marL="342900" indent="-342900">
                  <a:buFont typeface="Arial" panose="020B0604020202020204" pitchFamily="34" charset="0"/>
                  <a:buChar char="•"/>
                </a:pPr>
                <a:endParaRPr lang="en-US" sz="24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=532308,</m:t>
                        </m:r>
                        <m:r>
                          <a:rPr lang="en-US" sz="2400" i="1">
                            <a:latin typeface="Cambria Math" panose="02040503050406030204" pitchFamily="18" charset="0"/>
                          </a:rPr>
                          <m:t>𝑐</m:t>
                        </m:r>
                        <m:r>
                          <a:rPr lang="en-US" sz="2400" i="1">
                            <a:latin typeface="Cambria Math" panose="02040503050406030204" pitchFamily="18" charset="0"/>
                          </a:rPr>
                          <m:t>=10,000</m:t>
                        </m:r>
                      </m:e>
                    </m:d>
                    <m:r>
                      <a:rPr lang="en-US" sz="2400" i="1">
                        <a:latin typeface="Cambria Math" panose="02040503050406030204" pitchFamily="18" charset="0"/>
                      </a:rPr>
                      <m:t>≈</m:t>
                    </m:r>
                    <m:r>
                      <a:rPr lang="en-US" sz="2400" i="1" smtClean="0">
                        <a:latin typeface="Cambria Math" panose="02040503050406030204" pitchFamily="18" charset="0"/>
                      </a:rPr>
                      <m:t>0</m:t>
                    </m:r>
                    <m:r>
                      <a:rPr lang="en-US" sz="2400" b="0" i="1" smtClean="0">
                        <a:latin typeface="Cambria Math" panose="02040503050406030204" pitchFamily="18" charset="0"/>
                      </a:rPr>
                      <m:t>.45</m:t>
                    </m:r>
                  </m:oMath>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5" y="1627268"/>
                <a:ext cx="8226425" cy="2308324"/>
              </a:xfrm>
              <a:prstGeom prst="rect">
                <a:avLst/>
              </a:prstGeom>
              <a:blipFill>
                <a:blip r:embed="rId3"/>
                <a:stretch>
                  <a:fillRect l="-1186" t="-2111" b="-3958"/>
                </a:stretch>
              </a:blipFill>
            </p:spPr>
            <p:txBody>
              <a:bodyPr/>
              <a:lstStyle/>
              <a:p>
                <a:r>
                  <a:rPr lang="en-US">
                    <a:noFill/>
                  </a:rPr>
                  <a:t> </a:t>
                </a:r>
              </a:p>
            </p:txBody>
          </p:sp>
        </mc:Fallback>
      </mc:AlternateContent>
      <p:sp>
        <p:nvSpPr>
          <p:cNvPr id="3" name="TextBox 2"/>
          <p:cNvSpPr txBox="1"/>
          <p:nvPr/>
        </p:nvSpPr>
        <p:spPr>
          <a:xfrm>
            <a:off x="457201" y="4145223"/>
            <a:ext cx="8229600" cy="1569660"/>
          </a:xfrm>
          <a:prstGeom prst="rect">
            <a:avLst/>
          </a:prstGeom>
          <a:noFill/>
        </p:spPr>
        <p:txBody>
          <a:bodyPr wrap="square" rtlCol="0">
            <a:spAutoFit/>
          </a:bodyPr>
          <a:lstStyle/>
          <a:p>
            <a:r>
              <a:rPr lang="en-US" sz="2400" b="1" dirty="0" smtClean="0"/>
              <a:t>Interpretation:</a:t>
            </a:r>
          </a:p>
          <a:p>
            <a:r>
              <a:rPr lang="en-US" sz="2400" dirty="0" smtClean="0"/>
              <a:t>If the price elasticity for the production capacity were to increase by 10% then we should make 13% more 19-inch sets and 8% more 21-inch sets. The resulting profit would increase by 4.5%.</a:t>
            </a:r>
            <a:endParaRPr lang="en-US" sz="2400" dirty="0"/>
          </a:p>
        </p:txBody>
      </p:sp>
    </p:spTree>
    <p:extLst>
      <p:ext uri="{BB962C8B-B14F-4D97-AF65-F5344CB8AC3E}">
        <p14:creationId xmlns:p14="http://schemas.microsoft.com/office/powerpoint/2010/main" val="28854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Binding Constraints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54025" y="3376291"/>
            <a:ext cx="8229600" cy="2139047"/>
          </a:xfrm>
          <a:prstGeom prst="rect">
            <a:avLst/>
          </a:prstGeom>
          <a:noFill/>
        </p:spPr>
        <p:txBody>
          <a:bodyPr wrap="square" rtlCol="0">
            <a:spAutoFit/>
          </a:bodyPr>
          <a:lstStyle/>
          <a:p>
            <a:r>
              <a:rPr lang="en-US" sz="1900" u="sng" dirty="0" smtClean="0"/>
              <a:t>binding constraint</a:t>
            </a:r>
            <a:r>
              <a:rPr lang="en-US" sz="1900" i="1" dirty="0" smtClean="0"/>
              <a:t> </a:t>
            </a:r>
            <a:r>
              <a:rPr lang="en-US" sz="1900" dirty="0" smtClean="0"/>
              <a:t>– small changes to the constraint cause changes to the optimal solution</a:t>
            </a:r>
          </a:p>
          <a:p>
            <a:endParaRPr lang="en-US" sz="1900" u="sng" dirty="0"/>
          </a:p>
          <a:p>
            <a:r>
              <a:rPr lang="en-US" sz="1900" u="sng" dirty="0" smtClean="0"/>
              <a:t>nonbinding </a:t>
            </a:r>
            <a:r>
              <a:rPr lang="en-US" sz="1900" u="sng" dirty="0"/>
              <a:t>constraint</a:t>
            </a:r>
            <a:r>
              <a:rPr lang="en-US" sz="1900" i="1" dirty="0"/>
              <a:t> </a:t>
            </a:r>
            <a:r>
              <a:rPr lang="en-US" sz="1900" dirty="0"/>
              <a:t>– </a:t>
            </a:r>
            <a:r>
              <a:rPr lang="en-US" sz="1900" dirty="0" smtClean="0"/>
              <a:t>small changes </a:t>
            </a:r>
            <a:r>
              <a:rPr lang="en-US" sz="1900" dirty="0"/>
              <a:t>to the constraint </a:t>
            </a:r>
            <a:r>
              <a:rPr lang="en-US" sz="1900" dirty="0" smtClean="0"/>
              <a:t>do not affect the </a:t>
            </a:r>
            <a:r>
              <a:rPr lang="en-US" sz="1900" dirty="0"/>
              <a:t>optimal solution</a:t>
            </a:r>
            <a:endParaRPr lang="en-US" sz="1900" u="sng" dirty="0"/>
          </a:p>
          <a:p>
            <a:endParaRPr lang="en-US" sz="1900" u="sng" dirty="0" smtClean="0"/>
          </a:p>
          <a:p>
            <a:r>
              <a:rPr lang="en-US" sz="1900" dirty="0" smtClean="0"/>
              <a:t>Which of the constraints are binding/nonbinding?</a:t>
            </a:r>
            <a:endParaRPr lang="en-US" sz="1900" dirty="0"/>
          </a:p>
        </p:txBody>
      </p:sp>
      <p:sp>
        <p:nvSpPr>
          <p:cNvPr id="8" name="Rectangle 7"/>
          <p:cNvSpPr/>
          <p:nvPr/>
        </p:nvSpPr>
        <p:spPr>
          <a:xfrm>
            <a:off x="457200" y="1470708"/>
            <a:ext cx="8226425" cy="1785104"/>
          </a:xfrm>
          <a:prstGeom prst="rect">
            <a:avLst/>
          </a:prstGeom>
        </p:spPr>
        <p:txBody>
          <a:bodyPr wrap="square">
            <a:spAutoFit/>
          </a:bodyPr>
          <a:lstStyle/>
          <a:p>
            <a:r>
              <a:rPr lang="en-US" sz="2200" b="1" u="sng" dirty="0"/>
              <a:t>Parameters (Constraints):</a:t>
            </a:r>
          </a:p>
          <a:p>
            <a:r>
              <a:rPr lang="en-US" sz="2200" dirty="0"/>
              <a:t>5000 – max number of 19 inch </a:t>
            </a:r>
            <a:r>
              <a:rPr lang="en-US" sz="2200" dirty="0" smtClean="0"/>
              <a:t>sets (resource: circuit board)</a:t>
            </a:r>
            <a:endParaRPr lang="en-US" sz="2200" dirty="0"/>
          </a:p>
          <a:p>
            <a:r>
              <a:rPr lang="en-US" sz="2200" dirty="0"/>
              <a:t>8000 – max number of 21 inch </a:t>
            </a:r>
            <a:r>
              <a:rPr lang="en-US" sz="2200" dirty="0" smtClean="0"/>
              <a:t>sets </a:t>
            </a:r>
            <a:r>
              <a:rPr lang="en-US" sz="2200" dirty="0"/>
              <a:t>(resource: circuit board)</a:t>
            </a:r>
          </a:p>
          <a:p>
            <a:r>
              <a:rPr lang="en-US" sz="2200" dirty="0"/>
              <a:t>10000 – combine max number of TV sets that can be </a:t>
            </a:r>
            <a:r>
              <a:rPr lang="en-US" sz="2200" dirty="0" smtClean="0"/>
              <a:t>produced (resource: capacity)</a:t>
            </a:r>
            <a:endParaRPr lang="en-US" sz="2200" dirty="0"/>
          </a:p>
        </p:txBody>
      </p:sp>
    </p:spTree>
    <p:extLst>
      <p:ext uri="{BB962C8B-B14F-4D97-AF65-F5344CB8AC3E}">
        <p14:creationId xmlns:p14="http://schemas.microsoft.com/office/powerpoint/2010/main" val="388696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68" y="274638"/>
            <a:ext cx="8229600" cy="1143000"/>
          </a:xfrm>
          <a:solidFill>
            <a:srgbClr val="210042"/>
          </a:solidFill>
        </p:spPr>
        <p:txBody>
          <a:bodyPr>
            <a:normAutofit/>
          </a:bodyPr>
          <a:lstStyle/>
          <a:p>
            <a:r>
              <a:rPr lang="en-US" sz="3900" dirty="0" smtClean="0">
                <a:solidFill>
                  <a:schemeClr val="bg1"/>
                </a:solidFill>
              </a:rPr>
              <a:t>Price Elasticity of 19-inch set</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460375" y="1536572"/>
            <a:ext cx="8229600" cy="196342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u="sng" dirty="0" smtClean="0"/>
              <a:t>Parameters:</a:t>
            </a:r>
            <a:endParaRPr lang="en-US" sz="2000" b="1" u="sng" dirty="0"/>
          </a:p>
          <a:p>
            <a:pPr marL="0" indent="0">
              <a:buNone/>
            </a:pPr>
            <a:r>
              <a:rPr lang="en-US" sz="2000" i="1" dirty="0" smtClean="0">
                <a:solidFill>
                  <a:srgbClr val="FF0000"/>
                </a:solidFill>
              </a:rPr>
              <a:t>a</a:t>
            </a:r>
            <a:r>
              <a:rPr lang="en-US" sz="2000" dirty="0" smtClean="0"/>
              <a:t> </a:t>
            </a:r>
            <a:r>
              <a:rPr lang="en-US" sz="2000" dirty="0"/>
              <a:t>– </a:t>
            </a:r>
            <a:r>
              <a:rPr lang="en-US" sz="2000" dirty="0" smtClean="0"/>
              <a:t>amount of price drop for 19-inch set for each 19-inch set sold</a:t>
            </a:r>
          </a:p>
          <a:p>
            <a:pPr marL="0" indent="0">
              <a:buNone/>
            </a:pPr>
            <a:r>
              <a:rPr lang="en-US" sz="2000" dirty="0"/>
              <a:t>$0.01 – amount of price drop for </a:t>
            </a:r>
            <a:r>
              <a:rPr lang="en-US" sz="2000" dirty="0" smtClean="0"/>
              <a:t>21-inch </a:t>
            </a:r>
            <a:r>
              <a:rPr lang="en-US" sz="2000" dirty="0"/>
              <a:t>set for each </a:t>
            </a:r>
            <a:r>
              <a:rPr lang="en-US" sz="2000" dirty="0" smtClean="0"/>
              <a:t>21-inch set sold</a:t>
            </a:r>
            <a:endParaRPr lang="en-US" sz="2000" dirty="0"/>
          </a:p>
          <a:p>
            <a:pPr marL="0" indent="0">
              <a:buNone/>
            </a:pPr>
            <a:r>
              <a:rPr lang="en-US" sz="2000" dirty="0" smtClean="0"/>
              <a:t>$0.003 </a:t>
            </a:r>
            <a:r>
              <a:rPr lang="en-US" sz="2000" dirty="0"/>
              <a:t>– </a:t>
            </a:r>
            <a:r>
              <a:rPr lang="en-US" sz="2000" dirty="0" smtClean="0"/>
              <a:t>amount of price drop for 19-inch set for each 21-inch set sold</a:t>
            </a:r>
            <a:endParaRPr lang="en-US" sz="2000" dirty="0"/>
          </a:p>
          <a:p>
            <a:pPr marL="0" indent="0">
              <a:buNone/>
            </a:pPr>
            <a:r>
              <a:rPr lang="en-US" sz="2000" dirty="0" smtClean="0"/>
              <a:t>$0.004 </a:t>
            </a:r>
            <a:r>
              <a:rPr lang="en-US" sz="2000" dirty="0"/>
              <a:t>– amount of price drop </a:t>
            </a:r>
            <a:r>
              <a:rPr lang="en-US" sz="2000" dirty="0" smtClean="0"/>
              <a:t>for 21-inch </a:t>
            </a:r>
            <a:r>
              <a:rPr lang="en-US" sz="2000" dirty="0"/>
              <a:t>set for each </a:t>
            </a:r>
            <a:r>
              <a:rPr lang="en-US" sz="2000" dirty="0" smtClean="0"/>
              <a:t>19-inch set sold</a:t>
            </a:r>
            <a:endParaRPr lang="en-US" sz="2000" dirty="0"/>
          </a:p>
        </p:txBody>
      </p:sp>
      <p:sp>
        <p:nvSpPr>
          <p:cNvPr id="3" name="TextBox 2"/>
          <p:cNvSpPr txBox="1"/>
          <p:nvPr/>
        </p:nvSpPr>
        <p:spPr>
          <a:xfrm>
            <a:off x="460375" y="3471168"/>
            <a:ext cx="8216593" cy="1631216"/>
          </a:xfrm>
          <a:prstGeom prst="rect">
            <a:avLst/>
          </a:prstGeom>
          <a:noFill/>
        </p:spPr>
        <p:txBody>
          <a:bodyPr wrap="square" rtlCol="0">
            <a:spAutoFit/>
          </a:bodyPr>
          <a:lstStyle/>
          <a:p>
            <a:r>
              <a:rPr lang="en-US" sz="2000" dirty="0" smtClean="0"/>
              <a:t>We will per form sensitivity analysis on the amount of price drop for a 19-inch set for each 19-inch set sold, calling this parameter </a:t>
            </a:r>
            <a:r>
              <a:rPr lang="en-US" sz="2000" i="1" dirty="0" smtClean="0">
                <a:solidFill>
                  <a:srgbClr val="FF0000"/>
                </a:solidFill>
              </a:rPr>
              <a:t>a</a:t>
            </a:r>
            <a:r>
              <a:rPr lang="en-US" sz="2000" i="1" dirty="0" smtClean="0"/>
              <a:t>.</a:t>
            </a:r>
            <a:endParaRPr lang="en-US" sz="2000" dirty="0" smtClean="0"/>
          </a:p>
          <a:p>
            <a:endParaRPr lang="en-US" sz="2000" i="1" dirty="0"/>
          </a:p>
          <a:p>
            <a:r>
              <a:rPr lang="en-US" sz="2000" dirty="0" smtClean="0"/>
              <a:t>We now examine how this changes the model, again using Lagrange multipliers.</a:t>
            </a:r>
            <a:endParaRPr lang="en-US" sz="2000" dirty="0"/>
          </a:p>
        </p:txBody>
      </p:sp>
    </p:spTree>
    <p:extLst>
      <p:ext uri="{BB962C8B-B14F-4D97-AF65-F5344CB8AC3E}">
        <p14:creationId xmlns:p14="http://schemas.microsoft.com/office/powerpoint/2010/main" val="187087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Updated Model</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7" name="TextBox 16"/>
              <p:cNvSpPr txBox="1"/>
              <p:nvPr/>
            </p:nvSpPr>
            <p:spPr>
              <a:xfrm>
                <a:off x="3426542" y="3432888"/>
                <a:ext cx="5628968" cy="2859694"/>
              </a:xfrm>
              <a:prstGeom prst="rect">
                <a:avLst/>
              </a:prstGeom>
              <a:noFill/>
              <a:ln>
                <a:solidFill>
                  <a:srgbClr val="002060"/>
                </a:solidFill>
              </a:ln>
            </p:spPr>
            <p:txBody>
              <a:bodyPr wrap="square" rtlCol="0">
                <a:spAutoFit/>
              </a:bodyPr>
              <a:lstStyle/>
              <a:p>
                <a:r>
                  <a:rPr lang="en-US" dirty="0" smtClean="0"/>
                  <a:t>Substituting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i="1" dirty="0" smtClean="0"/>
                  <a:t> </a:t>
                </a:r>
                <a:r>
                  <a:rPr lang="en-US" dirty="0" smtClean="0"/>
                  <a:t>for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i="1" dirty="0" smtClean="0"/>
                  <a:t> </a:t>
                </a:r>
                <a:r>
                  <a:rPr lang="en-US" dirty="0" smtClean="0"/>
                  <a:t>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oMath>
                </a14:m>
                <a:r>
                  <a:rPr lang="en-US" i="1" dirty="0" smtClean="0"/>
                  <a:t> </a:t>
                </a:r>
                <a:r>
                  <a:rPr lang="en-US" dirty="0" smtClean="0"/>
                  <a:t>for </a:t>
                </a:r>
                <a:r>
                  <a:rPr lang="en-US" i="1" dirty="0" smtClean="0"/>
                  <a:t>P </a:t>
                </a:r>
                <a:r>
                  <a:rPr lang="en-US" dirty="0" smtClean="0"/>
                  <a:t>we get : </a:t>
                </a:r>
                <a:br>
                  <a:rPr lang="en-US" dirty="0" smtClean="0"/>
                </a:br>
                <a:r>
                  <a:rPr lang="en-US" dirty="0" smtClean="0"/>
                  <a:t>Maximize the </a:t>
                </a:r>
                <a:r>
                  <a:rPr lang="en-US" dirty="0"/>
                  <a:t>f</a:t>
                </a:r>
                <a:r>
                  <a:rPr lang="en-US"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𝑎</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dirty="0" smtClean="0"/>
                  <a:t>over the region:</a:t>
                </a:r>
              </a:p>
              <a:p>
                <a:r>
                  <a:rPr lang="en-US" dirty="0" smtClean="0">
                    <a:solidFill>
                      <a:srgbClr val="FF0000"/>
                    </a:solidFill>
                  </a:rPr>
                  <a:t>				</a:t>
                </a:r>
                <a14:m>
                  <m:oMath xmlns:m="http://schemas.openxmlformats.org/officeDocument/2006/math">
                    <m:r>
                      <a:rPr lang="en-US" dirty="0" smtClean="0">
                        <a:solidFill>
                          <a:schemeClr val="tx1"/>
                        </a:solidFill>
                        <a:latin typeface="Cambria Math" panose="02040503050406030204" pitchFamily="18" charset="0"/>
                      </a:rPr>
                      <m:t>0</m:t>
                    </m:r>
                    <m:r>
                      <a:rPr lang="en-US" b="0" i="1" dirty="0"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≤5000</m:t>
                    </m:r>
                  </m:oMath>
                </a14:m>
                <a:endParaRPr lang="en-US" i="1" dirty="0">
                  <a:solidFill>
                    <a:schemeClr val="tx1"/>
                  </a:solidFill>
                </a:endParaRPr>
              </a:p>
              <a:p>
                <a:r>
                  <a:rPr lang="en-US" dirty="0" smtClean="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≤8000</m:t>
                    </m:r>
                  </m:oMath>
                </a14:m>
                <a:endParaRPr lang="en-US" i="1" dirty="0">
                  <a:solidFill>
                    <a:schemeClr val="tx1"/>
                  </a:solidFill>
                </a:endParaRPr>
              </a:p>
              <a:p>
                <a:r>
                  <a:rPr lang="en-US" dirty="0" smtClean="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≤10000</m:t>
                    </m:r>
                  </m:oMath>
                </a14:m>
                <a:endParaRPr lang="en-US" i="1" dirty="0">
                  <a:solidFill>
                    <a:srgbClr val="FF0000"/>
                  </a:solidFill>
                </a:endParaRPr>
              </a:p>
              <a:p>
                <a:endParaRPr lang="en-US"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3426542" y="3432888"/>
                <a:ext cx="5628968" cy="2859694"/>
              </a:xfrm>
              <a:prstGeom prst="rect">
                <a:avLst/>
              </a:prstGeom>
              <a:blipFill>
                <a:blip r:embed="rId5"/>
                <a:stretch>
                  <a:fillRect l="-757" t="-849" r="-649"/>
                </a:stretch>
              </a:blipFill>
              <a:ln>
                <a:solidFill>
                  <a:srgbClr val="002060"/>
                </a:solidFill>
              </a:ln>
            </p:spPr>
            <p:txBody>
              <a:bodyPr/>
              <a:lstStyle/>
              <a:p>
                <a:r>
                  <a:rPr lang="en-US">
                    <a:noFill/>
                  </a:rPr>
                  <a:t> </a:t>
                </a:r>
              </a:p>
            </p:txBody>
          </p:sp>
        </mc:Fallback>
      </mc:AlternateContent>
      <p:pic>
        <p:nvPicPr>
          <p:cNvPr id="4" name="Picture 3"/>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939846" y="2155899"/>
            <a:ext cx="3521528" cy="1010286"/>
          </a:xfrm>
          <a:prstGeom prst="rect">
            <a:avLst/>
          </a:prstGeom>
        </p:spPr>
      </p:pic>
      <mc:AlternateContent xmlns:mc="http://schemas.openxmlformats.org/markup-compatibility/2006" xmlns:a14="http://schemas.microsoft.com/office/drawing/2010/main">
        <mc:Choice Requires="a14">
          <p:sp>
            <p:nvSpPr>
              <p:cNvPr id="11" name="Content Placeholder 2"/>
              <p:cNvSpPr txBox="1">
                <a:spLocks/>
              </p:cNvSpPr>
              <p:nvPr/>
            </p:nvSpPr>
            <p:spPr>
              <a:xfrm>
                <a:off x="460375" y="1531937"/>
                <a:ext cx="2872760" cy="3929647"/>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None/>
                </a:pPr>
                <a14:m>
                  <m:oMathPara xmlns:m="http://schemas.openxmlformats.org/officeDocument/2006/math">
                    <m:oMathParaPr>
                      <m:jc m:val="left"/>
                    </m:oMathParaPr>
                    <m:oMath xmlns:m="http://schemas.openxmlformats.org/officeDocument/2006/math">
                      <m:r>
                        <a:rPr lang="en-US" sz="1800" i="1" smtClean="0">
                          <a:solidFill>
                            <a:schemeClr val="tx1"/>
                          </a:solidFill>
                          <a:latin typeface="Cambria Math" panose="02040503050406030204" pitchFamily="18" charset="0"/>
                        </a:rPr>
                        <m:t>𝑠</m:t>
                      </m:r>
                      <m:r>
                        <a:rPr lang="en-US" sz="1800" b="0" i="1" smtClean="0">
                          <a:solidFill>
                            <a:schemeClr val="tx1"/>
                          </a:solidFill>
                          <a:latin typeface="Cambria Math" panose="02040503050406030204" pitchFamily="18" charset="0"/>
                        </a:rPr>
                        <m:t>≤500</m:t>
                      </m:r>
                      <m:r>
                        <a:rPr lang="en-US" sz="1800" i="1">
                          <a:solidFill>
                            <a:schemeClr val="tx1"/>
                          </a:solidFill>
                          <a:latin typeface="Cambria Math" panose="02040503050406030204" pitchFamily="18" charset="0"/>
                        </a:rPr>
                        <m:t>0</m:t>
                      </m:r>
                    </m:oMath>
                  </m:oMathPara>
                </a14:m>
                <a:endParaRPr lang="en-US" sz="1800" i="1" dirty="0">
                  <a:solidFill>
                    <a:schemeClr val="tx1"/>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panose="02040503050406030204" pitchFamily="18" charset="0"/>
                        </a:rPr>
                        <m:t>𝑡</m:t>
                      </m:r>
                      <m:r>
                        <a:rPr lang="en-US" sz="1800" i="1">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8</m:t>
                      </m:r>
                      <m:r>
                        <a:rPr lang="en-US" sz="1800" i="1">
                          <a:solidFill>
                            <a:schemeClr val="tx1"/>
                          </a:solidFill>
                          <a:latin typeface="Cambria Math" panose="02040503050406030204" pitchFamily="18" charset="0"/>
                        </a:rPr>
                        <m:t>000</m:t>
                      </m:r>
                    </m:oMath>
                  </m:oMathPara>
                </a14:m>
                <a:endParaRPr lang="en-US" sz="1800" i="1" dirty="0">
                  <a:solidFill>
                    <a:schemeClr val="tx1"/>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panose="02040503050406030204" pitchFamily="18" charset="0"/>
                        </a:rPr>
                        <m:t>𝑠</m:t>
                      </m:r>
                      <m:r>
                        <a:rPr lang="en-US" sz="1800" b="0" i="1" smtClean="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𝑡</m:t>
                      </m:r>
                      <m:r>
                        <a:rPr lang="en-US" sz="1800" i="1">
                          <a:solidFill>
                            <a:schemeClr val="tx1"/>
                          </a:solidFill>
                          <a:latin typeface="Cambria Math" panose="02040503050406030204" pitchFamily="18" charset="0"/>
                        </a:rPr>
                        <m:t>≤10000</m:t>
                      </m:r>
                    </m:oMath>
                  </m:oMathPara>
                </a14:m>
                <a:endParaRPr lang="en-US" sz="1800" i="1" dirty="0">
                  <a:solidFill>
                    <a:schemeClr val="tx1"/>
                  </a:solidFill>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=339−</m:t>
                      </m:r>
                      <m:r>
                        <a:rPr lang="en-US" sz="1800" b="0" i="1" smtClean="0">
                          <a:solidFill>
                            <a:srgbClr val="FF0000"/>
                          </a:solidFill>
                          <a:latin typeface="Cambria Math" panose="02040503050406030204" pitchFamily="18" charset="0"/>
                        </a:rPr>
                        <m:t>𝑎</m:t>
                      </m:r>
                      <m:r>
                        <a:rPr lang="en-US" sz="1800" b="0" i="1" smtClean="0">
                          <a:latin typeface="Cambria Math" panose="02040503050406030204" pitchFamily="18" charset="0"/>
                        </a:rPr>
                        <m:t>𝑠</m:t>
                      </m:r>
                      <m:r>
                        <a:rPr lang="en-US" sz="1800" b="0" i="1" smtClean="0">
                          <a:latin typeface="Cambria Math" panose="02040503050406030204" pitchFamily="18" charset="0"/>
                        </a:rPr>
                        <m:t>−0.003</m:t>
                      </m:r>
                      <m:r>
                        <a:rPr lang="en-US" sz="1800" b="0" i="1" smtClean="0">
                          <a:latin typeface="Cambria Math" panose="02040503050406030204" pitchFamily="18" charset="0"/>
                        </a:rPr>
                        <m:t>𝑡</m:t>
                      </m:r>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=3</m:t>
                      </m:r>
                      <m:r>
                        <a:rPr lang="en-US" sz="1800" b="0" i="1" smtClean="0">
                          <a:latin typeface="Cambria Math" panose="02040503050406030204" pitchFamily="18" charset="0"/>
                        </a:rPr>
                        <m:t>9</m:t>
                      </m:r>
                      <m:r>
                        <a:rPr lang="en-US" sz="1800" i="1">
                          <a:latin typeface="Cambria Math" panose="02040503050406030204" pitchFamily="18" charset="0"/>
                        </a:rPr>
                        <m:t>9−0.0</m:t>
                      </m:r>
                      <m:r>
                        <a:rPr lang="en-US" sz="1800" b="0" i="1" smtClean="0">
                          <a:latin typeface="Cambria Math" panose="02040503050406030204" pitchFamily="18" charset="0"/>
                        </a:rPr>
                        <m:t>04</m:t>
                      </m:r>
                      <m:r>
                        <a:rPr lang="en-US" sz="1800" i="1">
                          <a:latin typeface="Cambria Math" panose="02040503050406030204" pitchFamily="18" charset="0"/>
                        </a:rPr>
                        <m:t>𝑠</m:t>
                      </m:r>
                      <m:r>
                        <a:rPr lang="en-US" sz="1800" i="1">
                          <a:latin typeface="Cambria Math" panose="02040503050406030204" pitchFamily="18" charset="0"/>
                        </a:rPr>
                        <m:t>−0.01</m:t>
                      </m:r>
                      <m:r>
                        <a:rPr lang="en-US" sz="1800" i="1">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=400000+195</m:t>
                      </m:r>
                      <m:r>
                        <a:rPr lang="en-US" sz="1800" b="0" i="1" smtClean="0">
                          <a:latin typeface="Cambria Math" panose="02040503050406030204" pitchFamily="18" charset="0"/>
                        </a:rPr>
                        <m:t>𝑠</m:t>
                      </m:r>
                      <m:r>
                        <a:rPr lang="en-US" sz="1800" b="0" i="1" smtClean="0">
                          <a:latin typeface="Cambria Math" panose="02040503050406030204" pitchFamily="18" charset="0"/>
                        </a:rPr>
                        <m:t>+225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𝑝𝑠</m:t>
                      </m:r>
                      <m:r>
                        <a:rPr lang="en-US" sz="1800" b="0" i="1" smtClean="0">
                          <a:latin typeface="Cambria Math" panose="02040503050406030204" pitchFamily="18" charset="0"/>
                        </a:rPr>
                        <m:t>+</m:t>
                      </m:r>
                      <m:r>
                        <a:rPr lang="en-US" sz="1800" b="0" i="1" smtClean="0">
                          <a:latin typeface="Cambria Math" panose="02040503050406030204" pitchFamily="18" charset="0"/>
                        </a:rPr>
                        <m:t>𝑞𝑡</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60375" y="1531937"/>
                <a:ext cx="2872760" cy="3929647"/>
              </a:xfrm>
              <a:prstGeom prst="rect">
                <a:avLst/>
              </a:prstGeom>
              <a:blipFill>
                <a:blip r:embed="rId7"/>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15" name="Content Placeholder 2 1"/>
          <p:cNvSpPr>
            <a:spLocks noGrp="1"/>
          </p:cNvSpPr>
          <p:nvPr>
            <p:ph idx="1"/>
          </p:nvPr>
        </p:nvSpPr>
        <p:spPr>
          <a:xfrm>
            <a:off x="2861187" y="1592622"/>
            <a:ext cx="5004620" cy="426292"/>
          </a:xfrm>
          <a:effectLst>
            <a:glow rad="139700">
              <a:schemeClr val="accent4">
                <a:satMod val="175000"/>
                <a:alpha val="40000"/>
              </a:schemeClr>
            </a:glow>
          </a:effectLst>
        </p:spPr>
        <p:txBody>
          <a:bodyPr>
            <a:noAutofit/>
          </a:bodyPr>
          <a:lstStyle/>
          <a:p>
            <a:pPr marL="0" indent="0">
              <a:buNone/>
            </a:pPr>
            <a:r>
              <a:rPr lang="en-US" sz="2200" dirty="0" smtClean="0"/>
              <a:t>Maximize:</a:t>
            </a:r>
            <a:endParaRPr lang="en-US" sz="1800" dirty="0"/>
          </a:p>
          <a:p>
            <a:pPr marL="0" indent="0">
              <a:buNone/>
            </a:pPr>
            <a:endParaRPr lang="en-US" sz="2400" dirty="0">
              <a:latin typeface="Verdana" panose="020B0604030504040204" pitchFamily="34" charset="0"/>
            </a:endParaRPr>
          </a:p>
        </p:txBody>
      </p:sp>
    </p:spTree>
    <p:extLst>
      <p:ext uri="{BB962C8B-B14F-4D97-AF65-F5344CB8AC3E}">
        <p14:creationId xmlns:p14="http://schemas.microsoft.com/office/powerpoint/2010/main" val="176974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Reexamining Calculations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97288"/>
                <a:ext cx="7972220" cy="1204048"/>
              </a:xfrm>
              <a:prstGeom prst="rect">
                <a:avLst/>
              </a:prstGeom>
              <a:noFill/>
            </p:spPr>
            <p:txBody>
              <a:bodyPr wrap="square" rtlCol="0">
                <a:spAutoFit/>
              </a:bodyPr>
              <a:lstStyle/>
              <a:p>
                <a:r>
                  <a:rPr lang="en-US" dirty="0"/>
                  <a:t>After using </a:t>
                </a:r>
                <a:r>
                  <a:rPr lang="en-US" dirty="0" err="1">
                    <a:solidFill>
                      <a:srgbClr val="0070C0"/>
                    </a:solidFill>
                    <a:latin typeface="Consolas" panose="020B0609020204030204" pitchFamily="49" charset="0"/>
                  </a:rPr>
                  <a:t>sympy</a:t>
                </a:r>
                <a:r>
                  <a:rPr lang="en-US" dirty="0">
                    <a:solidFill>
                      <a:srgbClr val="0070C0"/>
                    </a:solidFill>
                    <a:latin typeface="Consolas" panose="020B0609020204030204" pitchFamily="49" charset="0"/>
                  </a:rPr>
                  <a:t> </a:t>
                </a:r>
                <a:r>
                  <a:rPr lang="en-US" dirty="0"/>
                  <a:t>simplification (</a:t>
                </a:r>
                <a:r>
                  <a:rPr lang="en-US" dirty="0">
                    <a:solidFill>
                      <a:srgbClr val="0070C0"/>
                    </a:solidFill>
                    <a:latin typeface="Consolas" panose="020B0609020204030204" pitchFamily="49" charset="0"/>
                  </a:rPr>
                  <a:t>simplify</a:t>
                </a:r>
                <a:r>
                  <a:rPr lang="en-US" dirty="0"/>
                  <a:t>) the function is now</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r>
                        <a:rPr lang="en-US" i="1">
                          <a:solidFill>
                            <a:srgbClr val="FF0000"/>
                          </a:solidFill>
                          <a:latin typeface="Cambria Math" panose="02040503050406030204" pitchFamily="18" charset="0"/>
                        </a:rPr>
                        <m:t>𝑎</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− 0.007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− 0.01</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− 400000</m:t>
                      </m:r>
                    </m:oMath>
                  </m:oMathPara>
                </a14:m>
                <a:endParaRPr lang="en-US" dirty="0"/>
              </a:p>
              <a:p>
                <a:r>
                  <a:rPr lang="en-US" dirty="0" smtClean="0"/>
                  <a:t>We still want to maximize on the set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10000</m:t>
                    </m:r>
                  </m:oMath>
                </a14:m>
                <a:endParaRPr lang="en-US" i="1" dirty="0">
                  <a:solidFill>
                    <a:srgbClr val="FF0000"/>
                  </a:solidFill>
                </a:endParaRPr>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7288"/>
                <a:ext cx="7972220" cy="1204048"/>
              </a:xfrm>
              <a:prstGeom prst="rect">
                <a:avLst/>
              </a:prstGeom>
              <a:blipFill>
                <a:blip r:embed="rId4"/>
                <a:stretch>
                  <a:fillRect l="-689" t="-3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57200" y="2349683"/>
                <a:ext cx="7728338" cy="3472746"/>
              </a:xfrm>
              <a:prstGeom prst="rect">
                <a:avLst/>
              </a:prstGeom>
              <a:noFill/>
            </p:spPr>
            <p:txBody>
              <a:bodyPr wrap="square" rtlCol="0">
                <a:spAutoFit/>
              </a:bodyPr>
              <a:lstStyle/>
              <a:p>
                <a:endParaRPr lang="en-US" dirty="0" smtClean="0"/>
              </a:p>
              <a:p>
                <a:r>
                  <a:rPr lang="en-US" dirty="0" smtClean="0"/>
                  <a:t>We still use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10000</m:t>
                    </m:r>
                    <m:r>
                      <a:rPr lang="en-US" b="0" i="1" smtClean="0">
                        <a:solidFill>
                          <a:srgbClr val="FF0000"/>
                        </a:solidFill>
                        <a:latin typeface="Cambria Math" panose="02040503050406030204" pitchFamily="18" charset="0"/>
                      </a:rPr>
                      <m:t> </m:t>
                    </m:r>
                  </m:oMath>
                </a14:m>
                <a:endParaRPr lang="en-US" b="0" dirty="0" smtClean="0">
                  <a:solidFill>
                    <a:srgbClr val="FF0000"/>
                  </a:solidFill>
                </a:endParaRPr>
              </a:p>
              <a:p>
                <a:endParaRPr lang="en-US" dirty="0" smtClean="0"/>
              </a:p>
              <a:p>
                <a:r>
                  <a:rPr lang="en-US" dirty="0"/>
                  <a:t>Using </a:t>
                </a:r>
                <a:r>
                  <a:rPr lang="en-US" dirty="0" err="1">
                    <a:solidFill>
                      <a:srgbClr val="0070C0"/>
                    </a:solidFill>
                    <a:latin typeface="Consolas" panose="020B0609020204030204" pitchFamily="49" charset="0"/>
                  </a:rPr>
                  <a:t>sympy</a:t>
                </a:r>
                <a:r>
                  <a:rPr lang="en-US" dirty="0">
                    <a:solidFill>
                      <a:srgbClr val="0070C0"/>
                    </a:solidFill>
                    <a:latin typeface="Consolas" panose="020B0609020204030204" pitchFamily="49" charset="0"/>
                  </a:rPr>
                  <a:t> diff</a:t>
                </a:r>
                <a:r>
                  <a:rPr lang="en-US" dirty="0"/>
                  <a:t> (as in Section 2.1) in python we </a:t>
                </a:r>
                <a:r>
                  <a:rPr lang="en-US" dirty="0" smtClean="0"/>
                  <a:t>find</a:t>
                </a:r>
              </a:p>
              <a:p>
                <a:r>
                  <a:rPr lang="en-US" dirty="0" smtClean="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〈144.0−2</m:t>
                    </m:r>
                    <m:r>
                      <a:rPr lang="en-US" b="0" i="1" smtClean="0">
                        <a:solidFill>
                          <a:srgbClr val="FF0000"/>
                        </a:solidFill>
                        <a:latin typeface="Cambria Math" panose="02040503050406030204" pitchFamily="18" charset="0"/>
                      </a:rPr>
                      <m:t>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−0.007</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,174.0−0.02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sSubSup>
                    <m:r>
                      <a:rPr lang="en-US" i="1">
                        <a:latin typeface="Cambria Math" panose="02040503050406030204" pitchFamily="18" charset="0"/>
                      </a:rPr>
                      <m:t>− 0.00</m:t>
                    </m:r>
                    <m:r>
                      <a:rPr lang="en-US" b="0" i="1" smtClean="0">
                        <a:latin typeface="Cambria Math" panose="02040503050406030204" pitchFamily="18" charset="0"/>
                      </a:rPr>
                      <m:t>7</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and</a:t>
                </a:r>
              </a:p>
              <a:p>
                <a:r>
                  <a:rPr lang="en-US" dirty="0"/>
                  <a: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=〈1</m:t>
                    </m:r>
                    <m:r>
                      <a:rPr lang="en-US" b="0" i="1" smtClean="0">
                        <a:latin typeface="Cambria Math" panose="02040503050406030204" pitchFamily="18" charset="0"/>
                      </a:rPr>
                      <m:t>,1〉</m:t>
                    </m:r>
                  </m:oMath>
                </a14:m>
                <a:endParaRPr lang="en-US" dirty="0" smtClean="0"/>
              </a:p>
              <a:p>
                <a:endParaRPr lang="en-US" dirty="0" smtClean="0"/>
              </a:p>
              <a:p>
                <a:r>
                  <a:rPr lang="en-US" dirty="0" smtClean="0"/>
                  <a:t>So, we get equations: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144.0−2</m:t>
                      </m:r>
                      <m:r>
                        <a:rPr lang="en-US" b="0" i="1" smtClean="0">
                          <a:solidFill>
                            <a:srgbClr val="FF0000"/>
                          </a:solidFill>
                          <a:latin typeface="Cambria Math" panose="02040503050406030204" pitchFamily="18" charset="0"/>
                        </a:rPr>
                        <m:t>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−0.007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𝜆</m:t>
                      </m:r>
                    </m:oMath>
                  </m:oMathPara>
                </a14:m>
                <a:endParaRPr lang="en-US" b="0" dirty="0" smtClean="0"/>
              </a:p>
              <a:p>
                <a:r>
                  <a:rPr lang="en-US" dirty="0" smtClean="0"/>
                  <a:t>					</a:t>
                </a:r>
                <a14:m>
                  <m:oMath xmlns:m="http://schemas.openxmlformats.org/officeDocument/2006/math">
                    <m:r>
                      <a:rPr lang="en-US" i="1">
                        <a:latin typeface="Cambria Math" panose="02040503050406030204" pitchFamily="18" charset="0"/>
                      </a:rPr>
                      <m:t>174</m:t>
                    </m:r>
                    <m:r>
                      <a:rPr lang="en-US" b="0" i="1" smtClean="0">
                        <a:latin typeface="Cambria Math" panose="02040503050406030204" pitchFamily="18" charset="0"/>
                      </a:rPr>
                      <m:t>.0</m:t>
                    </m:r>
                    <m:r>
                      <a:rPr lang="en-US" i="1">
                        <a:latin typeface="Cambria Math" panose="02040503050406030204" pitchFamily="18" charset="0"/>
                      </a:rPr>
                      <m:t>−0.02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sSubSup>
                    <m:r>
                      <a:rPr lang="en-US" i="1">
                        <a:latin typeface="Cambria Math" panose="02040503050406030204" pitchFamily="18" charset="0"/>
                      </a:rPr>
                      <m:t>− 0.007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𝜆</m:t>
                    </m:r>
                  </m:oMath>
                </a14:m>
                <a:endParaRPr lang="en-US" dirty="0" smtClean="0"/>
              </a:p>
              <a:p>
                <a:r>
                  <a:rPr lang="en-US" dirty="0" smtClean="0"/>
                  <a:t>Along with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−10000</m:t>
                    </m:r>
                  </m:oMath>
                </a14:m>
                <a:endParaRPr lang="en-US" dirty="0" smtClean="0"/>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57200" y="2349683"/>
                <a:ext cx="7728338" cy="3472746"/>
              </a:xfrm>
              <a:prstGeom prst="rect">
                <a:avLst/>
              </a:prstGeom>
              <a:blipFill>
                <a:blip r:embed="rId5"/>
                <a:stretch>
                  <a:fillRect l="-631"/>
                </a:stretch>
              </a:blipFill>
            </p:spPr>
            <p:txBody>
              <a:bodyPr/>
              <a:lstStyle/>
              <a:p>
                <a:r>
                  <a:rPr lang="en-US">
                    <a:noFill/>
                  </a:rPr>
                  <a:t> </a:t>
                </a:r>
              </a:p>
            </p:txBody>
          </p:sp>
        </mc:Fallback>
      </mc:AlternateContent>
    </p:spTree>
    <p:extLst>
      <p:ext uri="{BB962C8B-B14F-4D97-AF65-F5344CB8AC3E}">
        <p14:creationId xmlns:p14="http://schemas.microsoft.com/office/powerpoint/2010/main" val="163715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Reexamining Calculations: Lagrange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5" name="TextBox 14"/>
              <p:cNvSpPr txBox="1"/>
              <p:nvPr/>
            </p:nvSpPr>
            <p:spPr>
              <a:xfrm>
                <a:off x="454025" y="3663855"/>
                <a:ext cx="8226425" cy="2298001"/>
              </a:xfrm>
              <a:prstGeom prst="rect">
                <a:avLst/>
              </a:prstGeom>
              <a:noFill/>
            </p:spPr>
            <p:txBody>
              <a:bodyPr wrap="square" rtlCol="0">
                <a:spAutoFit/>
              </a:bodyPr>
              <a:lstStyle/>
              <a:p>
                <a:r>
                  <a:rPr lang="en-US" sz="2100" dirty="0" smtClean="0"/>
                  <a:t>Importing our  </a:t>
                </a:r>
                <a:r>
                  <a:rPr lang="en-US" sz="2100" dirty="0" err="1" smtClean="0">
                    <a:solidFill>
                      <a:srgbClr val="0070C0"/>
                    </a:solidFill>
                    <a:latin typeface="Consolas" panose="020B0609020204030204" pitchFamily="49" charset="0"/>
                  </a:rPr>
                  <a:t>lagrange</a:t>
                </a:r>
                <a:r>
                  <a:rPr lang="en-US" sz="2100" dirty="0" smtClean="0"/>
                  <a:t> function we find the following solution:</a:t>
                </a:r>
              </a:p>
              <a:p>
                <a:pPr/>
                <a14:m>
                  <m:oMathPara xmlns:m="http://schemas.openxmlformats.org/officeDocument/2006/math">
                    <m:oMathParaPr>
                      <m:jc m:val="centerGroup"/>
                    </m:oMathParaPr>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b="0" i="1" smtClean="0">
                              <a:latin typeface="Cambria Math" panose="02040503050406030204" pitchFamily="18" charset="0"/>
                            </a:rPr>
                            <m:t>50,000</m:t>
                          </m:r>
                        </m:num>
                        <m:den>
                          <m:r>
                            <a:rPr lang="en-US" sz="2100" b="0" i="1" smtClean="0">
                              <a:latin typeface="Cambria Math" panose="02040503050406030204" pitchFamily="18" charset="0"/>
                            </a:rPr>
                            <m:t>1</m:t>
                          </m:r>
                          <m:r>
                            <a:rPr lang="en-US" sz="2100" i="1">
                              <a:latin typeface="Cambria Math" panose="02040503050406030204" pitchFamily="18" charset="0"/>
                            </a:rPr>
                            <m:t>000</m:t>
                          </m:r>
                          <m:r>
                            <a:rPr lang="en-US" sz="2100" i="1" smtClean="0">
                              <a:solidFill>
                                <a:srgbClr val="FF0000"/>
                              </a:solidFill>
                              <a:latin typeface="Cambria Math" panose="02040503050406030204" pitchFamily="18" charset="0"/>
                            </a:rPr>
                            <m:t>𝑎</m:t>
                          </m:r>
                          <m:r>
                            <a:rPr lang="en-US" sz="2100" b="0" i="1" smtClean="0">
                              <a:latin typeface="Cambria Math" panose="02040503050406030204" pitchFamily="18" charset="0"/>
                            </a:rPr>
                            <m:t>+</m:t>
                          </m:r>
                          <m:r>
                            <a:rPr lang="en-US" sz="2100" b="0" i="1" smtClean="0">
                              <a:latin typeface="Cambria Math" panose="02040503050406030204" pitchFamily="18" charset="0"/>
                            </a:rPr>
                            <m:t>3</m:t>
                          </m:r>
                        </m:den>
                      </m:f>
                      <m: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smtClean="0">
                              <a:latin typeface="Cambria Math" panose="02040503050406030204" pitchFamily="18" charset="0"/>
                            </a:rPr>
                            <m:t>2</m:t>
                          </m:r>
                          <m:r>
                            <a:rPr lang="en-US" sz="2100" b="0" i="1" smtClean="0">
                              <a:latin typeface="Cambria Math" panose="02040503050406030204" pitchFamily="18" charset="0"/>
                            </a:rPr>
                            <m:t>0,</m:t>
                          </m:r>
                          <m:r>
                            <a:rPr lang="en-US" sz="2100" i="1">
                              <a:latin typeface="Cambria Math" panose="02040503050406030204" pitchFamily="18" charset="0"/>
                            </a:rPr>
                            <m:t>000</m:t>
                          </m:r>
                          <m:r>
                            <a:rPr lang="en-US" sz="2100" b="0" i="1" smtClean="0">
                              <a:latin typeface="Cambria Math" panose="02040503050406030204" pitchFamily="18" charset="0"/>
                            </a:rPr>
                            <m:t>(500</m:t>
                          </m:r>
                          <m:r>
                            <a:rPr lang="en-US" sz="2100" i="1" smtClean="0">
                              <a:solidFill>
                                <a:srgbClr val="FF0000"/>
                              </a:solidFill>
                              <a:latin typeface="Cambria Math" panose="02040503050406030204" pitchFamily="18" charset="0"/>
                            </a:rPr>
                            <m:t>𝑎</m:t>
                          </m:r>
                          <m:r>
                            <a:rPr lang="en-US" sz="2100" i="1">
                              <a:latin typeface="Cambria Math" panose="02040503050406030204" pitchFamily="18" charset="0"/>
                            </a:rPr>
                            <m:t> − 1</m:t>
                          </m:r>
                          <m:r>
                            <a:rPr lang="en-US" sz="2100" b="0" i="1" smtClean="0">
                              <a:latin typeface="Cambria Math" panose="02040503050406030204" pitchFamily="18" charset="0"/>
                            </a:rPr>
                            <m:t>)</m:t>
                          </m:r>
                        </m:num>
                        <m:den>
                          <m:r>
                            <a:rPr lang="en-US" sz="2100" b="0" i="1" smtClean="0">
                              <a:latin typeface="Cambria Math" panose="02040503050406030204" pitchFamily="18" charset="0"/>
                            </a:rPr>
                            <m:t>1,</m:t>
                          </m:r>
                          <m:r>
                            <a:rPr lang="en-US" sz="2100" i="1">
                              <a:latin typeface="Cambria Math" panose="02040503050406030204" pitchFamily="18" charset="0"/>
                            </a:rPr>
                            <m:t>000</m:t>
                          </m:r>
                          <m:r>
                            <a:rPr lang="en-US" sz="2100" i="1" smtClean="0">
                              <a:solidFill>
                                <a:srgbClr val="FF0000"/>
                              </a:solidFill>
                              <a:latin typeface="Cambria Math" panose="02040503050406030204" pitchFamily="18" charset="0"/>
                            </a:rPr>
                            <m:t>𝑎</m:t>
                          </m:r>
                          <m:r>
                            <a:rPr lang="en-US" sz="2100" i="1">
                              <a:latin typeface="Cambria Math" panose="02040503050406030204" pitchFamily="18" charset="0"/>
                            </a:rPr>
                            <m:t> </m:t>
                          </m:r>
                          <m:r>
                            <a:rPr lang="en-US" sz="2100" b="0" i="1" smtClean="0">
                              <a:latin typeface="Cambria Math" panose="02040503050406030204" pitchFamily="18" charset="0"/>
                            </a:rPr>
                            <m:t>+3</m:t>
                          </m:r>
                        </m:den>
                      </m:f>
                      <m:r>
                        <a:rPr lang="en-US" sz="2100" b="0" i="1" smtClean="0">
                          <a:latin typeface="Cambria Math" panose="02040503050406030204" pitchFamily="18" charset="0"/>
                        </a:rPr>
                        <m:t>      </m:t>
                      </m:r>
                      <m:r>
                        <a:rPr lang="en-US" sz="2100" b="0" i="1" smtClean="0">
                          <a:latin typeface="Cambria Math" panose="02040503050406030204" pitchFamily="18" charset="0"/>
                        </a:rPr>
                        <m:t>𝜆</m:t>
                      </m:r>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52</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−500</m:t>
                              </m:r>
                              <m:r>
                                <a:rPr lang="en-US" sz="2100" b="0" i="1" smtClean="0">
                                  <a:solidFill>
                                    <a:srgbClr val="FF0000"/>
                                  </a:solidFill>
                                  <a:latin typeface="Cambria Math" panose="02040503050406030204" pitchFamily="18" charset="0"/>
                                </a:rPr>
                                <m:t>𝑎</m:t>
                              </m:r>
                              <m:r>
                                <a:rPr lang="en-US" sz="2100" b="0" i="1" smtClean="0">
                                  <a:latin typeface="Cambria Math" panose="02040503050406030204" pitchFamily="18" charset="0"/>
                                </a:rPr>
                                <m:t>+11</m:t>
                              </m:r>
                            </m:e>
                          </m:d>
                        </m:num>
                        <m:den>
                          <m:r>
                            <a:rPr lang="en-US" sz="2100" b="0" i="1" smtClean="0">
                              <a:latin typeface="Cambria Math" panose="02040503050406030204" pitchFamily="18" charset="0"/>
                            </a:rPr>
                            <m:t>1000</m:t>
                          </m:r>
                          <m:r>
                            <a:rPr lang="en-US" sz="2100" b="0" i="1" smtClean="0">
                              <a:solidFill>
                                <a:srgbClr val="FF0000"/>
                              </a:solidFill>
                              <a:latin typeface="Cambria Math" panose="02040503050406030204" pitchFamily="18" charset="0"/>
                            </a:rPr>
                            <m:t>𝑎</m:t>
                          </m:r>
                          <m:r>
                            <a:rPr lang="en-US" sz="2100" b="0" i="1" smtClean="0">
                              <a:latin typeface="Cambria Math" panose="02040503050406030204" pitchFamily="18" charset="0"/>
                            </a:rPr>
                            <m:t>+3</m:t>
                          </m:r>
                        </m:den>
                      </m:f>
                      <m:r>
                        <a:rPr lang="en-US" sz="2100" b="0" i="1" smtClean="0">
                          <a:latin typeface="Cambria Math" panose="02040503050406030204" pitchFamily="18" charset="0"/>
                        </a:rPr>
                        <m:t> </m:t>
                      </m:r>
                    </m:oMath>
                  </m:oMathPara>
                </a14:m>
                <a:endParaRPr lang="en-US" sz="2100" dirty="0" smtClean="0"/>
              </a:p>
              <a:p>
                <a:r>
                  <a:rPr lang="en-US" sz="2100" dirty="0"/>
                  <a:t>w</a:t>
                </a:r>
                <a:r>
                  <a:rPr lang="en-US" sz="2100" dirty="0" smtClean="0"/>
                  <a:t>ith a maximum value of</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𝑦</m:t>
                      </m:r>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b="0" i="1" smtClean="0">
                              <a:latin typeface="Cambria Math" panose="02040503050406030204" pitchFamily="18" charset="0"/>
                            </a:rPr>
                            <m:t>160,000(2125</m:t>
                          </m:r>
                          <m:r>
                            <a:rPr lang="en-US" sz="2100" b="0" i="1" smtClean="0">
                              <a:solidFill>
                                <a:srgbClr val="FF0000"/>
                              </a:solidFill>
                              <a:latin typeface="Cambria Math" panose="02040503050406030204" pitchFamily="18" charset="0"/>
                            </a:rPr>
                            <m:t>𝑎</m:t>
                          </m:r>
                          <m:r>
                            <a:rPr lang="en-US" sz="2100" b="0" i="1" smtClean="0">
                              <a:latin typeface="Cambria Math" panose="02040503050406030204" pitchFamily="18" charset="0"/>
                            </a:rPr>
                            <m:t>+22)</m:t>
                          </m:r>
                        </m:num>
                        <m:den>
                          <m:r>
                            <a:rPr lang="en-US" sz="2100" i="1">
                              <a:latin typeface="Cambria Math" panose="02040503050406030204" pitchFamily="18" charset="0"/>
                            </a:rPr>
                            <m:t>1000</m:t>
                          </m:r>
                          <m:r>
                            <a:rPr lang="en-US" sz="2100" i="1">
                              <a:solidFill>
                                <a:srgbClr val="FF0000"/>
                              </a:solidFill>
                              <a:latin typeface="Cambria Math" panose="02040503050406030204" pitchFamily="18" charset="0"/>
                            </a:rPr>
                            <m:t>𝑎</m:t>
                          </m:r>
                          <m:r>
                            <a:rPr lang="en-US" sz="2100" b="0" i="1" smtClean="0">
                              <a:latin typeface="Cambria Math" panose="02040503050406030204" pitchFamily="18" charset="0"/>
                            </a:rPr>
                            <m:t>+</m:t>
                          </m:r>
                          <m:r>
                            <a:rPr lang="en-US" sz="2100" i="1">
                              <a:latin typeface="Cambria Math" panose="02040503050406030204" pitchFamily="18" charset="0"/>
                            </a:rPr>
                            <m:t>3</m:t>
                          </m:r>
                        </m:den>
                      </m:f>
                    </m:oMath>
                  </m:oMathPara>
                </a14:m>
                <a:endParaRPr lang="en-US" sz="2100" dirty="0"/>
              </a:p>
              <a:p>
                <a:endParaRPr lang="en-US" dirty="0" smtClean="0"/>
              </a:p>
            </p:txBody>
          </p:sp>
        </mc:Choice>
        <mc:Fallback>
          <p:sp>
            <p:nvSpPr>
              <p:cNvPr id="15" name="TextBox 14"/>
              <p:cNvSpPr txBox="1">
                <a:spLocks noRot="1" noChangeAspect="1" noMove="1" noResize="1" noEditPoints="1" noAdjustHandles="1" noChangeArrowheads="1" noChangeShapeType="1" noTextEdit="1"/>
              </p:cNvSpPr>
              <p:nvPr/>
            </p:nvSpPr>
            <p:spPr>
              <a:xfrm>
                <a:off x="454025" y="3663855"/>
                <a:ext cx="8226425" cy="2298001"/>
              </a:xfrm>
              <a:prstGeom prst="rect">
                <a:avLst/>
              </a:prstGeom>
              <a:blipFill>
                <a:blip r:embed="rId3"/>
                <a:stretch>
                  <a:fillRect l="-889" t="-1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54025" y="1531938"/>
                <a:ext cx="8229600" cy="1741118"/>
              </a:xfrm>
              <a:prstGeom prst="rect">
                <a:avLst/>
              </a:prstGeom>
              <a:noFill/>
            </p:spPr>
            <p:txBody>
              <a:bodyPr wrap="square" rtlCol="0">
                <a:spAutoFit/>
              </a:bodyPr>
              <a:lstStyle/>
              <a:p>
                <a:r>
                  <a:rPr lang="en-US" sz="2100" dirty="0" smtClean="0"/>
                  <a:t>The Lagrange Multiplier method boils down to solving the following system of </a:t>
                </a:r>
                <a:r>
                  <a:rPr lang="en-US" sz="2100" dirty="0"/>
                  <a:t>equations:</a:t>
                </a:r>
              </a:p>
              <a:p>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144.0−2</m:t>
                      </m:r>
                      <m:r>
                        <a:rPr lang="en-US" sz="2100" i="1">
                          <a:solidFill>
                            <a:srgbClr val="FF0000"/>
                          </a:solidFill>
                          <a:latin typeface="Cambria Math" panose="02040503050406030204" pitchFamily="18" charset="0"/>
                        </a:rPr>
                        <m:t>𝑎</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−0.007</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m:t>
                      </m:r>
                      <m:r>
                        <a:rPr lang="en-US" sz="2100" i="1">
                          <a:latin typeface="Cambria Math" panose="02040503050406030204" pitchFamily="18" charset="0"/>
                        </a:rPr>
                        <m:t>𝜆</m:t>
                      </m:r>
                    </m:oMath>
                  </m:oMathPara>
                </a14:m>
                <a:endParaRPr lang="en-US" sz="2100" dirty="0"/>
              </a:p>
              <a:p>
                <a:r>
                  <a:rPr lang="en-US" sz="2100" dirty="0"/>
                  <a:t>					</a:t>
                </a:r>
                <a14:m>
                  <m:oMath xmlns:m="http://schemas.openxmlformats.org/officeDocument/2006/math">
                    <m:r>
                      <a:rPr lang="en-US" sz="2100" i="1">
                        <a:latin typeface="Cambria Math" panose="02040503050406030204" pitchFamily="18" charset="0"/>
                      </a:rPr>
                      <m:t>174.0−0.02</m:t>
                    </m:r>
                    <m:sSubSup>
                      <m:sSubSupPr>
                        <m:ctrlPr>
                          <a:rPr lang="en-US" sz="2100" i="1">
                            <a:latin typeface="Cambria Math" panose="02040503050406030204" pitchFamily="18" charset="0"/>
                          </a:rPr>
                        </m:ctrlPr>
                      </m:sSubSupPr>
                      <m:e>
                        <m:r>
                          <a:rPr lang="en-US" sz="2100" i="1">
                            <a:latin typeface="Cambria Math" panose="02040503050406030204" pitchFamily="18" charset="0"/>
                          </a:rPr>
                          <m:t>𝑥</m:t>
                        </m:r>
                      </m:e>
                      <m:sub>
                        <m:r>
                          <a:rPr lang="en-US" sz="2100" i="1">
                            <a:latin typeface="Cambria Math" panose="02040503050406030204" pitchFamily="18" charset="0"/>
                          </a:rPr>
                          <m:t>2</m:t>
                        </m:r>
                      </m:sub>
                      <m:sup/>
                    </m:sSubSup>
                    <m:r>
                      <a:rPr lang="en-US" sz="2100" i="1">
                        <a:latin typeface="Cambria Math" panose="02040503050406030204" pitchFamily="18" charset="0"/>
                      </a:rPr>
                      <m:t>− 0.007</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m:t>
                    </m:r>
                    <m:r>
                      <a:rPr lang="en-US" sz="2100" i="1">
                        <a:latin typeface="Cambria Math" panose="02040503050406030204" pitchFamily="18" charset="0"/>
                      </a:rPr>
                      <m:t>𝜆</m:t>
                    </m:r>
                  </m:oMath>
                </a14:m>
                <a:endParaRPr lang="en-US" sz="2100" dirty="0"/>
              </a:p>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0=</m:t>
                          </m:r>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−10000.</m:t>
                      </m:r>
                    </m:oMath>
                  </m:oMathPara>
                </a14:m>
                <a:endParaRPr lang="en-US" sz="21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54025" y="1531938"/>
                <a:ext cx="8229600" cy="1741118"/>
              </a:xfrm>
              <a:prstGeom prst="rect">
                <a:avLst/>
              </a:prstGeom>
              <a:blipFill>
                <a:blip r:embed="rId4"/>
                <a:stretch>
                  <a:fillRect l="-889" t="-2098"/>
                </a:stretch>
              </a:blipFill>
            </p:spPr>
            <p:txBody>
              <a:bodyPr/>
              <a:lstStyle/>
              <a:p>
                <a:r>
                  <a:rPr lang="en-US">
                    <a:noFill/>
                  </a:rPr>
                  <a:t> </a:t>
                </a:r>
              </a:p>
            </p:txBody>
          </p:sp>
        </mc:Fallback>
      </mc:AlternateContent>
    </p:spTree>
    <p:extLst>
      <p:ext uri="{BB962C8B-B14F-4D97-AF65-F5344CB8AC3E}">
        <p14:creationId xmlns:p14="http://schemas.microsoft.com/office/powerpoint/2010/main" val="403870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sSub>
                      <m:sSubPr>
                        <m:ctrlPr>
                          <a:rPr lang="en-US" sz="3900" i="1" smtClean="0">
                            <a:solidFill>
                              <a:schemeClr val="bg1"/>
                            </a:solidFill>
                            <a:latin typeface="Cambria Math" panose="02040503050406030204" pitchFamily="18" charset="0"/>
                          </a:rPr>
                        </m:ctrlPr>
                      </m:sSubPr>
                      <m:e>
                        <m:r>
                          <a:rPr lang="en-US" sz="3900" b="0" i="1" smtClean="0">
                            <a:solidFill>
                              <a:schemeClr val="bg1"/>
                            </a:solidFill>
                            <a:latin typeface="Cambria Math" panose="02040503050406030204" pitchFamily="18" charset="0"/>
                          </a:rPr>
                          <m:t>𝑥</m:t>
                        </m:r>
                      </m:e>
                      <m:sub>
                        <m:r>
                          <a:rPr lang="en-US" sz="3900" b="0" i="1" smtClean="0">
                            <a:solidFill>
                              <a:schemeClr val="bg1"/>
                            </a:solidFill>
                            <a:latin typeface="Cambria Math" panose="02040503050406030204" pitchFamily="18" charset="0"/>
                          </a:rPr>
                          <m:t>1</m:t>
                        </m:r>
                      </m:sub>
                    </m:sSub>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a</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57199" y="4748408"/>
                <a:ext cx="8332839" cy="15049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In this problem we have </a:t>
                </a:r>
                <a:r>
                  <a:rPr lang="en-US" altLang="en-US" sz="2400" i="1" dirty="0" smtClean="0"/>
                  <a:t>a </a:t>
                </a:r>
                <a:r>
                  <a:rPr lang="en-US" altLang="en-US" sz="2400" dirty="0" smtClean="0"/>
                  <a:t>= 0.01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b="0" i="1" smtClean="0">
                        <a:latin typeface="Cambria Math" panose="02040503050406030204" pitchFamily="18" charset="0"/>
                      </a:rPr>
                      <m:t>=3836.15</m:t>
                    </m:r>
                  </m:oMath>
                </a14:m>
                <a:r>
                  <a:rPr lang="en-US" altLang="en-US" sz="2400" dirty="0" smtClean="0"/>
                  <a:t>. Thus the sensitivity is computed as follows:</a:t>
                </a:r>
                <a:br>
                  <a:rPr lang="en-US" altLang="en-US" sz="2400" dirty="0" smtClean="0"/>
                </a:b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b="0" i="1" smtClean="0">
                            <a:latin typeface="Cambria Math" panose="02040503050406030204" pitchFamily="18" charset="0"/>
                          </a:rPr>
                          <m:t>=3836.15</m:t>
                        </m:r>
                        <m:r>
                          <a:rPr lang="en-US" sz="2000" i="1">
                            <a:latin typeface="Cambria Math" panose="02040503050406030204" pitchFamily="18" charset="0"/>
                          </a:rPr>
                          <m:t>,</m:t>
                        </m:r>
                        <m:r>
                          <a:rPr lang="en-US" sz="2000" i="1">
                            <a:latin typeface="Cambria Math" panose="02040503050406030204" pitchFamily="18" charset="0"/>
                          </a:rPr>
                          <m:t>𝑎</m:t>
                        </m:r>
                        <m:r>
                          <a:rPr lang="en-US" sz="2000" b="0" i="1" smtClean="0">
                            <a:latin typeface="Cambria Math" panose="02040503050406030204" pitchFamily="18" charset="0"/>
                          </a:rPr>
                          <m:t>=0.01</m:t>
                        </m:r>
                      </m:e>
                    </m:d>
                    <m:r>
                      <a:rPr lang="en-US" sz="2000" i="1">
                        <a:latin typeface="Cambria Math" panose="02040503050406030204" pitchFamily="18" charset="0"/>
                      </a:rPr>
                      <m:t>=</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50,000,000</m:t>
                        </m:r>
                      </m:num>
                      <m:den>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1,000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0.01</m:t>
                                    </m:r>
                                  </m:e>
                                </m:d>
                                <m:r>
                                  <a:rPr lang="en-US" sz="2000" b="0" i="1" smtClean="0">
                                    <a:latin typeface="Cambria Math" panose="02040503050406030204" pitchFamily="18" charset="0"/>
                                  </a:rPr>
                                  <m:t>+3</m:t>
                                </m:r>
                              </m:e>
                            </m:d>
                          </m:e>
                          <m:sup>
                            <m:r>
                              <a:rPr lang="en-US" sz="2000" b="0" i="1" smtClean="0">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0.01</m:t>
                        </m:r>
                      </m:num>
                      <m:den>
                        <m:r>
                          <a:rPr lang="en-US" sz="2000" b="0" i="1" smtClean="0">
                            <a:latin typeface="Cambria Math" panose="02040503050406030204" pitchFamily="18" charset="0"/>
                          </a:rPr>
                          <m:t>3836.15</m:t>
                        </m:r>
                      </m:den>
                    </m:f>
                    <m:r>
                      <a:rPr lang="en-US" sz="2000" b="0" i="1" smtClean="0">
                        <a:latin typeface="Cambria Math" panose="02040503050406030204" pitchFamily="18" charset="0"/>
                      </a:rPr>
                      <m:t>≈−0.77</m:t>
                    </m:r>
                  </m:oMath>
                </a14:m>
                <a:endParaRPr lang="en-US" altLang="en-US" sz="2200" dirty="0" smtClean="0"/>
              </a:p>
              <a:p>
                <a:pPr marL="457200" lvl="1" indent="0">
                  <a:buFont typeface="Arial"/>
                  <a:buNone/>
                </a:pPr>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57199" y="4748408"/>
                <a:ext cx="8332839" cy="1504908"/>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pic>
        <p:nvPicPr>
          <p:cNvPr id="3" name="Picture 2"/>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42930" y="3031512"/>
            <a:ext cx="4106973" cy="1473827"/>
          </a:xfrm>
          <a:prstGeom prst="rect">
            <a:avLst/>
          </a:prstGeom>
        </p:spPr>
      </p:pic>
      <p:sp>
        <p:nvSpPr>
          <p:cNvPr id="9" name="Content Placeholder 2 1"/>
          <p:cNvSpPr txBox="1">
            <a:spLocks/>
          </p:cNvSpPr>
          <p:nvPr/>
        </p:nvSpPr>
        <p:spPr>
          <a:xfrm>
            <a:off x="457200" y="2452279"/>
            <a:ext cx="7785407" cy="7646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0" dirty="0" smtClean="0"/>
              <a:t>Thus,</a:t>
            </a:r>
            <a:endParaRPr lang="en-US" altLang="en-US" sz="2200" dirty="0" smtClean="0"/>
          </a:p>
          <a:p>
            <a:pPr marL="457200" lvl="1" indent="0">
              <a:buFont typeface="Arial"/>
              <a:buNone/>
            </a:pPr>
            <a:endParaRPr lang="en-US" altLang="en-US" sz="2400" dirty="0"/>
          </a:p>
        </p:txBody>
      </p:sp>
      <mc:AlternateContent xmlns:mc="http://schemas.openxmlformats.org/markup-compatibility/2006">
        <mc:Choice xmlns:a14="http://schemas.microsoft.com/office/drawing/2010/main" Requires="a14">
          <p:sp>
            <p:nvSpPr>
              <p:cNvPr id="4" name="Rectangle 3"/>
              <p:cNvSpPr/>
              <p:nvPr/>
            </p:nvSpPr>
            <p:spPr>
              <a:xfrm>
                <a:off x="460375" y="1627268"/>
                <a:ext cx="5650373" cy="590546"/>
              </a:xfrm>
              <a:prstGeom prst="rect">
                <a:avLst/>
              </a:prstGeom>
            </p:spPr>
            <p:txBody>
              <a:bodyPr wrap="square">
                <a:spAutoFit/>
              </a:bodyPr>
              <a:lstStyle/>
              <a:p>
                <a:r>
                  <a:rPr lang="en-US" sz="2200" dirty="0" smtClean="0"/>
                  <a:t>We left off with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50,000</m:t>
                        </m:r>
                      </m:num>
                      <m:den>
                        <m:r>
                          <a:rPr lang="en-US" sz="2400" i="1">
                            <a:latin typeface="Cambria Math" panose="02040503050406030204" pitchFamily="18" charset="0"/>
                          </a:rPr>
                          <m:t>1000</m:t>
                        </m:r>
                        <m:r>
                          <a:rPr lang="en-US" sz="2400" i="1">
                            <a:solidFill>
                              <a:srgbClr val="FF0000"/>
                            </a:solidFill>
                            <a:latin typeface="Cambria Math" panose="02040503050406030204" pitchFamily="18" charset="0"/>
                          </a:rPr>
                          <m:t>𝑎</m:t>
                        </m:r>
                        <m:r>
                          <a:rPr lang="en-US" sz="2400" b="0" i="1" smtClean="0">
                            <a:latin typeface="Cambria Math" panose="02040503050406030204" pitchFamily="18" charset="0"/>
                          </a:rPr>
                          <m:t>+</m:t>
                        </m:r>
                        <m:r>
                          <a:rPr lang="en-US" sz="2400" i="1">
                            <a:latin typeface="Cambria Math" panose="02040503050406030204" pitchFamily="18" charset="0"/>
                          </a:rPr>
                          <m:t>3</m:t>
                        </m:r>
                      </m:den>
                    </m:f>
                  </m:oMath>
                </a14:m>
                <a:endParaRPr lang="en-US" sz="2200" dirty="0"/>
              </a:p>
            </p:txBody>
          </p:sp>
        </mc:Choice>
        <mc:Fallback>
          <p:sp>
            <p:nvSpPr>
              <p:cNvPr id="4" name="Rectangle 3"/>
              <p:cNvSpPr>
                <a:spLocks noRot="1" noChangeAspect="1" noMove="1" noResize="1" noEditPoints="1" noAdjustHandles="1" noChangeArrowheads="1" noChangeShapeType="1" noTextEdit="1"/>
              </p:cNvSpPr>
              <p:nvPr/>
            </p:nvSpPr>
            <p:spPr>
              <a:xfrm>
                <a:off x="460375" y="1627268"/>
                <a:ext cx="5650373" cy="590546"/>
              </a:xfrm>
              <a:prstGeom prst="rect">
                <a:avLst/>
              </a:prstGeom>
              <a:blipFill>
                <a:blip r:embed="rId7"/>
                <a:stretch>
                  <a:fillRect l="-1404" b="-8247"/>
                </a:stretch>
              </a:blipFill>
            </p:spPr>
            <p:txBody>
              <a:bodyPr/>
              <a:lstStyle/>
              <a:p>
                <a:r>
                  <a:rPr lang="en-US">
                    <a:noFill/>
                  </a:rPr>
                  <a:t> </a:t>
                </a:r>
              </a:p>
            </p:txBody>
          </p:sp>
        </mc:Fallback>
      </mc:AlternateContent>
      <p:pic>
        <p:nvPicPr>
          <p:cNvPr id="5" name="Picture 4"/>
          <p:cNvPicPr>
            <a:picLocks noChangeAspect="1"/>
          </p:cNvPicPr>
          <p:nvPr/>
        </p:nvPicPr>
        <p:blipFill>
          <a:blip r:embed="rId8"/>
          <a:stretch>
            <a:fillRect/>
          </a:stretch>
        </p:blipFill>
        <p:spPr>
          <a:xfrm>
            <a:off x="4349903" y="1451230"/>
            <a:ext cx="4336897" cy="3029290"/>
          </a:xfrm>
          <a:prstGeom prst="rect">
            <a:avLst/>
          </a:prstGeom>
        </p:spPr>
      </p:pic>
    </p:spTree>
    <p:extLst>
      <p:ext uri="{BB962C8B-B14F-4D97-AF65-F5344CB8AC3E}">
        <p14:creationId xmlns:p14="http://schemas.microsoft.com/office/powerpoint/2010/main" val="193616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sSub>
                      <m:sSubPr>
                        <m:ctrlPr>
                          <a:rPr lang="en-US" sz="3900" i="1" smtClean="0">
                            <a:solidFill>
                              <a:schemeClr val="bg1"/>
                            </a:solidFill>
                            <a:latin typeface="Cambria Math" panose="02040503050406030204" pitchFamily="18" charset="0"/>
                          </a:rPr>
                        </m:ctrlPr>
                      </m:sSubPr>
                      <m:e>
                        <m:r>
                          <a:rPr lang="en-US" sz="3900" b="0" i="1" smtClean="0">
                            <a:solidFill>
                              <a:schemeClr val="bg1"/>
                            </a:solidFill>
                            <a:latin typeface="Cambria Math" panose="02040503050406030204" pitchFamily="18" charset="0"/>
                          </a:rPr>
                          <m:t>𝑥</m:t>
                        </m:r>
                      </m:e>
                      <m:sub>
                        <m:r>
                          <a:rPr lang="en-US" sz="3900" b="0" i="1" smtClean="0">
                            <a:solidFill>
                              <a:schemeClr val="bg1"/>
                            </a:solidFill>
                            <a:latin typeface="Cambria Math" panose="02040503050406030204" pitchFamily="18" charset="0"/>
                          </a:rPr>
                          <m:t>2</m:t>
                        </m:r>
                      </m:sub>
                    </m:sSub>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a</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57199" y="4748408"/>
                <a:ext cx="8332839" cy="15049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In this problem we have </a:t>
                </a:r>
                <a:r>
                  <a:rPr lang="en-US" altLang="en-US" sz="2400" i="1" dirty="0" smtClean="0"/>
                  <a:t>a </a:t>
                </a:r>
                <a:r>
                  <a:rPr lang="en-US" altLang="en-US" sz="2400" dirty="0" smtClean="0"/>
                  <a:t>= 0.01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rPr>
                      <m:t>6153.8</m:t>
                    </m:r>
                    <m:r>
                      <a:rPr lang="en-US" sz="2400" b="0" i="1" smtClean="0">
                        <a:latin typeface="Cambria Math" panose="02040503050406030204" pitchFamily="18" charset="0"/>
                      </a:rPr>
                      <m:t>5</m:t>
                    </m:r>
                  </m:oMath>
                </a14:m>
                <a:r>
                  <a:rPr lang="en-US" altLang="en-US" sz="2400" dirty="0" smtClean="0"/>
                  <a:t>. Thus the sensitivity is computed as follows:</a:t>
                </a:r>
                <a:br>
                  <a:rPr lang="en-US" altLang="en-US" sz="2400" dirty="0" smtClean="0"/>
                </a:b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i="1">
                            <a:latin typeface="Cambria Math" panose="02040503050406030204" pitchFamily="18" charset="0"/>
                          </a:rPr>
                          <m:t>6153.85,</m:t>
                        </m:r>
                        <m:r>
                          <a:rPr lang="en-US" sz="2000" i="1">
                            <a:latin typeface="Cambria Math" panose="02040503050406030204" pitchFamily="18" charset="0"/>
                          </a:rPr>
                          <m:t>𝑎</m:t>
                        </m:r>
                        <m:r>
                          <a:rPr lang="en-US" sz="2000" b="0" i="1" smtClean="0">
                            <a:latin typeface="Cambria Math" panose="02040503050406030204" pitchFamily="18" charset="0"/>
                          </a:rPr>
                          <m:t>=0.01</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50,000,000</m:t>
                        </m:r>
                      </m:num>
                      <m:den>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1,000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0.01</m:t>
                                    </m:r>
                                  </m:e>
                                </m:d>
                                <m:r>
                                  <a:rPr lang="en-US" sz="2000" b="0" i="1" smtClean="0">
                                    <a:latin typeface="Cambria Math" panose="02040503050406030204" pitchFamily="18" charset="0"/>
                                  </a:rPr>
                                  <m:t>+3</m:t>
                                </m:r>
                              </m:e>
                            </m:d>
                          </m:e>
                          <m:sup>
                            <m:r>
                              <a:rPr lang="en-US" sz="2000" b="0" i="1" smtClean="0">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0.01</m:t>
                        </m:r>
                      </m:num>
                      <m:den>
                        <m:r>
                          <a:rPr lang="en-US" sz="2000" i="1">
                            <a:latin typeface="Cambria Math" panose="02040503050406030204" pitchFamily="18" charset="0"/>
                          </a:rPr>
                          <m:t>6153.85</m:t>
                        </m:r>
                      </m:den>
                    </m:f>
                    <m:r>
                      <a:rPr lang="en-US" sz="2000" b="0" i="1" smtClean="0">
                        <a:latin typeface="Cambria Math" panose="02040503050406030204" pitchFamily="18" charset="0"/>
                      </a:rPr>
                      <m:t>≈0.48</m:t>
                    </m:r>
                  </m:oMath>
                </a14:m>
                <a:endParaRPr lang="en-US" altLang="en-US" sz="2200" dirty="0" smtClean="0"/>
              </a:p>
              <a:p>
                <a:pPr marL="457200" lvl="1" indent="0">
                  <a:buFont typeface="Arial"/>
                  <a:buNone/>
                </a:pPr>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57199" y="4748408"/>
                <a:ext cx="8332839" cy="1504908"/>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pic>
        <p:nvPicPr>
          <p:cNvPr id="12" name="Picture 11"/>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54082" y="3031514"/>
            <a:ext cx="3872918" cy="1473827"/>
          </a:xfrm>
          <a:prstGeom prst="rect">
            <a:avLst/>
          </a:prstGeom>
        </p:spPr>
      </p:pic>
      <p:sp>
        <p:nvSpPr>
          <p:cNvPr id="9" name="Content Placeholder 2 1"/>
          <p:cNvSpPr txBox="1">
            <a:spLocks/>
          </p:cNvSpPr>
          <p:nvPr/>
        </p:nvSpPr>
        <p:spPr>
          <a:xfrm>
            <a:off x="457200" y="2452279"/>
            <a:ext cx="7785407" cy="7646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0" dirty="0" smtClean="0"/>
              <a:t>Thus,</a:t>
            </a:r>
            <a:endParaRPr lang="en-US" altLang="en-US" sz="2200" dirty="0" smtClean="0"/>
          </a:p>
          <a:p>
            <a:pPr marL="457200" lvl="1" indent="0">
              <a:buFont typeface="Arial"/>
              <a:buNone/>
            </a:pPr>
            <a:endParaRPr lang="en-US" altLang="en-US" sz="2400" dirty="0"/>
          </a:p>
        </p:txBody>
      </p:sp>
      <mc:AlternateContent xmlns:mc="http://schemas.openxmlformats.org/markup-compatibility/2006" xmlns:a14="http://schemas.microsoft.com/office/drawing/2010/main">
        <mc:Choice Requires="a14">
          <p:sp>
            <p:nvSpPr>
              <p:cNvPr id="4" name="Rectangle 3"/>
              <p:cNvSpPr/>
              <p:nvPr/>
            </p:nvSpPr>
            <p:spPr>
              <a:xfrm>
                <a:off x="460375" y="1627268"/>
                <a:ext cx="5650373" cy="629660"/>
              </a:xfrm>
              <a:prstGeom prst="rect">
                <a:avLst/>
              </a:prstGeom>
            </p:spPr>
            <p:txBody>
              <a:bodyPr wrap="square">
                <a:spAutoFit/>
              </a:bodyPr>
              <a:lstStyle/>
              <a:p>
                <a:r>
                  <a:rPr lang="en-US" sz="2200" dirty="0" smtClean="0"/>
                  <a:t>We have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r>
                      <a:rPr lang="en-US" sz="22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20,000(500</m:t>
                        </m:r>
                        <m:r>
                          <a:rPr lang="en-US" sz="2400" i="1">
                            <a:solidFill>
                              <a:srgbClr val="FF0000"/>
                            </a:solidFill>
                            <a:latin typeface="Cambria Math" panose="02040503050406030204" pitchFamily="18" charset="0"/>
                          </a:rPr>
                          <m:t>𝑎</m:t>
                        </m:r>
                        <m:r>
                          <a:rPr lang="en-US" sz="2400" i="1">
                            <a:latin typeface="Cambria Math" panose="02040503050406030204" pitchFamily="18" charset="0"/>
                          </a:rPr>
                          <m:t> − 1)</m:t>
                        </m:r>
                      </m:num>
                      <m:den>
                        <m:r>
                          <a:rPr lang="en-US" sz="2400" i="1">
                            <a:latin typeface="Cambria Math" panose="02040503050406030204" pitchFamily="18" charset="0"/>
                          </a:rPr>
                          <m:t>1,000</m:t>
                        </m:r>
                        <m:r>
                          <a:rPr lang="en-US" sz="2400" i="1">
                            <a:solidFill>
                              <a:srgbClr val="FF0000"/>
                            </a:solidFill>
                            <a:latin typeface="Cambria Math" panose="02040503050406030204" pitchFamily="18" charset="0"/>
                          </a:rPr>
                          <m:t>𝑎</m:t>
                        </m:r>
                        <m:r>
                          <a:rPr lang="en-US" sz="2400" i="1">
                            <a:latin typeface="Cambria Math" panose="02040503050406030204" pitchFamily="18" charset="0"/>
                          </a:rPr>
                          <m:t> +3</m:t>
                        </m:r>
                      </m:den>
                    </m:f>
                  </m:oMath>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5" y="1627268"/>
                <a:ext cx="5650373" cy="629660"/>
              </a:xfrm>
              <a:prstGeom prst="rect">
                <a:avLst/>
              </a:prstGeom>
              <a:blipFill>
                <a:blip r:embed="rId7"/>
                <a:stretch>
                  <a:fillRect l="-1404" b="-2913"/>
                </a:stretch>
              </a:blipFill>
            </p:spPr>
            <p:txBody>
              <a:bodyPr/>
              <a:lstStyle/>
              <a:p>
                <a:r>
                  <a:rPr lang="en-US">
                    <a:noFill/>
                  </a:rPr>
                  <a:t> </a:t>
                </a:r>
              </a:p>
            </p:txBody>
          </p:sp>
        </mc:Fallback>
      </mc:AlternateContent>
      <p:pic>
        <p:nvPicPr>
          <p:cNvPr id="11" name="Picture 10"/>
          <p:cNvPicPr>
            <a:picLocks noChangeAspect="1"/>
          </p:cNvPicPr>
          <p:nvPr/>
        </p:nvPicPr>
        <p:blipFill>
          <a:blip r:embed="rId8"/>
          <a:stretch>
            <a:fillRect/>
          </a:stretch>
        </p:blipFill>
        <p:spPr>
          <a:xfrm>
            <a:off x="4330117" y="1531939"/>
            <a:ext cx="4432142" cy="3095818"/>
          </a:xfrm>
          <a:prstGeom prst="rect">
            <a:avLst/>
          </a:prstGeom>
        </p:spPr>
      </p:pic>
    </p:spTree>
    <p:extLst>
      <p:ext uri="{BB962C8B-B14F-4D97-AF65-F5344CB8AC3E}">
        <p14:creationId xmlns:p14="http://schemas.microsoft.com/office/powerpoint/2010/main" val="21260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of </a:t>
                </a:r>
                <a14:m>
                  <m:oMath xmlns:m="http://schemas.openxmlformats.org/officeDocument/2006/math">
                    <m:r>
                      <a:rPr lang="en-US" sz="3900" i="1" smtClean="0">
                        <a:solidFill>
                          <a:schemeClr val="bg1"/>
                        </a:solidFill>
                        <a:latin typeface="Cambria Math" panose="02040503050406030204" pitchFamily="18" charset="0"/>
                      </a:rPr>
                      <m:t>𝑦</m:t>
                    </m:r>
                  </m:oMath>
                </a14:m>
                <a:r>
                  <a:rPr lang="en-US" sz="3900" i="1" dirty="0" smtClean="0">
                    <a:solidFill>
                      <a:schemeClr val="bg1"/>
                    </a:solidFill>
                  </a:rPr>
                  <a:t> </a:t>
                </a:r>
                <a:r>
                  <a:rPr lang="en-US" sz="3900" dirty="0" smtClean="0">
                    <a:solidFill>
                      <a:schemeClr val="bg1"/>
                    </a:solidFill>
                  </a:rPr>
                  <a:t>to </a:t>
                </a:r>
                <a:r>
                  <a:rPr lang="en-US" sz="3900" i="1" dirty="0" smtClean="0">
                    <a:solidFill>
                      <a:schemeClr val="bg1"/>
                    </a:solidFill>
                  </a:rPr>
                  <a:t>a</a:t>
                </a:r>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457199" y="4748408"/>
                <a:ext cx="8332839" cy="1504908"/>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smtClean="0"/>
                  <a:t>In this problem we have </a:t>
                </a:r>
                <a:r>
                  <a:rPr lang="en-US" altLang="en-US" sz="2400" i="1" dirty="0" smtClean="0"/>
                  <a:t>a </a:t>
                </a:r>
                <a:r>
                  <a:rPr lang="en-US" altLang="en-US" sz="2400" dirty="0" smtClean="0"/>
                  <a:t>= 0.01 and </a:t>
                </a:r>
                <a14:m>
                  <m:oMath xmlns:m="http://schemas.openxmlformats.org/officeDocument/2006/math">
                    <m:r>
                      <a:rPr lang="en-US" sz="2400" i="1" smtClean="0">
                        <a:latin typeface="Cambria Math" panose="02040503050406030204" pitchFamily="18" charset="0"/>
                      </a:rPr>
                      <m:t>𝑦</m:t>
                    </m:r>
                    <m:r>
                      <a:rPr lang="en-US" sz="2400" b="0" i="1" smtClean="0">
                        <a:latin typeface="Cambria Math" panose="02040503050406030204" pitchFamily="18" charset="0"/>
                      </a:rPr>
                      <m:t>=</m:t>
                    </m:r>
                    <m:r>
                      <a:rPr lang="en-US" sz="2400" i="1" smtClean="0">
                        <a:latin typeface="Cambria Math" panose="02040503050406030204" pitchFamily="18" charset="0"/>
                      </a:rPr>
                      <m:t>5</m:t>
                    </m:r>
                    <m:r>
                      <a:rPr lang="en-US" sz="2400" b="0" i="1" smtClean="0">
                        <a:latin typeface="Cambria Math" panose="02040503050406030204" pitchFamily="18" charset="0"/>
                      </a:rPr>
                      <m:t>32,308</m:t>
                    </m:r>
                  </m:oMath>
                </a14:m>
                <a:r>
                  <a:rPr lang="en-US" altLang="en-US" sz="2400" dirty="0" smtClean="0"/>
                  <a:t>. Thus the sensitivity is computed as follows:</a:t>
                </a:r>
                <a:br>
                  <a:rPr lang="en-US" altLang="en-US" sz="2400" dirty="0" smtClean="0"/>
                </a:b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r>
                          <a:rPr lang="en-US" sz="2000" i="1" smtClean="0">
                            <a:latin typeface="Cambria Math" panose="02040503050406030204" pitchFamily="18" charset="0"/>
                          </a:rPr>
                          <m:t>𝑦</m:t>
                        </m:r>
                        <m:r>
                          <a:rPr lang="en-US" sz="2000" b="0" i="1" smtClean="0">
                            <a:latin typeface="Cambria Math" panose="02040503050406030204" pitchFamily="18" charset="0"/>
                          </a:rPr>
                          <m:t>=532,308</m:t>
                        </m:r>
                        <m:r>
                          <a:rPr lang="en-US" sz="2000" i="1">
                            <a:latin typeface="Cambria Math" panose="02040503050406030204" pitchFamily="18" charset="0"/>
                          </a:rPr>
                          <m:t>,</m:t>
                        </m:r>
                        <m:r>
                          <a:rPr lang="en-US" sz="2000" i="1">
                            <a:latin typeface="Cambria Math" panose="02040503050406030204" pitchFamily="18" charset="0"/>
                          </a:rPr>
                          <m:t>𝑎</m:t>
                        </m:r>
                        <m:r>
                          <a:rPr lang="en-US" sz="2000" b="0" i="1" smtClean="0">
                            <a:latin typeface="Cambria Math" panose="02040503050406030204" pitchFamily="18" charset="0"/>
                          </a:rPr>
                          <m:t>=0.01</m:t>
                        </m:r>
                      </m:e>
                    </m:d>
                    <m:r>
                      <a:rPr lang="en-US" sz="2000" i="1">
                        <a:latin typeface="Cambria Math" panose="02040503050406030204" pitchFamily="18" charset="0"/>
                      </a:rPr>
                      <m:t>=</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2,500,000,000</m:t>
                        </m:r>
                      </m:num>
                      <m:den>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1,000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0.01</m:t>
                                    </m:r>
                                  </m:e>
                                </m:d>
                                <m:r>
                                  <a:rPr lang="en-US" sz="2000" b="0" i="1" smtClean="0">
                                    <a:latin typeface="Cambria Math" panose="02040503050406030204" pitchFamily="18" charset="0"/>
                                  </a:rPr>
                                  <m:t>+3</m:t>
                                </m:r>
                              </m:e>
                            </m:d>
                          </m:e>
                          <m:sup>
                            <m:r>
                              <a:rPr lang="en-US" sz="2000" b="0" i="1" smtClean="0">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0.01</m:t>
                        </m:r>
                      </m:num>
                      <m:den>
                        <m:r>
                          <a:rPr lang="en-US" sz="2000" b="0" i="1" smtClean="0">
                            <a:latin typeface="Cambria Math" panose="02040503050406030204" pitchFamily="18" charset="0"/>
                          </a:rPr>
                          <m:t>532,308</m:t>
                        </m:r>
                      </m:den>
                    </m:f>
                    <m:r>
                      <a:rPr lang="en-US" sz="2000" b="0" i="1" smtClean="0">
                        <a:latin typeface="Cambria Math" panose="02040503050406030204" pitchFamily="18" charset="0"/>
                      </a:rPr>
                      <m:t>≈−0.28</m:t>
                    </m:r>
                  </m:oMath>
                </a14:m>
                <a:endParaRPr lang="en-US" altLang="en-US" sz="2200" dirty="0" smtClean="0"/>
              </a:p>
              <a:p>
                <a:pPr marL="457200" lvl="1" indent="0">
                  <a:buFont typeface="Arial"/>
                  <a:buNone/>
                </a:pPr>
                <a:endParaRPr lang="en-US" altLang="en-US" sz="2400" dirty="0"/>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457199" y="4748408"/>
                <a:ext cx="8332839" cy="1504908"/>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pic>
        <p:nvPicPr>
          <p:cNvPr id="3" name="Picture 2"/>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42932" y="3031513"/>
            <a:ext cx="3933261" cy="1488456"/>
          </a:xfrm>
          <a:prstGeom prst="rect">
            <a:avLst/>
          </a:prstGeom>
        </p:spPr>
      </p:pic>
      <p:sp>
        <p:nvSpPr>
          <p:cNvPr id="9" name="Content Placeholder 2 1"/>
          <p:cNvSpPr txBox="1">
            <a:spLocks/>
          </p:cNvSpPr>
          <p:nvPr/>
        </p:nvSpPr>
        <p:spPr>
          <a:xfrm>
            <a:off x="457200" y="2452279"/>
            <a:ext cx="7785407" cy="7646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0" dirty="0" smtClean="0"/>
              <a:t>Thus,</a:t>
            </a:r>
            <a:endParaRPr lang="en-US" altLang="en-US" sz="2200" dirty="0" smtClean="0"/>
          </a:p>
          <a:p>
            <a:pPr marL="457200" lvl="1" indent="0">
              <a:buFont typeface="Arial"/>
              <a:buNone/>
            </a:pPr>
            <a:endParaRPr lang="en-US" altLang="en-US" sz="2400" dirty="0"/>
          </a:p>
        </p:txBody>
      </p:sp>
      <mc:AlternateContent xmlns:mc="http://schemas.openxmlformats.org/markup-compatibility/2006" xmlns:a14="http://schemas.microsoft.com/office/drawing/2010/main">
        <mc:Choice Requires="a14">
          <p:sp>
            <p:nvSpPr>
              <p:cNvPr id="4" name="Rectangle 3"/>
              <p:cNvSpPr/>
              <p:nvPr/>
            </p:nvSpPr>
            <p:spPr>
              <a:xfrm>
                <a:off x="460375" y="1627268"/>
                <a:ext cx="5650373" cy="601703"/>
              </a:xfrm>
              <a:prstGeom prst="rect">
                <a:avLst/>
              </a:prstGeom>
            </p:spPr>
            <p:txBody>
              <a:bodyPr wrap="square">
                <a:spAutoFit/>
              </a:bodyPr>
              <a:lstStyle/>
              <a:p>
                <a:r>
                  <a:rPr lang="en-US" sz="2200" dirty="0" smtClean="0"/>
                  <a:t>We have </a:t>
                </a:r>
                <a14:m>
                  <m:oMath xmlns:m="http://schemas.openxmlformats.org/officeDocument/2006/math">
                    <m:r>
                      <a:rPr lang="en-US" sz="2200" i="1" smtClean="0">
                        <a:latin typeface="Cambria Math" panose="02040503050406030204" pitchFamily="18" charset="0"/>
                      </a:rPr>
                      <m:t>𝑦</m:t>
                    </m:r>
                    <m:r>
                      <a:rPr lang="en-US" sz="22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160,000(2125</m:t>
                        </m:r>
                        <m:r>
                          <a:rPr lang="en-US" sz="2400" i="1">
                            <a:solidFill>
                              <a:srgbClr val="FF0000"/>
                            </a:solidFill>
                            <a:latin typeface="Cambria Math" panose="02040503050406030204" pitchFamily="18" charset="0"/>
                          </a:rPr>
                          <m:t>𝑎</m:t>
                        </m:r>
                        <m:r>
                          <a:rPr lang="en-US" sz="2400" i="1">
                            <a:latin typeface="Cambria Math" panose="02040503050406030204" pitchFamily="18" charset="0"/>
                          </a:rPr>
                          <m:t>+22)</m:t>
                        </m:r>
                      </m:num>
                      <m:den>
                        <m:r>
                          <a:rPr lang="en-US" sz="2400" i="1">
                            <a:latin typeface="Cambria Math" panose="02040503050406030204" pitchFamily="18" charset="0"/>
                          </a:rPr>
                          <m:t>1000</m:t>
                        </m:r>
                        <m:r>
                          <a:rPr lang="en-US" sz="2400" i="1">
                            <a:solidFill>
                              <a:srgbClr val="FF0000"/>
                            </a:solidFill>
                            <a:latin typeface="Cambria Math" panose="02040503050406030204" pitchFamily="18" charset="0"/>
                          </a:rPr>
                          <m:t>𝑎</m:t>
                        </m:r>
                        <m:r>
                          <a:rPr lang="en-US" sz="2400" i="1">
                            <a:latin typeface="Cambria Math" panose="02040503050406030204" pitchFamily="18" charset="0"/>
                          </a:rPr>
                          <m:t>+3</m:t>
                        </m:r>
                      </m:den>
                    </m:f>
                  </m:oMath>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60375" y="1627268"/>
                <a:ext cx="5650373" cy="601703"/>
              </a:xfrm>
              <a:prstGeom prst="rect">
                <a:avLst/>
              </a:prstGeom>
              <a:blipFill>
                <a:blip r:embed="rId7"/>
                <a:stretch>
                  <a:fillRect l="-1404" b="-7071"/>
                </a:stretch>
              </a:blipFill>
            </p:spPr>
            <p:txBody>
              <a:bodyPr/>
              <a:lstStyle/>
              <a:p>
                <a:r>
                  <a:rPr lang="en-US">
                    <a:noFill/>
                  </a:rPr>
                  <a:t> </a:t>
                </a:r>
              </a:p>
            </p:txBody>
          </p:sp>
        </mc:Fallback>
      </mc:AlternateContent>
      <p:pic>
        <p:nvPicPr>
          <p:cNvPr id="5" name="Picture 4"/>
          <p:cNvPicPr>
            <a:picLocks noChangeAspect="1"/>
          </p:cNvPicPr>
          <p:nvPr/>
        </p:nvPicPr>
        <p:blipFill>
          <a:blip r:embed="rId8"/>
          <a:stretch>
            <a:fillRect/>
          </a:stretch>
        </p:blipFill>
        <p:spPr>
          <a:xfrm>
            <a:off x="4390461" y="1531938"/>
            <a:ext cx="4552779" cy="3079496"/>
          </a:xfrm>
          <a:prstGeom prst="rect">
            <a:avLst/>
          </a:prstGeom>
        </p:spPr>
      </p:pic>
    </p:spTree>
    <p:extLst>
      <p:ext uri="{BB962C8B-B14F-4D97-AF65-F5344CB8AC3E}">
        <p14:creationId xmlns:p14="http://schemas.microsoft.com/office/powerpoint/2010/main" val="219037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4091.489"/>
  <p:tag name="LATEXADDIN" val="\documentclass{article}&#10;\usepackage{amsmath}&#10;\pagestyle{empty}&#10;\begin{document}&#10;&#10;&#10;$P =(339-0.01s-0.003t)s &#10; +(399-0.004s-0.01t)t&#10;-(400000+195s+225t)$&#10;&#10;\end{document}"/>
  <p:tag name="IGUANATEXSIZE" val="20"/>
  <p:tag name="IGUANATEXCURSOR" val="149"/>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97.1879"/>
  <p:tag name="ORIGINALWIDTH" val="1733.033"/>
  <p:tag name="LATEXADDIN" val="\documentclass{article}&#10;\usepackage{amsmath}&#10;\pagestyle{empty}&#10;\usepackage[dvipsnames]{xcolor}&#10;\begin{document}&#10;&#10;&#10;\begin{align*}&#10;P &amp;=(339-{\color{red}a}s-0.003t)s \\&#10;&amp; \qquad +(399-0.004s-0.01t)t \\&#10;&amp; \qquad-(400000+195s+225t)&#10;\end{align*}&#10;&#10;\end{document}"/>
  <p:tag name="IGUANATEXSIZE" val="20"/>
  <p:tag name="IGUANATEXCURSOR" val="152"/>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604.4244"/>
  <p:tag name="ORIGINALWIDTH" val="1684.289"/>
  <p:tag name="LATEXADDIN" val="\documentclass{article}&#10;\usepackage{amsmath}&#10;\pagestyle{empty}&#10;\begin{document}&#10;\begin{align*}&#10;S(x_1,a) &amp;= \frac{dx_1}{da} \cdot \frac{a}{x_1} \\&#10;&amp;= -\frac{50,000,000}{(1,000a + 3)^2} \cdot \frac{a}{x_1}  &#10;\end{align*}&#10;&#10;&#10;&#10;\end{document}"/>
  <p:tag name="IGUANATEXSIZE" val="24"/>
  <p:tag name="IGUANATEXCURSOR" val="179"/>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604.4244"/>
  <p:tag name="ORIGINALWIDTH" val="1588.301"/>
  <p:tag name="LATEXADDIN" val="\documentclass{article}&#10;\usepackage{amsmath}&#10;\pagestyle{empty}&#10;\begin{document}&#10;\begin{align*}&#10;S(x_2,a) &amp;= \frac{dx_2}{da} \cdot \frac{a}{x_2} \\&#10;&amp;= \frac{50,000,000}{(1,000a + 3)^2} \cdot \frac{a}{x_2}  &#10;\end{align*}&#10;&#10;&#10;&#10;\end{document}"/>
  <p:tag name="IGUANATEXSIZE" val="24"/>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610.4237"/>
  <p:tag name="ORIGINALWIDTH" val="1613.048"/>
  <p:tag name="LATEXADDIN" val="\documentclass{article}&#10;\usepackage{amsmath}&#10;\pagestyle{empty}&#10;\begin{document}&#10;\begin{align*}&#10;S(y,a) &amp;= \frac{dy}{da} \cdot \frac{a}{y} \\&#10;&amp;= -\frac{2,500,000,000}{(1,000a + 3)^2} \cdot \frac{a}{y}  &#10;\end{align*}&#10;&#10;&#10;&#10;\end{document}"/>
  <p:tag name="IGUANATEXSIZE" val="24"/>
  <p:tag name="IGUANATEXCURSOR" val="144"/>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497.1879"/>
  <p:tag name="ORIGINALWIDTH" val="1733.033"/>
  <p:tag name="LATEXADDIN" val="\documentclass{article}&#10;\usepackage{amsmath}&#10;\pagestyle{empty}&#10;\begin{document}&#10;&#10;&#10;\begin{align*}&#10;P &amp;=(339-0.01s-0.003t)s \\&#10;&amp; \qquad +(399-0.004s-0.01t)t \\&#10;&amp; \qquad-(400000+195s+225t)&#10;\end{align*}&#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566.1792"/>
  <p:tag name="ORIGINALWIDTH" val="1030.371"/>
  <p:tag name="LATEXADDIN" val="\documentclass{article}&#10;\usepackage{amsmath}&#10;\pagestyle{empty}&#10;\begin{document}&#10;\begin{align*}&#10;S(x_1,c) &amp;= \frac{dx_1}{dc} \cdot \frac{c}{x_1} \\&#10;&amp;= 0.5 \cdot \frac{c}{x_1}  &#10;\end{align*}&#10;&#10;&#10;&#10;\end{document}"/>
  <p:tag name="IGUANATEXSIZE" val="24"/>
  <p:tag name="IGUANATEXCURSOR" val="152"/>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566.1792"/>
  <p:tag name="ORIGINALWIDTH" val="1030.371"/>
  <p:tag name="LATEXADDIN" val="\documentclass{article}&#10;\usepackage{amsmath}&#10;\pagestyle{empty}&#10;\begin{document}&#10;\begin{align*}&#10;S(x_2,c) &amp;= \frac{dx_2}{dc} \cdot \frac{c}{x_2} \\&#10;&amp;= 0.5 \cdot \frac{c}{x_2}  &#10;\end{align*}&#10;&#10;&#10;&#10;\end{document}"/>
  <p:tag name="IGUANATEXSIZE" val="24"/>
  <p:tag name="IGUANATEXCURSOR" val="17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578.1777"/>
  <p:tag name="ORIGINALWIDTH" val="1714.286"/>
  <p:tag name="LATEXADDIN" val="\documentclass{article}&#10;\usepackage{amsmath}&#10;\pagestyle{empty}&#10;\begin{document}&#10;\begin{align*}&#10;S(y,c) &amp;= \frac{dy}{dc} \cdot \frac{c}{y} \\&#10;&amp;= (-0.0135c+159.0) \cdot \frac{c}{y}  &#10;\end{align*}&#10;&#10;&#10;&#10;\end{document}"/>
  <p:tag name="IGUANATEXSIZE" val="24"/>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4909</TotalTime>
  <Words>1225</Words>
  <Application>Microsoft Office PowerPoint</Application>
  <PresentationFormat>On-screen Show (4:3)</PresentationFormat>
  <Paragraphs>275</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Consolas</vt:lpstr>
      <vt:lpstr>Verdana</vt:lpstr>
      <vt:lpstr>Office Theme</vt:lpstr>
      <vt:lpstr>Sensitivity Analysis: with Lagrange Multipliers</vt:lpstr>
      <vt:lpstr>The Model</vt:lpstr>
      <vt:lpstr>Price Elasticity of 19-inch set</vt:lpstr>
      <vt:lpstr>Updated Model</vt:lpstr>
      <vt:lpstr>Reexamining Calculations</vt:lpstr>
      <vt:lpstr>Reexamining Calculations: Lagrange</vt:lpstr>
      <vt:lpstr>Sensitivity of x_1 to a</vt:lpstr>
      <vt:lpstr>Sensitivity of x_2 to a</vt:lpstr>
      <vt:lpstr>Sensitivity of y to a</vt:lpstr>
      <vt:lpstr>Sensitivity of y to a: Another Approach</vt:lpstr>
      <vt:lpstr>Sensitivity of y to a: Another Approach</vt:lpstr>
      <vt:lpstr>Sensitivity of y to a: Again</vt:lpstr>
      <vt:lpstr>Sensitivity Interpretation</vt:lpstr>
      <vt:lpstr>Robustness with respect to a</vt:lpstr>
      <vt:lpstr>Shadow Prices</vt:lpstr>
      <vt:lpstr>Price Elasticity for Production Capacity</vt:lpstr>
      <vt:lpstr>Updated Model</vt:lpstr>
      <vt:lpstr>Updated Model</vt:lpstr>
      <vt:lpstr>Reexamining Calculations</vt:lpstr>
      <vt:lpstr>Reexamining Calculations: Lagrange</vt:lpstr>
      <vt:lpstr>Sensitivity of x_1 to c</vt:lpstr>
      <vt:lpstr>Sensitivity of x_2 to c</vt:lpstr>
      <vt:lpstr>Sensitivity of y to c</vt:lpstr>
      <vt:lpstr>Sensitivity of y to c: Another Approach</vt:lpstr>
      <vt:lpstr>Sensitivity of y to c: Another Approach</vt:lpstr>
      <vt:lpstr>Shadow Price</vt:lpstr>
      <vt:lpstr>Sensitivity Interpretation</vt:lpstr>
      <vt:lpstr>Binding Constraints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249</cp:revision>
  <dcterms:created xsi:type="dcterms:W3CDTF">2014-07-15T14:47:24Z</dcterms:created>
  <dcterms:modified xsi:type="dcterms:W3CDTF">2019-02-12T22:26:27Z</dcterms:modified>
</cp:coreProperties>
</file>