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91" r:id="rId3"/>
    <p:sldId id="304" r:id="rId4"/>
    <p:sldId id="305" r:id="rId5"/>
    <p:sldId id="294" r:id="rId6"/>
    <p:sldId id="296" r:id="rId7"/>
    <p:sldId id="299" r:id="rId8"/>
    <p:sldId id="292" r:id="rId9"/>
    <p:sldId id="306" r:id="rId10"/>
    <p:sldId id="307" r:id="rId11"/>
    <p:sldId id="308" r:id="rId12"/>
    <p:sldId id="309" r:id="rId13"/>
    <p:sldId id="310" r:id="rId14"/>
    <p:sldId id="311" r:id="rId15"/>
    <p:sldId id="312" r:id="rId16"/>
    <p:sldId id="313" r:id="rId17"/>
    <p:sldId id="315" r:id="rId18"/>
    <p:sldId id="314" r:id="rId19"/>
    <p:sldId id="302" r:id="rId20"/>
    <p:sldId id="317" r:id="rId21"/>
    <p:sldId id="316" r:id="rId22"/>
    <p:sldId id="319" r:id="rId23"/>
    <p:sldId id="320" r:id="rId24"/>
    <p:sldId id="321" r:id="rId25"/>
    <p:sldId id="3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94660"/>
  </p:normalViewPr>
  <p:slideViewPr>
    <p:cSldViewPr snapToGrid="0" snapToObjects="1">
      <p:cViewPr varScale="1">
        <p:scale>
          <a:sx n="124" d="100"/>
          <a:sy n="124" d="100"/>
        </p:scale>
        <p:origin x="204" y="12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87567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50360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109120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185101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32370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594683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270054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377262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1762625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71157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16027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333576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941259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192338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24</a:t>
            </a:fld>
            <a:endParaRPr lang="en-US"/>
          </a:p>
        </p:txBody>
      </p:sp>
    </p:spTree>
    <p:extLst>
      <p:ext uri="{BB962C8B-B14F-4D97-AF65-F5344CB8AC3E}">
        <p14:creationId xmlns:p14="http://schemas.microsoft.com/office/powerpoint/2010/main" val="1226441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25</a:t>
            </a:fld>
            <a:endParaRPr lang="en-US"/>
          </a:p>
        </p:txBody>
      </p:sp>
    </p:spTree>
    <p:extLst>
      <p:ext uri="{BB962C8B-B14F-4D97-AF65-F5344CB8AC3E}">
        <p14:creationId xmlns:p14="http://schemas.microsoft.com/office/powerpoint/2010/main" val="82931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2943391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76532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4208211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426962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recommend the fixed</a:t>
            </a:r>
            <a:r>
              <a:rPr lang="en-US" baseline="0" dirty="0" smtClean="0"/>
              <a:t> point method…converges fast but can be fickle</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16503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53477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425829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One Variable Optimization</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Bisection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4"/>
          <a:stretch>
            <a:fillRect/>
          </a:stretch>
        </p:blipFill>
        <p:spPr>
          <a:xfrm>
            <a:off x="460375" y="1531938"/>
            <a:ext cx="7191375" cy="4467225"/>
          </a:xfrm>
          <a:prstGeom prst="rect">
            <a:avLst/>
          </a:prstGeom>
        </p:spPr>
      </p:pic>
      <p:pic>
        <p:nvPicPr>
          <p:cNvPr id="1028" name="Picture 4" descr="Image result for bisection meth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719" y="4605643"/>
            <a:ext cx="3178896" cy="209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11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Secant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Used to 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=0.</m:t>
                    </m:r>
                  </m:oMath>
                </a14:m>
                <a:endParaRPr lang="en-US" sz="2400" b="0" dirty="0" smtClean="0"/>
              </a:p>
              <a:p>
                <a:pPr marL="342900" indent="-342900">
                  <a:buFont typeface="Arial" panose="020B0604020202020204" pitchFamily="34" charset="0"/>
                  <a:buChar char="•"/>
                </a:pPr>
                <a:r>
                  <a:rPr lang="en-US" sz="2400" dirty="0" smtClean="0"/>
                  <a:t>Requires </a:t>
                </a:r>
                <a:r>
                  <a:rPr lang="en-US" sz="2400" dirty="0"/>
                  <a:t>continuous </a:t>
                </a:r>
                <a:r>
                  <a:rPr lang="en-US" sz="2400" dirty="0" smtClean="0"/>
                  <a:t>function</a:t>
                </a:r>
              </a:p>
              <a:p>
                <a:pPr marL="342900" indent="-342900">
                  <a:buFont typeface="Arial" panose="020B0604020202020204" pitchFamily="34" charset="0"/>
                  <a:buChar char="•"/>
                </a:pPr>
                <a:r>
                  <a:rPr lang="en-US" sz="2400" dirty="0" smtClean="0"/>
                  <a:t>Not guaranteed to converge to solution</a:t>
                </a:r>
              </a:p>
              <a:p>
                <a:pPr marL="342900" indent="-342900">
                  <a:buFont typeface="Arial" panose="020B0604020202020204" pitchFamily="34" charset="0"/>
                  <a:buChar char="•"/>
                </a:pPr>
                <a:r>
                  <a:rPr lang="en-US" sz="2400" dirty="0" smtClean="0"/>
                  <a:t>Idea</a:t>
                </a:r>
              </a:p>
              <a:p>
                <a:pPr marL="800100" lvl="1" indent="-342900">
                  <a:buFont typeface="Calibri" panose="020F0502020204030204" pitchFamily="34" charset="0"/>
                  <a:buChar char="─"/>
                </a:pPr>
                <a:r>
                  <a:rPr lang="en-US" sz="2400" dirty="0" smtClean="0"/>
                  <a:t>Start with two numbers such that the root is between these numbers</a:t>
                </a:r>
              </a:p>
              <a:p>
                <a:pPr marL="800100" lvl="1" indent="-342900">
                  <a:buFont typeface="Calibri" panose="020F0502020204030204" pitchFamily="34" charset="0"/>
                  <a:buChar char="─"/>
                </a:pPr>
                <a:r>
                  <a:rPr lang="en-US" sz="2400" dirty="0" smtClean="0"/>
                  <a:t>Find the secant line to the curve</a:t>
                </a:r>
                <a:br>
                  <a:rPr lang="en-US" sz="2400" dirty="0" smtClean="0"/>
                </a:br>
                <a:r>
                  <a:rPr lang="en-US" sz="2400" dirty="0" smtClean="0"/>
                  <a:t>at these two numbers</a:t>
                </a:r>
              </a:p>
              <a:p>
                <a:pPr marL="800100" lvl="1" indent="-342900">
                  <a:buFont typeface="Calibri" panose="020F0502020204030204" pitchFamily="34" charset="0"/>
                  <a:buChar char="─"/>
                </a:pPr>
                <a:r>
                  <a:rPr lang="en-US" sz="2400" dirty="0" smtClean="0"/>
                  <a:t>Find the root of the secant line by</a:t>
                </a:r>
                <a:br>
                  <a:rPr lang="en-US" sz="2400" dirty="0" smtClean="0"/>
                </a:br>
                <a:r>
                  <a:rPr lang="en-US" sz="2400" dirty="0" smtClean="0"/>
                  <a:t>solving a simple linear equation</a:t>
                </a:r>
              </a:p>
              <a:p>
                <a:pPr marL="800100" lvl="1" indent="-342900">
                  <a:buFont typeface="Calibri" panose="020F0502020204030204" pitchFamily="34" charset="0"/>
                  <a:buChar char="─"/>
                </a:pPr>
                <a:r>
                  <a:rPr lang="en-US" sz="2400" dirty="0" smtClean="0"/>
                  <a:t>Continue until you are </a:t>
                </a:r>
                <a:br>
                  <a:rPr lang="en-US" sz="2400" dirty="0" smtClean="0"/>
                </a:br>
                <a:r>
                  <a:rPr lang="en-US" sz="2400" dirty="0" smtClean="0"/>
                  <a:t>satisfied with accuracy.</a:t>
                </a:r>
              </a:p>
              <a:p>
                <a:endParaRPr lang="en-US" sz="2400" dirty="0" smtClean="0"/>
              </a:p>
              <a:p>
                <a:pPr marL="342900" indent="-342900">
                  <a:buFont typeface="Arial" panose="020B0604020202020204"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5262979"/>
              </a:xfrm>
              <a:prstGeom prst="rect">
                <a:avLst/>
              </a:prstGeom>
              <a:blipFill>
                <a:blip r:embed="rId4"/>
                <a:stretch>
                  <a:fillRect l="-979" t="-926"/>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Image result for secant meth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2" y="3384191"/>
            <a:ext cx="346710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81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Secant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4"/>
          <a:stretch>
            <a:fillRect/>
          </a:stretch>
        </p:blipFill>
        <p:spPr>
          <a:xfrm>
            <a:off x="155575" y="1531938"/>
            <a:ext cx="7677150" cy="4133850"/>
          </a:xfrm>
          <a:prstGeom prst="rect">
            <a:avLst/>
          </a:prstGeom>
        </p:spPr>
      </p:pic>
      <p:pic>
        <p:nvPicPr>
          <p:cNvPr id="3074" name="Picture 2" descr="Image result for secant meth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263" y="4389763"/>
            <a:ext cx="2868260" cy="264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41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Newton’s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Used to 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=0.</m:t>
                    </m:r>
                  </m:oMath>
                </a14:m>
                <a:endParaRPr lang="en-US" sz="2400" b="0" dirty="0" smtClean="0"/>
              </a:p>
              <a:p>
                <a:pPr marL="342900" indent="-342900">
                  <a:buFont typeface="Arial" panose="020B0604020202020204" pitchFamily="34" charset="0"/>
                  <a:buChar char="•"/>
                </a:pPr>
                <a:r>
                  <a:rPr lang="en-US" sz="2400" dirty="0" smtClean="0"/>
                  <a:t>Requires function and knowing derivative. Also, things go badly if you hit where the derivative is 0.</a:t>
                </a:r>
              </a:p>
              <a:p>
                <a:pPr marL="342900" indent="-342900">
                  <a:buFont typeface="Arial" panose="020B0604020202020204" pitchFamily="34" charset="0"/>
                  <a:buChar char="•"/>
                </a:pPr>
                <a:r>
                  <a:rPr lang="en-US" sz="2400" dirty="0" smtClean="0"/>
                  <a:t>Not guaranteed to converge to solution</a:t>
                </a:r>
              </a:p>
              <a:p>
                <a:pPr marL="342900" indent="-342900">
                  <a:buFont typeface="Arial" panose="020B0604020202020204" pitchFamily="34" charset="0"/>
                  <a:buChar char="•"/>
                </a:pPr>
                <a:r>
                  <a:rPr lang="en-US" sz="2400" dirty="0" smtClean="0"/>
                  <a:t>Idea</a:t>
                </a:r>
              </a:p>
              <a:p>
                <a:pPr marL="800100" lvl="1" indent="-342900">
                  <a:buFont typeface="Calibri" panose="020F0502020204030204" pitchFamily="34" charset="0"/>
                  <a:buChar char="─"/>
                </a:pPr>
                <a:r>
                  <a:rPr lang="en-US" sz="2400" dirty="0" smtClean="0"/>
                  <a:t>Start with a guess</a:t>
                </a:r>
              </a:p>
              <a:p>
                <a:pPr marL="800100" lvl="1" indent="-342900">
                  <a:buFont typeface="Calibri" panose="020F0502020204030204" pitchFamily="34" charset="0"/>
                  <a:buChar char="─"/>
                </a:pPr>
                <a:r>
                  <a:rPr lang="en-US" sz="2400" dirty="0" smtClean="0"/>
                  <a:t>Find the tangent line to the curve</a:t>
                </a:r>
                <a:br>
                  <a:rPr lang="en-US" sz="2400" dirty="0" smtClean="0"/>
                </a:br>
                <a:r>
                  <a:rPr lang="en-US" sz="2400" dirty="0" smtClean="0"/>
                  <a:t>at this guess</a:t>
                </a:r>
              </a:p>
              <a:p>
                <a:pPr marL="800100" lvl="1" indent="-342900">
                  <a:buFont typeface="Calibri" panose="020F0502020204030204" pitchFamily="34" charset="0"/>
                  <a:buChar char="─"/>
                </a:pPr>
                <a:r>
                  <a:rPr lang="en-US" sz="2400" dirty="0" smtClean="0"/>
                  <a:t>Find root of the tangent line by</a:t>
                </a:r>
                <a:br>
                  <a:rPr lang="en-US" sz="2400" dirty="0" smtClean="0"/>
                </a:br>
                <a:r>
                  <a:rPr lang="en-US" sz="2400" dirty="0" smtClean="0"/>
                  <a:t>solving a simple linear equation</a:t>
                </a:r>
              </a:p>
              <a:p>
                <a:pPr marL="800100" lvl="1" indent="-342900">
                  <a:buFont typeface="Calibri" panose="020F0502020204030204" pitchFamily="34" charset="0"/>
                  <a:buChar char="─"/>
                </a:pPr>
                <a:r>
                  <a:rPr lang="en-US" sz="2400" dirty="0" smtClean="0"/>
                  <a:t>Continue until you are </a:t>
                </a:r>
                <a:br>
                  <a:rPr lang="en-US" sz="2400" dirty="0" smtClean="0"/>
                </a:br>
                <a:r>
                  <a:rPr lang="en-US" sz="2400" dirty="0" smtClean="0"/>
                  <a:t>satisfied with accuracy.</a:t>
                </a:r>
              </a:p>
              <a:p>
                <a:endParaRPr lang="en-US" sz="2400" dirty="0" smtClean="0"/>
              </a:p>
              <a:p>
                <a:pPr marL="342900" indent="-342900">
                  <a:buFont typeface="Arial" panose="020B0604020202020204"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5262979"/>
              </a:xfrm>
              <a:prstGeom prst="rect">
                <a:avLst/>
              </a:prstGeom>
              <a:blipFill>
                <a:blip r:embed="rId4"/>
                <a:stretch>
                  <a:fillRect l="-979" t="-926"/>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5"/>
          <a:stretch>
            <a:fillRect/>
          </a:stretch>
        </p:blipFill>
        <p:spPr>
          <a:xfrm>
            <a:off x="5549541" y="3551287"/>
            <a:ext cx="3446473" cy="2407061"/>
          </a:xfrm>
          <a:prstGeom prst="rect">
            <a:avLst/>
          </a:prstGeom>
        </p:spPr>
      </p:pic>
    </p:spTree>
    <p:extLst>
      <p:ext uri="{BB962C8B-B14F-4D97-AF65-F5344CB8AC3E}">
        <p14:creationId xmlns:p14="http://schemas.microsoft.com/office/powerpoint/2010/main" val="1195212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Brent’s (Brent-Dekker)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Used to 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=0.</m:t>
                    </m:r>
                  </m:oMath>
                </a14:m>
                <a:endParaRPr lang="en-US" sz="2400" b="0" dirty="0" smtClean="0"/>
              </a:p>
              <a:p>
                <a:pPr marL="342900" indent="-342900">
                  <a:buFont typeface="Arial" panose="020B0604020202020204" pitchFamily="34" charset="0"/>
                  <a:buChar char="•"/>
                </a:pPr>
                <a:r>
                  <a:rPr lang="en-US" sz="2400" dirty="0" smtClean="0"/>
                  <a:t>Combines bisection method, secant method, and inverse quadratic interpolation</a:t>
                </a:r>
              </a:p>
              <a:p>
                <a:pPr marL="342900" indent="-342900">
                  <a:buFont typeface="Arial" panose="020B0604020202020204" pitchFamily="34" charset="0"/>
                  <a:buChar char="•"/>
                </a:pPr>
                <a:r>
                  <a:rPr lang="en-US" sz="2400" dirty="0" smtClean="0"/>
                  <a:t>Uses </a:t>
                </a:r>
                <a:r>
                  <a:rPr lang="en-US" sz="2400" dirty="0"/>
                  <a:t>the </a:t>
                </a:r>
                <a:r>
                  <a:rPr lang="en-US" sz="2400" dirty="0" smtClean="0"/>
                  <a:t>secant </a:t>
                </a:r>
                <a:r>
                  <a:rPr lang="en-US" sz="2400" dirty="0"/>
                  <a:t>method or inverse quadratic interpolation if possible, but </a:t>
                </a:r>
                <a:r>
                  <a:rPr lang="en-US" sz="2400" dirty="0" smtClean="0"/>
                  <a:t>falls </a:t>
                </a:r>
                <a:r>
                  <a:rPr lang="en-US" sz="2400" dirty="0"/>
                  <a:t>back to the </a:t>
                </a:r>
                <a:r>
                  <a:rPr lang="en-US" sz="2400" dirty="0" smtClean="0"/>
                  <a:t>bisection </a:t>
                </a:r>
                <a:r>
                  <a:rPr lang="en-US" sz="2400" dirty="0"/>
                  <a:t>method </a:t>
                </a:r>
                <a:r>
                  <a:rPr lang="en-US" sz="2400" dirty="0" smtClean="0"/>
                  <a:t>as necessary</a:t>
                </a:r>
              </a:p>
              <a:p>
                <a:pPr marL="342900" indent="-342900">
                  <a:buFont typeface="Arial" panose="020B0604020202020204" pitchFamily="34" charset="0"/>
                  <a:buChar char="•"/>
                </a:pPr>
                <a:r>
                  <a:rPr lang="en-US" sz="2400" dirty="0" smtClean="0"/>
                  <a:t>More complicated than other root finding methods discussed</a:t>
                </a:r>
              </a:p>
              <a:p>
                <a:pPr marL="342900" indent="-342900">
                  <a:buFont typeface="Arial" panose="020B0604020202020204" pitchFamily="34" charset="0"/>
                  <a:buChar char="•"/>
                </a:pPr>
                <a:r>
                  <a:rPr lang="en-US" sz="2400" dirty="0" smtClean="0"/>
                  <a:t>Converges to root for suitable (continuous and computable) functions</a:t>
                </a:r>
                <a:br>
                  <a:rPr lang="en-US" sz="2400" dirty="0" smtClean="0"/>
                </a:br>
                <a:endParaRPr lang="en-US" sz="2400" dirty="0" smtClean="0"/>
              </a:p>
              <a:p>
                <a:pPr marL="342900" indent="-342900">
                  <a:buFont typeface="Arial" panose="020B0604020202020204" pitchFamily="34" charset="0"/>
                  <a:buChar char="•"/>
                </a:pPr>
                <a:r>
                  <a:rPr lang="en-US" sz="2400" dirty="0" smtClean="0"/>
                  <a:t>Built into </a:t>
                </a:r>
                <a:r>
                  <a:rPr lang="en-US" sz="2400" dirty="0" err="1" smtClean="0">
                    <a:solidFill>
                      <a:srgbClr val="0070C0"/>
                    </a:solidFill>
                    <a:latin typeface="Consolas" panose="020B0609020204030204" pitchFamily="49" charset="0"/>
                  </a:rPr>
                  <a:t>scipy.optimize</a:t>
                </a:r>
                <a:r>
                  <a:rPr lang="en-US" sz="2400" dirty="0" smtClean="0"/>
                  <a:t> package</a:t>
                </a:r>
                <a:br>
                  <a:rPr lang="en-US" sz="2400" dirty="0" smtClean="0"/>
                </a:br>
                <a:r>
                  <a:rPr lang="en-US" sz="2400" dirty="0" err="1" smtClean="0">
                    <a:solidFill>
                      <a:srgbClr val="0070C0"/>
                    </a:solidFill>
                    <a:latin typeface="Consolas" panose="020B0609020204030204" pitchFamily="49" charset="0"/>
                  </a:rPr>
                  <a:t>brentq</a:t>
                </a:r>
                <a:r>
                  <a:rPr lang="en-US" sz="2400" dirty="0" smtClean="0">
                    <a:solidFill>
                      <a:srgbClr val="0070C0"/>
                    </a:solidFill>
                    <a:latin typeface="Consolas" panose="020B0609020204030204" pitchFamily="49" charset="0"/>
                  </a:rPr>
                  <a:t>(f, a, b)</a:t>
                </a:r>
              </a:p>
              <a:p>
                <a:pPr marL="342900" indent="-342900">
                  <a:buFont typeface="Arial" panose="020B0604020202020204"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4893647"/>
              </a:xfrm>
              <a:prstGeom prst="rect">
                <a:avLst/>
              </a:prstGeom>
              <a:blipFill>
                <a:blip r:embed="rId4"/>
                <a:stretch>
                  <a:fillRect l="-979" t="-996" r="-151"/>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2004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 Back to Step 4</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457198" y="1439229"/>
                <a:ext cx="7282873" cy="923330"/>
              </a:xfrm>
              <a:prstGeom prst="rect">
                <a:avLst/>
              </a:prstGeom>
              <a:noFill/>
            </p:spPr>
            <p:txBody>
              <a:bodyPr wrap="square" rtlCol="0">
                <a:spAutoFit/>
              </a:bodyPr>
              <a:lstStyle/>
              <a:p>
                <a:r>
                  <a:rPr lang="en-US" dirty="0" smtClean="0"/>
                  <a:t>Maximize the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200</m:t>
                          </m:r>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0.025</m:t>
                          </m:r>
                          <m:r>
                            <a:rPr lang="en-US" i="1">
                              <a:solidFill>
                                <a:srgbClr val="FF0000"/>
                              </a:solidFill>
                              <a:latin typeface="Cambria Math" panose="02040503050406030204" pitchFamily="18" charset="0"/>
                            </a:rPr>
                            <m:t>𝑥</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0.65−0.01</m:t>
                          </m:r>
                          <m:r>
                            <a:rPr lang="en-US" b="0" i="1" smtClean="0">
                              <a:latin typeface="Cambria Math" panose="02040503050406030204" pitchFamily="18" charset="0"/>
                            </a:rPr>
                            <m:t>𝑥</m:t>
                          </m:r>
                        </m:e>
                      </m:d>
                      <m:r>
                        <a:rPr lang="en-US" b="0" i="1" smtClean="0">
                          <a:latin typeface="Cambria Math" panose="02040503050406030204" pitchFamily="18" charset="0"/>
                        </a:rPr>
                        <m:t>−0.45</m:t>
                      </m:r>
                      <m:r>
                        <a:rPr lang="en-US" b="0" i="1" smtClean="0">
                          <a:latin typeface="Cambria Math" panose="02040503050406030204" pitchFamily="18" charset="0"/>
                        </a:rPr>
                        <m:t>𝑥</m:t>
                      </m:r>
                    </m:oMath>
                  </m:oMathPara>
                </a14:m>
                <a:endParaRPr lang="en-US" dirty="0" smtClean="0"/>
              </a:p>
              <a:p>
                <a:r>
                  <a:rPr lang="en-US" dirty="0"/>
                  <a:t>o</a:t>
                </a:r>
                <a:r>
                  <a:rPr lang="en-US" dirty="0" smtClean="0"/>
                  <a:t>n the interval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198" y="1439229"/>
                <a:ext cx="7282873" cy="923330"/>
              </a:xfrm>
              <a:prstGeom prst="rect">
                <a:avLst/>
              </a:prstGeom>
              <a:blipFill>
                <a:blip r:embed="rId4"/>
                <a:stretch>
                  <a:fillRect l="-669" t="-3289" b="-9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197" y="2384150"/>
                <a:ext cx="8226425" cy="2314480"/>
              </a:xfrm>
              <a:prstGeom prst="rect">
                <a:avLst/>
              </a:prstGeom>
              <a:noFill/>
            </p:spPr>
            <p:txBody>
              <a:bodyPr wrap="square" rtlCol="0">
                <a:spAutoFit/>
              </a:bodyPr>
              <a:lstStyle/>
              <a:p>
                <a:r>
                  <a:rPr lang="en-US" dirty="0" smtClean="0"/>
                  <a:t>We used </a:t>
                </a:r>
                <a:r>
                  <a:rPr lang="en-US" dirty="0" err="1" smtClean="0">
                    <a:solidFill>
                      <a:srgbClr val="0070C0"/>
                    </a:solidFill>
                    <a:latin typeface="Consolas" panose="020B0609020204030204" pitchFamily="49" charset="0"/>
                  </a:rPr>
                  <a:t>sympy</a:t>
                </a:r>
                <a:r>
                  <a:rPr lang="en-US" dirty="0" smtClean="0"/>
                  <a:t> in python to find the derivative</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5.0</m:t>
                      </m:r>
                      <m:d>
                        <m:dPr>
                          <m:ctrlPr>
                            <a:rPr lang="en-US" i="1">
                              <a:latin typeface="Cambria Math" panose="02040503050406030204" pitchFamily="18" charset="0"/>
                            </a:rPr>
                          </m:ctrlPr>
                        </m:dPr>
                        <m:e>
                          <m:r>
                            <a:rPr lang="en-US" i="1">
                              <a:latin typeface="Cambria Math" panose="02040503050406030204" pitchFamily="18" charset="0"/>
                            </a:rPr>
                            <m:t>−0.01</m:t>
                          </m:r>
                          <m:r>
                            <a:rPr lang="en-US" i="1">
                              <a:latin typeface="Cambria Math" panose="02040503050406030204" pitchFamily="18" charset="0"/>
                            </a:rPr>
                            <m:t>𝑥</m:t>
                          </m:r>
                          <m:r>
                            <a:rPr lang="en-US" i="1">
                              <a:latin typeface="Cambria Math" panose="02040503050406030204" pitchFamily="18" charset="0"/>
                            </a:rPr>
                            <m:t> + 0.65</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− 2.0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− 0.45</m:t>
                      </m:r>
                    </m:oMath>
                  </m:oMathPara>
                </a14:m>
                <a:endParaRPr lang="en-US" dirty="0" smtClean="0"/>
              </a:p>
              <a:p>
                <a:endParaRPr lang="en-US" dirty="0" smtClean="0"/>
              </a:p>
              <a:p>
                <a:r>
                  <a:rPr lang="en-US" dirty="0" smtClean="0"/>
                  <a:t>To </a:t>
                </a:r>
                <a:r>
                  <a:rPr lang="en-US" dirty="0"/>
                  <a:t>find the critical point we need to solve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0=5.0</m:t>
                      </m:r>
                      <m:d>
                        <m:dPr>
                          <m:ctrlPr>
                            <a:rPr lang="en-US" i="1">
                              <a:latin typeface="Cambria Math" panose="02040503050406030204" pitchFamily="18" charset="0"/>
                            </a:rPr>
                          </m:ctrlPr>
                        </m:dPr>
                        <m:e>
                          <m:r>
                            <a:rPr lang="en-US" i="1">
                              <a:latin typeface="Cambria Math" panose="02040503050406030204" pitchFamily="18" charset="0"/>
                            </a:rPr>
                            <m:t>−0.01</m:t>
                          </m:r>
                          <m:r>
                            <a:rPr lang="en-US" i="1">
                              <a:latin typeface="Cambria Math" panose="02040503050406030204" pitchFamily="18" charset="0"/>
                            </a:rPr>
                            <m:t>𝑥</m:t>
                          </m:r>
                          <m:r>
                            <a:rPr lang="en-US" i="1">
                              <a:latin typeface="Cambria Math" panose="02040503050406030204" pitchFamily="18" charset="0"/>
                            </a:rPr>
                            <m:t> + 0.65</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− 2.0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− 0.45</m:t>
                      </m:r>
                    </m:oMath>
                  </m:oMathPara>
                </a14:m>
                <a:endParaRPr lang="en-US" dirty="0" smtClean="0"/>
              </a:p>
              <a:p>
                <a:endParaRPr lang="en-US" dirty="0"/>
              </a:p>
              <a:p>
                <a:r>
                  <a:rPr lang="en-US" dirty="0" smtClean="0"/>
                  <a:t>Use </a:t>
                </a:r>
                <a:r>
                  <a:rPr lang="en-US" dirty="0" err="1" smtClean="0">
                    <a:solidFill>
                      <a:srgbClr val="0070C0"/>
                    </a:solidFill>
                    <a:latin typeface="Consolas" panose="020B0609020204030204" pitchFamily="49" charset="0"/>
                  </a:rPr>
                  <a:t>brentq</a:t>
                </a:r>
                <a:r>
                  <a:rPr lang="en-US" dirty="0" smtClean="0"/>
                  <a:t> function to find the root:</a:t>
                </a:r>
                <a:endParaRPr lang="en-US" dirty="0"/>
              </a:p>
              <a:p>
                <a:endParaRPr lang="en-US"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57197" y="2384150"/>
                <a:ext cx="8226425" cy="2314480"/>
              </a:xfrm>
              <a:prstGeom prst="rect">
                <a:avLst/>
              </a:prstGeom>
              <a:blipFill>
                <a:blip r:embed="rId5"/>
                <a:stretch>
                  <a:fillRect l="-593" t="-1316"/>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503235" y="4433971"/>
            <a:ext cx="8134350" cy="2105025"/>
          </a:xfrm>
          <a:prstGeom prst="rect">
            <a:avLst/>
          </a:prstGeom>
        </p:spPr>
      </p:pic>
    </p:spTree>
    <p:extLst>
      <p:ext uri="{BB962C8B-B14F-4D97-AF65-F5344CB8AC3E}">
        <p14:creationId xmlns:p14="http://schemas.microsoft.com/office/powerpoint/2010/main" val="3889449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smtClean="0">
                <a:solidFill>
                  <a:schemeClr val="bg1"/>
                </a:solidFill>
              </a:rPr>
              <a:t>Selling a Pig –Step 4 (Another Python Approach)</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457198" y="1439229"/>
                <a:ext cx="7282873" cy="923330"/>
              </a:xfrm>
              <a:prstGeom prst="rect">
                <a:avLst/>
              </a:prstGeom>
              <a:noFill/>
            </p:spPr>
            <p:txBody>
              <a:bodyPr wrap="square" rtlCol="0">
                <a:spAutoFit/>
              </a:bodyPr>
              <a:lstStyle/>
              <a:p>
                <a:r>
                  <a:rPr lang="en-US" dirty="0" smtClean="0"/>
                  <a:t>Maximize the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200</m:t>
                          </m:r>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0.025</m:t>
                          </m:r>
                          <m:r>
                            <a:rPr lang="en-US" i="1">
                              <a:solidFill>
                                <a:srgbClr val="FF0000"/>
                              </a:solidFill>
                              <a:latin typeface="Cambria Math" panose="02040503050406030204" pitchFamily="18" charset="0"/>
                            </a:rPr>
                            <m:t>𝑥</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0.65−0.01</m:t>
                          </m:r>
                          <m:r>
                            <a:rPr lang="en-US" b="0" i="1" smtClean="0">
                              <a:latin typeface="Cambria Math" panose="02040503050406030204" pitchFamily="18" charset="0"/>
                            </a:rPr>
                            <m:t>𝑥</m:t>
                          </m:r>
                        </m:e>
                      </m:d>
                      <m:r>
                        <a:rPr lang="en-US" b="0" i="1" smtClean="0">
                          <a:latin typeface="Cambria Math" panose="02040503050406030204" pitchFamily="18" charset="0"/>
                        </a:rPr>
                        <m:t>−0.45</m:t>
                      </m:r>
                      <m:r>
                        <a:rPr lang="en-US" b="0" i="1" smtClean="0">
                          <a:latin typeface="Cambria Math" panose="02040503050406030204" pitchFamily="18" charset="0"/>
                        </a:rPr>
                        <m:t>𝑥</m:t>
                      </m:r>
                    </m:oMath>
                  </m:oMathPara>
                </a14:m>
                <a:endParaRPr lang="en-US" dirty="0" smtClean="0"/>
              </a:p>
              <a:p>
                <a:r>
                  <a:rPr lang="en-US" dirty="0"/>
                  <a:t>o</a:t>
                </a:r>
                <a:r>
                  <a:rPr lang="en-US" dirty="0" smtClean="0"/>
                  <a:t>n the interval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198" y="1439229"/>
                <a:ext cx="7282873" cy="923330"/>
              </a:xfrm>
              <a:prstGeom prst="rect">
                <a:avLst/>
              </a:prstGeom>
              <a:blipFill>
                <a:blip r:embed="rId4"/>
                <a:stretch>
                  <a:fillRect l="-669" t="-3289" b="-9868"/>
                </a:stretch>
              </a:blipFill>
            </p:spPr>
            <p:txBody>
              <a:bodyPr/>
              <a:lstStyle/>
              <a:p>
                <a:r>
                  <a:rPr lang="en-US">
                    <a:noFill/>
                  </a:rPr>
                  <a:t> </a:t>
                </a:r>
              </a:p>
            </p:txBody>
          </p:sp>
        </mc:Fallback>
      </mc:AlternateContent>
      <p:sp>
        <p:nvSpPr>
          <p:cNvPr id="14" name="TextBox 13"/>
          <p:cNvSpPr txBox="1"/>
          <p:nvPr/>
        </p:nvSpPr>
        <p:spPr>
          <a:xfrm>
            <a:off x="457197" y="2384150"/>
            <a:ext cx="822642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actually don’t need to symbolically take the derivative. Python </a:t>
            </a:r>
            <a:r>
              <a:rPr lang="en-US" dirty="0" err="1" smtClean="0">
                <a:solidFill>
                  <a:srgbClr val="0070C0"/>
                </a:solidFill>
                <a:latin typeface="Consolas" panose="020B0609020204030204" pitchFamily="49" charset="0"/>
              </a:rPr>
              <a:t>scipy.optimize</a:t>
            </a:r>
            <a:r>
              <a:rPr lang="en-US" dirty="0" smtClean="0"/>
              <a:t> package has a </a:t>
            </a:r>
            <a:r>
              <a:rPr lang="en-US" dirty="0" err="1" smtClean="0">
                <a:solidFill>
                  <a:srgbClr val="0070C0"/>
                </a:solidFill>
                <a:latin typeface="Consolas" panose="020B0609020204030204" pitchFamily="49" charset="0"/>
              </a:rPr>
              <a:t>minimize_scalar</a:t>
            </a:r>
            <a:r>
              <a:rPr lang="en-US" dirty="0" smtClean="0"/>
              <a:t> function that numerically computes a derivative and performs Brent’s method in the background.</a:t>
            </a:r>
          </a:p>
          <a:p>
            <a:pPr marL="285750" indent="-285750">
              <a:buFont typeface="Arial" panose="020B0604020202020204" pitchFamily="34" charset="0"/>
              <a:buChar char="•"/>
            </a:pPr>
            <a:r>
              <a:rPr lang="en-US" dirty="0" smtClean="0"/>
              <a:t>Of course, we do NOT want to minimize, we want to maximize. Fortunately, we can accomplish this by minimizing –</a:t>
            </a:r>
            <a:r>
              <a:rPr lang="en-US" i="1" dirty="0" smtClean="0"/>
              <a:t>f.</a:t>
            </a:r>
          </a:p>
          <a:p>
            <a:pPr marL="285750" indent="-285750">
              <a:buFont typeface="Arial" panose="020B0604020202020204" pitchFamily="34" charset="0"/>
              <a:buChar char="•"/>
            </a:pPr>
            <a:r>
              <a:rPr lang="en-US" dirty="0" smtClean="0"/>
              <a:t>Trade-off: </a:t>
            </a:r>
          </a:p>
          <a:p>
            <a:pPr marL="742950" lvl="1" indent="-285750">
              <a:buFont typeface="Calibri" panose="020F0502020204030204" pitchFamily="34" charset="0"/>
              <a:buChar char="─"/>
            </a:pPr>
            <a:r>
              <a:rPr lang="en-US" dirty="0" smtClean="0"/>
              <a:t>don’t need to find the derivative</a:t>
            </a:r>
          </a:p>
          <a:p>
            <a:pPr marL="742950" lvl="1" indent="-285750">
              <a:buFont typeface="Calibri" panose="020F0502020204030204" pitchFamily="34" charset="0"/>
              <a:buChar char="─"/>
            </a:pPr>
            <a:r>
              <a:rPr lang="en-US" dirty="0" smtClean="0"/>
              <a:t>we have to a make a “negative” function. </a:t>
            </a:r>
          </a:p>
          <a:p>
            <a:pPr marL="742950" lvl="1" indent="-285750">
              <a:buFont typeface="Calibri" panose="020F0502020204030204" pitchFamily="34" charset="0"/>
              <a:buChar char="─"/>
            </a:pPr>
            <a:r>
              <a:rPr lang="en-US" dirty="0" smtClean="0"/>
              <a:t>numerical approximation of derivative is another source of possible error.</a:t>
            </a:r>
          </a:p>
        </p:txBody>
      </p:sp>
      <p:pic>
        <p:nvPicPr>
          <p:cNvPr id="5" name="Picture 4"/>
          <p:cNvPicPr>
            <a:picLocks noChangeAspect="1"/>
          </p:cNvPicPr>
          <p:nvPr/>
        </p:nvPicPr>
        <p:blipFill>
          <a:blip r:embed="rId5"/>
          <a:stretch>
            <a:fillRect/>
          </a:stretch>
        </p:blipFill>
        <p:spPr>
          <a:xfrm>
            <a:off x="1112834" y="5218470"/>
            <a:ext cx="6915150" cy="523875"/>
          </a:xfrm>
          <a:prstGeom prst="rect">
            <a:avLst/>
          </a:prstGeom>
        </p:spPr>
      </p:pic>
    </p:spTree>
    <p:extLst>
      <p:ext uri="{BB962C8B-B14F-4D97-AF65-F5344CB8AC3E}">
        <p14:creationId xmlns:p14="http://schemas.microsoft.com/office/powerpoint/2010/main" val="189057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 Work Of Caution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57200" y="1531938"/>
            <a:ext cx="8096865" cy="3416320"/>
          </a:xfrm>
          <a:prstGeom prst="rect">
            <a:avLst/>
          </a:prstGeom>
          <a:noFill/>
        </p:spPr>
        <p:txBody>
          <a:bodyPr wrap="square" rtlCol="0">
            <a:spAutoFit/>
          </a:bodyPr>
          <a:lstStyle/>
          <a:p>
            <a:r>
              <a:rPr lang="en-US" sz="2400" dirty="0" smtClean="0"/>
              <a:t>You may have noticed we solved the problem in a few different ways and confirmed our results with a graph. Why do all this?</a:t>
            </a:r>
            <a:endParaRPr lang="en-US" sz="2400" b="0" dirty="0" smtClean="0"/>
          </a:p>
          <a:p>
            <a:pPr marL="342900" indent="-342900">
              <a:buFont typeface="Arial" panose="020B0604020202020204" pitchFamily="34" charset="0"/>
              <a:buChar char="•"/>
            </a:pPr>
            <a:r>
              <a:rPr lang="en-US" sz="2400" dirty="0" smtClean="0"/>
              <a:t>Most solvers need a guess or bounds, so looking globally at a graph can help.</a:t>
            </a:r>
          </a:p>
          <a:p>
            <a:pPr marL="342900" indent="-342900">
              <a:buFont typeface="Arial" panose="020B0604020202020204" pitchFamily="34" charset="0"/>
              <a:buChar char="•"/>
            </a:pPr>
            <a:r>
              <a:rPr lang="en-US" sz="2400" dirty="0" smtClean="0"/>
              <a:t>Using multiple solvers helps us confirm our results.</a:t>
            </a:r>
          </a:p>
          <a:p>
            <a:pPr marL="342900" indent="-342900">
              <a:buFont typeface="Arial" panose="020B0604020202020204" pitchFamily="34" charset="0"/>
              <a:buChar char="•"/>
            </a:pPr>
            <a:r>
              <a:rPr lang="en-US" sz="2400" dirty="0" smtClean="0">
                <a:effectLst>
                  <a:glow rad="63500">
                    <a:schemeClr val="accent4">
                      <a:satMod val="175000"/>
                      <a:alpha val="40000"/>
                    </a:schemeClr>
                  </a:glow>
                </a:effectLst>
              </a:rPr>
              <a:t>Uncritical faith in the results of a solver is dangerous</a:t>
            </a:r>
          </a:p>
          <a:p>
            <a:pPr marL="342900" indent="-342900">
              <a:buFont typeface="Arial" panose="020B0604020202020204" pitchFamily="34" charset="0"/>
              <a:buChar char="•"/>
            </a:pPr>
            <a:r>
              <a:rPr lang="en-US" sz="2400" dirty="0" smtClean="0"/>
              <a:t>For many real-world problems the use of solvers can lead to significant errors. </a:t>
            </a:r>
            <a:endParaRPr lang="en-US" sz="2400" dirty="0"/>
          </a:p>
          <a:p>
            <a:pPr marL="800100" lvl="1" indent="-342900">
              <a:buFont typeface="Wingdings" panose="05000000000000000000" pitchFamily="2" charset="2"/>
              <a:buChar char="q"/>
            </a:pPr>
            <a:r>
              <a:rPr lang="en-US" sz="2400" dirty="0" smtClean="0"/>
              <a:t>You must always verify your results.</a:t>
            </a:r>
            <a:endParaRPr lang="en-US" sz="2400" dirty="0"/>
          </a:p>
        </p:txBody>
      </p:sp>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804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Selling a Pig – Step 5</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457198" y="1439229"/>
                <a:ext cx="7282873" cy="1019190"/>
              </a:xfrm>
              <a:prstGeom prst="rect">
                <a:avLst/>
              </a:prstGeom>
              <a:noFill/>
            </p:spPr>
            <p:txBody>
              <a:bodyPr wrap="square" rtlCol="0">
                <a:spAutoFit/>
              </a:bodyPr>
              <a:lstStyle/>
              <a:p>
                <a:r>
                  <a:rPr lang="en-US" sz="2000" dirty="0" smtClean="0"/>
                  <a:t>Maximize the function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i="1">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200</m:t>
                          </m:r>
                          <m:r>
                            <a:rPr lang="en-US" sz="2000" i="1">
                              <a:solidFill>
                                <a:srgbClr val="FF0000"/>
                              </a:solidFill>
                              <a:latin typeface="Cambria Math" panose="02040503050406030204" pitchFamily="18" charset="0"/>
                            </a:rPr>
                            <m:t>𝑒</m:t>
                          </m:r>
                        </m:e>
                        <m:sup>
                          <m:r>
                            <a:rPr lang="en-US" sz="2000" i="1">
                              <a:solidFill>
                                <a:srgbClr val="FF0000"/>
                              </a:solidFill>
                              <a:latin typeface="Cambria Math" panose="02040503050406030204" pitchFamily="18" charset="0"/>
                            </a:rPr>
                            <m:t>0.025</m:t>
                          </m:r>
                          <m:r>
                            <a:rPr lang="en-US" sz="2000" i="1">
                              <a:solidFill>
                                <a:srgbClr val="FF0000"/>
                              </a:solidFill>
                              <a:latin typeface="Cambria Math" panose="02040503050406030204" pitchFamily="18" charset="0"/>
                            </a:rPr>
                            <m:t>𝑥</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0.65−0.01</m:t>
                          </m:r>
                          <m:r>
                            <a:rPr lang="en-US" sz="2000" b="0" i="1" smtClean="0">
                              <a:latin typeface="Cambria Math" panose="02040503050406030204" pitchFamily="18" charset="0"/>
                            </a:rPr>
                            <m:t>𝑥</m:t>
                          </m:r>
                        </m:e>
                      </m:d>
                      <m:r>
                        <a:rPr lang="en-US" sz="2000" b="0" i="1" smtClean="0">
                          <a:latin typeface="Cambria Math" panose="02040503050406030204" pitchFamily="18" charset="0"/>
                        </a:rPr>
                        <m:t>−0.45</m:t>
                      </m:r>
                      <m:r>
                        <a:rPr lang="en-US" sz="2000" b="0" i="1" smtClean="0">
                          <a:latin typeface="Cambria Math" panose="02040503050406030204" pitchFamily="18" charset="0"/>
                        </a:rPr>
                        <m:t>𝑥</m:t>
                      </m:r>
                    </m:oMath>
                  </m:oMathPara>
                </a14:m>
                <a:endParaRPr lang="en-US" sz="2000" dirty="0" smtClean="0"/>
              </a:p>
              <a:p>
                <a:r>
                  <a:rPr lang="en-US" sz="2000" dirty="0"/>
                  <a:t>o</a:t>
                </a:r>
                <a:r>
                  <a:rPr lang="en-US" sz="2000" dirty="0" smtClean="0"/>
                  <a:t>n the interval </a:t>
                </a:r>
                <a14:m>
                  <m:oMath xmlns:m="http://schemas.openxmlformats.org/officeDocument/2006/math">
                    <m:r>
                      <a:rPr lang="en-US" sz="2000" b="0" i="1" smtClean="0">
                        <a:latin typeface="Cambria Math" panose="02040503050406030204" pitchFamily="18" charset="0"/>
                      </a:rPr>
                      <m:t>[0,∞)</m:t>
                    </m:r>
                  </m:oMath>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198" y="1439229"/>
                <a:ext cx="7282873" cy="1019190"/>
              </a:xfrm>
              <a:prstGeom prst="rect">
                <a:avLst/>
              </a:prstGeom>
              <a:blipFill>
                <a:blip r:embed="rId4"/>
                <a:stretch>
                  <a:fillRect l="-837" t="-2994"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57197" y="2544129"/>
                <a:ext cx="8226425" cy="3785652"/>
              </a:xfrm>
              <a:prstGeom prst="rect">
                <a:avLst/>
              </a:prstGeom>
              <a:noFill/>
            </p:spPr>
            <p:txBody>
              <a:bodyPr wrap="square" rtlCol="0">
                <a:spAutoFit/>
              </a:bodyPr>
              <a:lstStyle/>
              <a:p>
                <a:r>
                  <a:rPr lang="en-US" sz="2000" dirty="0" smtClean="0"/>
                  <a:t>Through any means of finding an approximate solution we get</a:t>
                </a:r>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≈19.5</m:t>
                      </m:r>
                    </m:oMath>
                  </m:oMathPara>
                </a14:m>
                <a:endParaRPr lang="en-US" sz="2000" dirty="0" smtClean="0"/>
              </a:p>
              <a:p>
                <a:r>
                  <a:rPr lang="en-US" sz="2000" dirty="0" smtClean="0"/>
                  <a:t>yielding a maximum of approximately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(19.5) ≈139.39.</m:t>
                      </m:r>
                    </m:oMath>
                  </m:oMathPara>
                </a14:m>
                <a:endParaRPr lang="en-US" sz="2000" dirty="0"/>
              </a:p>
              <a:p>
                <a:endParaRPr lang="en-US" sz="2000" dirty="0" smtClean="0"/>
              </a:p>
              <a:p>
                <a:r>
                  <a:rPr lang="en-US" sz="2000" dirty="0"/>
                  <a:t>Recall from Steps 3 and 1 that </a:t>
                </a:r>
                <a:r>
                  <a:rPr lang="en-US" sz="2000" i="1" dirty="0"/>
                  <a:t>x </a:t>
                </a:r>
                <a:r>
                  <a:rPr lang="en-US" sz="2000" dirty="0"/>
                  <a:t>represents </a:t>
                </a:r>
                <a:r>
                  <a:rPr lang="en-US" sz="2000" i="1" dirty="0"/>
                  <a:t>t</a:t>
                </a:r>
                <a:r>
                  <a:rPr lang="en-US" sz="2000" dirty="0"/>
                  <a:t> which is time in days and </a:t>
                </a:r>
                <a:r>
                  <a:rPr lang="en-US" sz="2000" i="1" dirty="0"/>
                  <a:t>f </a:t>
                </a:r>
                <a:r>
                  <a:rPr lang="en-US" sz="2000" dirty="0"/>
                  <a:t>represents </a:t>
                </a:r>
                <a:r>
                  <a:rPr lang="en-US" sz="2000" i="1" dirty="0"/>
                  <a:t>P </a:t>
                </a:r>
                <a:r>
                  <a:rPr lang="en-US" sz="2000" dirty="0"/>
                  <a:t>which is profit in dollars ($).</a:t>
                </a:r>
              </a:p>
              <a:p>
                <a:endParaRPr lang="en-US" sz="2000" dirty="0"/>
              </a:p>
              <a:p>
                <a:endParaRPr lang="en-US" sz="2000" dirty="0"/>
              </a:p>
              <a:p>
                <a:r>
                  <a:rPr lang="en-US" sz="2000" dirty="0"/>
                  <a:t>The owner should sell the pig in </a:t>
                </a:r>
                <a:r>
                  <a:rPr lang="en-US" sz="2000" dirty="0" smtClean="0"/>
                  <a:t>19.5 </a:t>
                </a:r>
                <a:r>
                  <a:rPr lang="en-US" sz="2000" dirty="0"/>
                  <a:t>days and the expected profit will be $</a:t>
                </a:r>
                <a:r>
                  <a:rPr lang="en-US" sz="2000" dirty="0" smtClean="0"/>
                  <a:t>139.39.</a:t>
                </a:r>
                <a:endParaRPr lang="en-US" sz="2000" dirty="0"/>
              </a:p>
              <a:p>
                <a:endParaRPr lang="en-US" sz="20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57197" y="2544129"/>
                <a:ext cx="8226425" cy="3785652"/>
              </a:xfrm>
              <a:prstGeom prst="rect">
                <a:avLst/>
              </a:prstGeom>
              <a:blipFill>
                <a:blip r:embed="rId5"/>
                <a:stretch>
                  <a:fillRect l="-741" t="-805"/>
                </a:stretch>
              </a:blipFill>
            </p:spPr>
            <p:txBody>
              <a:bodyPr/>
              <a:lstStyle/>
              <a:p>
                <a:r>
                  <a:rPr lang="en-US">
                    <a:noFill/>
                  </a:rPr>
                  <a:t> </a:t>
                </a:r>
              </a:p>
            </p:txBody>
          </p:sp>
        </mc:Fallback>
      </mc:AlternateContent>
    </p:spTree>
    <p:extLst>
      <p:ext uri="{BB962C8B-B14F-4D97-AF65-F5344CB8AC3E}">
        <p14:creationId xmlns:p14="http://schemas.microsoft.com/office/powerpoint/2010/main" val="5436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Effect transition="in" filter="fade">
                                      <p:cBhvr>
                                        <p:cTn id="7" dur="1000"/>
                                        <p:tgtEl>
                                          <p:spTgt spid="14">
                                            <p:txEl>
                                              <p:pRg st="5" end="5"/>
                                            </p:txEl>
                                          </p:spTgt>
                                        </p:tgtEl>
                                      </p:cBhvr>
                                    </p:animEffect>
                                    <p:anim calcmode="lin" valueType="num">
                                      <p:cBhvr>
                                        <p:cTn id="8"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8" end="8"/>
                                            </p:txEl>
                                          </p:spTgt>
                                        </p:tgtEl>
                                        <p:attrNameLst>
                                          <p:attrName>style.visibility</p:attrName>
                                        </p:attrNameLst>
                                      </p:cBhvr>
                                      <p:to>
                                        <p:strVal val="visible"/>
                                      </p:to>
                                    </p:set>
                                    <p:animEffect transition="in" filter="fade">
                                      <p:cBhvr>
                                        <p:cTn id="14" dur="1000"/>
                                        <p:tgtEl>
                                          <p:spTgt spid="14">
                                            <p:txEl>
                                              <p:pRg st="8" end="8"/>
                                            </p:txEl>
                                          </p:spTgt>
                                        </p:tgtEl>
                                      </p:cBhvr>
                                    </p:animEffect>
                                    <p:anim calcmode="lin" valueType="num">
                                      <p:cBhvr>
                                        <p:cTn id="15"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Content Placeholder 2"/>
              <p:cNvSpPr txBox="1">
                <a:spLocks/>
              </p:cNvSpPr>
              <p:nvPr/>
            </p:nvSpPr>
            <p:spPr>
              <a:xfrm>
                <a:off x="447368" y="4009879"/>
                <a:ext cx="5756787" cy="2368777"/>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cmpd="sng">
                <a:solidFill>
                  <a:srgbClr val="002060"/>
                </a:solidFill>
              </a:ln>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mj-lt"/>
                  </a:rPr>
                  <a:t>So, how do we now model the weight?</a:t>
                </a:r>
              </a:p>
              <a:p>
                <a:pPr marL="0" indent="0">
                  <a:buNone/>
                </a:pPr>
                <a:r>
                  <a:rPr lang="en-US" sz="1800" dirty="0" smtClean="0"/>
                  <a:t>“growth </a:t>
                </a:r>
                <a:r>
                  <a:rPr lang="en-US" sz="1800" dirty="0" smtClean="0"/>
                  <a:t>rate </a:t>
                </a:r>
                <a:r>
                  <a:rPr lang="en-US" sz="1800" dirty="0"/>
                  <a:t>is </a:t>
                </a:r>
                <a:r>
                  <a:rPr lang="en-US" sz="1800" dirty="0" smtClean="0"/>
                  <a:t>increasing” We model with</a:t>
                </a:r>
                <a:r>
                  <a:rPr lang="en-US" sz="1800" dirty="0" smtClean="0">
                    <a:solidFill>
                      <a:srgbClr val="FF0000"/>
                    </a:solidFill>
                  </a:rPr>
                  <a:t> </a:t>
                </a:r>
                <a14:m>
                  <m:oMath xmlns:m="http://schemas.openxmlformats.org/officeDocument/2006/math">
                    <m:f>
                      <m:fPr>
                        <m:ctrlPr>
                          <a:rPr lang="en-US" sz="1800" i="1">
                            <a:latin typeface="Cambria Math" panose="02040503050406030204" pitchFamily="18" charset="0"/>
                          </a:rPr>
                        </m:ctrlPr>
                      </m:fPr>
                      <m:num>
                        <m:r>
                          <m:rPr>
                            <m:sty m:val="p"/>
                          </m:rPr>
                          <a:rPr lang="en-US" sz="1800">
                            <a:latin typeface="Cambria Math" panose="02040503050406030204" pitchFamily="18" charset="0"/>
                          </a:rPr>
                          <m:t>d</m:t>
                        </m:r>
                        <m:r>
                          <a:rPr lang="en-US" sz="1800" i="1">
                            <a:latin typeface="Cambria Math" panose="02040503050406030204" pitchFamily="18" charset="0"/>
                          </a:rPr>
                          <m:t>𝑤</m:t>
                        </m:r>
                      </m:num>
                      <m:den>
                        <m:r>
                          <a:rPr lang="en-US" sz="1800" i="1">
                            <a:latin typeface="Cambria Math" panose="02040503050406030204" pitchFamily="18" charset="0"/>
                          </a:rPr>
                          <m:t>𝑑𝑡</m:t>
                        </m:r>
                      </m:den>
                    </m:f>
                    <m:r>
                      <a:rPr lang="en-US" sz="1800" i="1">
                        <a:latin typeface="Cambria Math" panose="02040503050406030204" pitchFamily="18" charset="0"/>
                      </a:rPr>
                      <m:t>=</m:t>
                    </m:r>
                    <m:r>
                      <a:rPr lang="en-US" sz="1800" b="0" i="1" smtClean="0">
                        <a:latin typeface="Cambria Math" panose="02040503050406030204" pitchFamily="18" charset="0"/>
                      </a:rPr>
                      <m:t>𝑐𝑤</m:t>
                    </m:r>
                  </m:oMath>
                </a14:m>
                <a:endParaRPr lang="en-US" sz="1800" i="1" dirty="0">
                  <a:latin typeface="+mj-lt"/>
                </a:endParaRPr>
              </a:p>
              <a:p>
                <a:pPr marL="0" indent="0">
                  <a:buNone/>
                </a:pPr>
                <a:r>
                  <a:rPr lang="en-US" sz="1800" dirty="0" smtClean="0"/>
                  <a:t>“pig </a:t>
                </a:r>
                <a:r>
                  <a:rPr lang="en-US" sz="1800" dirty="0"/>
                  <a:t>currently weighing 200 </a:t>
                </a:r>
                <a:r>
                  <a:rPr lang="en-US" sz="1800" dirty="0" smtClean="0"/>
                  <a:t>lbs. is gaining </a:t>
                </a:r>
                <a:r>
                  <a:rPr lang="en-US" sz="1800" i="1" dirty="0" smtClean="0">
                    <a:solidFill>
                      <a:srgbClr val="FF0000"/>
                    </a:solidFill>
                  </a:rPr>
                  <a:t>g</a:t>
                </a:r>
                <a:r>
                  <a:rPr lang="en-US" sz="1800" dirty="0" smtClean="0"/>
                  <a:t> </a:t>
                </a:r>
                <a:r>
                  <a:rPr lang="en-US" sz="1800" dirty="0"/>
                  <a:t>lbs. per day</a:t>
                </a:r>
                <a:r>
                  <a:rPr lang="en-US" sz="1800" dirty="0" smtClean="0"/>
                  <a:t>”</a:t>
                </a:r>
                <a:r>
                  <a:rPr lang="en-US" sz="1800" dirty="0" smtClean="0">
                    <a:solidFill>
                      <a:srgbClr val="FF0000"/>
                    </a:solidFill>
                  </a:rPr>
                  <a:t>       		</a:t>
                </a:r>
                <a14:m>
                  <m:oMath xmlns:m="http://schemas.openxmlformats.org/officeDocument/2006/math">
                    <m:f>
                      <m:fPr>
                        <m:ctrlPr>
                          <a:rPr lang="en-US" sz="1800" i="1">
                            <a:latin typeface="Cambria Math" panose="02040503050406030204" pitchFamily="18" charset="0"/>
                          </a:rPr>
                        </m:ctrlPr>
                      </m:fPr>
                      <m:num>
                        <m:r>
                          <m:rPr>
                            <m:sty m:val="p"/>
                          </m:rPr>
                          <a:rPr lang="en-US" sz="1800">
                            <a:latin typeface="Cambria Math" panose="02040503050406030204" pitchFamily="18" charset="0"/>
                          </a:rPr>
                          <m:t>d</m:t>
                        </m:r>
                        <m:r>
                          <a:rPr lang="en-US" sz="1800" i="1">
                            <a:latin typeface="Cambria Math" panose="02040503050406030204" pitchFamily="18" charset="0"/>
                          </a:rPr>
                          <m:t>𝑤</m:t>
                        </m:r>
                      </m:num>
                      <m:den>
                        <m:r>
                          <a:rPr lang="en-US" sz="1800" i="1">
                            <a:latin typeface="Cambria Math" panose="02040503050406030204" pitchFamily="18" charset="0"/>
                          </a:rPr>
                          <m:t>𝑑𝑡</m:t>
                        </m:r>
                      </m:den>
                    </m:f>
                    <m:r>
                      <a:rPr lang="en-US" sz="1800" i="1">
                        <a:latin typeface="Cambria Math" panose="02040503050406030204" pitchFamily="18" charset="0"/>
                      </a:rPr>
                      <m:t>=</m:t>
                    </m:r>
                    <m:r>
                      <a:rPr lang="en-US" sz="1800" b="0" i="1" smtClean="0">
                        <a:solidFill>
                          <a:srgbClr val="FF0000"/>
                        </a:solidFill>
                        <a:latin typeface="Cambria Math" panose="02040503050406030204" pitchFamily="18" charset="0"/>
                      </a:rPr>
                      <m:t>𝑔</m:t>
                    </m:r>
                  </m:oMath>
                </a14:m>
                <a:r>
                  <a:rPr lang="en-US" sz="1800" i="1" dirty="0" smtClean="0">
                    <a:latin typeface="+mj-lt"/>
                  </a:rPr>
                  <a:t>       </a:t>
                </a:r>
                <a:r>
                  <a:rPr lang="en-US" sz="1800" dirty="0" smtClean="0">
                    <a:latin typeface="+mj-lt"/>
                  </a:rPr>
                  <a:t>when</a:t>
                </a:r>
                <a:r>
                  <a:rPr lang="en-US" sz="1800" i="1" dirty="0" smtClean="0">
                    <a:latin typeface="+mj-lt"/>
                  </a:rPr>
                  <a:t>       </a:t>
                </a:r>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0</m:t>
                        </m:r>
                      </m:e>
                    </m:d>
                    <m:r>
                      <a:rPr lang="en-US" sz="1800" i="1">
                        <a:latin typeface="Cambria Math" panose="02040503050406030204" pitchFamily="18" charset="0"/>
                      </a:rPr>
                      <m:t>=200</m:t>
                    </m:r>
                  </m:oMath>
                </a14:m>
                <a:endParaRPr lang="en-US" sz="1800" i="1" dirty="0" smtClean="0">
                  <a:latin typeface="+mj-lt"/>
                </a:endParaRPr>
              </a:p>
              <a:p>
                <a:pPr marL="0" indent="0">
                  <a:buNone/>
                </a:pPr>
                <a:r>
                  <a:rPr lang="en-US" sz="1800" dirty="0" smtClean="0"/>
                  <a:t>Solving we obtain</a:t>
                </a:r>
                <a:r>
                  <a:rPr lang="en-US" sz="1800" i="1" dirty="0" smtClean="0"/>
                  <a:t> </a:t>
                </a:r>
                <a14:m>
                  <m:oMath xmlns:m="http://schemas.openxmlformats.org/officeDocument/2006/math">
                    <m:r>
                      <a:rPr lang="en-US" sz="1800" b="0" i="1" smtClean="0">
                        <a:solidFill>
                          <a:srgbClr val="FF0000"/>
                        </a:solidFill>
                        <a:latin typeface="Cambria Math" panose="02040503050406030204" pitchFamily="18" charset="0"/>
                      </a:rPr>
                      <m:t>𝑐</m:t>
                    </m:r>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𝑔</m:t>
                        </m:r>
                      </m:num>
                      <m:den>
                        <m:r>
                          <a:rPr lang="en-US" sz="1800" b="0" i="1" smtClean="0">
                            <a:solidFill>
                              <a:srgbClr val="FF0000"/>
                            </a:solidFill>
                            <a:latin typeface="Cambria Math" panose="02040503050406030204" pitchFamily="18" charset="0"/>
                          </a:rPr>
                          <m:t>200</m:t>
                        </m:r>
                      </m:den>
                    </m:f>
                  </m:oMath>
                </a14:m>
                <a:r>
                  <a:rPr lang="en-US" sz="1800" i="1" dirty="0" smtClean="0"/>
                  <a:t> </a:t>
                </a:r>
                <a:r>
                  <a:rPr lang="en-US" sz="1800" dirty="0" smtClean="0"/>
                  <a:t>and consequently</a:t>
                </a:r>
                <a:r>
                  <a:rPr lang="en-US" sz="1800" i="1" dirty="0" smtClean="0"/>
                  <a:t>, </a:t>
                </a:r>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b="0" i="1" smtClean="0">
                            <a:latin typeface="Cambria Math" panose="02040503050406030204" pitchFamily="18" charset="0"/>
                          </a:rPr>
                          <m:t>𝑡</m:t>
                        </m:r>
                      </m:e>
                    </m:d>
                    <m:r>
                      <a:rPr lang="en-US" sz="1800" i="1">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200</m:t>
                        </m:r>
                        <m:r>
                          <a:rPr lang="en-US" sz="1800" b="0" i="1" smtClean="0">
                            <a:latin typeface="Cambria Math" panose="02040503050406030204" pitchFamily="18" charset="0"/>
                          </a:rPr>
                          <m:t>𝑒</m:t>
                        </m:r>
                      </m:e>
                      <m:sup>
                        <m:r>
                          <a:rPr lang="en-US" sz="1800" b="0" i="1" smtClean="0">
                            <a:solidFill>
                              <a:srgbClr val="FF0000"/>
                            </a:solidFill>
                            <a:latin typeface="Cambria Math" panose="02040503050406030204" pitchFamily="18" charset="0"/>
                          </a:rPr>
                          <m:t>𝑐</m:t>
                        </m:r>
                        <m:r>
                          <a:rPr lang="en-US" sz="1800" b="0" i="1" smtClean="0">
                            <a:latin typeface="Cambria Math" panose="02040503050406030204" pitchFamily="18" charset="0"/>
                          </a:rPr>
                          <m:t>𝑡</m:t>
                        </m:r>
                      </m:sup>
                    </m:sSup>
                  </m:oMath>
                </a14:m>
                <a:r>
                  <a:rPr lang="en-US" sz="1800" i="1" dirty="0" smtClean="0"/>
                  <a:t>.</a:t>
                </a:r>
              </a:p>
              <a:p>
                <a:pPr marL="0" indent="0">
                  <a:buNone/>
                </a:pPr>
                <a:endParaRPr lang="en-US" sz="1800" i="1" dirty="0"/>
              </a:p>
              <a:p>
                <a:pPr marL="0" indent="0">
                  <a:buNone/>
                </a:pPr>
                <a:endParaRPr lang="en-US" sz="1800" i="1" dirty="0"/>
              </a:p>
              <a:p>
                <a:pPr marL="0" indent="0">
                  <a:buNone/>
                </a:pPr>
                <a:endParaRPr lang="en-US" sz="1800" i="1" dirty="0">
                  <a:latin typeface="+mj-lt"/>
                </a:endParaRPr>
              </a:p>
              <a:p>
                <a:pPr marL="0" indent="0">
                  <a:buNone/>
                </a:pPr>
                <a:endParaRPr lang="en-US" sz="1800" i="1" dirty="0" smtClean="0">
                  <a:latin typeface="+mj-lt"/>
                </a:endParaRPr>
              </a:p>
            </p:txBody>
          </p:sp>
        </mc:Choice>
        <mc:Fallback>
          <p:sp>
            <p:nvSpPr>
              <p:cNvPr id="14" name="Content Placeholder 2"/>
              <p:cNvSpPr txBox="1">
                <a:spLocks noRot="1" noChangeAspect="1" noMove="1" noResize="1" noEditPoints="1" noAdjustHandles="1" noChangeArrowheads="1" noChangeShapeType="1" noTextEdit="1"/>
              </p:cNvSpPr>
              <p:nvPr/>
            </p:nvSpPr>
            <p:spPr>
              <a:xfrm>
                <a:off x="447368" y="4009879"/>
                <a:ext cx="5756787" cy="2368777"/>
              </a:xfrm>
              <a:prstGeom prst="rect">
                <a:avLst/>
              </a:prstGeom>
              <a:blipFill>
                <a:blip r:embed="rId4"/>
                <a:stretch>
                  <a:fillRect/>
                </a:stretch>
              </a:blipFill>
              <a:ln cmpd="sng">
                <a:solidFill>
                  <a:srgbClr val="002060"/>
                </a:solidFill>
              </a:ln>
              <a:effectLst>
                <a:glow rad="139700">
                  <a:schemeClr val="accent4">
                    <a:satMod val="175000"/>
                    <a:alpha val="40000"/>
                  </a:schemeClr>
                </a:glow>
              </a:effectLst>
            </p:spPr>
            <p:txBody>
              <a:bodyPr/>
              <a:lstStyle/>
              <a:p>
                <a:r>
                  <a:rPr lang="en-US">
                    <a:noFill/>
                  </a:rPr>
                  <a:t> </a:t>
                </a:r>
              </a:p>
            </p:txBody>
          </p:sp>
        </mc:Fallback>
      </mc:AlternateContent>
      <p:sp>
        <p:nvSpPr>
          <p:cNvPr id="19" name="Content Placeholder 2"/>
          <p:cNvSpPr txBox="1">
            <a:spLocks/>
          </p:cNvSpPr>
          <p:nvPr/>
        </p:nvSpPr>
        <p:spPr>
          <a:xfrm>
            <a:off x="5759962" y="1531939"/>
            <a:ext cx="2992931" cy="273526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Parameters:</a:t>
            </a:r>
            <a:endParaRPr lang="en-US" sz="1800" b="1" u="sng" dirty="0"/>
          </a:p>
          <a:p>
            <a:pPr marL="0" indent="0">
              <a:buNone/>
            </a:pPr>
            <a:r>
              <a:rPr lang="en-US" sz="1800" dirty="0"/>
              <a:t>200 – starting weight of pig</a:t>
            </a:r>
          </a:p>
          <a:p>
            <a:pPr marL="0" indent="0">
              <a:buNone/>
            </a:pPr>
            <a:r>
              <a:rPr lang="en-US" sz="1800" dirty="0"/>
              <a:t>5 – rate of change of pig’s weight</a:t>
            </a:r>
          </a:p>
          <a:p>
            <a:pPr marL="0" indent="0">
              <a:buNone/>
            </a:pPr>
            <a:r>
              <a:rPr lang="en-US" sz="1800" dirty="0"/>
              <a:t>$0.45 – cost per day</a:t>
            </a:r>
          </a:p>
          <a:p>
            <a:pPr marL="0" indent="0">
              <a:buNone/>
            </a:pPr>
            <a:r>
              <a:rPr lang="en-US" sz="1800" dirty="0"/>
              <a:t>$0.65 – price per pound</a:t>
            </a:r>
          </a:p>
          <a:p>
            <a:pPr marL="0" indent="0">
              <a:buNone/>
            </a:pPr>
            <a:r>
              <a:rPr lang="en-US" sz="1800" dirty="0"/>
              <a:t>$0.01 – amount the price decreases per day</a:t>
            </a:r>
          </a:p>
        </p:txBody>
      </p:sp>
      <p:sp>
        <p:nvSpPr>
          <p:cNvPr id="3" name="TextBox 2"/>
          <p:cNvSpPr txBox="1"/>
          <p:nvPr/>
        </p:nvSpPr>
        <p:spPr>
          <a:xfrm>
            <a:off x="447368" y="1587458"/>
            <a:ext cx="4881716" cy="2585323"/>
          </a:xfrm>
          <a:prstGeom prst="rect">
            <a:avLst/>
          </a:prstGeom>
          <a:noFill/>
        </p:spPr>
        <p:txBody>
          <a:bodyPr wrap="square" rtlCol="0">
            <a:spAutoFit/>
          </a:bodyPr>
          <a:lstStyle/>
          <a:p>
            <a:r>
              <a:rPr lang="en-US" dirty="0" smtClean="0"/>
              <a:t>Of the parameters, the two most likely to have some error are:</a:t>
            </a:r>
          </a:p>
          <a:p>
            <a:r>
              <a:rPr lang="en-US" i="1" dirty="0"/>
              <a:t>g</a:t>
            </a:r>
            <a:r>
              <a:rPr lang="en-US" dirty="0" smtClean="0"/>
              <a:t> </a:t>
            </a:r>
            <a:r>
              <a:rPr lang="en-US" dirty="0"/>
              <a:t>–</a:t>
            </a:r>
            <a:r>
              <a:rPr lang="en-US" dirty="0" smtClean="0"/>
              <a:t> rate of change of pig’s weight</a:t>
            </a:r>
          </a:p>
          <a:p>
            <a:r>
              <a:rPr lang="en-US" i="1" dirty="0" smtClean="0"/>
              <a:t>r</a:t>
            </a:r>
            <a:r>
              <a:rPr lang="en-US" dirty="0" smtClean="0"/>
              <a:t> </a:t>
            </a:r>
            <a:r>
              <a:rPr lang="en-US" dirty="0"/>
              <a:t>– </a:t>
            </a:r>
            <a:r>
              <a:rPr lang="en-US" dirty="0" smtClean="0"/>
              <a:t>amount the price decreases per day</a:t>
            </a:r>
          </a:p>
          <a:p>
            <a:endParaRPr lang="en-US" dirty="0"/>
          </a:p>
          <a:p>
            <a:r>
              <a:rPr lang="en-US" dirty="0" smtClean="0"/>
              <a:t>We focused on </a:t>
            </a:r>
            <a:r>
              <a:rPr lang="en-US" i="1" dirty="0" smtClean="0"/>
              <a:t>r </a:t>
            </a:r>
            <a:r>
              <a:rPr lang="en-US" dirty="0" smtClean="0"/>
              <a:t>in Section 1.2, so now we will mostly focus on </a:t>
            </a:r>
            <a:r>
              <a:rPr lang="en-US" i="1" dirty="0" smtClean="0">
                <a:solidFill>
                  <a:srgbClr val="FF0000"/>
                </a:solidFill>
              </a:rPr>
              <a:t>g</a:t>
            </a:r>
            <a:r>
              <a:rPr lang="en-US" i="1" dirty="0" smtClean="0"/>
              <a:t>. </a:t>
            </a:r>
            <a:r>
              <a:rPr lang="en-US" dirty="0" smtClean="0"/>
              <a:t>Recall how </a:t>
            </a:r>
            <a:r>
              <a:rPr lang="en-US" i="1" dirty="0" smtClean="0"/>
              <a:t>g </a:t>
            </a:r>
            <a:r>
              <a:rPr lang="en-US" dirty="0" smtClean="0"/>
              <a:t>is used in the construction of our model:</a:t>
            </a:r>
            <a:endParaRPr lang="en-US" dirty="0"/>
          </a:p>
          <a:p>
            <a:endParaRPr lang="en-US" dirty="0" smtClean="0"/>
          </a:p>
        </p:txBody>
      </p:sp>
      <p:sp>
        <p:nvSpPr>
          <p:cNvPr id="4" name="TextBox 3"/>
          <p:cNvSpPr txBox="1"/>
          <p:nvPr/>
        </p:nvSpPr>
        <p:spPr>
          <a:xfrm>
            <a:off x="6410631" y="4039376"/>
            <a:ext cx="2546555" cy="14465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dirty="0" smtClean="0"/>
              <a:t>So, to analyze </a:t>
            </a:r>
            <a:r>
              <a:rPr lang="en-US" sz="2200" i="1" dirty="0" smtClean="0">
                <a:solidFill>
                  <a:srgbClr val="FF0000"/>
                </a:solidFill>
              </a:rPr>
              <a:t>g</a:t>
            </a:r>
            <a:r>
              <a:rPr lang="en-US" sz="2200" i="1" dirty="0" smtClean="0"/>
              <a:t>, </a:t>
            </a:r>
            <a:r>
              <a:rPr lang="en-US" sz="2200" dirty="0" smtClean="0"/>
              <a:t>we can perform sensitivity analysis on </a:t>
            </a:r>
            <a:r>
              <a:rPr lang="en-US" sz="2200" i="1" dirty="0" smtClean="0">
                <a:solidFill>
                  <a:srgbClr val="FF0000"/>
                </a:solidFill>
              </a:rPr>
              <a:t>c.</a:t>
            </a:r>
            <a:endParaRPr lang="en-US" sz="2200" dirty="0">
              <a:solidFill>
                <a:srgbClr val="FF0000"/>
              </a:solidFill>
            </a:endParaRPr>
          </a:p>
        </p:txBody>
      </p:sp>
    </p:spTree>
    <p:extLst>
      <p:ext uri="{BB962C8B-B14F-4D97-AF65-F5344CB8AC3E}">
        <p14:creationId xmlns:p14="http://schemas.microsoft.com/office/powerpoint/2010/main" val="7108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 Original</a:t>
            </a:r>
            <a:endParaRPr lang="en-US" sz="3900" dirty="0">
              <a:solidFill>
                <a:schemeClr val="bg1"/>
              </a:solidFill>
            </a:endParaRPr>
          </a:p>
        </p:txBody>
      </p:sp>
      <p:sp>
        <p:nvSpPr>
          <p:cNvPr id="3" name="Content Placeholder 2"/>
          <p:cNvSpPr>
            <a:spLocks noGrp="1"/>
          </p:cNvSpPr>
          <p:nvPr>
            <p:ph idx="1"/>
          </p:nvPr>
        </p:nvSpPr>
        <p:spPr>
          <a:xfrm>
            <a:off x="457200" y="1798536"/>
            <a:ext cx="8229600" cy="1059925"/>
          </a:xfrm>
          <a:effectLst>
            <a:glow rad="139700">
              <a:schemeClr val="accent4">
                <a:satMod val="175000"/>
                <a:alpha val="40000"/>
              </a:schemeClr>
            </a:glow>
          </a:effectLst>
        </p:spPr>
        <p:txBody>
          <a:bodyPr>
            <a:noAutofit/>
          </a:bodyPr>
          <a:lstStyle/>
          <a:p>
            <a:pPr marL="0" indent="0">
              <a:buNone/>
            </a:pPr>
            <a:r>
              <a:rPr lang="en-US" sz="2000" dirty="0" smtClean="0">
                <a:latin typeface="+mj-lt"/>
              </a:rPr>
              <a:t>A pig weighing 200 lbs. gains 5 lbs. per day and costs $0.45 a day to keep. The market price for pigs is $0.65 per lb., but is falling by $0.01 per day. When should the pig be sold?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9" y="2865336"/>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smtClean="0">
                <a:latin typeface="+mj-lt"/>
              </a:rPr>
              <a:t>t – </a:t>
            </a:r>
            <a:r>
              <a:rPr lang="en-US" sz="1800" dirty="0" smtClean="0">
                <a:latin typeface="+mj-lt"/>
              </a:rPr>
              <a:t>time (in days)</a:t>
            </a:r>
          </a:p>
          <a:p>
            <a:pPr marL="0" indent="0">
              <a:buFont typeface="Arial"/>
              <a:buNone/>
            </a:pPr>
            <a:r>
              <a:rPr lang="en-US" sz="1800" i="1" dirty="0" smtClean="0">
                <a:latin typeface="+mj-lt"/>
              </a:rPr>
              <a:t>w – </a:t>
            </a:r>
            <a:r>
              <a:rPr lang="en-US" sz="1800" dirty="0" smtClean="0">
                <a:latin typeface="+mj-lt"/>
              </a:rPr>
              <a:t>weight of pig (lbs.)</a:t>
            </a:r>
          </a:p>
          <a:p>
            <a:pPr marL="0" indent="0">
              <a:buFont typeface="Arial"/>
              <a:buNone/>
            </a:pPr>
            <a:r>
              <a:rPr lang="en-US" sz="1800" i="1" dirty="0" smtClean="0">
                <a:latin typeface="+mj-lt"/>
              </a:rPr>
              <a:t>p – </a:t>
            </a:r>
            <a:r>
              <a:rPr lang="en-US" sz="1800" dirty="0" smtClean="0">
                <a:latin typeface="+mj-lt"/>
              </a:rPr>
              <a:t>price for pigs ($/lb.)</a:t>
            </a: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keeping pig</a:t>
            </a:r>
          </a:p>
          <a:p>
            <a:pPr marL="0" indent="0">
              <a:buFont typeface="Arial"/>
              <a:buNone/>
            </a:pPr>
            <a:r>
              <a:rPr lang="en-US" sz="1800" i="1" dirty="0" smtClean="0">
                <a:latin typeface="+mj-lt"/>
              </a:rPr>
              <a:t>R – </a:t>
            </a:r>
            <a:r>
              <a:rPr lang="en-US" sz="1800" dirty="0" smtClean="0">
                <a:latin typeface="+mj-lt"/>
              </a:rPr>
              <a:t>revenue obtained by selling the pig</a:t>
            </a:r>
          </a:p>
          <a:p>
            <a:pPr marL="0" indent="0">
              <a:buFont typeface="Arial"/>
              <a:buNone/>
            </a:pPr>
            <a:r>
              <a:rPr lang="en-US" sz="1800" i="1" dirty="0" smtClean="0">
                <a:latin typeface="+mj-lt"/>
              </a:rPr>
              <a:t>P – profit </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3575637"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=200+5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75637" y="2870932"/>
                <a:ext cx="2233492" cy="2469472"/>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5809129"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09129" y="2870932"/>
                <a:ext cx="2233492" cy="2469472"/>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p:cNvSpPr txBox="1">
            <a:spLocks/>
          </p:cNvSpPr>
          <p:nvPr/>
        </p:nvSpPr>
        <p:spPr>
          <a:xfrm>
            <a:off x="5809129" y="3742665"/>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Constants:</a:t>
            </a:r>
          </a:p>
          <a:p>
            <a:pPr marL="0" indent="0">
              <a:buNone/>
            </a:pPr>
            <a:r>
              <a:rPr lang="en-US" sz="1800" dirty="0"/>
              <a:t>200 – starting weight of pig</a:t>
            </a:r>
          </a:p>
          <a:p>
            <a:pPr marL="0" indent="0">
              <a:buNone/>
            </a:pPr>
            <a:r>
              <a:rPr lang="en-US" sz="1800" dirty="0"/>
              <a:t>5 – rate of change of pig’s weight</a:t>
            </a:r>
          </a:p>
          <a:p>
            <a:pPr marL="0" indent="0">
              <a:buNone/>
            </a:pPr>
            <a:r>
              <a:rPr lang="en-US" sz="1800" dirty="0"/>
              <a:t>$0.45 – cost per day</a:t>
            </a:r>
          </a:p>
          <a:p>
            <a:pPr marL="0" indent="0">
              <a:buNone/>
            </a:pPr>
            <a:r>
              <a:rPr lang="en-US" sz="1800" dirty="0"/>
              <a:t>$0.65 – price per pound</a:t>
            </a:r>
          </a:p>
          <a:p>
            <a:pPr marL="0" indent="0">
              <a:buNone/>
            </a:pPr>
            <a:r>
              <a:rPr lang="en-US" sz="1800" dirty="0"/>
              <a:t>$0.01 – amount the price decreases per day</a:t>
            </a:r>
          </a:p>
        </p:txBody>
      </p:sp>
    </p:spTree>
    <p:extLst>
      <p:ext uri="{BB962C8B-B14F-4D97-AF65-F5344CB8AC3E}">
        <p14:creationId xmlns:p14="http://schemas.microsoft.com/office/powerpoint/2010/main" val="212705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 on </a:t>
            </a:r>
            <a:r>
              <a:rPr lang="en-US" sz="3900" i="1" dirty="0" smtClean="0">
                <a:solidFill>
                  <a:schemeClr val="bg1"/>
                </a:solidFill>
              </a:rPr>
              <a:t>c</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447368" y="1541448"/>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rPr>
                        <m:t>𝑤</m:t>
                      </m:r>
                      <m:r>
                        <a:rPr lang="en-US" sz="1800" b="0" i="1" smtClean="0">
                          <a:solidFill>
                            <a:schemeClr val="tx1"/>
                          </a:solidFill>
                          <a:latin typeface="Cambria Math" panose="02040503050406030204" pitchFamily="18" charset="0"/>
                        </a:rPr>
                        <m:t>=</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200</m:t>
                          </m:r>
                          <m:r>
                            <a:rPr lang="en-US" sz="1800" i="1">
                              <a:solidFill>
                                <a:schemeClr val="tx1"/>
                              </a:solidFill>
                              <a:latin typeface="Cambria Math" panose="02040503050406030204" pitchFamily="18" charset="0"/>
                            </a:rPr>
                            <m:t>𝑒</m:t>
                          </m:r>
                        </m:e>
                        <m:sup>
                          <m:r>
                            <a:rPr lang="en-US" sz="1800" i="1">
                              <a:solidFill>
                                <a:srgbClr val="FF0000"/>
                              </a:solidFill>
                              <a:latin typeface="Cambria Math" panose="02040503050406030204" pitchFamily="18" charset="0"/>
                            </a:rPr>
                            <m:t>𝑐</m:t>
                          </m:r>
                          <m:r>
                            <a:rPr lang="en-US" sz="1800" b="0" i="1" smtClean="0">
                              <a:solidFill>
                                <a:schemeClr val="tx1"/>
                              </a:solidFill>
                              <a:latin typeface="Cambria Math" panose="02040503050406030204" pitchFamily="18" charset="0"/>
                            </a:rPr>
                            <m:t>𝑡</m:t>
                          </m:r>
                        </m:sup>
                      </m:sSup>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447368" y="1541448"/>
                <a:ext cx="2233492" cy="246947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62572" y="1541448"/>
                <a:ext cx="7282873" cy="1019190"/>
              </a:xfrm>
              <a:prstGeom prst="rect">
                <a:avLst/>
              </a:prstGeom>
              <a:noFill/>
            </p:spPr>
            <p:txBody>
              <a:bodyPr wrap="square" rtlCol="0">
                <a:spAutoFit/>
              </a:bodyPr>
              <a:lstStyle/>
              <a:p>
                <a:r>
                  <a:rPr lang="en-US" sz="2000" dirty="0" smtClean="0"/>
                  <a:t>Maximize the function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200</m:t>
                          </m:r>
                          <m:r>
                            <a:rPr lang="en-US" sz="2000" i="1">
                              <a:solidFill>
                                <a:schemeClr val="tx1"/>
                              </a:solidFill>
                              <a:latin typeface="Cambria Math" panose="02040503050406030204" pitchFamily="18" charset="0"/>
                            </a:rPr>
                            <m:t>𝑒</m:t>
                          </m:r>
                        </m:e>
                        <m:sup>
                          <m:r>
                            <a:rPr lang="en-US" sz="2000" b="0" i="1" smtClean="0">
                              <a:solidFill>
                                <a:srgbClr val="FF0000"/>
                              </a:solidFill>
                              <a:latin typeface="Cambria Math" panose="02040503050406030204" pitchFamily="18" charset="0"/>
                            </a:rPr>
                            <m:t>𝑐</m:t>
                          </m:r>
                          <m:r>
                            <a:rPr lang="en-US" sz="2000" i="1">
                              <a:solidFill>
                                <a:schemeClr val="tx1"/>
                              </a:solidFill>
                              <a:latin typeface="Cambria Math" panose="02040503050406030204" pitchFamily="18" charset="0"/>
                            </a:rPr>
                            <m:t>𝑥</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0.65−0.01</m:t>
                          </m:r>
                          <m:r>
                            <a:rPr lang="en-US" sz="2000" b="0" i="1" smtClean="0">
                              <a:latin typeface="Cambria Math" panose="02040503050406030204" pitchFamily="18" charset="0"/>
                            </a:rPr>
                            <m:t>𝑥</m:t>
                          </m:r>
                        </m:e>
                      </m:d>
                      <m:r>
                        <a:rPr lang="en-US" sz="2000" b="0" i="1" smtClean="0">
                          <a:latin typeface="Cambria Math" panose="02040503050406030204" pitchFamily="18" charset="0"/>
                        </a:rPr>
                        <m:t>−0.45</m:t>
                      </m:r>
                      <m:r>
                        <a:rPr lang="en-US" sz="2000" b="0" i="1" smtClean="0">
                          <a:latin typeface="Cambria Math" panose="02040503050406030204" pitchFamily="18" charset="0"/>
                        </a:rPr>
                        <m:t>𝑥</m:t>
                      </m:r>
                    </m:oMath>
                  </m:oMathPara>
                </a14:m>
                <a:endParaRPr lang="en-US" sz="2000" dirty="0" smtClean="0"/>
              </a:p>
              <a:p>
                <a:r>
                  <a:rPr lang="en-US" sz="2000" dirty="0"/>
                  <a:t>o</a:t>
                </a:r>
                <a:r>
                  <a:rPr lang="en-US" sz="2000" dirty="0" smtClean="0"/>
                  <a:t>n the interval </a:t>
                </a:r>
                <a14:m>
                  <m:oMath xmlns:m="http://schemas.openxmlformats.org/officeDocument/2006/math">
                    <m:r>
                      <a:rPr lang="en-US" sz="2000" b="0" i="1" smtClean="0">
                        <a:latin typeface="Cambria Math" panose="02040503050406030204" pitchFamily="18" charset="0"/>
                      </a:rPr>
                      <m:t>[0,∞)</m:t>
                    </m:r>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572" y="1541448"/>
                <a:ext cx="7282873" cy="1019190"/>
              </a:xfrm>
              <a:prstGeom prst="rect">
                <a:avLst/>
              </a:prstGeom>
              <a:blipFill>
                <a:blip r:embed="rId5"/>
                <a:stretch>
                  <a:fillRect l="-921" t="-3593"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62572" y="2939203"/>
                <a:ext cx="6466118" cy="2517869"/>
              </a:xfrm>
              <a:prstGeom prst="rect">
                <a:avLst/>
              </a:prstGeom>
              <a:noFill/>
              <a:ln>
                <a:solidFill>
                  <a:srgbClr val="002060"/>
                </a:solidFill>
              </a:ln>
            </p:spPr>
            <p:txBody>
              <a:bodyPr wrap="square" rtlCol="0">
                <a:spAutoFit/>
              </a:bodyPr>
              <a:lstStyle/>
              <a:p>
                <a:r>
                  <a:rPr lang="en-US" sz="2000" dirty="0" smtClean="0"/>
                  <a:t>A slight problem: We can’t find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𝑑𝑐</m:t>
                        </m:r>
                      </m:den>
                    </m:f>
                  </m:oMath>
                </a14:m>
                <a:r>
                  <a:rPr lang="en-US" sz="2000" dirty="0" smtClean="0"/>
                  <a:t>. Why?</a:t>
                </a:r>
              </a:p>
              <a:p>
                <a:pPr marL="342900" indent="-342900">
                  <a:buFont typeface="Arial" panose="020B0604020202020204" pitchFamily="34" charset="0"/>
                  <a:buChar char="•"/>
                </a:pPr>
                <a14:m>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i="1">
                            <a:latin typeface="Cambria Math" panose="02040503050406030204" pitchFamily="18" charset="0"/>
                          </a:rPr>
                          <m:t>𝑥</m:t>
                        </m:r>
                      </m:e>
                    </m:d>
                    <m:r>
                      <a:rPr lang="en-US" sz="2000" b="0" i="1" smtClean="0">
                        <a:latin typeface="Cambria Math" panose="02040503050406030204" pitchFamily="18" charset="0"/>
                      </a:rPr>
                      <m:t>=200</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r>
                          <a:rPr lang="en-US" sz="2000" b="0" i="1" smtClean="0">
                            <a:latin typeface="Cambria Math" panose="02040503050406030204" pitchFamily="18" charset="0"/>
                          </a:rPr>
                          <m:t>𝑥</m:t>
                        </m:r>
                        <m:r>
                          <a:rPr lang="en-US" sz="2000" b="0" i="1" smtClean="0">
                            <a:latin typeface="Cambria Math" panose="02040503050406030204" pitchFamily="18" charset="0"/>
                          </a:rPr>
                          <m:t>+0.65</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𝑐𝑥</m:t>
                        </m:r>
                      </m:sup>
                    </m:sSup>
                    <m:r>
                      <a:rPr lang="en-US" sz="2000" b="0" i="1" smtClean="0">
                        <a:latin typeface="Cambria Math" panose="02040503050406030204" pitchFamily="18" charset="0"/>
                      </a:rPr>
                      <m:t>−2.0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𝑐𝑥</m:t>
                        </m:r>
                      </m:sup>
                    </m:sSup>
                    <m:r>
                      <a:rPr lang="en-US" sz="2000" b="0" i="1" smtClean="0">
                        <a:latin typeface="Cambria Math" panose="02040503050406030204" pitchFamily="18" charset="0"/>
                      </a:rPr>
                      <m:t>−0.45</m:t>
                    </m:r>
                  </m:oMath>
                </a14:m>
                <a:endParaRPr lang="en-US" sz="2000" b="0" dirty="0" smtClean="0"/>
              </a:p>
              <a:p>
                <a:pPr marL="342900" indent="-342900">
                  <a:buFont typeface="Arial" panose="020B0604020202020204" pitchFamily="34" charset="0"/>
                  <a:buChar char="•"/>
                </a:pPr>
                <a:r>
                  <a:rPr lang="en-US" sz="2000" dirty="0" smtClean="0"/>
                  <a:t>We cannot solve for x and get a function for x in terms of c as we typically do.</a:t>
                </a:r>
              </a:p>
              <a:p>
                <a:pPr marL="342900" indent="-342900">
                  <a:buFont typeface="Arial" panose="020B0604020202020204" pitchFamily="34" charset="0"/>
                  <a:buChar char="•"/>
                </a:pPr>
                <a:r>
                  <a:rPr lang="en-US" sz="2000" dirty="0" smtClean="0"/>
                  <a:t>We will have to find another approach to finding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𝑑𝑥</m:t>
                        </m:r>
                      </m:num>
                      <m:den>
                        <m:r>
                          <a:rPr lang="en-US" sz="2000" i="1">
                            <a:latin typeface="Cambria Math" panose="02040503050406030204" pitchFamily="18" charset="0"/>
                          </a:rPr>
                          <m:t>𝑑𝑐</m:t>
                        </m:r>
                      </m:den>
                    </m:f>
                  </m:oMath>
                </a14:m>
                <a:r>
                  <a:rPr lang="en-US" sz="2000" dirty="0" smtClean="0"/>
                  <a:t> and hence </a:t>
                </a:r>
                <a14:m>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𝑐</m:t>
                        </m:r>
                      </m:e>
                    </m:d>
                    <m:r>
                      <a:rPr lang="en-US" sz="2000" b="0" i="1" smtClean="0">
                        <a:latin typeface="Cambria Math" panose="02040503050406030204" pitchFamily="18" charset="0"/>
                      </a:rPr>
                      <m:t>.</m:t>
                    </m:r>
                  </m:oMath>
                </a14:m>
                <a:endParaRPr lang="en-US" sz="2000" dirty="0" smtClean="0"/>
              </a:p>
              <a:p>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362572" y="2939203"/>
                <a:ext cx="6466118" cy="2517869"/>
              </a:xfrm>
              <a:prstGeom prst="rect">
                <a:avLst/>
              </a:prstGeom>
              <a:blipFill>
                <a:blip r:embed="rId6"/>
                <a:stretch>
                  <a:fillRect l="-942" r="-37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54639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Numerical Approximation of Derivatives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197" y="1383535"/>
                <a:ext cx="8226425" cy="4654159"/>
              </a:xfrm>
              <a:prstGeom prst="rect">
                <a:avLst/>
              </a:prstGeom>
              <a:noFill/>
            </p:spPr>
            <p:txBody>
              <a:bodyPr wrap="square" rtlCol="0">
                <a:spAutoFit/>
              </a:bodyPr>
              <a:lstStyle/>
              <a:p>
                <a:r>
                  <a:rPr lang="en-US" sz="2000" dirty="0" smtClean="0"/>
                  <a:t>Recall the that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smtClean="0"/>
                  <a:t> is of the difference quotient as the secant line gets closer and closer to the tangent line. That is,</a:t>
                </a:r>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lim</m:t>
                          </m:r>
                        </m:e>
                        <m:lim>
                          <m:r>
                            <a:rPr lang="en-US" sz="2000" b="0" i="1" smtClean="0">
                              <a:latin typeface="Cambria Math" panose="02040503050406030204" pitchFamily="18" charset="0"/>
                            </a:rPr>
                            <m:t>h</m:t>
                          </m:r>
                          <m:r>
                            <a:rPr lang="en-US" sz="2000" b="0" i="1" smtClean="0">
                              <a:latin typeface="Cambria Math" panose="02040503050406030204" pitchFamily="18" charset="0"/>
                            </a:rPr>
                            <m:t>→0</m:t>
                          </m:r>
                        </m:lim>
                      </m:limLow>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b="0" i="1" smtClean="0">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um>
                        <m:den>
                          <m:r>
                            <a:rPr lang="en-US" sz="2000" b="0" i="1" smtClean="0">
                              <a:latin typeface="Cambria Math" panose="02040503050406030204" pitchFamily="18" charset="0"/>
                            </a:rPr>
                            <m:t>h</m:t>
                          </m:r>
                        </m:den>
                      </m:f>
                    </m:oMath>
                  </m:oMathPara>
                </a14:m>
                <a:endParaRPr lang="en-US" sz="2000" dirty="0" smtClean="0"/>
              </a:p>
              <a:p>
                <a:r>
                  <a:rPr lang="en-US" sz="2000" dirty="0" smtClean="0"/>
                  <a:t>This can be approximated by using a small value of </a:t>
                </a:r>
                <a:r>
                  <a:rPr lang="en-US" sz="2000" i="1" dirty="0" smtClean="0"/>
                  <a:t>h </a:t>
                </a:r>
                <a:r>
                  <a:rPr lang="en-US" sz="2000" dirty="0" smtClean="0"/>
                  <a:t>in place of the limit</a:t>
                </a:r>
              </a:p>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um>
                        <m:den>
                          <m:r>
                            <a:rPr lang="en-US" sz="2000" i="1">
                              <a:latin typeface="Cambria Math" panose="02040503050406030204" pitchFamily="18" charset="0"/>
                            </a:rPr>
                            <m:t>h</m:t>
                          </m:r>
                        </m:den>
                      </m:f>
                    </m:oMath>
                  </m:oMathPara>
                </a14:m>
                <a:endParaRPr lang="en-US" sz="2000" dirty="0"/>
              </a:p>
              <a:p>
                <a:r>
                  <a:rPr lang="en-US" sz="2000" dirty="0" smtClean="0"/>
                  <a:t>This leads to some confusion on whether to use </a:t>
                </a:r>
                <a:r>
                  <a:rPr lang="en-US" sz="2000" i="1" dirty="0" smtClean="0"/>
                  <a:t>h</a:t>
                </a:r>
                <a:r>
                  <a:rPr lang="en-US" sz="2000" dirty="0" smtClean="0"/>
                  <a:t> as something like </a:t>
                </a:r>
                <a:br>
                  <a:rPr lang="en-US" sz="2000" dirty="0" smtClean="0"/>
                </a:br>
                <a:r>
                  <a:rPr lang="en-US" sz="2000" dirty="0" smtClean="0"/>
                  <a:t>0.001 or -0.001 (corresponding to a left or right hand limit). </a:t>
                </a:r>
              </a:p>
              <a:p>
                <a:endParaRPr lang="en-US" sz="2000" dirty="0"/>
              </a:p>
              <a:p>
                <a:r>
                  <a:rPr lang="en-US" sz="2000" dirty="0" smtClean="0"/>
                  <a:t>A better approach is to use a symmetric difference quotient:</a:t>
                </a:r>
              </a:p>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i="1">
                              <a:latin typeface="Cambria Math" panose="02040503050406030204" pitchFamily="18" charset="0"/>
                            </a:rPr>
                            <m:t>)</m:t>
                          </m:r>
                        </m:num>
                        <m:den>
                          <m:r>
                            <a:rPr lang="en-US" sz="2000" b="0" i="1" smtClean="0">
                              <a:latin typeface="Cambria Math" panose="02040503050406030204" pitchFamily="18" charset="0"/>
                            </a:rPr>
                            <m:t>2</m:t>
                          </m:r>
                          <m:r>
                            <a:rPr lang="en-US" sz="2000" i="1">
                              <a:latin typeface="Cambria Math" panose="02040503050406030204" pitchFamily="18" charset="0"/>
                            </a:rPr>
                            <m:t>h</m:t>
                          </m:r>
                        </m:den>
                      </m:f>
                    </m:oMath>
                  </m:oMathPara>
                </a14:m>
                <a:endParaRPr lang="en-US" sz="2000" dirty="0" smtClean="0"/>
              </a:p>
              <a:p>
                <a:r>
                  <a:rPr lang="en-US" sz="2000" dirty="0" smtClean="0"/>
                  <a:t>The error in this approximation is on the proportional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h</m:t>
                        </m:r>
                      </m:e>
                      <m:sup>
                        <m:r>
                          <a:rPr lang="en-US" sz="2000" b="0" i="1" smtClean="0">
                            <a:latin typeface="Cambria Math" panose="02040503050406030204" pitchFamily="18" charset="0"/>
                          </a:rPr>
                          <m:t>2</m:t>
                        </m:r>
                      </m:sup>
                    </m:sSup>
                  </m:oMath>
                </a14:m>
                <a:r>
                  <a:rPr lang="en-US" sz="2000" dirty="0" smtClean="0"/>
                  <a:t>, providing a more accurate approximation than the one sided method.</a:t>
                </a:r>
              </a:p>
            </p:txBody>
          </p:sp>
        </mc:Choice>
        <mc:Fallback xmlns="">
          <p:sp>
            <p:nvSpPr>
              <p:cNvPr id="14" name="TextBox 13"/>
              <p:cNvSpPr txBox="1">
                <a:spLocks noRot="1" noChangeAspect="1" noMove="1" noResize="1" noEditPoints="1" noAdjustHandles="1" noChangeArrowheads="1" noChangeShapeType="1" noTextEdit="1"/>
              </p:cNvSpPr>
              <p:nvPr/>
            </p:nvSpPr>
            <p:spPr>
              <a:xfrm>
                <a:off x="457197" y="1383535"/>
                <a:ext cx="8226425" cy="4654159"/>
              </a:xfrm>
              <a:prstGeom prst="rect">
                <a:avLst/>
              </a:prstGeom>
              <a:blipFill>
                <a:blip r:embed="rId4"/>
                <a:stretch>
                  <a:fillRect l="-741" t="-786" r="-667" b="-1442"/>
                </a:stretch>
              </a:blipFill>
            </p:spPr>
            <p:txBody>
              <a:bodyPr/>
              <a:lstStyle/>
              <a:p>
                <a:r>
                  <a:rPr lang="en-US">
                    <a:noFill/>
                  </a:rPr>
                  <a:t> </a:t>
                </a:r>
              </a:p>
            </p:txBody>
          </p:sp>
        </mc:Fallback>
      </mc:AlternateContent>
    </p:spTree>
    <p:extLst>
      <p:ext uri="{BB962C8B-B14F-4D97-AF65-F5344CB8AC3E}">
        <p14:creationId xmlns:p14="http://schemas.microsoft.com/office/powerpoint/2010/main" val="22739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 calcmode="lin" valueType="num">
                                      <p:cBhvr additive="base">
                                        <p:cTn id="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anim calcmode="lin" valueType="num">
                                      <p:cBhvr additive="base">
                                        <p:cTn id="1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 calcmode="lin" valueType="num">
                                      <p:cBhvr additive="base">
                                        <p:cTn id="1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animEffect transition="in" filter="fade">
                                      <p:cBhvr>
                                        <p:cTn id="21" dur="1000"/>
                                        <p:tgtEl>
                                          <p:spTgt spid="14">
                                            <p:txEl>
                                              <p:pRg st="6" end="6"/>
                                            </p:txEl>
                                          </p:spTgt>
                                        </p:tgtEl>
                                      </p:cBhvr>
                                    </p:animEffect>
                                    <p:anim calcmode="lin" valueType="num">
                                      <p:cBhvr>
                                        <p:cTn id="2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7" end="7"/>
                                            </p:txEl>
                                          </p:spTgt>
                                        </p:tgtEl>
                                        <p:attrNameLst>
                                          <p:attrName>style.visibility</p:attrName>
                                        </p:attrNameLst>
                                      </p:cBhvr>
                                      <p:to>
                                        <p:strVal val="visible"/>
                                      </p:to>
                                    </p:set>
                                    <p:animEffect transition="in" filter="fade">
                                      <p:cBhvr>
                                        <p:cTn id="26" dur="1000"/>
                                        <p:tgtEl>
                                          <p:spTgt spid="14">
                                            <p:txEl>
                                              <p:pRg st="7" end="7"/>
                                            </p:txEl>
                                          </p:spTgt>
                                        </p:tgtEl>
                                      </p:cBhvr>
                                    </p:animEffect>
                                    <p:anim calcmode="lin" valueType="num">
                                      <p:cBhvr>
                                        <p:cTn id="27"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7" end="7"/>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1000"/>
                                        <p:tgtEl>
                                          <p:spTgt spid="14">
                                            <p:txEl>
                                              <p:pRg st="8" end="8"/>
                                            </p:txEl>
                                          </p:spTgt>
                                        </p:tgtEl>
                                      </p:cBhvr>
                                    </p:animEffect>
                                    <p:anim calcmode="lin" valueType="num">
                                      <p:cBhvr>
                                        <p:cTn id="32"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 Finding dx/dc</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8" name="TextBox 17"/>
              <p:cNvSpPr txBox="1"/>
              <p:nvPr/>
            </p:nvSpPr>
            <p:spPr>
              <a:xfrm>
                <a:off x="447368" y="1531938"/>
                <a:ext cx="7282873" cy="1019190"/>
              </a:xfrm>
              <a:prstGeom prst="rect">
                <a:avLst/>
              </a:prstGeom>
              <a:noFill/>
            </p:spPr>
            <p:txBody>
              <a:bodyPr wrap="square" rtlCol="0">
                <a:spAutoFit/>
              </a:bodyPr>
              <a:lstStyle/>
              <a:p>
                <a:r>
                  <a:rPr lang="en-US" sz="2000" dirty="0" smtClean="0"/>
                  <a:t>Maximize the function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200</m:t>
                          </m:r>
                          <m:r>
                            <a:rPr lang="en-US" sz="2000" i="1">
                              <a:solidFill>
                                <a:schemeClr val="tx1"/>
                              </a:solidFill>
                              <a:latin typeface="Cambria Math" panose="02040503050406030204" pitchFamily="18" charset="0"/>
                            </a:rPr>
                            <m:t>𝑒</m:t>
                          </m:r>
                        </m:e>
                        <m:sup>
                          <m:r>
                            <a:rPr lang="en-US" sz="2000" b="0" i="1" smtClean="0">
                              <a:solidFill>
                                <a:srgbClr val="FF0000"/>
                              </a:solidFill>
                              <a:latin typeface="Cambria Math" panose="02040503050406030204" pitchFamily="18" charset="0"/>
                            </a:rPr>
                            <m:t>𝑐</m:t>
                          </m:r>
                          <m:r>
                            <a:rPr lang="en-US" sz="2000" i="1">
                              <a:solidFill>
                                <a:schemeClr val="tx1"/>
                              </a:solidFill>
                              <a:latin typeface="Cambria Math" panose="02040503050406030204" pitchFamily="18" charset="0"/>
                            </a:rPr>
                            <m:t>𝑥</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0.65−0.01</m:t>
                          </m:r>
                          <m:r>
                            <a:rPr lang="en-US" sz="2000" b="0" i="1" smtClean="0">
                              <a:latin typeface="Cambria Math" panose="02040503050406030204" pitchFamily="18" charset="0"/>
                            </a:rPr>
                            <m:t>𝑥</m:t>
                          </m:r>
                        </m:e>
                      </m:d>
                      <m:r>
                        <a:rPr lang="en-US" sz="2000" b="0" i="1" smtClean="0">
                          <a:latin typeface="Cambria Math" panose="02040503050406030204" pitchFamily="18" charset="0"/>
                        </a:rPr>
                        <m:t>−0.45</m:t>
                      </m:r>
                      <m:r>
                        <a:rPr lang="en-US" sz="2000" b="0" i="1" smtClean="0">
                          <a:latin typeface="Cambria Math" panose="02040503050406030204" pitchFamily="18" charset="0"/>
                        </a:rPr>
                        <m:t>𝑥</m:t>
                      </m:r>
                    </m:oMath>
                  </m:oMathPara>
                </a14:m>
                <a:endParaRPr lang="en-US" sz="2000" dirty="0" smtClean="0"/>
              </a:p>
              <a:p>
                <a:r>
                  <a:rPr lang="en-US" sz="2000" dirty="0"/>
                  <a:t>o</a:t>
                </a:r>
                <a:r>
                  <a:rPr lang="en-US" sz="2000" dirty="0" smtClean="0"/>
                  <a:t>n the interval </a:t>
                </a:r>
                <a14:m>
                  <m:oMath xmlns:m="http://schemas.openxmlformats.org/officeDocument/2006/math">
                    <m:r>
                      <a:rPr lang="en-US" sz="2000" b="0" i="1" smtClean="0">
                        <a:latin typeface="Cambria Math" panose="02040503050406030204" pitchFamily="18" charset="0"/>
                      </a:rPr>
                      <m:t>[0,∞)</m:t>
                    </m:r>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47368" y="1531938"/>
                <a:ext cx="7282873" cy="1019190"/>
              </a:xfrm>
              <a:prstGeom prst="rect">
                <a:avLst/>
              </a:prstGeom>
              <a:blipFill>
                <a:blip r:embed="rId4"/>
                <a:stretch>
                  <a:fillRect l="-837"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60374" y="2665428"/>
                <a:ext cx="8126577" cy="3266407"/>
              </a:xfrm>
              <a:prstGeom prst="rect">
                <a:avLst/>
              </a:prstGeom>
              <a:noFill/>
              <a:ln>
                <a:solidFill>
                  <a:srgbClr val="002060"/>
                </a:solidFill>
              </a:ln>
            </p:spPr>
            <p:txBody>
              <a:bodyPr wrap="square" rtlCol="0">
                <a:spAutoFit/>
              </a:bodyPr>
              <a:lstStyle/>
              <a:p>
                <a:r>
                  <a:rPr lang="en-US" sz="2000" dirty="0" smtClean="0"/>
                  <a:t>How to approximate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𝑑𝑐</m:t>
                        </m:r>
                      </m:den>
                    </m:f>
                  </m:oMath>
                </a14:m>
                <a:r>
                  <a:rPr lang="en-US" sz="2000" dirty="0" smtClean="0"/>
                  <a:t>?</a:t>
                </a:r>
              </a:p>
              <a:p>
                <a:pPr marL="342900" indent="-342900">
                  <a:buFont typeface="Arial" panose="020B0604020202020204" pitchFamily="34" charset="0"/>
                  <a:buChar char="•"/>
                </a:pPr>
                <a:r>
                  <a:rPr lang="en-US" sz="2000" b="0" dirty="0" smtClean="0"/>
                  <a:t>Use the derivative </a:t>
                </a:r>
                <a14:m>
                  <m:oMath xmlns:m="http://schemas.openxmlformats.org/officeDocument/2006/math">
                    <m:sSup>
                      <m:sSupPr>
                        <m:ctrlPr>
                          <a:rPr lang="en-US" sz="2000" b="0" i="1" smtClean="0">
                            <a:latin typeface="Cambria Math" panose="02040503050406030204" pitchFamily="18" charset="0"/>
                          </a:rPr>
                        </m:ctrlPr>
                      </m:sSupPr>
                      <m:e>
                        <m:r>
                          <a:rPr lang="en-US" sz="2000" i="1">
                            <a:latin typeface="Cambria Math" panose="02040503050406030204" pitchFamily="18" charset="0"/>
                          </a:rPr>
                          <m:t>𝑓</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i="1">
                            <a:latin typeface="Cambria Math" panose="02040503050406030204" pitchFamily="18" charset="0"/>
                          </a:rPr>
                          <m:t>𝑥</m:t>
                        </m:r>
                      </m:e>
                    </m:d>
                    <m:r>
                      <a:rPr lang="en-US" sz="2000" b="0" i="1" smtClean="0">
                        <a:latin typeface="Cambria Math" panose="02040503050406030204" pitchFamily="18" charset="0"/>
                      </a:rPr>
                      <m:t>=200</m:t>
                    </m:r>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−0.01</m:t>
                        </m:r>
                        <m:r>
                          <a:rPr lang="en-US" sz="2000" b="0" i="1" smtClean="0">
                            <a:latin typeface="Cambria Math" panose="02040503050406030204" pitchFamily="18" charset="0"/>
                          </a:rPr>
                          <m:t>𝑥</m:t>
                        </m:r>
                        <m:r>
                          <a:rPr lang="en-US" sz="2000" b="0" i="1" smtClean="0">
                            <a:latin typeface="Cambria Math" panose="02040503050406030204" pitchFamily="18" charset="0"/>
                          </a:rPr>
                          <m:t>+0.65</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𝑐𝑥</m:t>
                        </m:r>
                      </m:sup>
                    </m:sSup>
                    <m:r>
                      <a:rPr lang="en-US" sz="2000" b="0" i="1" smtClean="0">
                        <a:latin typeface="Cambria Math" panose="02040503050406030204" pitchFamily="18" charset="0"/>
                      </a:rPr>
                      <m:t>−2.0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𝑐𝑥</m:t>
                        </m:r>
                      </m:sup>
                    </m:sSup>
                    <m:r>
                      <a:rPr lang="en-US" sz="2000" b="0" i="1" smtClean="0">
                        <a:latin typeface="Cambria Math" panose="02040503050406030204" pitchFamily="18" charset="0"/>
                      </a:rPr>
                      <m:t>−0.45</m:t>
                    </m:r>
                  </m:oMath>
                </a14:m>
                <a:endParaRPr lang="en-US" sz="2000" b="0" dirty="0" smtClean="0"/>
              </a:p>
              <a:p>
                <a:pPr marL="342900" indent="-342900">
                  <a:buFont typeface="Arial" panose="020B0604020202020204" pitchFamily="34" charset="0"/>
                  <a:buChar char="•"/>
                </a:pPr>
                <a:r>
                  <a:rPr lang="en-US" sz="2000" dirty="0" smtClean="0"/>
                  <a:t>Pick </a:t>
                </a:r>
                <a:r>
                  <a:rPr lang="en-US" sz="2000" i="1" dirty="0" smtClean="0"/>
                  <a:t>h </a:t>
                </a:r>
                <a:r>
                  <a:rPr lang="en-US" sz="2000" dirty="0" smtClean="0"/>
                  <a:t>= 0.0001 (or something suitable)</a:t>
                </a:r>
              </a:p>
              <a:p>
                <a:pPr marL="342900" indent="-342900">
                  <a:buFont typeface="Arial" panose="020B0604020202020204" pitchFamily="34" charset="0"/>
                  <a:buChar char="•"/>
                </a:pPr>
                <a:r>
                  <a:rPr lang="en-US" sz="2000" dirty="0" smtClean="0"/>
                  <a:t>Substitute </a:t>
                </a:r>
                <a:r>
                  <a:rPr lang="en-US" sz="2000" i="1" dirty="0" smtClean="0"/>
                  <a:t>c</a:t>
                </a:r>
                <a:r>
                  <a:rPr lang="en-US" sz="2000" dirty="0" smtClean="0"/>
                  <a:t> = 0.025 + </a:t>
                </a:r>
                <a:r>
                  <a:rPr lang="en-US" sz="2000" i="1" dirty="0" smtClean="0"/>
                  <a:t>h = </a:t>
                </a:r>
                <a:r>
                  <a:rPr lang="en-US" sz="2000" dirty="0" smtClean="0"/>
                  <a:t>0.0251 and numerically solve the above to find the </a:t>
                </a:r>
                <a:r>
                  <a:rPr lang="en-US" sz="2000" i="1" dirty="0" smtClean="0"/>
                  <a:t>x</a:t>
                </a:r>
                <a:r>
                  <a:rPr lang="en-US" sz="2000" dirty="0" smtClean="0"/>
                  <a:t>-value, call it </a:t>
                </a:r>
                <a14:m>
                  <m:oMath xmlns:m="http://schemas.openxmlformats.org/officeDocument/2006/math">
                    <m:sSub>
                      <m:sSubPr>
                        <m:ctrlPr>
                          <a:rPr lang="en-US" sz="2000" b="0" i="1" smtClean="0">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h</m:t>
                        </m:r>
                      </m:sub>
                    </m:sSub>
                    <m:r>
                      <a:rPr lang="en-US" sz="2000" b="0" i="1" smtClean="0">
                        <a:latin typeface="Cambria Math" panose="02040503050406030204" pitchFamily="18" charset="0"/>
                      </a:rPr>
                      <m:t>.</m:t>
                    </m:r>
                  </m:oMath>
                </a14:m>
                <a:endParaRPr lang="en-US" sz="2000" i="1" dirty="0" smtClean="0"/>
              </a:p>
              <a:p>
                <a:pPr marL="342900" indent="-342900">
                  <a:buFont typeface="Arial" panose="020B0604020202020204" pitchFamily="34" charset="0"/>
                  <a:buChar char="•"/>
                </a:pPr>
                <a:r>
                  <a:rPr lang="en-US" sz="2000" dirty="0"/>
                  <a:t>Substitute </a:t>
                </a:r>
                <a:r>
                  <a:rPr lang="en-US" sz="2000" i="1" dirty="0"/>
                  <a:t>c</a:t>
                </a:r>
                <a:r>
                  <a:rPr lang="en-US" sz="2000" dirty="0"/>
                  <a:t> = 0.025 </a:t>
                </a:r>
                <a:r>
                  <a:rPr lang="en-US" sz="2000" dirty="0" smtClean="0"/>
                  <a:t>- </a:t>
                </a:r>
                <a:r>
                  <a:rPr lang="en-US" sz="2000" i="1" dirty="0"/>
                  <a:t>h = </a:t>
                </a:r>
                <a:r>
                  <a:rPr lang="en-US" sz="2000" dirty="0" smtClean="0"/>
                  <a:t>0.0249 </a:t>
                </a:r>
                <a:r>
                  <a:rPr lang="en-US" sz="2000" dirty="0"/>
                  <a:t>and numerically solve the above to find the </a:t>
                </a:r>
                <a:r>
                  <a:rPr lang="en-US" sz="2000" i="1" dirty="0"/>
                  <a:t>x</a:t>
                </a:r>
                <a:r>
                  <a:rPr lang="en-US" sz="2000" dirty="0"/>
                  <a:t>-value, call it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𝑐</m:t>
                        </m:r>
                        <m:r>
                          <a:rPr lang="en-US" sz="2000" b="0" i="1" smtClean="0">
                            <a:latin typeface="Cambria Math" panose="02040503050406030204" pitchFamily="18" charset="0"/>
                          </a:rPr>
                          <m:t>−</m:t>
                        </m:r>
                        <m:r>
                          <a:rPr lang="en-US" sz="2000" i="1">
                            <a:latin typeface="Cambria Math" panose="02040503050406030204" pitchFamily="18" charset="0"/>
                          </a:rPr>
                          <m:t>h</m:t>
                        </m:r>
                      </m:sub>
                    </m:sSub>
                    <m:r>
                      <a:rPr lang="en-US" sz="2000" i="1">
                        <a:latin typeface="Cambria Math" panose="02040503050406030204" pitchFamily="18" charset="0"/>
                      </a:rPr>
                      <m:t>.</m:t>
                    </m:r>
                  </m:oMath>
                </a14:m>
                <a:endParaRPr lang="en-US" sz="2000" i="1" dirty="0" smtClean="0"/>
              </a:p>
              <a:p>
                <a:pPr marL="342900" indent="-342900">
                  <a:buFont typeface="Arial" panose="020B0604020202020204" pitchFamily="34" charset="0"/>
                  <a:buChar char="•"/>
                </a:pPr>
                <a:r>
                  <a:rPr lang="en-US" sz="2000" dirty="0" smtClean="0"/>
                  <a:t>We now approximate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𝑑𝑥</m:t>
                        </m:r>
                      </m:num>
                      <m:den>
                        <m:r>
                          <a:rPr lang="en-US" sz="2000" i="1">
                            <a:latin typeface="Cambria Math" panose="02040503050406030204" pitchFamily="18" charset="0"/>
                          </a:rPr>
                          <m:t>𝑑𝑐</m:t>
                        </m:r>
                      </m:den>
                    </m:f>
                  </m:oMath>
                </a14:m>
                <a:r>
                  <a:rPr lang="en-US" sz="2000" dirty="0" smtClean="0"/>
                  <a:t> using:</a:t>
                </a:r>
                <a14:m>
                  <m:oMath xmlns:m="http://schemas.openxmlformats.org/officeDocument/2006/math">
                    <m:r>
                      <a:rPr lang="en-US" sz="2600" b="0" i="0" smtClean="0">
                        <a:latin typeface="Cambria Math" panose="02040503050406030204" pitchFamily="18" charset="0"/>
                      </a:rPr>
                      <m:t>               </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𝑑𝑥</m:t>
                        </m:r>
                      </m:num>
                      <m:den>
                        <m:r>
                          <a:rPr lang="en-US" sz="2600" b="0" i="1" smtClean="0">
                            <a:latin typeface="Cambria Math" panose="02040503050406030204" pitchFamily="18" charset="0"/>
                          </a:rPr>
                          <m:t>𝑑𝑐</m:t>
                        </m:r>
                      </m:den>
                    </m:f>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h</m:t>
                                </m:r>
                              </m:sub>
                            </m:sSub>
                            <m:r>
                              <a:rPr lang="en-US" sz="2600" b="0" i="1" smtClean="0">
                                <a:latin typeface="Cambria Math" panose="02040503050406030204" pitchFamily="18" charset="0"/>
                              </a:rPr>
                              <m:t>−</m:t>
                            </m:r>
                            <m:r>
                              <a:rPr lang="en-US" sz="2600" b="0" i="1" smtClean="0">
                                <a:latin typeface="Cambria Math" panose="02040503050406030204" pitchFamily="18" charset="0"/>
                              </a:rPr>
                              <m:t>𝑥</m:t>
                            </m:r>
                          </m:e>
                          <m:sub>
                            <m:r>
                              <a:rPr lang="en-US" sz="2600" b="0" i="1" smtClean="0">
                                <a:latin typeface="Cambria Math" panose="02040503050406030204" pitchFamily="18" charset="0"/>
                              </a:rPr>
                              <m:t>𝑐</m:t>
                            </m:r>
                            <m:r>
                              <a:rPr lang="en-US" sz="2600" b="0" i="1" smtClean="0">
                                <a:latin typeface="Cambria Math" panose="02040503050406030204" pitchFamily="18" charset="0"/>
                              </a:rPr>
                              <m:t>−</m:t>
                            </m:r>
                            <m:r>
                              <a:rPr lang="en-US" sz="2600" b="0" i="1" smtClean="0">
                                <a:latin typeface="Cambria Math" panose="02040503050406030204" pitchFamily="18" charset="0"/>
                              </a:rPr>
                              <m:t>h</m:t>
                            </m:r>
                          </m:sub>
                        </m:sSub>
                      </m:num>
                      <m:den>
                        <m:r>
                          <a:rPr lang="en-US" sz="2600" b="0" i="1" smtClean="0">
                            <a:latin typeface="Cambria Math" panose="02040503050406030204" pitchFamily="18" charset="0"/>
                          </a:rPr>
                          <m:t>2</m:t>
                        </m:r>
                        <m:r>
                          <a:rPr lang="en-US" sz="2600" b="0" i="1" smtClean="0">
                            <a:latin typeface="Cambria Math" panose="02040503050406030204" pitchFamily="18" charset="0"/>
                          </a:rPr>
                          <m:t>h</m:t>
                        </m:r>
                      </m:den>
                    </m:f>
                  </m:oMath>
                </a14:m>
                <a:endParaRPr lang="en-US" sz="2600" dirty="0" smtClean="0"/>
              </a:p>
              <a:p>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60374" y="2665428"/>
                <a:ext cx="8126577" cy="3266407"/>
              </a:xfrm>
              <a:prstGeom prst="rect">
                <a:avLst/>
              </a:prstGeom>
              <a:blipFill>
                <a:blip r:embed="rId5"/>
                <a:stretch>
                  <a:fillRect l="-749"/>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22768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 on </a:t>
            </a:r>
            <a:r>
              <a:rPr lang="en-US" sz="3900" i="1" dirty="0" smtClean="0">
                <a:solidFill>
                  <a:schemeClr val="bg1"/>
                </a:solidFill>
              </a:rPr>
              <a:t>c</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47368" y="1680268"/>
                <a:ext cx="8229600" cy="4505849"/>
              </a:xfrm>
              <a:prstGeom prst="rect">
                <a:avLst/>
              </a:prstGeom>
              <a:noFill/>
              <a:ln>
                <a:solidFill>
                  <a:srgbClr val="002060"/>
                </a:solidFill>
              </a:ln>
            </p:spPr>
            <p:txBody>
              <a:bodyPr wrap="square" rtlCol="0">
                <a:spAutoFit/>
              </a:bodyPr>
              <a:lstStyle/>
              <a:p>
                <a:r>
                  <a:rPr lang="en-US" sz="2000" dirty="0" smtClean="0"/>
                  <a:t>We are now ready to find</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oMath>
                </a14:m>
                <a:r>
                  <a:rPr lang="en-US" sz="2000" dirty="0" smtClean="0"/>
                  <a:t>.</a:t>
                </a:r>
              </a:p>
              <a:p>
                <a:pPr marL="342900" indent="-342900">
                  <a:buFont typeface="Arial" panose="020B0604020202020204" pitchFamily="34" charset="0"/>
                  <a:buChar char="•"/>
                </a:pPr>
                <a:r>
                  <a:rPr lang="en-US" sz="2000" dirty="0" smtClean="0"/>
                  <a:t>Our solution to the initial problem, using </a:t>
                </a:r>
                <a:r>
                  <a:rPr lang="en-US" sz="2000" i="1" dirty="0" smtClean="0"/>
                  <a:t>c</a:t>
                </a:r>
                <a:r>
                  <a:rPr lang="en-US" sz="2000" dirty="0" smtClean="0"/>
                  <a:t> = 0.025, gave us</a:t>
                </a:r>
                <a:br>
                  <a:rPr lang="en-US" sz="2000" dirty="0" smtClean="0"/>
                </a:b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≈19.5</m:t>
                    </m:r>
                  </m:oMath>
                </a14:m>
                <a:r>
                  <a:rPr lang="en-US" sz="2000" dirty="0" smtClean="0"/>
                  <a:t> </a:t>
                </a:r>
                <a:br>
                  <a:rPr lang="en-US" sz="2000" dirty="0" smtClean="0"/>
                </a:br>
                <a:endParaRPr lang="en-US" sz="2000" dirty="0" smtClean="0"/>
              </a:p>
              <a:p>
                <a:pPr marL="342900" indent="-342900">
                  <a:buFont typeface="Arial" panose="020B0604020202020204" pitchFamily="34" charset="0"/>
                  <a:buChar char="•"/>
                </a:pPr>
                <a:r>
                  <a:rPr lang="en-US" sz="2000" dirty="0" smtClean="0"/>
                  <a:t>We just found an approximation to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𝑑𝑥</m:t>
                        </m:r>
                      </m:num>
                      <m:den>
                        <m:r>
                          <a:rPr lang="en-US" sz="2000" i="1">
                            <a:latin typeface="Cambria Math" panose="02040503050406030204" pitchFamily="18" charset="0"/>
                          </a:rPr>
                          <m:t>𝑑𝑐</m:t>
                        </m:r>
                      </m:den>
                    </m:f>
                  </m:oMath>
                </a14:m>
                <a:r>
                  <a:rPr lang="en-US" sz="2000" dirty="0" smtClean="0"/>
                  <a:t> </a:t>
                </a:r>
                <a:r>
                  <a:rPr lang="en-US" sz="2000" dirty="0"/>
                  <a:t>of </a:t>
                </a:r>
                <a:r>
                  <a:rPr lang="en-US" sz="2000" dirty="0" smtClean="0"/>
                  <a:t>2238.60.</a:t>
                </a:r>
                <a:br>
                  <a:rPr lang="en-US" sz="2000" dirty="0" smtClean="0"/>
                </a:br>
                <a:endParaRPr lang="en-US" sz="2000" dirty="0" smtClean="0"/>
              </a:p>
              <a:p>
                <a:pPr marL="342900" indent="-342900">
                  <a:buFont typeface="Arial" panose="020B0604020202020204" pitchFamily="34" charset="0"/>
                  <a:buChar char="•"/>
                </a:pPr>
                <a:r>
                  <a:rPr lang="en-US" sz="2000" dirty="0" smtClean="0"/>
                  <a:t>Thus we can compute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𝑐</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𝑑𝑐</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𝑐</m:t>
                          </m:r>
                        </m:num>
                        <m:den>
                          <m:r>
                            <a:rPr lang="en-US" sz="2000" b="0" i="1" smtClean="0">
                              <a:latin typeface="Cambria Math" panose="02040503050406030204" pitchFamily="18" charset="0"/>
                            </a:rPr>
                            <m:t>𝑥</m:t>
                          </m:r>
                        </m:den>
                      </m:f>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2238.6</m:t>
                          </m:r>
                        </m:e>
                      </m:d>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0.025</m:t>
                          </m:r>
                        </m:num>
                        <m:den>
                          <m:r>
                            <a:rPr lang="en-US" sz="2000" b="0" i="1" smtClean="0">
                              <a:latin typeface="Cambria Math" panose="02040503050406030204" pitchFamily="18" charset="0"/>
                            </a:rPr>
                            <m:t>19.5</m:t>
                          </m:r>
                        </m:den>
                      </m:f>
                      <m:r>
                        <a:rPr lang="en-US" sz="2000" b="0" i="1" smtClean="0">
                          <a:latin typeface="Cambria Math" panose="02040503050406030204" pitchFamily="18" charset="0"/>
                        </a:rPr>
                        <m:t>≈2.87.</m:t>
                      </m:r>
                    </m:oMath>
                  </m:oMathPara>
                </a14:m>
                <a:endParaRPr lang="en-US" sz="2000" dirty="0" smtClean="0"/>
              </a:p>
              <a:p>
                <a:endParaRPr lang="en-US" sz="2000" dirty="0"/>
              </a:p>
              <a:p>
                <a:pPr marL="342900" indent="-342900">
                  <a:buFont typeface="Arial" panose="020B0604020202020204" pitchFamily="34" charset="0"/>
                  <a:buChar char="•"/>
                </a:pPr>
                <a:r>
                  <a:rPr lang="en-US" sz="2000" dirty="0" smtClean="0"/>
                  <a:t>Since </a:t>
                </a:r>
                <a:r>
                  <a:rPr lang="en-US" sz="2000" i="1" dirty="0" smtClean="0"/>
                  <a:t>c </a:t>
                </a:r>
                <a:r>
                  <a:rPr lang="en-US" sz="2000" dirty="0" smtClean="0"/>
                  <a:t>was computed from other parameters, there is not a really good interpretation to pursue. However, because of the relationship between </a:t>
                </a:r>
                <a:r>
                  <a:rPr lang="en-US" sz="2000" i="1" dirty="0" smtClean="0"/>
                  <a:t>c</a:t>
                </a:r>
                <a:r>
                  <a:rPr lang="en-US" sz="2000" dirty="0" smtClean="0"/>
                  <a:t> and the growth rate (</a:t>
                </a:r>
                <a:r>
                  <a:rPr lang="en-US" sz="2000" i="1" dirty="0" smtClean="0"/>
                  <a:t>g</a:t>
                </a:r>
                <a:r>
                  <a:rPr lang="en-US" sz="2000" dirty="0" smtClean="0"/>
                  <a:t>) of the pig, we can compute </a:t>
                </a:r>
                <a14:m>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𝑔</m:t>
                        </m:r>
                      </m:e>
                    </m:d>
                    <m:r>
                      <a:rPr lang="en-US" sz="2000" b="0" i="1" smtClean="0">
                        <a:latin typeface="Cambria Math" panose="02040503050406030204" pitchFamily="18" charset="0"/>
                      </a:rPr>
                      <m:t>.</m:t>
                    </m:r>
                  </m:oMath>
                </a14:m>
                <a:endParaRPr lang="en-US" sz="2000" dirty="0" smtClean="0"/>
              </a:p>
              <a:p>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47368" y="1680268"/>
                <a:ext cx="8229600" cy="4505849"/>
              </a:xfrm>
              <a:prstGeom prst="rect">
                <a:avLst/>
              </a:prstGeom>
              <a:blipFill>
                <a:blip r:embed="rId4"/>
                <a:stretch>
                  <a:fillRect l="-666" t="-675"/>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4885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368" y="274638"/>
            <a:ext cx="8229600" cy="1143000"/>
          </a:xfrm>
          <a:solidFill>
            <a:srgbClr val="210042"/>
          </a:solidFill>
        </p:spPr>
        <p:txBody>
          <a:bodyPr>
            <a:normAutofit/>
          </a:bodyPr>
          <a:lstStyle/>
          <a:p>
            <a:r>
              <a:rPr lang="en-US" sz="3900" dirty="0" smtClean="0">
                <a:solidFill>
                  <a:schemeClr val="bg1"/>
                </a:solidFill>
              </a:rPr>
              <a:t>Sensitivity Analysis on </a:t>
            </a:r>
            <a:r>
              <a:rPr lang="en-US" sz="3900" i="1" dirty="0" smtClean="0">
                <a:solidFill>
                  <a:schemeClr val="bg1"/>
                </a:solidFill>
              </a:rPr>
              <a:t>g</a:t>
            </a:r>
            <a:endParaRPr lang="en-US" sz="3900" i="1"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5" name="TextBox 4"/>
              <p:cNvSpPr txBox="1"/>
              <p:nvPr/>
            </p:nvSpPr>
            <p:spPr>
              <a:xfrm>
                <a:off x="447368" y="1680268"/>
                <a:ext cx="8229600" cy="3917034"/>
              </a:xfrm>
              <a:prstGeom prst="rect">
                <a:avLst/>
              </a:prstGeom>
              <a:noFill/>
              <a:ln>
                <a:solidFill>
                  <a:srgbClr val="002060"/>
                </a:solidFill>
              </a:ln>
            </p:spPr>
            <p:txBody>
              <a:bodyPr wrap="square" rtlCol="0">
                <a:spAutoFit/>
              </a:bodyPr>
              <a:lstStyle/>
              <a:p>
                <a:r>
                  <a:rPr lang="en-US" sz="2300" dirty="0" smtClean="0"/>
                  <a:t>Recall the relationship between </a:t>
                </a:r>
                <a:r>
                  <a:rPr lang="en-US" sz="2300" i="1" dirty="0" smtClean="0"/>
                  <a:t>c </a:t>
                </a:r>
                <a:r>
                  <a:rPr lang="en-US" sz="2300" dirty="0" smtClean="0"/>
                  <a:t>and </a:t>
                </a:r>
                <a:r>
                  <a:rPr lang="en-US" sz="2300" i="1" dirty="0" smtClean="0"/>
                  <a:t>g:</a:t>
                </a:r>
              </a:p>
              <a:p>
                <a:r>
                  <a:rPr lang="en-US" sz="2300" dirty="0" smtClean="0"/>
                  <a:t>From  </a:t>
                </a:r>
                <a14:m>
                  <m:oMath xmlns:m="http://schemas.openxmlformats.org/officeDocument/2006/math">
                    <m:f>
                      <m:fPr>
                        <m:ctrlPr>
                          <a:rPr lang="en-US" sz="2300" i="1">
                            <a:latin typeface="Cambria Math" panose="02040503050406030204" pitchFamily="18" charset="0"/>
                          </a:rPr>
                        </m:ctrlPr>
                      </m:fPr>
                      <m:num>
                        <m:r>
                          <m:rPr>
                            <m:sty m:val="p"/>
                          </m:rPr>
                          <a:rPr lang="en-US" sz="2300">
                            <a:latin typeface="Cambria Math" panose="02040503050406030204" pitchFamily="18" charset="0"/>
                          </a:rPr>
                          <m:t>d</m:t>
                        </m:r>
                        <m:r>
                          <a:rPr lang="en-US" sz="2300" i="1">
                            <a:latin typeface="Cambria Math" panose="02040503050406030204" pitchFamily="18" charset="0"/>
                          </a:rPr>
                          <m:t>𝑤</m:t>
                        </m:r>
                      </m:num>
                      <m:den>
                        <m:r>
                          <a:rPr lang="en-US" sz="2300" i="1">
                            <a:latin typeface="Cambria Math" panose="02040503050406030204" pitchFamily="18" charset="0"/>
                          </a:rPr>
                          <m:t>𝑑𝑡</m:t>
                        </m:r>
                      </m:den>
                    </m:f>
                    <m:r>
                      <a:rPr lang="en-US" sz="2300" i="1">
                        <a:latin typeface="Cambria Math" panose="02040503050406030204" pitchFamily="18" charset="0"/>
                      </a:rPr>
                      <m:t>=</m:t>
                    </m:r>
                    <m:r>
                      <a:rPr lang="en-US" sz="2300" i="1">
                        <a:solidFill>
                          <a:srgbClr val="FF0000"/>
                        </a:solidFill>
                        <a:latin typeface="Cambria Math" panose="02040503050406030204" pitchFamily="18" charset="0"/>
                      </a:rPr>
                      <m:t>𝑔</m:t>
                    </m:r>
                  </m:oMath>
                </a14:m>
                <a:r>
                  <a:rPr lang="en-US" sz="2300" i="1" dirty="0"/>
                  <a:t>       </a:t>
                </a:r>
                <a:r>
                  <a:rPr lang="en-US" sz="2300" dirty="0"/>
                  <a:t>when</a:t>
                </a:r>
                <a:r>
                  <a:rPr lang="en-US" sz="2300" i="1" dirty="0"/>
                  <a:t>       </a:t>
                </a:r>
                <a14:m>
                  <m:oMath xmlns:m="http://schemas.openxmlformats.org/officeDocument/2006/math">
                    <m:r>
                      <a:rPr lang="en-US" sz="2300" i="1">
                        <a:latin typeface="Cambria Math" panose="02040503050406030204" pitchFamily="18" charset="0"/>
                      </a:rPr>
                      <m:t>𝑤</m:t>
                    </m:r>
                    <m:d>
                      <m:dPr>
                        <m:ctrlPr>
                          <a:rPr lang="en-US" sz="2300" i="1">
                            <a:latin typeface="Cambria Math" panose="02040503050406030204" pitchFamily="18" charset="0"/>
                          </a:rPr>
                        </m:ctrlPr>
                      </m:dPr>
                      <m:e>
                        <m:r>
                          <a:rPr lang="en-US" sz="2300" i="1">
                            <a:latin typeface="Cambria Math" panose="02040503050406030204" pitchFamily="18" charset="0"/>
                          </a:rPr>
                          <m:t>0</m:t>
                        </m:r>
                      </m:e>
                    </m:d>
                    <m:r>
                      <a:rPr lang="en-US" sz="2300" i="1">
                        <a:latin typeface="Cambria Math" panose="02040503050406030204" pitchFamily="18" charset="0"/>
                      </a:rPr>
                      <m:t>=200</m:t>
                    </m:r>
                  </m:oMath>
                </a14:m>
                <a:endParaRPr lang="en-US" sz="2300" i="1" dirty="0"/>
              </a:p>
              <a:p>
                <a:r>
                  <a:rPr lang="en-US" sz="2300" dirty="0" smtClean="0"/>
                  <a:t>we </a:t>
                </a:r>
                <a:r>
                  <a:rPr lang="en-US" sz="2300" dirty="0"/>
                  <a:t>obtain</a:t>
                </a:r>
                <a:r>
                  <a:rPr lang="en-US" sz="2300" i="1" dirty="0"/>
                  <a:t> </a:t>
                </a:r>
                <a14:m>
                  <m:oMath xmlns:m="http://schemas.openxmlformats.org/officeDocument/2006/math">
                    <m:r>
                      <a:rPr lang="en-US" sz="2300" i="1">
                        <a:solidFill>
                          <a:srgbClr val="FF0000"/>
                        </a:solidFill>
                        <a:latin typeface="Cambria Math" panose="02040503050406030204" pitchFamily="18" charset="0"/>
                      </a:rPr>
                      <m:t>𝑐</m:t>
                    </m:r>
                    <m:r>
                      <a:rPr lang="en-US" sz="2300" i="1">
                        <a:solidFill>
                          <a:srgbClr val="FF0000"/>
                        </a:solidFill>
                        <a:latin typeface="Cambria Math" panose="02040503050406030204" pitchFamily="18" charset="0"/>
                      </a:rPr>
                      <m:t>=</m:t>
                    </m:r>
                    <m:f>
                      <m:fPr>
                        <m:ctrlPr>
                          <a:rPr lang="en-US" sz="2300" i="1">
                            <a:solidFill>
                              <a:srgbClr val="FF0000"/>
                            </a:solidFill>
                            <a:latin typeface="Cambria Math" panose="02040503050406030204" pitchFamily="18" charset="0"/>
                          </a:rPr>
                        </m:ctrlPr>
                      </m:fPr>
                      <m:num>
                        <m:r>
                          <a:rPr lang="en-US" sz="2300" i="1">
                            <a:solidFill>
                              <a:srgbClr val="FF0000"/>
                            </a:solidFill>
                            <a:latin typeface="Cambria Math" panose="02040503050406030204" pitchFamily="18" charset="0"/>
                          </a:rPr>
                          <m:t>𝑔</m:t>
                        </m:r>
                      </m:num>
                      <m:den>
                        <m:r>
                          <a:rPr lang="en-US" sz="2300" i="1">
                            <a:solidFill>
                              <a:srgbClr val="FF0000"/>
                            </a:solidFill>
                            <a:latin typeface="Cambria Math" panose="02040503050406030204" pitchFamily="18" charset="0"/>
                          </a:rPr>
                          <m:t>200</m:t>
                        </m:r>
                      </m:den>
                    </m:f>
                  </m:oMath>
                </a14:m>
                <a:r>
                  <a:rPr lang="en-US" sz="2300" i="1" dirty="0"/>
                  <a:t> </a:t>
                </a:r>
                <a:r>
                  <a:rPr lang="en-US" sz="2300" dirty="0"/>
                  <a:t>and consequently</a:t>
                </a:r>
                <a:r>
                  <a:rPr lang="en-US" sz="2300" i="1" dirty="0"/>
                  <a:t>, </a:t>
                </a:r>
                <a14:m>
                  <m:oMath xmlns:m="http://schemas.openxmlformats.org/officeDocument/2006/math">
                    <m:r>
                      <a:rPr lang="en-US" sz="2300" i="1">
                        <a:latin typeface="Cambria Math" panose="02040503050406030204" pitchFamily="18" charset="0"/>
                      </a:rPr>
                      <m:t>𝑤</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200</m:t>
                        </m:r>
                        <m:r>
                          <a:rPr lang="en-US" sz="2300" i="1">
                            <a:latin typeface="Cambria Math" panose="02040503050406030204" pitchFamily="18" charset="0"/>
                          </a:rPr>
                          <m:t>𝑒</m:t>
                        </m:r>
                      </m:e>
                      <m:sup>
                        <m:r>
                          <a:rPr lang="en-US" sz="2300" i="1">
                            <a:solidFill>
                              <a:srgbClr val="FF0000"/>
                            </a:solidFill>
                            <a:latin typeface="Cambria Math" panose="02040503050406030204" pitchFamily="18" charset="0"/>
                          </a:rPr>
                          <m:t>𝑐</m:t>
                        </m:r>
                        <m:r>
                          <a:rPr lang="en-US" sz="2300" i="1">
                            <a:latin typeface="Cambria Math" panose="02040503050406030204" pitchFamily="18" charset="0"/>
                          </a:rPr>
                          <m:t>𝑡</m:t>
                        </m:r>
                      </m:sup>
                    </m:sSup>
                  </m:oMath>
                </a14:m>
                <a:r>
                  <a:rPr lang="en-US" sz="2300" i="1" dirty="0"/>
                  <a:t>.</a:t>
                </a:r>
              </a:p>
              <a:p>
                <a:endParaRPr lang="en-US" sz="2300" dirty="0" smtClean="0"/>
              </a:p>
              <a:p>
                <a:pPr marL="342900" indent="-342900">
                  <a:buFont typeface="Arial" panose="020B0604020202020204" pitchFamily="34" charset="0"/>
                  <a:buChar char="•"/>
                </a:pPr>
                <a:r>
                  <a:rPr lang="en-US" sz="2300" dirty="0" smtClean="0"/>
                  <a:t>Thus </a:t>
                </a:r>
                <a:r>
                  <a:rPr lang="en-US" sz="2300" i="1" dirty="0" smtClean="0"/>
                  <a:t>c </a:t>
                </a:r>
                <a:r>
                  <a:rPr lang="en-US" sz="2300" dirty="0" smtClean="0"/>
                  <a:t>is directly proportional to </a:t>
                </a:r>
                <a:r>
                  <a:rPr lang="en-US" sz="2300" i="1" dirty="0" smtClean="0"/>
                  <a:t>g </a:t>
                </a:r>
                <a:r>
                  <a:rPr lang="en-US" sz="2300" dirty="0" smtClean="0"/>
                  <a:t>and hence</a:t>
                </a:r>
                <a:br>
                  <a:rPr lang="en-US" sz="2300" dirty="0" smtClean="0"/>
                </a:br>
                <a14:m>
                  <m:oMath xmlns:m="http://schemas.openxmlformats.org/officeDocument/2006/math">
                    <m:r>
                      <a:rPr lang="en-US" sz="2300" i="1">
                        <a:latin typeface="Cambria Math" panose="02040503050406030204" pitchFamily="18" charset="0"/>
                      </a:rPr>
                      <m:t>𝑆</m:t>
                    </m:r>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1">
                            <a:latin typeface="Cambria Math" panose="02040503050406030204" pitchFamily="18" charset="0"/>
                          </a:rPr>
                          <m:t>,</m:t>
                        </m:r>
                        <m:r>
                          <a:rPr lang="en-US" sz="2300" b="0" i="1" smtClean="0">
                            <a:latin typeface="Cambria Math" panose="02040503050406030204" pitchFamily="18" charset="0"/>
                          </a:rPr>
                          <m:t>𝑔</m:t>
                        </m:r>
                      </m:e>
                    </m:d>
                    <m:r>
                      <a:rPr lang="en-US" sz="2300" i="1">
                        <a:latin typeface="Cambria Math" panose="02040503050406030204" pitchFamily="18" charset="0"/>
                      </a:rPr>
                      <m:t>=</m:t>
                    </m:r>
                    <m:r>
                      <a:rPr lang="en-US" sz="2300" b="0" i="1" smtClean="0">
                        <a:latin typeface="Cambria Math" panose="02040503050406030204" pitchFamily="18" charset="0"/>
                      </a:rPr>
                      <m:t>𝑆</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𝑥</m:t>
                        </m:r>
                        <m:r>
                          <a:rPr lang="en-US" sz="2300" b="0" i="1" smtClean="0">
                            <a:latin typeface="Cambria Math" panose="02040503050406030204" pitchFamily="18" charset="0"/>
                          </a:rPr>
                          <m:t>,</m:t>
                        </m:r>
                        <m:r>
                          <a:rPr lang="en-US" sz="2300" b="0" i="1" smtClean="0">
                            <a:latin typeface="Cambria Math" panose="02040503050406030204" pitchFamily="18" charset="0"/>
                          </a:rPr>
                          <m:t>𝑐</m:t>
                        </m:r>
                      </m:e>
                    </m:d>
                    <m:r>
                      <a:rPr lang="en-US" sz="2300" b="0" i="1" smtClean="0">
                        <a:latin typeface="Cambria Math" panose="02040503050406030204" pitchFamily="18" charset="0"/>
                      </a:rPr>
                      <m:t>≈2.87</m:t>
                    </m:r>
                  </m:oMath>
                </a14:m>
                <a:endParaRPr lang="en-US" sz="2300" dirty="0" smtClean="0"/>
              </a:p>
              <a:p>
                <a:endParaRPr lang="en-US" sz="2300" dirty="0" smtClean="0"/>
              </a:p>
              <a:p>
                <a:pPr marL="342900" indent="-342900">
                  <a:buFont typeface="Arial" panose="020B0604020202020204" pitchFamily="34" charset="0"/>
                  <a:buChar char="•"/>
                </a:pPr>
                <a:r>
                  <a:rPr lang="en-US" sz="2300" dirty="0" smtClean="0"/>
                  <a:t>Therefore, for a 1% increase (decrease) in the growth </a:t>
                </a:r>
                <a:r>
                  <a:rPr lang="en-US" sz="2300" dirty="0" smtClean="0"/>
                  <a:t>rate </a:t>
                </a:r>
                <a:r>
                  <a:rPr lang="en-US" sz="2300" dirty="0" smtClean="0"/>
                  <a:t>of the pig we can expect a corresponding increase (decrease) in the number of days to sell the pig by around 3%.</a:t>
                </a:r>
                <a:endParaRPr lang="en-US" sz="2300" dirty="0"/>
              </a:p>
            </p:txBody>
          </p:sp>
        </mc:Choice>
        <mc:Fallback>
          <p:sp>
            <p:nvSpPr>
              <p:cNvPr id="5" name="TextBox 4"/>
              <p:cNvSpPr txBox="1">
                <a:spLocks noRot="1" noChangeAspect="1" noMove="1" noResize="1" noEditPoints="1" noAdjustHandles="1" noChangeArrowheads="1" noChangeShapeType="1" noTextEdit="1"/>
              </p:cNvSpPr>
              <p:nvPr/>
            </p:nvSpPr>
            <p:spPr>
              <a:xfrm>
                <a:off x="447368" y="1680268"/>
                <a:ext cx="8229600" cy="3917034"/>
              </a:xfrm>
              <a:prstGeom prst="rect">
                <a:avLst/>
              </a:prstGeom>
              <a:blipFill>
                <a:blip r:embed="rId4"/>
                <a:stretch>
                  <a:fillRect l="-962" t="-1087" r="-888" b="-2484"/>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211423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Robustness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197" y="1539344"/>
                <a:ext cx="8226425" cy="4404732"/>
              </a:xfrm>
              <a:prstGeom prst="rect">
                <a:avLst/>
              </a:prstGeom>
              <a:noFill/>
            </p:spPr>
            <p:txBody>
              <a:bodyPr wrap="square" rtlCol="0">
                <a:spAutoFit/>
              </a:bodyPr>
              <a:lstStyle/>
              <a:p>
                <a:r>
                  <a:rPr lang="en-US" sz="2000" dirty="0" smtClean="0"/>
                  <a:t>In the original problem we modeled the weight by </a:t>
                </a:r>
                <a14:m>
                  <m:oMath xmlns:m="http://schemas.openxmlformats.org/officeDocument/2006/math">
                    <m:r>
                      <a:rPr lang="en-US" sz="2000" i="1">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)=200+5</m:t>
                    </m:r>
                    <m:r>
                      <a:rPr lang="en-US" sz="2000" i="1">
                        <a:latin typeface="Cambria Math" panose="02040503050406030204" pitchFamily="18" charset="0"/>
                      </a:rPr>
                      <m:t>𝑡</m:t>
                    </m:r>
                  </m:oMath>
                </a14:m>
                <a:r>
                  <a:rPr lang="en-US" sz="2000" dirty="0" smtClean="0"/>
                  <a:t> and our optimal solution was about 8 days.</a:t>
                </a:r>
              </a:p>
              <a:p>
                <a:endParaRPr lang="en-US" sz="2000" dirty="0"/>
              </a:p>
              <a:p>
                <a:r>
                  <a:rPr lang="en-US" sz="2000" dirty="0" smtClean="0"/>
                  <a:t>In this modified problem we modeled the weight by </a:t>
                </a:r>
                <a14:m>
                  <m:oMath xmlns:m="http://schemas.openxmlformats.org/officeDocument/2006/math">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200</m:t>
                        </m:r>
                        <m:r>
                          <a:rPr lang="en-US" sz="2000" i="1">
                            <a:latin typeface="Cambria Math" panose="02040503050406030204" pitchFamily="18" charset="0"/>
                          </a:rPr>
                          <m:t>𝑒</m:t>
                        </m:r>
                      </m:e>
                      <m:sup>
                        <m:r>
                          <a:rPr lang="en-US" sz="2000" b="0" i="1" smtClean="0">
                            <a:latin typeface="Cambria Math" panose="02040503050406030204" pitchFamily="18" charset="0"/>
                          </a:rPr>
                          <m:t>0.025</m:t>
                        </m:r>
                        <m:r>
                          <a:rPr lang="en-US" sz="2000" i="1">
                            <a:latin typeface="Cambria Math" panose="02040503050406030204" pitchFamily="18" charset="0"/>
                          </a:rPr>
                          <m:t>𝑡</m:t>
                        </m:r>
                      </m:sup>
                    </m:sSup>
                  </m:oMath>
                </a14:m>
                <a:r>
                  <a:rPr lang="en-US" sz="2000" dirty="0" smtClean="0"/>
                  <a:t> and arrived at an optimal solution of about 19.5 days. </a:t>
                </a:r>
                <a:endParaRPr lang="en-US" sz="2000" dirty="0"/>
              </a:p>
              <a:p>
                <a:endParaRPr lang="en-US" sz="2000" dirty="0" smtClean="0"/>
              </a:p>
              <a:p>
                <a:r>
                  <a:rPr lang="en-US" sz="2000" dirty="0" smtClean="0"/>
                  <a:t>One should have serious concerns about the method in which we model the weight of the pig. While neither model is correct over long periods of time (both grow without bound as time passes), the 2</a:t>
                </a:r>
                <a:r>
                  <a:rPr lang="en-US" sz="2000" baseline="30000" dirty="0" smtClean="0"/>
                  <a:t>nd</a:t>
                </a:r>
                <a:r>
                  <a:rPr lang="en-US" sz="2000" dirty="0" smtClean="0"/>
                  <a:t> model is more sophisticated. But, is there a better model?</a:t>
                </a:r>
              </a:p>
              <a:p>
                <a:endParaRPr lang="en-US" sz="2000" dirty="0"/>
              </a:p>
              <a:p>
                <a:r>
                  <a:rPr lang="en-US" sz="2000" b="1" u="sng" dirty="0" smtClean="0"/>
                  <a:t>Conclusion</a:t>
                </a:r>
                <a:r>
                  <a:rPr lang="en-US" sz="2000" dirty="0" smtClean="0"/>
                  <a:t>: If the pig’s growth rate does not diminish, and the price decrease does not accelerate, we should hold on to the pig for another week and reevaluate. </a:t>
                </a:r>
              </a:p>
            </p:txBody>
          </p:sp>
        </mc:Choice>
        <mc:Fallback xmlns="">
          <p:sp>
            <p:nvSpPr>
              <p:cNvPr id="14" name="TextBox 13"/>
              <p:cNvSpPr txBox="1">
                <a:spLocks noRot="1" noChangeAspect="1" noMove="1" noResize="1" noEditPoints="1" noAdjustHandles="1" noChangeArrowheads="1" noChangeShapeType="1" noTextEdit="1"/>
              </p:cNvSpPr>
              <p:nvPr/>
            </p:nvSpPr>
            <p:spPr>
              <a:xfrm>
                <a:off x="457197" y="1539344"/>
                <a:ext cx="8226425" cy="4404732"/>
              </a:xfrm>
              <a:prstGeom prst="rect">
                <a:avLst/>
              </a:prstGeom>
              <a:blipFill>
                <a:blip r:embed="rId4"/>
                <a:stretch>
                  <a:fillRect l="-741" t="-831" r="-741" b="-1662"/>
                </a:stretch>
              </a:blipFill>
            </p:spPr>
            <p:txBody>
              <a:bodyPr/>
              <a:lstStyle/>
              <a:p>
                <a:r>
                  <a:rPr lang="en-US">
                    <a:noFill/>
                  </a:rPr>
                  <a:t> </a:t>
                </a:r>
              </a:p>
            </p:txBody>
          </p:sp>
        </mc:Fallback>
      </mc:AlternateContent>
    </p:spTree>
    <p:extLst>
      <p:ext uri="{BB962C8B-B14F-4D97-AF65-F5344CB8AC3E}">
        <p14:creationId xmlns:p14="http://schemas.microsoft.com/office/powerpoint/2010/main" val="419919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1000"/>
                                        <p:tgtEl>
                                          <p:spTgt spid="14">
                                            <p:txEl>
                                              <p:pRg st="2" end="2"/>
                                            </p:txEl>
                                          </p:spTgt>
                                        </p:tgtEl>
                                      </p:cBhvr>
                                    </p:animEffect>
                                    <p:anim calcmode="lin" valueType="num">
                                      <p:cBhvr>
                                        <p:cTn id="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4" end="4"/>
                                            </p:txEl>
                                          </p:spTgt>
                                        </p:tgtEl>
                                        <p:attrNameLst>
                                          <p:attrName>style.visibility</p:attrName>
                                        </p:attrNameLst>
                                      </p:cBhvr>
                                      <p:to>
                                        <p:strVal val="visible"/>
                                      </p:to>
                                    </p:set>
                                    <p:animEffect transition="in" filter="fade">
                                      <p:cBhvr>
                                        <p:cTn id="14" dur="1000"/>
                                        <p:tgtEl>
                                          <p:spTgt spid="14">
                                            <p:txEl>
                                              <p:pRg st="4" end="4"/>
                                            </p:txEl>
                                          </p:spTgt>
                                        </p:tgtEl>
                                      </p:cBhvr>
                                    </p:animEffect>
                                    <p:anim calcmode="lin" valueType="num">
                                      <p:cBhvr>
                                        <p:cTn id="15"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animEffect transition="in" filter="fade">
                                      <p:cBhvr>
                                        <p:cTn id="21" dur="1000"/>
                                        <p:tgtEl>
                                          <p:spTgt spid="14">
                                            <p:txEl>
                                              <p:pRg st="6" end="6"/>
                                            </p:txEl>
                                          </p:spTgt>
                                        </p:tgtEl>
                                      </p:cBhvr>
                                    </p:animEffect>
                                    <p:anim calcmode="lin" valueType="num">
                                      <p:cBhvr>
                                        <p:cTn id="2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a:t>
            </a:r>
            <a:r>
              <a:rPr lang="en-US" sz="3900" smtClean="0">
                <a:solidFill>
                  <a:schemeClr val="bg1"/>
                </a:solidFill>
              </a:rPr>
              <a:t>– Modified</a:t>
            </a:r>
            <a:endParaRPr lang="en-US" sz="3900" dirty="0">
              <a:solidFill>
                <a:schemeClr val="bg1"/>
              </a:solidFill>
            </a:endParaRPr>
          </a:p>
        </p:txBody>
      </p:sp>
      <p:sp>
        <p:nvSpPr>
          <p:cNvPr id="3" name="Content Placeholder 2"/>
          <p:cNvSpPr>
            <a:spLocks noGrp="1"/>
          </p:cNvSpPr>
          <p:nvPr>
            <p:ph idx="1"/>
          </p:nvPr>
        </p:nvSpPr>
        <p:spPr>
          <a:xfrm>
            <a:off x="457200" y="1798536"/>
            <a:ext cx="8229600" cy="1059925"/>
          </a:xfrm>
          <a:effectLst>
            <a:glow rad="139700">
              <a:schemeClr val="accent4">
                <a:satMod val="175000"/>
                <a:alpha val="40000"/>
              </a:schemeClr>
            </a:glow>
          </a:effectLst>
        </p:spPr>
        <p:txBody>
          <a:bodyPr>
            <a:noAutofit/>
          </a:bodyPr>
          <a:lstStyle/>
          <a:p>
            <a:pPr marL="0" indent="0">
              <a:buNone/>
            </a:pPr>
            <a:r>
              <a:rPr lang="en-US" sz="2000" dirty="0" smtClean="0">
                <a:solidFill>
                  <a:srgbClr val="FF0000"/>
                </a:solidFill>
                <a:latin typeface="+mj-lt"/>
              </a:rPr>
              <a:t>A pig currently weighing 200 lbs. is gaining 5 lbs. per day. The pig is young, so the growth </a:t>
            </a:r>
            <a:r>
              <a:rPr lang="en-US" sz="2000" dirty="0" smtClean="0">
                <a:solidFill>
                  <a:srgbClr val="FF0000"/>
                </a:solidFill>
                <a:latin typeface="+mj-lt"/>
              </a:rPr>
              <a:t>rate </a:t>
            </a:r>
            <a:r>
              <a:rPr lang="en-US" sz="2000" dirty="0" smtClean="0">
                <a:solidFill>
                  <a:srgbClr val="FF0000"/>
                </a:solidFill>
                <a:latin typeface="+mj-lt"/>
              </a:rPr>
              <a:t>is increasing.</a:t>
            </a:r>
            <a:r>
              <a:rPr lang="en-US" sz="2000" dirty="0" smtClean="0">
                <a:latin typeface="+mj-lt"/>
              </a:rPr>
              <a:t> The pig costs $0.45 a day to keep. The market price for pigs is $0.65 per lb., but is falling by $0.01 per day. When should the pig be sold?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9" y="3091478"/>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smtClean="0">
                <a:latin typeface="+mj-lt"/>
              </a:rPr>
              <a:t>t – </a:t>
            </a:r>
            <a:r>
              <a:rPr lang="en-US" sz="1800" dirty="0" smtClean="0">
                <a:latin typeface="+mj-lt"/>
              </a:rPr>
              <a:t>time (in days)</a:t>
            </a:r>
          </a:p>
          <a:p>
            <a:pPr marL="0" indent="0">
              <a:buFont typeface="Arial"/>
              <a:buNone/>
            </a:pPr>
            <a:r>
              <a:rPr lang="en-US" sz="1800" i="1" dirty="0" smtClean="0">
                <a:latin typeface="+mj-lt"/>
              </a:rPr>
              <a:t>w – </a:t>
            </a:r>
            <a:r>
              <a:rPr lang="en-US" sz="1800" dirty="0" smtClean="0">
                <a:latin typeface="+mj-lt"/>
              </a:rPr>
              <a:t>weight of pig (lbs.)</a:t>
            </a:r>
          </a:p>
          <a:p>
            <a:pPr marL="0" indent="0">
              <a:buFont typeface="Arial"/>
              <a:buNone/>
            </a:pPr>
            <a:r>
              <a:rPr lang="en-US" sz="1800" i="1" dirty="0" smtClean="0">
                <a:latin typeface="+mj-lt"/>
              </a:rPr>
              <a:t>p – </a:t>
            </a:r>
            <a:r>
              <a:rPr lang="en-US" sz="1800" dirty="0" smtClean="0">
                <a:latin typeface="+mj-lt"/>
              </a:rPr>
              <a:t>price for pigs ($/lb.)</a:t>
            </a: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keeping pig</a:t>
            </a:r>
          </a:p>
          <a:p>
            <a:pPr marL="0" indent="0">
              <a:buFont typeface="Arial"/>
              <a:buNone/>
            </a:pPr>
            <a:r>
              <a:rPr lang="en-US" sz="1800" i="1" dirty="0" smtClean="0">
                <a:latin typeface="+mj-lt"/>
              </a:rPr>
              <a:t>R – </a:t>
            </a:r>
            <a:r>
              <a:rPr lang="en-US" sz="1800" dirty="0" smtClean="0">
                <a:latin typeface="+mj-lt"/>
              </a:rPr>
              <a:t>revenue obtained by selling the pig</a:t>
            </a:r>
          </a:p>
          <a:p>
            <a:pPr marL="0" indent="0">
              <a:buFont typeface="Arial"/>
              <a:buNone/>
            </a:pPr>
            <a:r>
              <a:rPr lang="en-US" sz="1800" i="1" dirty="0" smtClean="0">
                <a:latin typeface="+mj-lt"/>
              </a:rPr>
              <a:t>P – profit </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3575637"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𝑤</m:t>
                      </m:r>
                      <m:r>
                        <a:rPr lang="en-US" sz="1800" b="0" i="1" smtClean="0">
                          <a:solidFill>
                            <a:srgbClr val="FF0000"/>
                          </a:solidFill>
                          <a:latin typeface="Cambria Math" panose="02040503050406030204" pitchFamily="18" charset="0"/>
                        </a:rPr>
                        <m:t>=???</m:t>
                      </m:r>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75637" y="2870932"/>
                <a:ext cx="2233492" cy="246947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5809129"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09129" y="2870932"/>
                <a:ext cx="2233492" cy="2469472"/>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p:cNvSpPr txBox="1">
            <a:spLocks/>
          </p:cNvSpPr>
          <p:nvPr/>
        </p:nvSpPr>
        <p:spPr>
          <a:xfrm>
            <a:off x="5809129" y="3742665"/>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Constants:</a:t>
            </a:r>
          </a:p>
          <a:p>
            <a:pPr marL="0" indent="0">
              <a:buNone/>
            </a:pPr>
            <a:r>
              <a:rPr lang="en-US" sz="1800" dirty="0"/>
              <a:t>200 – </a:t>
            </a:r>
            <a:r>
              <a:rPr lang="en-US" sz="1800" dirty="0" smtClean="0">
                <a:solidFill>
                  <a:srgbClr val="FF0000"/>
                </a:solidFill>
              </a:rPr>
              <a:t>current</a:t>
            </a:r>
            <a:r>
              <a:rPr lang="en-US" sz="1800" dirty="0" smtClean="0"/>
              <a:t> </a:t>
            </a:r>
            <a:r>
              <a:rPr lang="en-US" sz="1800" dirty="0"/>
              <a:t>weight of pig</a:t>
            </a:r>
          </a:p>
          <a:p>
            <a:pPr marL="0" indent="0">
              <a:buNone/>
            </a:pPr>
            <a:r>
              <a:rPr lang="en-US" sz="1800" dirty="0"/>
              <a:t>5 – </a:t>
            </a:r>
            <a:r>
              <a:rPr lang="en-US" sz="1800" dirty="0" smtClean="0">
                <a:solidFill>
                  <a:srgbClr val="FF0000"/>
                </a:solidFill>
              </a:rPr>
              <a:t>current</a:t>
            </a:r>
            <a:r>
              <a:rPr lang="en-US" sz="1800" dirty="0" smtClean="0"/>
              <a:t> rate </a:t>
            </a:r>
            <a:r>
              <a:rPr lang="en-US" sz="1800" dirty="0"/>
              <a:t>of change of pig’s weight</a:t>
            </a:r>
          </a:p>
          <a:p>
            <a:pPr marL="0" indent="0">
              <a:buNone/>
            </a:pPr>
            <a:r>
              <a:rPr lang="en-US" sz="1800" dirty="0"/>
              <a:t>$0.45 – cost per day</a:t>
            </a:r>
          </a:p>
          <a:p>
            <a:pPr marL="0" indent="0">
              <a:buNone/>
            </a:pPr>
            <a:r>
              <a:rPr lang="en-US" sz="1800" dirty="0"/>
              <a:t>$0.65 – price per pound</a:t>
            </a:r>
          </a:p>
          <a:p>
            <a:pPr marL="0" indent="0">
              <a:buNone/>
            </a:pPr>
            <a:r>
              <a:rPr lang="en-US" sz="1800" dirty="0"/>
              <a:t>$0.01 – amount the price decreases per day</a:t>
            </a:r>
          </a:p>
        </p:txBody>
      </p:sp>
    </p:spTree>
    <p:extLst>
      <p:ext uri="{BB962C8B-B14F-4D97-AF65-F5344CB8AC3E}">
        <p14:creationId xmlns:p14="http://schemas.microsoft.com/office/powerpoint/2010/main" val="6359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a:t>
            </a:r>
            <a:r>
              <a:rPr lang="en-US" sz="3900" smtClean="0">
                <a:solidFill>
                  <a:schemeClr val="bg1"/>
                </a:solidFill>
              </a:rPr>
              <a:t>– Modified</a:t>
            </a:r>
            <a:endParaRPr lang="en-US" sz="3900" dirty="0">
              <a:solidFill>
                <a:schemeClr val="bg1"/>
              </a:solidFill>
            </a:endParaRPr>
          </a:p>
        </p:txBody>
      </p:sp>
      <p:sp>
        <p:nvSpPr>
          <p:cNvPr id="3" name="Content Placeholder 2"/>
          <p:cNvSpPr>
            <a:spLocks noGrp="1"/>
          </p:cNvSpPr>
          <p:nvPr>
            <p:ph idx="1"/>
          </p:nvPr>
        </p:nvSpPr>
        <p:spPr>
          <a:xfrm>
            <a:off x="457200" y="1798536"/>
            <a:ext cx="8229600" cy="1059925"/>
          </a:xfrm>
          <a:effectLst>
            <a:glow rad="139700">
              <a:schemeClr val="accent4">
                <a:satMod val="175000"/>
                <a:alpha val="40000"/>
              </a:schemeClr>
            </a:glow>
          </a:effectLst>
        </p:spPr>
        <p:txBody>
          <a:bodyPr>
            <a:noAutofit/>
          </a:bodyPr>
          <a:lstStyle/>
          <a:p>
            <a:pPr marL="0" indent="0">
              <a:buNone/>
            </a:pPr>
            <a:r>
              <a:rPr lang="en-US" sz="2000" dirty="0" smtClean="0">
                <a:solidFill>
                  <a:srgbClr val="FF0000"/>
                </a:solidFill>
                <a:latin typeface="+mj-lt"/>
              </a:rPr>
              <a:t>A pig currently weighing 200 lbs. is gaining 5 lbs. per day. The pig is young, so the growth </a:t>
            </a:r>
            <a:r>
              <a:rPr lang="en-US" sz="2000" dirty="0" smtClean="0">
                <a:solidFill>
                  <a:srgbClr val="FF0000"/>
                </a:solidFill>
                <a:latin typeface="+mj-lt"/>
              </a:rPr>
              <a:t>rate </a:t>
            </a:r>
            <a:r>
              <a:rPr lang="en-US" sz="2000" dirty="0" smtClean="0">
                <a:solidFill>
                  <a:srgbClr val="FF0000"/>
                </a:solidFill>
                <a:latin typeface="+mj-lt"/>
              </a:rPr>
              <a:t>is increasing.</a:t>
            </a:r>
            <a:r>
              <a:rPr lang="en-US" sz="2000" dirty="0" smtClean="0">
                <a:latin typeface="+mj-lt"/>
              </a:rPr>
              <a:t> The pig costs $0.45 a day to keep. The market price for pigs is $0.65 per lb., but is falling by $0.01 per day. When should the pig be sold?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2930013" y="2963659"/>
                <a:ext cx="5756787" cy="3220419"/>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cmpd="sng">
                <a:solidFill>
                  <a:srgbClr val="002060"/>
                </a:solidFill>
              </a:ln>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mj-lt"/>
                  </a:rPr>
                  <a:t>So, how do we now model the weight?</a:t>
                </a:r>
              </a:p>
              <a:p>
                <a:pPr marL="0" indent="0">
                  <a:buNone/>
                </a:pPr>
                <a:r>
                  <a:rPr lang="en-US" sz="1800" dirty="0" smtClean="0">
                    <a:solidFill>
                      <a:srgbClr val="FF0000"/>
                    </a:solidFill>
                  </a:rPr>
                  <a:t>“growth </a:t>
                </a:r>
                <a:r>
                  <a:rPr lang="en-US" sz="1800" dirty="0" smtClean="0">
                    <a:solidFill>
                      <a:srgbClr val="FF0000"/>
                    </a:solidFill>
                  </a:rPr>
                  <a:t>rate </a:t>
                </a:r>
                <a:r>
                  <a:rPr lang="en-US" sz="1800" dirty="0">
                    <a:solidFill>
                      <a:srgbClr val="FF0000"/>
                    </a:solidFill>
                  </a:rPr>
                  <a:t>is </a:t>
                </a:r>
                <a:r>
                  <a:rPr lang="en-US" sz="1800" dirty="0" smtClean="0">
                    <a:solidFill>
                      <a:srgbClr val="FF0000"/>
                    </a:solidFill>
                  </a:rPr>
                  <a:t>increasing” So, the bigger the pig gets, the more it can grow. We model with </a:t>
                </a:r>
                <a14:m>
                  <m:oMath xmlns:m="http://schemas.openxmlformats.org/officeDocument/2006/math">
                    <m:f>
                      <m:fPr>
                        <m:ctrlPr>
                          <a:rPr lang="en-US" sz="1800" i="1">
                            <a:latin typeface="Cambria Math" panose="02040503050406030204" pitchFamily="18" charset="0"/>
                          </a:rPr>
                        </m:ctrlPr>
                      </m:fPr>
                      <m:num>
                        <m:r>
                          <m:rPr>
                            <m:sty m:val="p"/>
                          </m:rPr>
                          <a:rPr lang="en-US" sz="1800">
                            <a:latin typeface="Cambria Math" panose="02040503050406030204" pitchFamily="18" charset="0"/>
                          </a:rPr>
                          <m:t>d</m:t>
                        </m:r>
                        <m:r>
                          <a:rPr lang="en-US" sz="1800" i="1">
                            <a:latin typeface="Cambria Math" panose="02040503050406030204" pitchFamily="18" charset="0"/>
                          </a:rPr>
                          <m:t>𝑤</m:t>
                        </m:r>
                      </m:num>
                      <m:den>
                        <m:r>
                          <a:rPr lang="en-US" sz="1800" i="1">
                            <a:latin typeface="Cambria Math" panose="02040503050406030204" pitchFamily="18" charset="0"/>
                          </a:rPr>
                          <m:t>𝑑𝑡</m:t>
                        </m:r>
                      </m:den>
                    </m:f>
                    <m:r>
                      <a:rPr lang="en-US" sz="1800" i="1">
                        <a:latin typeface="Cambria Math" panose="02040503050406030204" pitchFamily="18" charset="0"/>
                      </a:rPr>
                      <m:t>=</m:t>
                    </m:r>
                    <m:r>
                      <a:rPr lang="en-US" sz="1800" b="0" i="1" smtClean="0">
                        <a:latin typeface="Cambria Math" panose="02040503050406030204" pitchFamily="18" charset="0"/>
                      </a:rPr>
                      <m:t>𝑐𝑤</m:t>
                    </m:r>
                  </m:oMath>
                </a14:m>
                <a:endParaRPr lang="en-US" sz="1800" i="1" dirty="0" smtClean="0">
                  <a:latin typeface="+mj-lt"/>
                </a:endParaRPr>
              </a:p>
              <a:p>
                <a:pPr marL="0" indent="0">
                  <a:buNone/>
                </a:pPr>
                <a:endParaRPr lang="en-US" sz="1800" i="1" dirty="0">
                  <a:latin typeface="+mj-lt"/>
                </a:endParaRPr>
              </a:p>
              <a:p>
                <a:pPr marL="0" indent="0">
                  <a:buNone/>
                </a:pPr>
                <a:r>
                  <a:rPr lang="en-US" sz="1800" dirty="0" smtClean="0">
                    <a:solidFill>
                      <a:srgbClr val="FF0000"/>
                    </a:solidFill>
                  </a:rPr>
                  <a:t>“pig </a:t>
                </a:r>
                <a:r>
                  <a:rPr lang="en-US" sz="1800" dirty="0">
                    <a:solidFill>
                      <a:srgbClr val="FF0000"/>
                    </a:solidFill>
                  </a:rPr>
                  <a:t>currently weighing 200 </a:t>
                </a:r>
                <a:r>
                  <a:rPr lang="en-US" sz="1800" dirty="0" smtClean="0">
                    <a:solidFill>
                      <a:srgbClr val="FF0000"/>
                    </a:solidFill>
                  </a:rPr>
                  <a:t>lbs. is gaining </a:t>
                </a:r>
                <a:r>
                  <a:rPr lang="en-US" sz="1800" dirty="0">
                    <a:solidFill>
                      <a:srgbClr val="FF0000"/>
                    </a:solidFill>
                  </a:rPr>
                  <a:t>5 lbs. per day</a:t>
                </a:r>
                <a:r>
                  <a:rPr lang="en-US" sz="1800" dirty="0" smtClean="0">
                    <a:solidFill>
                      <a:srgbClr val="FF0000"/>
                    </a:solidFill>
                  </a:rPr>
                  <a:t>”       		</a:t>
                </a:r>
                <a14:m>
                  <m:oMath xmlns:m="http://schemas.openxmlformats.org/officeDocument/2006/math">
                    <m:f>
                      <m:fPr>
                        <m:ctrlPr>
                          <a:rPr lang="en-US" sz="1800" i="1">
                            <a:latin typeface="Cambria Math" panose="02040503050406030204" pitchFamily="18" charset="0"/>
                          </a:rPr>
                        </m:ctrlPr>
                      </m:fPr>
                      <m:num>
                        <m:r>
                          <m:rPr>
                            <m:sty m:val="p"/>
                          </m:rPr>
                          <a:rPr lang="en-US" sz="1800">
                            <a:latin typeface="Cambria Math" panose="02040503050406030204" pitchFamily="18" charset="0"/>
                          </a:rPr>
                          <m:t>d</m:t>
                        </m:r>
                        <m:r>
                          <a:rPr lang="en-US" sz="1800" i="1">
                            <a:latin typeface="Cambria Math" panose="02040503050406030204" pitchFamily="18" charset="0"/>
                          </a:rPr>
                          <m:t>𝑤</m:t>
                        </m:r>
                      </m:num>
                      <m:den>
                        <m:r>
                          <a:rPr lang="en-US" sz="1800" i="1">
                            <a:latin typeface="Cambria Math" panose="02040503050406030204" pitchFamily="18" charset="0"/>
                          </a:rPr>
                          <m:t>𝑑𝑡</m:t>
                        </m:r>
                      </m:den>
                    </m:f>
                    <m:r>
                      <a:rPr lang="en-US" sz="1800" i="1">
                        <a:latin typeface="Cambria Math" panose="02040503050406030204" pitchFamily="18" charset="0"/>
                      </a:rPr>
                      <m:t>=5</m:t>
                    </m:r>
                  </m:oMath>
                </a14:m>
                <a:r>
                  <a:rPr lang="en-US" sz="1800" i="1" dirty="0" smtClean="0">
                    <a:latin typeface="+mj-lt"/>
                  </a:rPr>
                  <a:t>       </a:t>
                </a:r>
                <a:r>
                  <a:rPr lang="en-US" sz="1800" dirty="0" smtClean="0">
                    <a:latin typeface="+mj-lt"/>
                  </a:rPr>
                  <a:t>when</a:t>
                </a:r>
                <a:r>
                  <a:rPr lang="en-US" sz="1800" i="1" dirty="0" smtClean="0">
                    <a:latin typeface="+mj-lt"/>
                  </a:rPr>
                  <a:t>       </a:t>
                </a:r>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0</m:t>
                        </m:r>
                      </m:e>
                    </m:d>
                    <m:r>
                      <a:rPr lang="en-US" sz="1800" i="1">
                        <a:latin typeface="Cambria Math" panose="02040503050406030204" pitchFamily="18" charset="0"/>
                      </a:rPr>
                      <m:t>=200</m:t>
                    </m:r>
                  </m:oMath>
                </a14:m>
                <a:endParaRPr lang="en-US" sz="1800" i="1" dirty="0" smtClean="0">
                  <a:latin typeface="+mj-lt"/>
                </a:endParaRPr>
              </a:p>
              <a:p>
                <a:pPr marL="0" indent="0">
                  <a:buNone/>
                </a:pPr>
                <a:endParaRPr lang="en-US" sz="1800" i="1" dirty="0" smtClean="0">
                  <a:latin typeface="+mj-lt"/>
                </a:endParaRPr>
              </a:p>
              <a:p>
                <a:pPr marL="0" indent="0">
                  <a:buNone/>
                </a:pPr>
                <a:r>
                  <a:rPr lang="en-US" sz="1800" dirty="0" smtClean="0"/>
                  <a:t>Solving we obtain</a:t>
                </a:r>
                <a:r>
                  <a:rPr lang="en-US" sz="1800" i="1" dirty="0" smtClean="0"/>
                  <a:t> </a:t>
                </a:r>
                <a14:m>
                  <m:oMath xmlns:m="http://schemas.openxmlformats.org/officeDocument/2006/math">
                    <m:r>
                      <a:rPr lang="en-US" sz="1800" b="0" i="1" smtClean="0">
                        <a:latin typeface="Cambria Math" panose="02040503050406030204" pitchFamily="18" charset="0"/>
                      </a:rPr>
                      <m:t>𝑐</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5</m:t>
                        </m:r>
                      </m:num>
                      <m:den>
                        <m:r>
                          <a:rPr lang="en-US" sz="1800" b="0" i="1" smtClean="0">
                            <a:latin typeface="Cambria Math" panose="02040503050406030204" pitchFamily="18" charset="0"/>
                          </a:rPr>
                          <m:t>200</m:t>
                        </m:r>
                      </m:den>
                    </m:f>
                    <m:r>
                      <a:rPr lang="en-US" sz="1800" b="0" i="1" smtClean="0">
                        <a:latin typeface="Cambria Math" panose="02040503050406030204" pitchFamily="18" charset="0"/>
                      </a:rPr>
                      <m:t>=0.025</m:t>
                    </m:r>
                  </m:oMath>
                </a14:m>
                <a:r>
                  <a:rPr lang="en-US" sz="1800" i="1" dirty="0" smtClean="0"/>
                  <a:t> </a:t>
                </a:r>
                <a:r>
                  <a:rPr lang="en-US" sz="1800" dirty="0" smtClean="0"/>
                  <a:t>and consequently</a:t>
                </a:r>
                <a:r>
                  <a:rPr lang="en-US" sz="1800" i="1" dirty="0" smtClean="0"/>
                  <a:t>, </a:t>
                </a:r>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b="0" i="1" smtClean="0">
                            <a:latin typeface="Cambria Math" panose="02040503050406030204" pitchFamily="18" charset="0"/>
                          </a:rPr>
                          <m:t>𝑡</m:t>
                        </m:r>
                      </m:e>
                    </m:d>
                    <m:r>
                      <a:rPr lang="en-US" sz="1800" i="1">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200</m:t>
                        </m:r>
                        <m:r>
                          <a:rPr lang="en-US" sz="1800" b="0" i="1" smtClean="0">
                            <a:latin typeface="Cambria Math" panose="02040503050406030204" pitchFamily="18" charset="0"/>
                          </a:rPr>
                          <m:t>𝑒</m:t>
                        </m:r>
                      </m:e>
                      <m:sup>
                        <m:r>
                          <a:rPr lang="en-US" sz="1800" b="0" i="1" smtClean="0">
                            <a:latin typeface="Cambria Math" panose="02040503050406030204" pitchFamily="18" charset="0"/>
                          </a:rPr>
                          <m:t>0.025</m:t>
                        </m:r>
                        <m:r>
                          <a:rPr lang="en-US" sz="1800" b="0" i="1" smtClean="0">
                            <a:latin typeface="Cambria Math" panose="02040503050406030204" pitchFamily="18" charset="0"/>
                          </a:rPr>
                          <m:t>𝑡</m:t>
                        </m:r>
                      </m:sup>
                    </m:sSup>
                  </m:oMath>
                </a14:m>
                <a:r>
                  <a:rPr lang="en-US" sz="1800" i="1" dirty="0" smtClean="0"/>
                  <a:t>.</a:t>
                </a:r>
              </a:p>
              <a:p>
                <a:pPr marL="0" indent="0">
                  <a:buNone/>
                </a:pPr>
                <a:endParaRPr lang="en-US" sz="1800" i="1" dirty="0"/>
              </a:p>
              <a:p>
                <a:pPr marL="0" indent="0">
                  <a:buNone/>
                </a:pPr>
                <a:endParaRPr lang="en-US" sz="1800" i="1" dirty="0"/>
              </a:p>
              <a:p>
                <a:pPr marL="0" indent="0">
                  <a:buNone/>
                </a:pPr>
                <a:endParaRPr lang="en-US" sz="1800" i="1" dirty="0">
                  <a:latin typeface="+mj-lt"/>
                </a:endParaRPr>
              </a:p>
              <a:p>
                <a:pPr marL="0" indent="0">
                  <a:buNone/>
                </a:pPr>
                <a:endParaRPr lang="en-US" sz="1800" i="1" dirty="0" smtClean="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2930013" y="2963659"/>
                <a:ext cx="5756787" cy="3220419"/>
              </a:xfrm>
              <a:prstGeom prst="rect">
                <a:avLst/>
              </a:prstGeom>
              <a:blipFill>
                <a:blip r:embed="rId4"/>
                <a:stretch>
                  <a:fillRect/>
                </a:stretch>
              </a:blipFill>
              <a:ln cmpd="sng">
                <a:solidFill>
                  <a:srgbClr val="002060"/>
                </a:solidFill>
              </a:ln>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57200" y="3239359"/>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𝑤</m:t>
                      </m:r>
                      <m:r>
                        <a:rPr lang="en-US" sz="1800" b="0" i="1" smtClean="0">
                          <a:solidFill>
                            <a:srgbClr val="FF0000"/>
                          </a:solidFill>
                          <a:latin typeface="Cambria Math" panose="02040503050406030204" pitchFamily="18" charset="0"/>
                        </a:rPr>
                        <m:t>=???</m:t>
                      </m:r>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57200" y="3239359"/>
                <a:ext cx="2233492" cy="2469472"/>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279430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1000"/>
                                        <p:tgtEl>
                                          <p:spTgt spid="7">
                                            <p:txEl>
                                              <p:pRg st="5" end="5"/>
                                            </p:txEl>
                                          </p:spTgt>
                                        </p:tgtEl>
                                      </p:cBhvr>
                                    </p:animEffect>
                                    <p:anim calcmode="lin" valueType="num">
                                      <p:cBhvr>
                                        <p:cTn id="2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 Step 2</a:t>
            </a:r>
            <a:endParaRPr lang="en-US" sz="3900" dirty="0">
              <a:solidFill>
                <a:schemeClr val="bg1"/>
              </a:solidFill>
            </a:endParaRPr>
          </a:p>
        </p:txBody>
      </p:sp>
      <p:sp>
        <p:nvSpPr>
          <p:cNvPr id="3" name="Content Placeholder 2"/>
          <p:cNvSpPr>
            <a:spLocks noGrp="1"/>
          </p:cNvSpPr>
          <p:nvPr>
            <p:ph idx="1"/>
          </p:nvPr>
        </p:nvSpPr>
        <p:spPr>
          <a:xfrm>
            <a:off x="460375" y="1515310"/>
            <a:ext cx="8229600" cy="1350026"/>
          </a:xfrm>
          <a:effectLst>
            <a:glow rad="139700">
              <a:schemeClr val="accent4">
                <a:satMod val="175000"/>
                <a:alpha val="40000"/>
              </a:schemeClr>
            </a:glow>
          </a:effectLst>
        </p:spPr>
        <p:txBody>
          <a:bodyPr>
            <a:noAutofit/>
          </a:bodyPr>
          <a:lstStyle/>
          <a:p>
            <a:pPr marL="0" indent="0">
              <a:buNone/>
            </a:pPr>
            <a:r>
              <a:rPr lang="en-US" sz="2000" dirty="0">
                <a:solidFill>
                  <a:srgbClr val="FF0000"/>
                </a:solidFill>
              </a:rPr>
              <a:t>A pig currently weighing 200 lbs. is gaining 5 lbs. per day. The pig is young, so the growth </a:t>
            </a:r>
            <a:r>
              <a:rPr lang="en-US" sz="2000" dirty="0" smtClean="0">
                <a:solidFill>
                  <a:srgbClr val="FF0000"/>
                </a:solidFill>
              </a:rPr>
              <a:t>rate </a:t>
            </a:r>
            <a:r>
              <a:rPr lang="en-US" sz="2000" dirty="0">
                <a:solidFill>
                  <a:srgbClr val="FF0000"/>
                </a:solidFill>
              </a:rPr>
              <a:t>is increasing.</a:t>
            </a:r>
            <a:r>
              <a:rPr lang="en-US" sz="2000" dirty="0"/>
              <a:t> The pig costs $0.45 a day to keep. The market price for pigs is $0.65 per lb., but is falling by $0.01 per day. When should the pig be sold?</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457199" y="2865336"/>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smtClean="0">
                <a:latin typeface="+mj-lt"/>
              </a:rPr>
              <a:t>t – </a:t>
            </a:r>
            <a:r>
              <a:rPr lang="en-US" sz="1800" dirty="0" smtClean="0">
                <a:latin typeface="+mj-lt"/>
              </a:rPr>
              <a:t>time (in days)</a:t>
            </a:r>
          </a:p>
          <a:p>
            <a:pPr marL="0" indent="0">
              <a:buFont typeface="Arial"/>
              <a:buNone/>
            </a:pPr>
            <a:r>
              <a:rPr lang="en-US" sz="1800" i="1" dirty="0" smtClean="0">
                <a:latin typeface="+mj-lt"/>
              </a:rPr>
              <a:t>w – </a:t>
            </a:r>
            <a:r>
              <a:rPr lang="en-US" sz="1800" dirty="0" smtClean="0">
                <a:latin typeface="+mj-lt"/>
              </a:rPr>
              <a:t>weight of pig (lbs.)</a:t>
            </a:r>
          </a:p>
          <a:p>
            <a:pPr marL="0" indent="0">
              <a:buFont typeface="Arial"/>
              <a:buNone/>
            </a:pPr>
            <a:r>
              <a:rPr lang="en-US" sz="1800" i="1" dirty="0" smtClean="0">
                <a:latin typeface="+mj-lt"/>
              </a:rPr>
              <a:t>p – </a:t>
            </a:r>
            <a:r>
              <a:rPr lang="en-US" sz="1800" dirty="0" smtClean="0">
                <a:latin typeface="+mj-lt"/>
              </a:rPr>
              <a:t>price for pigs ($/lb.)</a:t>
            </a: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keeping pig</a:t>
            </a:r>
          </a:p>
          <a:p>
            <a:pPr marL="0" indent="0">
              <a:buFont typeface="Arial"/>
              <a:buNone/>
            </a:pPr>
            <a:r>
              <a:rPr lang="en-US" sz="1800" i="1" dirty="0" smtClean="0">
                <a:latin typeface="+mj-lt"/>
              </a:rPr>
              <a:t>R – </a:t>
            </a:r>
            <a:r>
              <a:rPr lang="en-US" sz="1800" dirty="0" smtClean="0">
                <a:latin typeface="+mj-lt"/>
              </a:rPr>
              <a:t>revenue obtained by selling the pig</a:t>
            </a:r>
          </a:p>
          <a:p>
            <a:pPr marL="0" indent="0">
              <a:buFont typeface="Arial"/>
              <a:buNone/>
            </a:pPr>
            <a:r>
              <a:rPr lang="en-US" sz="1800" i="1" dirty="0" smtClean="0">
                <a:latin typeface="+mj-lt"/>
              </a:rPr>
              <a:t>P – profit </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3575637"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b="0" i="1" smtClean="0">
                          <a:solidFill>
                            <a:srgbClr val="FF0000"/>
                          </a:solidFill>
                          <a:latin typeface="Cambria Math" panose="02040503050406030204" pitchFamily="18" charset="0"/>
                        </a:rPr>
                        <m:t>𝑤</m:t>
                      </m:r>
                      <m:r>
                        <a:rPr lang="en-US" sz="1800" b="0" i="1" smtClean="0">
                          <a:solidFill>
                            <a:srgbClr val="FF0000"/>
                          </a:solidFill>
                          <a:latin typeface="Cambria Math" panose="02040503050406030204" pitchFamily="18" charset="0"/>
                        </a:rPr>
                        <m:t>=</m:t>
                      </m:r>
                      <m:sSup>
                        <m:sSupPr>
                          <m:ctrlPr>
                            <a:rPr lang="en-US" sz="1800" i="1">
                              <a:solidFill>
                                <a:srgbClr val="FF0000"/>
                              </a:solidFill>
                              <a:latin typeface="Cambria Math" panose="02040503050406030204" pitchFamily="18" charset="0"/>
                            </a:rPr>
                          </m:ctrlPr>
                        </m:sSupPr>
                        <m:e>
                          <m:r>
                            <a:rPr lang="en-US" sz="1800" i="1">
                              <a:solidFill>
                                <a:srgbClr val="FF0000"/>
                              </a:solidFill>
                              <a:latin typeface="Cambria Math" panose="02040503050406030204" pitchFamily="18" charset="0"/>
                            </a:rPr>
                            <m:t>200</m:t>
                          </m:r>
                          <m:r>
                            <a:rPr lang="en-US" sz="1800" i="1">
                              <a:solidFill>
                                <a:srgbClr val="FF0000"/>
                              </a:solidFill>
                              <a:latin typeface="Cambria Math" panose="02040503050406030204" pitchFamily="18" charset="0"/>
                            </a:rPr>
                            <m:t>𝑒</m:t>
                          </m:r>
                        </m:e>
                        <m:sup>
                          <m:r>
                            <a:rPr lang="en-US" sz="1800" i="1">
                              <a:solidFill>
                                <a:srgbClr val="FF0000"/>
                              </a:solidFill>
                              <a:latin typeface="Cambria Math" panose="02040503050406030204" pitchFamily="18" charset="0"/>
                            </a:rPr>
                            <m:t>0.025</m:t>
                          </m:r>
                          <m:r>
                            <a:rPr lang="en-US" sz="1800" i="1">
                              <a:solidFill>
                                <a:srgbClr val="FF0000"/>
                              </a:solidFill>
                              <a:latin typeface="Cambria Math" panose="02040503050406030204" pitchFamily="18" charset="0"/>
                            </a:rPr>
                            <m:t>𝑡</m:t>
                          </m:r>
                        </m:sup>
                      </m:sSup>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75637" y="2870932"/>
                <a:ext cx="2233492" cy="246947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5809129" y="2870932"/>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09129" y="2870932"/>
                <a:ext cx="2233492" cy="2469472"/>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p:cNvSpPr txBox="1">
            <a:spLocks/>
          </p:cNvSpPr>
          <p:nvPr/>
        </p:nvSpPr>
        <p:spPr>
          <a:xfrm>
            <a:off x="5809129" y="3732833"/>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Constants:</a:t>
            </a:r>
          </a:p>
          <a:p>
            <a:pPr marL="0" indent="0">
              <a:buFont typeface="Arial"/>
              <a:buNone/>
            </a:pPr>
            <a:r>
              <a:rPr lang="en-US" sz="1800" dirty="0" smtClean="0">
                <a:latin typeface="+mj-lt"/>
              </a:rPr>
              <a:t>200 – </a:t>
            </a:r>
            <a:r>
              <a:rPr lang="en-US" sz="1800" dirty="0" smtClean="0">
                <a:solidFill>
                  <a:srgbClr val="FF0000"/>
                </a:solidFill>
                <a:latin typeface="+mj-lt"/>
              </a:rPr>
              <a:t>current</a:t>
            </a:r>
            <a:r>
              <a:rPr lang="en-US" sz="1800" dirty="0" smtClean="0">
                <a:latin typeface="+mj-lt"/>
              </a:rPr>
              <a:t> weight of pig</a:t>
            </a:r>
          </a:p>
          <a:p>
            <a:pPr marL="0" indent="0">
              <a:buFont typeface="Arial"/>
              <a:buNone/>
            </a:pPr>
            <a:r>
              <a:rPr lang="en-US" sz="1800" dirty="0" smtClean="0">
                <a:latin typeface="+mj-lt"/>
              </a:rPr>
              <a:t>5 – </a:t>
            </a:r>
            <a:r>
              <a:rPr lang="en-US" sz="1800" dirty="0" smtClean="0">
                <a:solidFill>
                  <a:srgbClr val="FF0000"/>
                </a:solidFill>
                <a:latin typeface="+mj-lt"/>
              </a:rPr>
              <a:t>current</a:t>
            </a:r>
            <a:r>
              <a:rPr lang="en-US" sz="1800" dirty="0" smtClean="0">
                <a:latin typeface="+mj-lt"/>
              </a:rPr>
              <a:t> rate of change of pig’s weight</a:t>
            </a:r>
            <a:endParaRPr lang="en-US" sz="1800" dirty="0"/>
          </a:p>
          <a:p>
            <a:pPr marL="0" indent="0">
              <a:buNone/>
            </a:pPr>
            <a:r>
              <a:rPr lang="en-US" sz="1800" dirty="0"/>
              <a:t>$0.45 – cost per day</a:t>
            </a:r>
          </a:p>
          <a:p>
            <a:pPr marL="0" indent="0">
              <a:buNone/>
            </a:pPr>
            <a:r>
              <a:rPr lang="en-US" sz="1800" dirty="0"/>
              <a:t>$0.65 – price per </a:t>
            </a:r>
            <a:r>
              <a:rPr lang="en-US" sz="1800" dirty="0" smtClean="0"/>
              <a:t>pound</a:t>
            </a:r>
          </a:p>
          <a:p>
            <a:pPr marL="0" indent="0">
              <a:buNone/>
            </a:pPr>
            <a:r>
              <a:rPr lang="en-US" sz="1800" dirty="0"/>
              <a:t>$0.01 – amount the price decreases per day</a:t>
            </a:r>
          </a:p>
          <a:p>
            <a:pPr marL="0" indent="0">
              <a:buNone/>
            </a:pPr>
            <a:endParaRPr lang="en-US" sz="1800" dirty="0"/>
          </a:p>
        </p:txBody>
      </p:sp>
    </p:spTree>
    <p:extLst>
      <p:ext uri="{BB962C8B-B14F-4D97-AF65-F5344CB8AC3E}">
        <p14:creationId xmlns:p14="http://schemas.microsoft.com/office/powerpoint/2010/main" val="280975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 Step 3</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2 1"/>
          <p:cNvSpPr txBox="1">
            <a:spLocks/>
          </p:cNvSpPr>
          <p:nvPr/>
        </p:nvSpPr>
        <p:spPr>
          <a:xfrm>
            <a:off x="460375" y="1545599"/>
            <a:ext cx="2992931"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r>
              <a:rPr lang="en-US" sz="1800" i="1" dirty="0" smtClean="0">
                <a:latin typeface="+mj-lt"/>
              </a:rPr>
              <a:t>t – </a:t>
            </a:r>
            <a:r>
              <a:rPr lang="en-US" sz="1800" dirty="0" smtClean="0">
                <a:latin typeface="+mj-lt"/>
              </a:rPr>
              <a:t>time (in days)</a:t>
            </a:r>
          </a:p>
          <a:p>
            <a:pPr marL="0" indent="0">
              <a:buFont typeface="Arial"/>
              <a:buNone/>
            </a:pPr>
            <a:r>
              <a:rPr lang="en-US" sz="1800" i="1" dirty="0" smtClean="0">
                <a:latin typeface="+mj-lt"/>
              </a:rPr>
              <a:t>w – </a:t>
            </a:r>
            <a:r>
              <a:rPr lang="en-US" sz="1800" dirty="0" smtClean="0">
                <a:latin typeface="+mj-lt"/>
              </a:rPr>
              <a:t>weight of pig (lbs.)</a:t>
            </a:r>
          </a:p>
          <a:p>
            <a:pPr marL="0" indent="0">
              <a:buFont typeface="Arial"/>
              <a:buNone/>
            </a:pPr>
            <a:r>
              <a:rPr lang="en-US" sz="1800" i="1" dirty="0" smtClean="0">
                <a:latin typeface="+mj-lt"/>
              </a:rPr>
              <a:t>p – </a:t>
            </a:r>
            <a:r>
              <a:rPr lang="en-US" sz="1800" dirty="0" smtClean="0">
                <a:latin typeface="+mj-lt"/>
              </a:rPr>
              <a:t>price for pigs ($/lb.)</a:t>
            </a:r>
          </a:p>
          <a:p>
            <a:pPr marL="0" indent="0">
              <a:buFont typeface="Arial"/>
              <a:buNone/>
            </a:pPr>
            <a:endParaRPr lang="en-US" sz="1800" i="1" dirty="0">
              <a:latin typeface="+mj-lt"/>
            </a:endParaRPr>
          </a:p>
          <a:p>
            <a:pPr marL="0" indent="0">
              <a:buFont typeface="Arial"/>
              <a:buNone/>
            </a:pPr>
            <a:r>
              <a:rPr lang="en-US" sz="1800" i="1" dirty="0" smtClean="0">
                <a:latin typeface="+mj-lt"/>
              </a:rPr>
              <a:t>C – </a:t>
            </a:r>
            <a:r>
              <a:rPr lang="en-US" sz="1800" dirty="0" smtClean="0">
                <a:latin typeface="+mj-lt"/>
              </a:rPr>
              <a:t>cost of keeping pig</a:t>
            </a:r>
          </a:p>
          <a:p>
            <a:pPr marL="0" indent="0">
              <a:buFont typeface="Arial"/>
              <a:buNone/>
            </a:pPr>
            <a:r>
              <a:rPr lang="en-US" sz="1800" i="1" dirty="0" smtClean="0">
                <a:latin typeface="+mj-lt"/>
              </a:rPr>
              <a:t>R – </a:t>
            </a:r>
            <a:r>
              <a:rPr lang="en-US" sz="1800" dirty="0" smtClean="0">
                <a:latin typeface="+mj-lt"/>
              </a:rPr>
              <a:t>revenue obtained by selling the pig</a:t>
            </a:r>
          </a:p>
          <a:p>
            <a:pPr marL="0" indent="0">
              <a:buFont typeface="Arial"/>
              <a:buNone/>
            </a:pPr>
            <a:r>
              <a:rPr lang="en-US" sz="1800" i="1" dirty="0" smtClean="0">
                <a:latin typeface="+mj-lt"/>
              </a:rPr>
              <a:t>P – profit </a:t>
            </a:r>
          </a:p>
        </p:txBody>
      </p:sp>
      <mc:AlternateContent xmlns:mc="http://schemas.openxmlformats.org/markup-compatibility/2006" xmlns:a14="http://schemas.microsoft.com/office/drawing/2010/main">
        <mc:Choice Requires="a14">
          <p:sp>
            <p:nvSpPr>
              <p:cNvPr id="8" name="Content Placeholder 2 2"/>
              <p:cNvSpPr txBox="1">
                <a:spLocks/>
              </p:cNvSpPr>
              <p:nvPr/>
            </p:nvSpPr>
            <p:spPr>
              <a:xfrm>
                <a:off x="3113819" y="1545599"/>
                <a:ext cx="2233492" cy="246947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≥0</m:t>
                      </m:r>
                    </m:oMath>
                  </m:oMathPara>
                </a14:m>
                <a:endParaRPr lang="en-US" sz="1800" b="0" i="1" dirty="0" smtClean="0">
                  <a:latin typeface="+mj-lt"/>
                </a:endParaRPr>
              </a:p>
              <a:p>
                <a:pPr marL="0" indent="0">
                  <a:buNone/>
                </a:pPr>
                <a14:m>
                  <m:oMathPara xmlns:m="http://schemas.openxmlformats.org/officeDocument/2006/math">
                    <m:oMathParaPr>
                      <m:jc m:val="left"/>
                    </m:oMathParaPr>
                    <m:oMath xmlns:m="http://schemas.openxmlformats.org/officeDocument/2006/math">
                      <m:r>
                        <a:rPr lang="en-US" sz="1800" i="1">
                          <a:solidFill>
                            <a:srgbClr val="FF0000"/>
                          </a:solidFill>
                          <a:latin typeface="Cambria Math" panose="02040503050406030204" pitchFamily="18" charset="0"/>
                        </a:rPr>
                        <m:t>𝑤</m:t>
                      </m:r>
                      <m:r>
                        <a:rPr lang="en-US" sz="1800" i="1">
                          <a:solidFill>
                            <a:srgbClr val="FF0000"/>
                          </a:solidFill>
                          <a:latin typeface="Cambria Math" panose="02040503050406030204" pitchFamily="18" charset="0"/>
                        </a:rPr>
                        <m:t>=</m:t>
                      </m:r>
                      <m:sSup>
                        <m:sSupPr>
                          <m:ctrlPr>
                            <a:rPr lang="en-US" sz="1800" i="1">
                              <a:solidFill>
                                <a:srgbClr val="FF0000"/>
                              </a:solidFill>
                              <a:latin typeface="Cambria Math" panose="02040503050406030204" pitchFamily="18" charset="0"/>
                            </a:rPr>
                          </m:ctrlPr>
                        </m:sSupPr>
                        <m:e>
                          <m:r>
                            <a:rPr lang="en-US" sz="1800" i="1">
                              <a:solidFill>
                                <a:srgbClr val="FF0000"/>
                              </a:solidFill>
                              <a:latin typeface="Cambria Math" panose="02040503050406030204" pitchFamily="18" charset="0"/>
                            </a:rPr>
                            <m:t>200</m:t>
                          </m:r>
                          <m:r>
                            <a:rPr lang="en-US" sz="1800" i="1">
                              <a:solidFill>
                                <a:srgbClr val="FF0000"/>
                              </a:solidFill>
                              <a:latin typeface="Cambria Math" panose="02040503050406030204" pitchFamily="18" charset="0"/>
                            </a:rPr>
                            <m:t>𝑒</m:t>
                          </m:r>
                        </m:e>
                        <m:sup>
                          <m:r>
                            <a:rPr lang="en-US" sz="1800" i="1">
                              <a:solidFill>
                                <a:srgbClr val="FF0000"/>
                              </a:solidFill>
                              <a:latin typeface="Cambria Math" panose="02040503050406030204" pitchFamily="18" charset="0"/>
                            </a:rPr>
                            <m:t>0.025</m:t>
                          </m:r>
                          <m:r>
                            <a:rPr lang="en-US" sz="1800" i="1">
                              <a:solidFill>
                                <a:srgbClr val="FF0000"/>
                              </a:solidFill>
                              <a:latin typeface="Cambria Math" panose="02040503050406030204" pitchFamily="18" charset="0"/>
                            </a:rPr>
                            <m:t>𝑡</m:t>
                          </m:r>
                        </m:sup>
                      </m:sSup>
                    </m:oMath>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=0.65−0.01</m:t>
                      </m:r>
                      <m:r>
                        <a:rPr lang="en-US" sz="1800" b="0" i="1" smtClean="0">
                          <a:latin typeface="Cambria Math" panose="02040503050406030204" pitchFamily="18" charset="0"/>
                        </a:rPr>
                        <m:t>𝑡</m:t>
                      </m:r>
                    </m:oMath>
                  </m:oMathPara>
                </a14:m>
                <a:endParaRPr lang="en-US" sz="1800" b="0" dirty="0" smtClean="0">
                  <a:latin typeface="+mj-lt"/>
                </a:endParaRPr>
              </a:p>
              <a:p>
                <a:pPr marL="0" indent="0">
                  <a:buFont typeface="Arial"/>
                  <a:buNone/>
                </a:pPr>
                <a:endParaRPr lang="en-US" sz="1800" b="0" dirty="0" smtClean="0">
                  <a:latin typeface="+mj-lt"/>
                </a:endParaRPr>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=0.45</m:t>
                      </m:r>
                      <m:r>
                        <a:rPr lang="en-US" sz="1800" b="0" i="1" smtClean="0">
                          <a:latin typeface="Cambria Math" panose="02040503050406030204" pitchFamily="18" charset="0"/>
                        </a:rPr>
                        <m:t>𝑡</m:t>
                      </m:r>
                    </m:oMath>
                    <m:oMath xmlns:m="http://schemas.openxmlformats.org/officeDocument/2006/math">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𝑤</m:t>
                      </m:r>
                    </m:oMath>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𝐶</m:t>
                      </m:r>
                    </m:oMath>
                  </m:oMathPara>
                </a14:m>
                <a:endParaRPr lang="en-US" sz="1800" dirty="0" smtClean="0">
                  <a:latin typeface="+mj-lt"/>
                </a:endParaRPr>
              </a:p>
            </p:txBody>
          </p:sp>
        </mc:Choice>
        <mc:Fallback xmlns="">
          <p:sp>
            <p:nvSpPr>
              <p:cNvPr id="8" name="Content Placeholder 2 2"/>
              <p:cNvSpPr txBox="1">
                <a:spLocks noRot="1" noChangeAspect="1" noMove="1" noResize="1" noEditPoints="1" noAdjustHandles="1" noChangeArrowheads="1" noChangeShapeType="1" noTextEdit="1"/>
              </p:cNvSpPr>
              <p:nvPr/>
            </p:nvSpPr>
            <p:spPr>
              <a:xfrm>
                <a:off x="3113819" y="1545599"/>
                <a:ext cx="2233492" cy="246947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3"/>
              <p:cNvSpPr txBox="1">
                <a:spLocks/>
              </p:cNvSpPr>
              <p:nvPr/>
            </p:nvSpPr>
            <p:spPr>
              <a:xfrm>
                <a:off x="5068158" y="1545599"/>
                <a:ext cx="1954881" cy="800437"/>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𝑃</m:t>
                    </m:r>
                  </m:oMath>
                </a14:m>
                <a:endParaRPr lang="en-US" sz="1800" dirty="0" smtClean="0">
                  <a:latin typeface="+mj-lt"/>
                </a:endParaRPr>
              </a:p>
            </p:txBody>
          </p:sp>
        </mc:Choice>
        <mc:Fallback xmlns="">
          <p:sp>
            <p:nvSpPr>
              <p:cNvPr id="9" name="Content Placeholder 2 3"/>
              <p:cNvSpPr txBox="1">
                <a:spLocks noRot="1" noChangeAspect="1" noMove="1" noResize="1" noEditPoints="1" noAdjustHandles="1" noChangeArrowheads="1" noChangeShapeType="1" noTextEdit="1"/>
              </p:cNvSpPr>
              <p:nvPr/>
            </p:nvSpPr>
            <p:spPr>
              <a:xfrm>
                <a:off x="5068158" y="1545599"/>
                <a:ext cx="1954881" cy="800437"/>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11" name="Content Placeholder 2 4"/>
          <p:cNvSpPr txBox="1">
            <a:spLocks/>
          </p:cNvSpPr>
          <p:nvPr/>
        </p:nvSpPr>
        <p:spPr>
          <a:xfrm>
            <a:off x="6401645" y="1541079"/>
            <a:ext cx="2742355"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Constants:</a:t>
            </a:r>
          </a:p>
          <a:p>
            <a:pPr marL="0" indent="0">
              <a:buNone/>
            </a:pPr>
            <a:r>
              <a:rPr lang="en-US" sz="1800" dirty="0" smtClean="0">
                <a:latin typeface="+mj-lt"/>
              </a:rPr>
              <a:t>200 – </a:t>
            </a:r>
            <a:r>
              <a:rPr lang="en-US" sz="1800" dirty="0">
                <a:solidFill>
                  <a:srgbClr val="FF0000"/>
                </a:solidFill>
              </a:rPr>
              <a:t>current</a:t>
            </a:r>
            <a:r>
              <a:rPr lang="en-US" sz="1800" dirty="0" smtClean="0">
                <a:latin typeface="+mj-lt"/>
              </a:rPr>
              <a:t> weight of pig</a:t>
            </a:r>
          </a:p>
          <a:p>
            <a:pPr marL="0" indent="0">
              <a:buNone/>
            </a:pPr>
            <a:r>
              <a:rPr lang="en-US" sz="1800" dirty="0" smtClean="0">
                <a:latin typeface="+mj-lt"/>
              </a:rPr>
              <a:t>5 – </a:t>
            </a:r>
            <a:r>
              <a:rPr lang="en-US" sz="1800" dirty="0" smtClean="0">
                <a:solidFill>
                  <a:srgbClr val="FF0000"/>
                </a:solidFill>
              </a:rPr>
              <a:t>current </a:t>
            </a:r>
            <a:r>
              <a:rPr lang="en-US" sz="1800" dirty="0" smtClean="0">
                <a:latin typeface="+mj-lt"/>
              </a:rPr>
              <a:t>rate of change of pig’s weight</a:t>
            </a:r>
            <a:endParaRPr lang="en-US" sz="1800" dirty="0"/>
          </a:p>
          <a:p>
            <a:pPr marL="0" indent="0">
              <a:buNone/>
            </a:pPr>
            <a:r>
              <a:rPr lang="en-US" sz="1800" dirty="0"/>
              <a:t>$0.45 – cost per day</a:t>
            </a:r>
          </a:p>
          <a:p>
            <a:pPr marL="0" indent="0">
              <a:buNone/>
            </a:pPr>
            <a:r>
              <a:rPr lang="en-US" sz="1800" dirty="0"/>
              <a:t>$0.65 – price per </a:t>
            </a:r>
            <a:r>
              <a:rPr lang="en-US" sz="1800" dirty="0" smtClean="0"/>
              <a:t>pound</a:t>
            </a:r>
          </a:p>
          <a:p>
            <a:pPr marL="0" indent="0">
              <a:buNone/>
            </a:pPr>
            <a:r>
              <a:rPr lang="en-US" sz="1800" dirty="0"/>
              <a:t>$0.01 – amount the price decreases per day</a:t>
            </a:r>
          </a:p>
          <a:p>
            <a:pPr marL="0" indent="0">
              <a:buNone/>
            </a:pPr>
            <a:endParaRPr lang="en-US" sz="1800" dirty="0"/>
          </a:p>
        </p:txBody>
      </p:sp>
      <mc:AlternateContent xmlns:mc="http://schemas.openxmlformats.org/markup-compatibility/2006" xmlns:a14="http://schemas.microsoft.com/office/drawing/2010/main">
        <mc:Choice Requires="a14">
          <p:sp>
            <p:nvSpPr>
              <p:cNvPr id="16" name="TextBox 15"/>
              <p:cNvSpPr txBox="1"/>
              <p:nvPr/>
            </p:nvSpPr>
            <p:spPr>
              <a:xfrm>
                <a:off x="2316885" y="4158758"/>
                <a:ext cx="6540788" cy="649409"/>
              </a:xfrm>
              <a:prstGeom prst="rect">
                <a:avLst/>
              </a:prstGeom>
              <a:noFill/>
            </p:spPr>
            <p:txBody>
              <a:bodyPr wrap="square" rtlCol="0">
                <a:spAutoFit/>
              </a:bodyPr>
              <a:lstStyle/>
              <a:p>
                <a:r>
                  <a:rPr lang="en-US" dirty="0" smtClean="0"/>
                  <a:t>Working backwards through our assumptions we want to maximize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−0.45</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200</m:t>
                          </m:r>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0.025</m:t>
                          </m:r>
                          <m:r>
                            <a:rPr lang="en-US" i="1">
                              <a:solidFill>
                                <a:srgbClr val="FF0000"/>
                              </a:solidFill>
                              <a:latin typeface="Cambria Math" panose="02040503050406030204" pitchFamily="18" charset="0"/>
                            </a:rPr>
                            <m:t>𝑡</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0.65−0.01</m:t>
                          </m:r>
                          <m:r>
                            <a:rPr lang="en-US" b="0" i="1" smtClean="0">
                              <a:latin typeface="Cambria Math" panose="02040503050406030204" pitchFamily="18" charset="0"/>
                            </a:rPr>
                            <m:t>𝑡</m:t>
                          </m:r>
                        </m:e>
                      </m:d>
                      <m:r>
                        <a:rPr lang="en-US" b="0" i="1" smtClean="0">
                          <a:latin typeface="Cambria Math" panose="02040503050406030204" pitchFamily="18" charset="0"/>
                        </a:rPr>
                        <m:t>−0.45</m:t>
                      </m:r>
                      <m:r>
                        <a:rPr lang="en-US" b="0" i="1" smtClean="0">
                          <a:latin typeface="Cambria Math" panose="02040503050406030204" pitchFamily="18" charset="0"/>
                        </a:rPr>
                        <m:t>𝑡</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316885" y="4158758"/>
                <a:ext cx="6540788" cy="649409"/>
              </a:xfrm>
              <a:prstGeom prst="rect">
                <a:avLst/>
              </a:prstGeom>
              <a:blipFill>
                <a:blip r:embed="rId6"/>
                <a:stretch>
                  <a:fillRect l="-746" t="-4673" b="-3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7200" y="4884940"/>
                <a:ext cx="7282873" cy="1200329"/>
              </a:xfrm>
              <a:prstGeom prst="rect">
                <a:avLst/>
              </a:prstGeom>
              <a:noFill/>
            </p:spPr>
            <p:txBody>
              <a:bodyPr wrap="square" rtlCol="0">
                <a:spAutoFit/>
              </a:bodyPr>
              <a:lstStyle/>
              <a:p>
                <a:r>
                  <a:rPr lang="en-US" dirty="0" smtClean="0"/>
                  <a:t>Substituting </a:t>
                </a:r>
                <a:r>
                  <a:rPr lang="en-US" i="1" dirty="0" smtClean="0"/>
                  <a:t>x </a:t>
                </a:r>
                <a:r>
                  <a:rPr lang="en-US" dirty="0" smtClean="0"/>
                  <a:t>for </a:t>
                </a:r>
                <a:r>
                  <a:rPr lang="en-US" i="1" dirty="0" smtClean="0"/>
                  <a:t>t </a:t>
                </a:r>
                <a:r>
                  <a:rPr lang="en-US" dirty="0" smtClean="0"/>
                  <a:t>and </a:t>
                </a:r>
                <a:r>
                  <a:rPr lang="en-US" i="1" dirty="0" smtClean="0"/>
                  <a:t>y=f(x) </a:t>
                </a:r>
                <a:r>
                  <a:rPr lang="en-US" dirty="0" smtClean="0"/>
                  <a:t>for </a:t>
                </a:r>
                <a:r>
                  <a:rPr lang="en-US" i="1" dirty="0" smtClean="0"/>
                  <a:t>P </a:t>
                </a:r>
                <a:r>
                  <a:rPr lang="en-US" dirty="0" smtClean="0"/>
                  <a:t>we get the regular old calculus problem Maximize the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200</m:t>
                          </m:r>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0.025</m:t>
                          </m:r>
                          <m:r>
                            <a:rPr lang="en-US" b="0" i="1" smtClean="0">
                              <a:solidFill>
                                <a:srgbClr val="FF0000"/>
                              </a:solidFill>
                              <a:latin typeface="Cambria Math" panose="02040503050406030204" pitchFamily="18" charset="0"/>
                            </a:rPr>
                            <m:t>𝑥</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0.65−0.01</m:t>
                          </m:r>
                          <m:r>
                            <a:rPr lang="en-US" b="0" i="1" smtClean="0">
                              <a:latin typeface="Cambria Math" panose="02040503050406030204" pitchFamily="18" charset="0"/>
                            </a:rPr>
                            <m:t>𝑥</m:t>
                          </m:r>
                        </m:e>
                      </m:d>
                      <m:r>
                        <a:rPr lang="en-US" b="0" i="1" smtClean="0">
                          <a:latin typeface="Cambria Math" panose="02040503050406030204" pitchFamily="18" charset="0"/>
                        </a:rPr>
                        <m:t>−0.45</m:t>
                      </m:r>
                      <m:r>
                        <a:rPr lang="en-US" b="0" i="1" smtClean="0">
                          <a:latin typeface="Cambria Math" panose="02040503050406030204" pitchFamily="18" charset="0"/>
                        </a:rPr>
                        <m:t>𝑥</m:t>
                      </m:r>
                    </m:oMath>
                  </m:oMathPara>
                </a14:m>
                <a:endParaRPr lang="en-US" dirty="0" smtClean="0"/>
              </a:p>
              <a:p>
                <a:r>
                  <a:rPr lang="en-US" dirty="0"/>
                  <a:t>o</a:t>
                </a:r>
                <a:r>
                  <a:rPr lang="en-US" dirty="0" smtClean="0"/>
                  <a:t>n the interval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200" y="4884940"/>
                <a:ext cx="7282873" cy="1200329"/>
              </a:xfrm>
              <a:prstGeom prst="rect">
                <a:avLst/>
              </a:prstGeom>
              <a:blipFill>
                <a:blip r:embed="rId7"/>
                <a:stretch>
                  <a:fillRect l="-669" t="-2538" b="-7614"/>
                </a:stretch>
              </a:blipFill>
            </p:spPr>
            <p:txBody>
              <a:bodyPr/>
              <a:lstStyle/>
              <a:p>
                <a:r>
                  <a:rPr lang="en-US">
                    <a:noFill/>
                  </a:rPr>
                  <a:t> </a:t>
                </a:r>
              </a:p>
            </p:txBody>
          </p:sp>
        </mc:Fallback>
      </mc:AlternateContent>
    </p:spTree>
    <p:extLst>
      <p:ext uri="{BB962C8B-B14F-4D97-AF65-F5344CB8AC3E}">
        <p14:creationId xmlns:p14="http://schemas.microsoft.com/office/powerpoint/2010/main" val="176974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4098636" y="3109723"/>
            <a:ext cx="5001355" cy="3175463"/>
          </a:xfrm>
          <a:prstGeom prst="rect">
            <a:avLst/>
          </a:prstGeom>
        </p:spPr>
      </p:pic>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Selling a Pig – Step 4</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7" name="TextBox 16"/>
              <p:cNvSpPr txBox="1"/>
              <p:nvPr/>
            </p:nvSpPr>
            <p:spPr>
              <a:xfrm>
                <a:off x="457200" y="1683243"/>
                <a:ext cx="7282873" cy="923330"/>
              </a:xfrm>
              <a:prstGeom prst="rect">
                <a:avLst/>
              </a:prstGeom>
              <a:noFill/>
            </p:spPr>
            <p:txBody>
              <a:bodyPr wrap="square" rtlCol="0">
                <a:spAutoFit/>
              </a:bodyPr>
              <a:lstStyle/>
              <a:p>
                <a:r>
                  <a:rPr lang="en-US" dirty="0" smtClean="0"/>
                  <a:t>Maximize the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200</m:t>
                          </m:r>
                          <m:r>
                            <a:rPr lang="en-US" i="1">
                              <a:solidFill>
                                <a:srgbClr val="FF0000"/>
                              </a:solidFill>
                              <a:latin typeface="Cambria Math" panose="02040503050406030204" pitchFamily="18" charset="0"/>
                            </a:rPr>
                            <m:t>𝑒</m:t>
                          </m:r>
                        </m:e>
                        <m:sup>
                          <m:r>
                            <a:rPr lang="en-US" i="1">
                              <a:solidFill>
                                <a:srgbClr val="FF0000"/>
                              </a:solidFill>
                              <a:latin typeface="Cambria Math" panose="02040503050406030204" pitchFamily="18" charset="0"/>
                            </a:rPr>
                            <m:t>0.025</m:t>
                          </m:r>
                          <m:r>
                            <a:rPr lang="en-US" i="1">
                              <a:solidFill>
                                <a:srgbClr val="FF0000"/>
                              </a:solidFill>
                              <a:latin typeface="Cambria Math" panose="02040503050406030204" pitchFamily="18" charset="0"/>
                            </a:rPr>
                            <m:t>𝑥</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0.65−0.01</m:t>
                          </m:r>
                          <m:r>
                            <a:rPr lang="en-US" b="0" i="1" smtClean="0">
                              <a:latin typeface="Cambria Math" panose="02040503050406030204" pitchFamily="18" charset="0"/>
                            </a:rPr>
                            <m:t>𝑥</m:t>
                          </m:r>
                        </m:e>
                      </m:d>
                      <m:r>
                        <a:rPr lang="en-US" b="0" i="1" smtClean="0">
                          <a:latin typeface="Cambria Math" panose="02040503050406030204" pitchFamily="18" charset="0"/>
                        </a:rPr>
                        <m:t>−0.45</m:t>
                      </m:r>
                      <m:r>
                        <a:rPr lang="en-US" b="0" i="1" smtClean="0">
                          <a:latin typeface="Cambria Math" panose="02040503050406030204" pitchFamily="18" charset="0"/>
                        </a:rPr>
                        <m:t>𝑥</m:t>
                      </m:r>
                    </m:oMath>
                  </m:oMathPara>
                </a14:m>
                <a:endParaRPr lang="en-US" dirty="0" smtClean="0"/>
              </a:p>
              <a:p>
                <a:r>
                  <a:rPr lang="en-US" dirty="0"/>
                  <a:t>o</a:t>
                </a:r>
                <a:r>
                  <a:rPr lang="en-US" dirty="0" smtClean="0"/>
                  <a:t>n the interval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7200" y="1683243"/>
                <a:ext cx="7282873" cy="923330"/>
              </a:xfrm>
              <a:prstGeom prst="rect">
                <a:avLst/>
              </a:prstGeom>
              <a:blipFill>
                <a:blip r:embed="rId5"/>
                <a:stretch>
                  <a:fillRect l="-669" t="-3289" b="-9868"/>
                </a:stretch>
              </a:blipFill>
            </p:spPr>
            <p:txBody>
              <a:bodyPr/>
              <a:lstStyle/>
              <a:p>
                <a:r>
                  <a:rPr lang="en-US">
                    <a:noFill/>
                  </a:rPr>
                  <a:t> </a:t>
                </a:r>
              </a:p>
            </p:txBody>
          </p:sp>
        </mc:Fallback>
      </mc:AlternateContent>
      <p:sp>
        <p:nvSpPr>
          <p:cNvPr id="12" name="TextBox 11"/>
          <p:cNvSpPr txBox="1"/>
          <p:nvPr/>
        </p:nvSpPr>
        <p:spPr>
          <a:xfrm>
            <a:off x="457200" y="2619720"/>
            <a:ext cx="8226425" cy="369332"/>
          </a:xfrm>
          <a:prstGeom prst="rect">
            <a:avLst/>
          </a:prstGeom>
          <a:noFill/>
        </p:spPr>
        <p:txBody>
          <a:bodyPr wrap="square" rtlCol="0">
            <a:spAutoFit/>
          </a:bodyPr>
          <a:lstStyle/>
          <a:p>
            <a:r>
              <a:rPr lang="en-US" dirty="0" err="1" smtClean="0"/>
              <a:t>i</a:t>
            </a:r>
            <a:r>
              <a:rPr lang="en-US" dirty="0" smtClean="0"/>
              <a:t>) This is still a one variable optimization problem:</a:t>
            </a:r>
          </a:p>
        </p:txBody>
      </p:sp>
      <mc:AlternateContent xmlns:mc="http://schemas.openxmlformats.org/markup-compatibility/2006" xmlns:a14="http://schemas.microsoft.com/office/drawing/2010/main">
        <mc:Choice Requires="a14">
          <p:sp>
            <p:nvSpPr>
              <p:cNvPr id="14" name="TextBox 13"/>
              <p:cNvSpPr txBox="1"/>
              <p:nvPr/>
            </p:nvSpPr>
            <p:spPr>
              <a:xfrm>
                <a:off x="460375" y="3388140"/>
                <a:ext cx="8226425" cy="646331"/>
              </a:xfrm>
              <a:prstGeom prst="rect">
                <a:avLst/>
              </a:prstGeom>
              <a:noFill/>
            </p:spPr>
            <p:txBody>
              <a:bodyPr wrap="square" rtlCol="0">
                <a:spAutoFit/>
              </a:bodyPr>
              <a:lstStyle/>
              <a:p>
                <a:r>
                  <a:rPr lang="en-US" dirty="0" smtClean="0"/>
                  <a:t>ii) We now use </a:t>
                </a:r>
                <a:r>
                  <a:rPr lang="en-US" dirty="0" err="1" smtClean="0">
                    <a:solidFill>
                      <a:srgbClr val="0070C0"/>
                    </a:solidFill>
                    <a:latin typeface="Consolas" panose="020B0609020204030204" pitchFamily="49" charset="0"/>
                  </a:rPr>
                  <a:t>sympy</a:t>
                </a:r>
                <a:r>
                  <a:rPr lang="en-US" dirty="0" smtClean="0"/>
                  <a:t> in python to find the derivative</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5.0</m:t>
                      </m:r>
                      <m:d>
                        <m:dPr>
                          <m:ctrlPr>
                            <a:rPr lang="en-US" i="1">
                              <a:latin typeface="Cambria Math" panose="02040503050406030204" pitchFamily="18" charset="0"/>
                            </a:rPr>
                          </m:ctrlPr>
                        </m:dPr>
                        <m:e>
                          <m:r>
                            <a:rPr lang="en-US" i="1">
                              <a:latin typeface="Cambria Math" panose="02040503050406030204" pitchFamily="18" charset="0"/>
                            </a:rPr>
                            <m:t>−0.01</m:t>
                          </m:r>
                          <m:r>
                            <a:rPr lang="en-US" i="1">
                              <a:latin typeface="Cambria Math" panose="02040503050406030204" pitchFamily="18" charset="0"/>
                            </a:rPr>
                            <m:t>𝑥</m:t>
                          </m:r>
                          <m:r>
                            <a:rPr lang="en-US" i="1">
                              <a:latin typeface="Cambria Math" panose="02040503050406030204" pitchFamily="18" charset="0"/>
                            </a:rPr>
                            <m:t> + 0.65</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− 2.0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− 0.45</m:t>
                      </m:r>
                    </m:oMath>
                  </m:oMathPara>
                </a14:m>
                <a:endParaRPr lang="en-US"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60375" y="3388140"/>
                <a:ext cx="8226425" cy="646331"/>
              </a:xfrm>
              <a:prstGeom prst="rect">
                <a:avLst/>
              </a:prstGeom>
              <a:blipFill>
                <a:blip r:embed="rId6"/>
                <a:stretch>
                  <a:fillRect l="-667" t="-566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0375" y="4034471"/>
                <a:ext cx="8226425" cy="649409"/>
              </a:xfrm>
              <a:prstGeom prst="rect">
                <a:avLst/>
              </a:prstGeom>
              <a:noFill/>
            </p:spPr>
            <p:txBody>
              <a:bodyPr wrap="square" rtlCol="0">
                <a:spAutoFit/>
              </a:bodyPr>
              <a:lstStyle/>
              <a:p>
                <a:r>
                  <a:rPr lang="en-US" dirty="0" smtClean="0"/>
                  <a:t>iii) To find the critical point we need to solve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5.0</m:t>
                      </m:r>
                      <m:d>
                        <m:dPr>
                          <m:ctrlPr>
                            <a:rPr lang="en-US" i="1">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0.01</m:t>
                          </m:r>
                          <m:r>
                            <a:rPr lang="en-US" i="1">
                              <a:latin typeface="Cambria Math" panose="02040503050406030204" pitchFamily="18" charset="0"/>
                            </a:rPr>
                            <m:t>𝑥</m:t>
                          </m:r>
                          <m:r>
                            <a:rPr lang="en-US" i="1">
                              <a:latin typeface="Cambria Math" panose="02040503050406030204" pitchFamily="18" charset="0"/>
                            </a:rPr>
                            <m:t> + 0.65</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m:t>
                          </m:r>
                          <m:r>
                            <a:rPr lang="en-US" i="1">
                              <a:latin typeface="Cambria Math" panose="02040503050406030204" pitchFamily="18" charset="0"/>
                            </a:rPr>
                            <m:t>.025</m:t>
                          </m:r>
                          <m:r>
                            <a:rPr lang="en-US" i="1">
                              <a:latin typeface="Cambria Math" panose="02040503050406030204" pitchFamily="18" charset="0"/>
                            </a:rPr>
                            <m:t>𝑥</m:t>
                          </m:r>
                        </m:sup>
                      </m:sSup>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 2.0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0.025</m:t>
                          </m:r>
                          <m:r>
                            <a:rPr lang="en-US" i="1">
                              <a:latin typeface="Cambria Math" panose="02040503050406030204" pitchFamily="18" charset="0"/>
                            </a:rPr>
                            <m:t>𝑥</m:t>
                          </m:r>
                        </m:sup>
                      </m:sSup>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 0.45</m:t>
                      </m:r>
                    </m:oMath>
                  </m:oMathPara>
                </a14:m>
                <a:endParaRPr lang="en-US"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460375" y="4034471"/>
                <a:ext cx="8226425" cy="649409"/>
              </a:xfrm>
              <a:prstGeom prst="rect">
                <a:avLst/>
              </a:prstGeom>
              <a:blipFill>
                <a:blip r:embed="rId7"/>
                <a:stretch>
                  <a:fillRect l="-667" t="-5660"/>
                </a:stretch>
              </a:blipFill>
            </p:spPr>
            <p:txBody>
              <a:bodyPr/>
              <a:lstStyle/>
              <a:p>
                <a:r>
                  <a:rPr lang="en-US">
                    <a:noFill/>
                  </a:rPr>
                  <a:t> </a:t>
                </a:r>
              </a:p>
            </p:txBody>
          </p:sp>
        </mc:Fallback>
      </mc:AlternateContent>
      <p:sp>
        <p:nvSpPr>
          <p:cNvPr id="11" name="TextBox 10"/>
          <p:cNvSpPr txBox="1"/>
          <p:nvPr/>
        </p:nvSpPr>
        <p:spPr>
          <a:xfrm>
            <a:off x="457199" y="4923854"/>
            <a:ext cx="8226425" cy="646331"/>
          </a:xfrm>
          <a:prstGeom prst="rect">
            <a:avLst/>
          </a:prstGeom>
          <a:noFill/>
        </p:spPr>
        <p:txBody>
          <a:bodyPr wrap="square" rtlCol="0">
            <a:spAutoFit/>
          </a:bodyPr>
          <a:lstStyle/>
          <a:p>
            <a:r>
              <a:rPr lang="en-US" dirty="0" smtClean="0"/>
              <a:t>iv) We have no hope of solving the above equation. However, we can approximate the solution very accurately using one of several methods.</a:t>
            </a:r>
          </a:p>
        </p:txBody>
      </p:sp>
    </p:spTree>
    <p:extLst>
      <p:ext uri="{BB962C8B-B14F-4D97-AF65-F5344CB8AC3E}">
        <p14:creationId xmlns:p14="http://schemas.microsoft.com/office/powerpoint/2010/main" val="4289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1+ppt_h/2"/>
                                          </p:val>
                                        </p:tav>
                                      </p:tavLst>
                                    </p:anim>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Approximating Solutions of Equations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457200" y="1531938"/>
                <a:ext cx="8226425" cy="773289"/>
              </a:xfrm>
              <a:prstGeom prst="rect">
                <a:avLst/>
              </a:prstGeom>
              <a:noFill/>
            </p:spPr>
            <p:txBody>
              <a:bodyPr wrap="square" rtlCol="0">
                <a:spAutoFit/>
              </a:bodyPr>
              <a:lstStyle/>
              <a:p>
                <a:r>
                  <a:rPr lang="en-US" sz="2200" dirty="0" smtClean="0"/>
                  <a:t>We need to solve the following equation</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r>
                        <a:rPr lang="en-US" sz="2200" i="1">
                          <a:latin typeface="Cambria Math" panose="02040503050406030204" pitchFamily="18" charset="0"/>
                        </a:rPr>
                        <m:t>5.0</m:t>
                      </m:r>
                      <m:d>
                        <m:dPr>
                          <m:ctrlPr>
                            <a:rPr lang="en-US" sz="2200" i="1">
                              <a:latin typeface="Cambria Math" panose="02040503050406030204" pitchFamily="18" charset="0"/>
                            </a:rPr>
                          </m:ctrlPr>
                        </m:dPr>
                        <m:e>
                          <m:r>
                            <a:rPr lang="en-US" sz="2200" b="0" i="1" smtClean="0">
                              <a:latin typeface="Cambria Math" panose="02040503050406030204" pitchFamily="18" charset="0"/>
                            </a:rPr>
                            <m:t>−</m:t>
                          </m:r>
                          <m:r>
                            <a:rPr lang="en-US" sz="2200" i="1">
                              <a:latin typeface="Cambria Math" panose="02040503050406030204" pitchFamily="18" charset="0"/>
                            </a:rPr>
                            <m:t>0.01</m:t>
                          </m:r>
                          <m:r>
                            <a:rPr lang="en-US" sz="2200" i="1">
                              <a:latin typeface="Cambria Math" panose="02040503050406030204" pitchFamily="18" charset="0"/>
                            </a:rPr>
                            <m:t>𝑥</m:t>
                          </m:r>
                          <m:r>
                            <a:rPr lang="en-US" sz="2200" i="1">
                              <a:latin typeface="Cambria Math" panose="02040503050406030204" pitchFamily="18" charset="0"/>
                            </a:rPr>
                            <m:t> + 0.65</m:t>
                          </m:r>
                        </m:e>
                      </m:d>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0</m:t>
                          </m:r>
                          <m:r>
                            <a:rPr lang="en-US" sz="2200" i="1">
                              <a:latin typeface="Cambria Math" panose="02040503050406030204" pitchFamily="18" charset="0"/>
                            </a:rPr>
                            <m:t>.025</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b="0" i="1" smtClean="0">
                          <a:latin typeface="Cambria Math" panose="02040503050406030204" pitchFamily="18" charset="0"/>
                        </a:rPr>
                        <m:t>−</m:t>
                      </m:r>
                      <m:r>
                        <a:rPr lang="en-US" sz="2200" i="1">
                          <a:latin typeface="Cambria Math" panose="02040503050406030204" pitchFamily="18" charset="0"/>
                        </a:rPr>
                        <m:t> 2.0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i="1">
                              <a:latin typeface="Cambria Math" panose="02040503050406030204" pitchFamily="18" charset="0"/>
                            </a:rPr>
                            <m:t>0.025</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b="0" i="1" smtClean="0">
                          <a:latin typeface="Cambria Math" panose="02040503050406030204" pitchFamily="18" charset="0"/>
                        </a:rPr>
                        <m:t>−</m:t>
                      </m:r>
                      <m:r>
                        <a:rPr lang="en-US" sz="2200" i="1">
                          <a:latin typeface="Cambria Math" panose="02040503050406030204" pitchFamily="18" charset="0"/>
                        </a:rPr>
                        <m:t> 0.45</m:t>
                      </m:r>
                    </m:oMath>
                  </m:oMathPara>
                </a14:m>
                <a:endParaRPr lang="en-US" sz="22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1531938"/>
                <a:ext cx="8226425" cy="773289"/>
              </a:xfrm>
              <a:prstGeom prst="rect">
                <a:avLst/>
              </a:prstGeom>
              <a:blipFill>
                <a:blip r:embed="rId4"/>
                <a:stretch>
                  <a:fillRect l="-964" t="-4724"/>
                </a:stretch>
              </a:blipFill>
            </p:spPr>
            <p:txBody>
              <a:bodyPr/>
              <a:lstStyle/>
              <a:p>
                <a:r>
                  <a:rPr lang="en-US">
                    <a:noFill/>
                  </a:rPr>
                  <a:t> </a:t>
                </a:r>
              </a:p>
            </p:txBody>
          </p:sp>
        </mc:Fallback>
      </mc:AlternateContent>
      <p:sp>
        <p:nvSpPr>
          <p:cNvPr id="5" name="TextBox 4"/>
          <p:cNvSpPr txBox="1"/>
          <p:nvPr/>
        </p:nvSpPr>
        <p:spPr>
          <a:xfrm>
            <a:off x="457200" y="2890682"/>
            <a:ext cx="8096865" cy="2677656"/>
          </a:xfrm>
          <a:prstGeom prst="rect">
            <a:avLst/>
          </a:prstGeom>
          <a:noFill/>
        </p:spPr>
        <p:txBody>
          <a:bodyPr wrap="square" rtlCol="0">
            <a:spAutoFit/>
          </a:bodyPr>
          <a:lstStyle/>
          <a:p>
            <a:r>
              <a:rPr lang="en-US" sz="2400" dirty="0" smtClean="0"/>
              <a:t>There are several numerical methods to approximate solutions to equations such as this. Here is a non-comprehensive list:</a:t>
            </a:r>
          </a:p>
          <a:p>
            <a:pPr marL="285750" indent="-285750">
              <a:buFont typeface="Arial" panose="020B0604020202020204" pitchFamily="34" charset="0"/>
              <a:buChar char="•"/>
            </a:pPr>
            <a:r>
              <a:rPr lang="en-US" sz="2400" dirty="0" smtClean="0"/>
              <a:t>Bisection Method</a:t>
            </a:r>
          </a:p>
          <a:p>
            <a:pPr marL="285750" indent="-285750">
              <a:buFont typeface="Arial" panose="020B0604020202020204" pitchFamily="34" charset="0"/>
              <a:buChar char="•"/>
            </a:pPr>
            <a:r>
              <a:rPr lang="en-US" sz="2400" dirty="0" smtClean="0"/>
              <a:t>Fixed Point Method</a:t>
            </a:r>
          </a:p>
          <a:p>
            <a:pPr marL="285750" indent="-285750">
              <a:buFont typeface="Arial" panose="020B0604020202020204" pitchFamily="34" charset="0"/>
              <a:buChar char="•"/>
            </a:pPr>
            <a:r>
              <a:rPr lang="en-US" sz="2400" dirty="0" smtClean="0"/>
              <a:t>Secant Method</a:t>
            </a:r>
          </a:p>
          <a:p>
            <a:pPr marL="285750" indent="-285750">
              <a:buFont typeface="Arial" panose="020B0604020202020204" pitchFamily="34" charset="0"/>
              <a:buChar char="•"/>
            </a:pPr>
            <a:r>
              <a:rPr lang="en-US" sz="2400" dirty="0" smtClean="0"/>
              <a:t>Newton’s Method</a:t>
            </a:r>
          </a:p>
          <a:p>
            <a:pPr marL="285750" indent="-285750">
              <a:buFont typeface="Arial" panose="020B0604020202020204" pitchFamily="34" charset="0"/>
              <a:buChar char="•"/>
            </a:pPr>
            <a:r>
              <a:rPr lang="en-US" sz="2400" dirty="0" smtClean="0"/>
              <a:t>Brent’s Method</a:t>
            </a:r>
            <a:endParaRPr lang="en-US" sz="2400" dirty="0"/>
          </a:p>
        </p:txBody>
      </p:sp>
    </p:spTree>
    <p:extLst>
      <p:ext uri="{BB962C8B-B14F-4D97-AF65-F5344CB8AC3E}">
        <p14:creationId xmlns:p14="http://schemas.microsoft.com/office/powerpoint/2010/main" val="298084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Bisection Method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p:cNvSpPr txBox="1"/>
              <p:nvPr/>
            </p:nvSpPr>
            <p:spPr>
              <a:xfrm>
                <a:off x="457200" y="1531938"/>
                <a:ext cx="809686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very simple method to 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=0.</m:t>
                    </m:r>
                  </m:oMath>
                </a14:m>
                <a:endParaRPr lang="en-US" sz="2400" dirty="0" smtClean="0"/>
              </a:p>
              <a:p>
                <a:pPr marL="342900" indent="-342900">
                  <a:buFont typeface="Arial" panose="020B0604020202020204" pitchFamily="34" charset="0"/>
                  <a:buChar char="•"/>
                </a:pPr>
                <a:r>
                  <a:rPr lang="en-US" sz="2400" dirty="0" smtClean="0"/>
                  <a:t>Based off the Intermediate Value Theorem</a:t>
                </a:r>
              </a:p>
              <a:p>
                <a:pPr marL="800100" lvl="1" indent="-342900">
                  <a:buFont typeface="Calibri" panose="020F0502020204030204" pitchFamily="34" charset="0"/>
                  <a:buChar char="─"/>
                </a:pPr>
                <a:r>
                  <a:rPr lang="en-US" sz="2400" dirty="0" smtClean="0"/>
                  <a:t>Requires function to be continuous</a:t>
                </a:r>
              </a:p>
              <a:p>
                <a:pPr marL="342900" indent="-342900">
                  <a:buFont typeface="Arial" panose="020B0604020202020204" pitchFamily="34" charset="0"/>
                  <a:buChar char="•"/>
                </a:pPr>
                <a:r>
                  <a:rPr lang="en-US" sz="2400" dirty="0" smtClean="0"/>
                  <a:t>Since the solution area is cut in half you basically gain a “bit” of accuracy on every iteration</a:t>
                </a:r>
              </a:p>
              <a:p>
                <a:endParaRPr lang="en-US" sz="2400" dirty="0" smtClean="0"/>
              </a:p>
              <a:p>
                <a:pPr marL="342900" indent="-342900">
                  <a:buFont typeface="Arial" panose="020B0604020202020204"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531938"/>
                <a:ext cx="8096865" cy="2677656"/>
              </a:xfrm>
              <a:prstGeom prst="rect">
                <a:avLst/>
              </a:prstGeom>
              <a:blipFill>
                <a:blip r:embed="rId4"/>
                <a:stretch>
                  <a:fillRect l="-979" t="-1818" r="-678"/>
                </a:stretch>
              </a:blipFill>
            </p:spPr>
            <p:txBody>
              <a:bodyPr/>
              <a:lstStyle/>
              <a:p>
                <a:r>
                  <a:rPr lang="en-US">
                    <a:noFill/>
                  </a:rPr>
                  <a:t> </a:t>
                </a:r>
              </a:p>
            </p:txBody>
          </p:sp>
        </mc:Fallback>
      </mc:AlternateContent>
      <p:sp>
        <p:nvSpPr>
          <p:cNvPr id="3" name="AutoShape 2" descr="Image result for bisection method"/>
          <p:cNvSpPr>
            <a:spLocks noChangeAspect="1" noChangeArrowheads="1"/>
          </p:cNvSpPr>
          <p:nvPr/>
        </p:nvSpPr>
        <p:spPr bwMode="auto">
          <a:xfrm>
            <a:off x="1305949" y="8584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bisection metho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337" y="3199630"/>
            <a:ext cx="4554663" cy="299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14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1507</Words>
  <Application>Microsoft Office PowerPoint</Application>
  <PresentationFormat>On-screen Show (4:3)</PresentationFormat>
  <Paragraphs>306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Consolas</vt:lpstr>
      <vt:lpstr>Wingdings</vt:lpstr>
      <vt:lpstr>Office Theme</vt:lpstr>
      <vt:lpstr>One Variable Optimization</vt:lpstr>
      <vt:lpstr>Example: Selling a Pig – Original</vt:lpstr>
      <vt:lpstr>Example: Selling a Pig – Modified</vt:lpstr>
      <vt:lpstr>Example: Selling a Pig – Modified</vt:lpstr>
      <vt:lpstr>Example: Selling a Pig – Step 2</vt:lpstr>
      <vt:lpstr>Example: Selling a Pig – Step 3</vt:lpstr>
      <vt:lpstr>Example: Selling a Pig – Step 4</vt:lpstr>
      <vt:lpstr>Approximating Solutions of Equations</vt:lpstr>
      <vt:lpstr>Bisection Method</vt:lpstr>
      <vt:lpstr>Bisection Method</vt:lpstr>
      <vt:lpstr>Secant Method</vt:lpstr>
      <vt:lpstr>Secant Method</vt:lpstr>
      <vt:lpstr>Newton’s Method</vt:lpstr>
      <vt:lpstr>Brent’s (Brent-Dekker) Method</vt:lpstr>
      <vt:lpstr>Example: Selling a Pig – Back to Step 4</vt:lpstr>
      <vt:lpstr>Selling a Pig –Step 4 (Another Python Approach)</vt:lpstr>
      <vt:lpstr>A Work Of Caution</vt:lpstr>
      <vt:lpstr>Selling a Pig – Step 5</vt:lpstr>
      <vt:lpstr>Sensitivity Analysis</vt:lpstr>
      <vt:lpstr>Sensitivity Analysis on c</vt:lpstr>
      <vt:lpstr>Numerical Approximation of Derivatives</vt:lpstr>
      <vt:lpstr>Sensitivity Analysis: Finding dx/dc</vt:lpstr>
      <vt:lpstr>Sensitivity Analysis on c</vt:lpstr>
      <vt:lpstr>Sensitivity Analysis on g</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151</cp:revision>
  <dcterms:created xsi:type="dcterms:W3CDTF">2014-07-15T14:47:24Z</dcterms:created>
  <dcterms:modified xsi:type="dcterms:W3CDTF">2019-02-14T22:33:27Z</dcterms:modified>
</cp:coreProperties>
</file>