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91" r:id="rId3"/>
    <p:sldId id="322" r:id="rId4"/>
    <p:sldId id="323" r:id="rId5"/>
    <p:sldId id="324" r:id="rId6"/>
    <p:sldId id="325" r:id="rId7"/>
    <p:sldId id="299" r:id="rId8"/>
    <p:sldId id="292" r:id="rId9"/>
    <p:sldId id="306" r:id="rId10"/>
    <p:sldId id="326" r:id="rId11"/>
    <p:sldId id="327" r:id="rId12"/>
    <p:sldId id="328" r:id="rId13"/>
    <p:sldId id="329" r:id="rId14"/>
    <p:sldId id="330" r:id="rId15"/>
    <p:sldId id="331" r:id="rId16"/>
    <p:sldId id="332" r:id="rId17"/>
    <p:sldId id="333" r:id="rId18"/>
    <p:sldId id="334" r:id="rId19"/>
    <p:sldId id="335" r:id="rId20"/>
    <p:sldId id="336" r:id="rId21"/>
    <p:sldId id="315" r:id="rId22"/>
    <p:sldId id="337" r:id="rId23"/>
    <p:sldId id="338" r:id="rId24"/>
    <p:sldId id="339" r:id="rId25"/>
    <p:sldId id="31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660"/>
  </p:normalViewPr>
  <p:slideViewPr>
    <p:cSldViewPr snapToGrid="0" snapToObjects="1">
      <p:cViewPr varScale="1">
        <p:scale>
          <a:sx n="124" d="100"/>
          <a:sy n="124" d="100"/>
        </p:scale>
        <p:origin x="204" y="12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172312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1282250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597180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388568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3112219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197607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3149237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432952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776572E-84CF-4A1E-A805-2F38D9E256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190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174055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405433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2700541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1471729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3250268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24</a:t>
            </a:fld>
            <a:endParaRPr lang="en-US"/>
          </a:p>
        </p:txBody>
      </p:sp>
    </p:spTree>
    <p:extLst>
      <p:ext uri="{BB962C8B-B14F-4D97-AF65-F5344CB8AC3E}">
        <p14:creationId xmlns:p14="http://schemas.microsoft.com/office/powerpoint/2010/main" val="3409021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25</a:t>
            </a:fld>
            <a:endParaRPr lang="en-US"/>
          </a:p>
        </p:txBody>
      </p:sp>
    </p:spTree>
    <p:extLst>
      <p:ext uri="{BB962C8B-B14F-4D97-AF65-F5344CB8AC3E}">
        <p14:creationId xmlns:p14="http://schemas.microsoft.com/office/powerpoint/2010/main" val="82931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84</a:t>
            </a:r>
            <a:r>
              <a:rPr lang="en-US" baseline="0" dirty="0" smtClean="0"/>
              <a:t> total calls….the numbers in front the radical represent the sum of the contents of the 4 surrounding cells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177997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424316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7300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Looks like the min is about 6.5 and this occurs at around x=2 and y = 3.</a:t>
            </a:r>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426962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16503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53477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341210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Multivariable Optimization: Numerical Techniques</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Grid Search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575126" y="1417638"/>
            <a:ext cx="7993748" cy="5307627"/>
          </a:xfrm>
          <a:prstGeom prst="rect">
            <a:avLst/>
          </a:prstGeom>
        </p:spPr>
      </p:pic>
    </p:spTree>
    <p:extLst>
      <p:ext uri="{BB962C8B-B14F-4D97-AF65-F5344CB8AC3E}">
        <p14:creationId xmlns:p14="http://schemas.microsoft.com/office/powerpoint/2010/main" val="2601392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Approximating Solution: Grid Search</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60375" y="2603972"/>
                <a:ext cx="8096865"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We perform a grid search with a step size of 0.2 in both the </a:t>
                </a:r>
                <a:r>
                  <a:rPr lang="en-US" sz="2200" i="1" dirty="0" smtClean="0"/>
                  <a:t>x</a:t>
                </a:r>
                <a:r>
                  <a:rPr lang="en-US" sz="2200" dirty="0" smtClean="0"/>
                  <a:t> and </a:t>
                </a:r>
                <a:r>
                  <a:rPr lang="en-US" sz="2200" i="1" dirty="0" smtClean="0"/>
                  <a:t>y</a:t>
                </a:r>
                <a:r>
                  <a:rPr lang="en-US" sz="2200" dirty="0" smtClean="0"/>
                  <a:t> directions.</a:t>
                </a:r>
              </a:p>
              <a:p>
                <a:pPr marL="285750" indent="-285750">
                  <a:buFont typeface="Arial" panose="020B0604020202020204" pitchFamily="34" charset="0"/>
                  <a:buChar char="•"/>
                </a:pPr>
                <a:r>
                  <a:rPr lang="en-US" sz="2200" dirty="0" smtClean="0"/>
                  <a:t>The result is </a:t>
                </a:r>
                <a14:m>
                  <m:oMath xmlns:m="http://schemas.openxmlformats.org/officeDocument/2006/math">
                    <m:r>
                      <a:rPr lang="en-US" sz="2200" i="1" dirty="0" smtClean="0">
                        <a:latin typeface="Cambria Math" panose="02040503050406030204" pitchFamily="18" charset="0"/>
                      </a:rPr>
                      <m:t>𝑥</m:t>
                    </m:r>
                    <m:r>
                      <a:rPr lang="en-US" sz="2200" i="1" dirty="0" smtClean="0">
                        <a:latin typeface="Cambria Math" panose="02040503050406030204" pitchFamily="18" charset="0"/>
                      </a:rPr>
                      <m:t>=1.6 </m:t>
                    </m:r>
                  </m:oMath>
                </a14:m>
                <a:r>
                  <a:rPr lang="en-US" sz="2200" dirty="0" smtClean="0"/>
                  <a:t>and </a:t>
                </a:r>
                <a14:m>
                  <m:oMath xmlns:m="http://schemas.openxmlformats.org/officeDocument/2006/math">
                    <m:r>
                      <a:rPr lang="en-US" sz="2200" i="1" dirty="0" smtClean="0">
                        <a:latin typeface="Cambria Math" panose="02040503050406030204" pitchFamily="18" charset="0"/>
                      </a:rPr>
                      <m:t>𝑦</m:t>
                    </m:r>
                    <m:r>
                      <a:rPr lang="en-US" sz="2200" i="1" dirty="0" smtClean="0">
                        <a:latin typeface="Cambria Math" panose="02040503050406030204" pitchFamily="18" charset="0"/>
                      </a:rPr>
                      <m:t>=2.8 </m:t>
                    </m:r>
                  </m:oMath>
                </a14:m>
                <a:r>
                  <a:rPr lang="en-US" sz="2200" dirty="0" smtClean="0"/>
                  <a:t>for an approximate minimum of </a:t>
                </a:r>
                <a14:m>
                  <m:oMath xmlns:m="http://schemas.openxmlformats.org/officeDocument/2006/math">
                    <m:r>
                      <a:rPr lang="en-US" sz="2200" i="1" dirty="0" smtClean="0">
                        <a:latin typeface="Cambria Math" panose="02040503050406030204" pitchFamily="18" charset="0"/>
                      </a:rPr>
                      <m:t>𝑧</m:t>
                    </m:r>
                    <m:r>
                      <a:rPr lang="en-US" sz="2200" i="1" dirty="0" smtClean="0">
                        <a:latin typeface="Cambria Math" panose="02040503050406030204" pitchFamily="18" charset="0"/>
                      </a:rPr>
                      <m:t>=6.46</m:t>
                    </m:r>
                  </m:oMath>
                </a14:m>
                <a:endParaRPr lang="en-US" sz="2200" dirty="0" smtClean="0"/>
              </a:p>
              <a:p>
                <a:pPr marL="285750" indent="-285750">
                  <a:buFont typeface="Arial" panose="020B0604020202020204" pitchFamily="34" charset="0"/>
                  <a:buChar char="•"/>
                </a:pPr>
                <a:r>
                  <a:rPr lang="en-US" sz="2200" dirty="0" smtClean="0"/>
                  <a:t>To perform this we had to create 6/0.2+1 = 31 possible values for both </a:t>
                </a:r>
                <a:r>
                  <a:rPr lang="en-US" sz="2200" i="1" dirty="0" smtClean="0"/>
                  <a:t>x</a:t>
                </a:r>
                <a:r>
                  <a:rPr lang="en-US" sz="2200" dirty="0" smtClean="0"/>
                  <a:t> and </a:t>
                </a:r>
                <a:r>
                  <a:rPr lang="en-US" sz="2200" i="1" dirty="0" smtClean="0"/>
                  <a:t>y</a:t>
                </a:r>
                <a:r>
                  <a:rPr lang="en-US" sz="2200" dirty="0" smtClean="0"/>
                  <a:t>.</a:t>
                </a:r>
              </a:p>
              <a:p>
                <a:pPr marL="800100" lvl="1" indent="-342900">
                  <a:buFont typeface="Calibri" panose="020F0502020204030204" pitchFamily="34" charset="0"/>
                  <a:buChar char="─"/>
                </a:pPr>
                <a:r>
                  <a:rPr lang="en-US" sz="2200" dirty="0" smtClean="0"/>
                  <a:t>This required check through 31(31) = 961 possible points</a:t>
                </a:r>
              </a:p>
              <a:p>
                <a:pPr marL="800100" lvl="1" indent="-342900">
                  <a:buFont typeface="Calibri" panose="020F0502020204030204" pitchFamily="34" charset="0"/>
                  <a:buChar char="─"/>
                </a:pPr>
                <a:r>
                  <a:rPr lang="en-US" sz="2200" dirty="0" smtClean="0"/>
                  <a:t>The value for </a:t>
                </a:r>
                <a:r>
                  <a:rPr lang="en-US" sz="2200" i="1" dirty="0" smtClean="0"/>
                  <a:t>x</a:t>
                </a:r>
                <a:r>
                  <a:rPr lang="en-US" sz="2200" dirty="0" smtClean="0"/>
                  <a:t> and </a:t>
                </a:r>
                <a:r>
                  <a:rPr lang="en-US" sz="2200" i="1" dirty="0" smtClean="0"/>
                  <a:t>y </a:t>
                </a:r>
                <a:r>
                  <a:rPr lang="en-US" sz="2200" dirty="0" smtClean="0"/>
                  <a:t>will be accurate to within 0.2</a:t>
                </a:r>
              </a:p>
              <a:p>
                <a:pPr marL="800100" lvl="1" indent="-342900">
                  <a:buFont typeface="Calibri" panose="020F0502020204030204" pitchFamily="34" charset="0"/>
                  <a:buChar char="─"/>
                </a:pPr>
                <a:r>
                  <a:rPr lang="en-US" sz="2200" dirty="0" smtClean="0"/>
                  <a:t>Since </a:t>
                </a:r>
                <a14:m>
                  <m:oMath xmlns:m="http://schemas.openxmlformats.org/officeDocument/2006/math">
                    <m:r>
                      <a:rPr lang="en-US" sz="2200" b="0" i="0" smtClean="0">
                        <a:latin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≈0</m:t>
                    </m:r>
                  </m:oMath>
                </a14:m>
                <a:r>
                  <a:rPr lang="en-US" sz="2200" dirty="0" smtClean="0"/>
                  <a:t> near the minimum, the value of </a:t>
                </a:r>
                <a14:m>
                  <m:oMath xmlns:m="http://schemas.openxmlformats.org/officeDocument/2006/math">
                    <m:r>
                      <a:rPr lang="en-US" sz="2200" i="1" dirty="0" smtClean="0">
                        <a:latin typeface="Cambria Math" panose="02040503050406030204" pitchFamily="18" charset="0"/>
                      </a:rPr>
                      <m:t>𝑧</m:t>
                    </m:r>
                  </m:oMath>
                </a14:m>
                <a:r>
                  <a:rPr lang="en-US" sz="2200" i="1" dirty="0" smtClean="0"/>
                  <a:t> </a:t>
                </a:r>
                <a:r>
                  <a:rPr lang="en-US" sz="2200" dirty="0" smtClean="0"/>
                  <a:t>should be more accurate</a:t>
                </a:r>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60375" y="2603972"/>
                <a:ext cx="8096865" cy="3477875"/>
              </a:xfrm>
              <a:prstGeom prst="rect">
                <a:avLst/>
              </a:prstGeom>
              <a:blipFill>
                <a:blip r:embed="rId4"/>
                <a:stretch>
                  <a:fillRect l="-904" t="-1226" r="-75" b="-2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1683243"/>
                <a:ext cx="8229600" cy="830997"/>
              </a:xfrm>
              <a:prstGeom prst="rect">
                <a:avLst/>
              </a:prstGeom>
              <a:noFill/>
            </p:spPr>
            <p:txBody>
              <a:bodyPr wrap="square" rtlCol="0">
                <a:spAutoFit/>
              </a:bodyPr>
              <a:lstStyle/>
              <a:p>
                <a:r>
                  <a:rPr lang="en-US" sz="2400" dirty="0" smtClean="0"/>
                  <a:t>Find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oMath>
                </a14:m>
                <a:r>
                  <a:rPr lang="en-US" sz="2400" dirty="0"/>
                  <a:t> that minimizes </a:t>
                </a:r>
                <a14:m>
                  <m:oMath xmlns:m="http://schemas.openxmlformats.org/officeDocument/2006/math">
                    <m:r>
                      <a:rPr lang="en-US" sz="2400" i="1">
                        <a:latin typeface="Cambria Math" panose="02040503050406030204" pitchFamily="18" charset="0"/>
                      </a:rPr>
                      <m:t>𝑧</m:t>
                    </m:r>
                    <m:r>
                      <a:rPr lang="en-US" sz="2400">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oMath>
                </a14:m>
                <a:r>
                  <a:rPr lang="en-US" sz="2400" dirty="0"/>
                  <a:t> over the feasible region </a:t>
                </a:r>
              </a:p>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:0≤</m:t>
                          </m:r>
                          <m:r>
                            <a:rPr lang="en-US" sz="2400" i="1">
                              <a:latin typeface="Cambria Math" panose="02040503050406030204" pitchFamily="18" charset="0"/>
                            </a:rPr>
                            <m:t>𝑥</m:t>
                          </m:r>
                          <m:r>
                            <a:rPr lang="en-US" sz="2400" i="1">
                              <a:latin typeface="Cambria Math" panose="02040503050406030204" pitchFamily="18" charset="0"/>
                            </a:rPr>
                            <m:t>≤6, 0≤</m:t>
                          </m:r>
                          <m:r>
                            <a:rPr lang="en-US" sz="2400" i="1">
                              <a:latin typeface="Cambria Math" panose="02040503050406030204" pitchFamily="18" charset="0"/>
                            </a:rPr>
                            <m:t>𝑦</m:t>
                          </m:r>
                          <m:r>
                            <a:rPr lang="en-US" sz="2400" i="1">
                              <a:latin typeface="Cambria Math" panose="02040503050406030204" pitchFamily="18" charset="0"/>
                            </a:rPr>
                            <m:t>≤6</m:t>
                          </m:r>
                        </m:e>
                      </m:d>
                    </m:oMath>
                  </m:oMathPara>
                </a14:m>
                <a:endParaRPr lang="en-US" sz="24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57200" y="1683243"/>
                <a:ext cx="8229600" cy="830997"/>
              </a:xfrm>
              <a:prstGeom prst="rect">
                <a:avLst/>
              </a:prstGeom>
              <a:blipFill>
                <a:blip r:embed="rId5"/>
                <a:stretch>
                  <a:fillRect l="-1111" t="-5882" b="-5882"/>
                </a:stretch>
              </a:blipFill>
            </p:spPr>
            <p:txBody>
              <a:bodyPr/>
              <a:lstStyle/>
              <a:p>
                <a:r>
                  <a:rPr lang="en-US">
                    <a:noFill/>
                  </a:rPr>
                  <a:t> </a:t>
                </a:r>
              </a:p>
            </p:txBody>
          </p:sp>
        </mc:Fallback>
      </mc:AlternateContent>
    </p:spTree>
    <p:extLst>
      <p:ext uri="{BB962C8B-B14F-4D97-AF65-F5344CB8AC3E}">
        <p14:creationId xmlns:p14="http://schemas.microsoft.com/office/powerpoint/2010/main" val="1885673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Approximating Solution: Grid Search</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60375" y="2330069"/>
                <a:ext cx="8096865" cy="4308872"/>
              </a:xfrm>
              <a:prstGeom prst="rect">
                <a:avLst/>
              </a:prstGeom>
              <a:noFill/>
            </p:spPr>
            <p:txBody>
              <a:bodyPr wrap="square" rtlCol="0">
                <a:spAutoFit/>
              </a:bodyPr>
              <a:lstStyle/>
              <a:p>
                <a:r>
                  <a:rPr lang="en-US" dirty="0" smtClean="0"/>
                  <a:t>The result is </a:t>
                </a:r>
                <a:r>
                  <a:rPr lang="en-US" i="1" dirty="0" smtClean="0"/>
                  <a:t>x</a:t>
                </a:r>
                <a:r>
                  <a:rPr lang="en-US" dirty="0" smtClean="0"/>
                  <a:t> = 1.6 and </a:t>
                </a:r>
                <a:r>
                  <a:rPr lang="en-US" i="1" dirty="0" smtClean="0"/>
                  <a:t>y</a:t>
                </a:r>
                <a:r>
                  <a:rPr lang="en-US" dirty="0" smtClean="0"/>
                  <a:t> = 2.8 for an approximate minimum of </a:t>
                </a:r>
                <a:r>
                  <a:rPr lang="en-US" i="1" dirty="0" smtClean="0"/>
                  <a:t>z</a:t>
                </a:r>
                <a:r>
                  <a:rPr lang="en-US" dirty="0" smtClean="0"/>
                  <a:t> = 6.46</a:t>
                </a:r>
                <a:r>
                  <a:rPr lang="en-US" dirty="0"/>
                  <a:t> </a:t>
                </a:r>
                <a:r>
                  <a:rPr lang="en-US" dirty="0" smtClean="0"/>
                  <a:t>after checking through 31(31) = 961 possible points</a:t>
                </a:r>
              </a:p>
              <a:p>
                <a:pPr marL="342900" indent="-342900">
                  <a:buFont typeface="Arial" panose="020B0604020202020204" pitchFamily="34" charset="0"/>
                  <a:buChar char="•"/>
                </a:pPr>
                <a:r>
                  <a:rPr lang="en-US" dirty="0" smtClean="0"/>
                  <a:t>As the number of variables increases, the number of possible points grows by a factor.</a:t>
                </a:r>
              </a:p>
              <a:p>
                <a:pPr marL="800100" lvl="1" indent="-342900">
                  <a:buFont typeface="Calibri" panose="020F0502020204030204" pitchFamily="34" charset="0"/>
                  <a:buChar char="─"/>
                </a:pPr>
                <a:r>
                  <a:rPr lang="en-US" dirty="0" smtClean="0"/>
                  <a:t>3 variables: (31)(31)(31) = 29,791</a:t>
                </a:r>
              </a:p>
              <a:p>
                <a:pPr marL="800100" lvl="1" indent="-342900">
                  <a:buFont typeface="Calibri" panose="020F0502020204030204" pitchFamily="34" charset="0"/>
                  <a:buChar char="─"/>
                </a:pPr>
                <a:r>
                  <a:rPr lang="en-US" dirty="0" smtClean="0"/>
                  <a:t>5 variables: (31)(31)(31)(31)(31)= 28,629,151</a:t>
                </a:r>
              </a:p>
              <a:p>
                <a:pPr marL="342900" indent="-342900">
                  <a:buFont typeface="Arial" panose="020B0604020202020204" pitchFamily="34" charset="0"/>
                  <a:buChar char="•"/>
                </a:pPr>
                <a:r>
                  <a:rPr lang="en-US" dirty="0" smtClean="0"/>
                  <a:t>Also as the desired degree of accuracy increases, so does the required number of points to check</a:t>
                </a:r>
              </a:p>
              <a:p>
                <a:pPr marL="800100" lvl="1" indent="-342900">
                  <a:buFontTx/>
                  <a:buChar char="─"/>
                </a:pPr>
                <a:r>
                  <a:rPr lang="en-US" dirty="0" smtClean="0"/>
                  <a:t>every decimal point of accuracy increases the number of points to check drastically</a:t>
                </a:r>
              </a:p>
              <a:p>
                <a:pPr marL="800100" lvl="1" indent="-342900">
                  <a:buFontTx/>
                  <a:buChar char="─"/>
                </a:pPr>
                <a:r>
                  <a:rPr lang="en-US" dirty="0" smtClean="0"/>
                  <a:t>If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𝑦</m:t>
                    </m:r>
                    <m:r>
                      <a:rPr lang="en-US" b="0" i="0" smtClean="0">
                        <a:latin typeface="Cambria Math" panose="02040503050406030204" pitchFamily="18" charset="0"/>
                      </a:rPr>
                      <m:t>=0.1</m:t>
                    </m:r>
                  </m:oMath>
                </a14:m>
                <a:r>
                  <a:rPr lang="en-US" dirty="0" smtClean="0"/>
                  <a:t>, then 31 increases to 61 and we have (61)(61) = 3721 points to check</a:t>
                </a:r>
              </a:p>
              <a:p>
                <a:pPr marL="800100" lvl="1" indent="-342900">
                  <a:buFontTx/>
                  <a:buChar char="─"/>
                </a:pPr>
                <a:r>
                  <a:rPr lang="en-US" dirty="0"/>
                  <a:t>If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𝑦</m:t>
                    </m:r>
                    <m:r>
                      <a:rPr lang="en-US">
                        <a:latin typeface="Cambria Math" panose="02040503050406030204" pitchFamily="18" charset="0"/>
                      </a:rPr>
                      <m:t>=0.01</m:t>
                    </m:r>
                  </m:oMath>
                </a14:m>
                <a:r>
                  <a:rPr lang="en-US" dirty="0"/>
                  <a:t>, then 31 increases to </a:t>
                </a:r>
                <a:r>
                  <a:rPr lang="en-US" dirty="0" smtClean="0"/>
                  <a:t>610 </a:t>
                </a:r>
                <a:r>
                  <a:rPr lang="en-US" dirty="0"/>
                  <a:t>and we have (</a:t>
                </a:r>
                <a:r>
                  <a:rPr lang="en-US" dirty="0" smtClean="0"/>
                  <a:t>610)(610) </a:t>
                </a:r>
                <a:r>
                  <a:rPr lang="en-US" dirty="0"/>
                  <a:t>= </a:t>
                </a:r>
                <a:r>
                  <a:rPr lang="en-US" dirty="0" smtClean="0"/>
                  <a:t>372,100 </a:t>
                </a:r>
                <a:r>
                  <a:rPr lang="en-US" dirty="0"/>
                  <a:t>points to check</a:t>
                </a:r>
              </a:p>
              <a:p>
                <a:pPr marL="800100" lvl="1" indent="-342900">
                  <a:buFont typeface="Arial" panose="020B0604020202020204" pitchFamily="34" charset="0"/>
                  <a:buChar char="•"/>
                </a:pPr>
                <a:endParaRPr lang="en-US" sz="22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460375" y="2330069"/>
                <a:ext cx="8096865" cy="4308872"/>
              </a:xfrm>
              <a:prstGeom prst="rect">
                <a:avLst/>
              </a:prstGeom>
              <a:blipFill>
                <a:blip r:embed="rId4"/>
                <a:stretch>
                  <a:fillRect l="-678" t="-707" r="-6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1499072"/>
                <a:ext cx="8229600" cy="830997"/>
              </a:xfrm>
              <a:prstGeom prst="rect">
                <a:avLst/>
              </a:prstGeom>
              <a:noFill/>
            </p:spPr>
            <p:txBody>
              <a:bodyPr wrap="square" rtlCol="0">
                <a:spAutoFit/>
              </a:bodyPr>
              <a:lstStyle/>
              <a:p>
                <a:r>
                  <a:rPr lang="en-US" sz="2400" dirty="0" smtClean="0"/>
                  <a:t>Find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oMath>
                </a14:m>
                <a:r>
                  <a:rPr lang="en-US" sz="2400" dirty="0"/>
                  <a:t> that minimizes </a:t>
                </a:r>
                <a14:m>
                  <m:oMath xmlns:m="http://schemas.openxmlformats.org/officeDocument/2006/math">
                    <m:r>
                      <a:rPr lang="en-US" sz="2400" i="1">
                        <a:latin typeface="Cambria Math" panose="02040503050406030204" pitchFamily="18" charset="0"/>
                      </a:rPr>
                      <m:t>𝑧</m:t>
                    </m:r>
                    <m:r>
                      <a:rPr lang="en-US" sz="2400">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oMath>
                </a14:m>
                <a:r>
                  <a:rPr lang="en-US" sz="2400" dirty="0"/>
                  <a:t> over the feasible region </a:t>
                </a:r>
              </a:p>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:0≤</m:t>
                          </m:r>
                          <m:r>
                            <a:rPr lang="en-US" sz="2400" i="1">
                              <a:latin typeface="Cambria Math" panose="02040503050406030204" pitchFamily="18" charset="0"/>
                            </a:rPr>
                            <m:t>𝑥</m:t>
                          </m:r>
                          <m:r>
                            <a:rPr lang="en-US" sz="2400" i="1">
                              <a:latin typeface="Cambria Math" panose="02040503050406030204" pitchFamily="18" charset="0"/>
                            </a:rPr>
                            <m:t>≤6, 0≤</m:t>
                          </m:r>
                          <m:r>
                            <a:rPr lang="en-US" sz="2400" i="1">
                              <a:latin typeface="Cambria Math" panose="02040503050406030204" pitchFamily="18" charset="0"/>
                            </a:rPr>
                            <m:t>𝑦</m:t>
                          </m:r>
                          <m:r>
                            <a:rPr lang="en-US" sz="2400" i="1">
                              <a:latin typeface="Cambria Math" panose="02040503050406030204" pitchFamily="18" charset="0"/>
                            </a:rPr>
                            <m:t>≤6</m:t>
                          </m:r>
                        </m:e>
                      </m:d>
                    </m:oMath>
                  </m:oMathPara>
                </a14:m>
                <a:endParaRPr lang="en-US" sz="24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57200" y="1499072"/>
                <a:ext cx="8229600" cy="830997"/>
              </a:xfrm>
              <a:prstGeom prst="rect">
                <a:avLst/>
              </a:prstGeom>
              <a:blipFill>
                <a:blip r:embed="rId5"/>
                <a:stretch>
                  <a:fillRect l="-1111" t="-5882" b="-5147"/>
                </a:stretch>
              </a:blipFill>
            </p:spPr>
            <p:txBody>
              <a:bodyPr/>
              <a:lstStyle/>
              <a:p>
                <a:r>
                  <a:rPr lang="en-US">
                    <a:noFill/>
                  </a:rPr>
                  <a:t> </a:t>
                </a:r>
              </a:p>
            </p:txBody>
          </p:sp>
        </mc:Fallback>
      </mc:AlternateContent>
    </p:spTree>
    <p:extLst>
      <p:ext uri="{BB962C8B-B14F-4D97-AF65-F5344CB8AC3E}">
        <p14:creationId xmlns:p14="http://schemas.microsoft.com/office/powerpoint/2010/main" val="1031556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Approximating Solution: Grid Search</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99072"/>
                <a:ext cx="8229600" cy="1107996"/>
              </a:xfrm>
              <a:prstGeom prst="rect">
                <a:avLst/>
              </a:prstGeom>
              <a:noFill/>
            </p:spPr>
            <p:txBody>
              <a:bodyPr wrap="square" rtlCol="0">
                <a:spAutoFit/>
              </a:bodyPr>
              <a:lstStyle/>
              <a:p>
                <a:r>
                  <a:rPr lang="en-US" sz="2100" dirty="0" smtClean="0"/>
                  <a:t>Find </a:t>
                </a:r>
                <a14:m>
                  <m:oMath xmlns:m="http://schemas.openxmlformats.org/officeDocument/2006/math">
                    <m:d>
                      <m:dPr>
                        <m:ctrlPr>
                          <a:rPr lang="en-US" sz="2100" i="1">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e>
                    </m:d>
                  </m:oMath>
                </a14:m>
                <a:r>
                  <a:rPr lang="en-US" sz="2100" dirty="0"/>
                  <a:t> that minimizes </a:t>
                </a:r>
                <a14:m>
                  <m:oMath xmlns:m="http://schemas.openxmlformats.org/officeDocument/2006/math">
                    <m:r>
                      <a:rPr lang="en-US" sz="2100" i="1">
                        <a:latin typeface="Cambria Math" panose="02040503050406030204" pitchFamily="18" charset="0"/>
                      </a:rPr>
                      <m:t>𝑧</m:t>
                    </m:r>
                    <m:r>
                      <a:rPr lang="en-US" sz="2100">
                        <a:latin typeface="Cambria Math" panose="02040503050406030204" pitchFamily="18" charset="0"/>
                      </a:rPr>
                      <m:t>=</m:t>
                    </m:r>
                    <m:r>
                      <a:rPr lang="en-US" sz="2100" i="1">
                        <a:latin typeface="Cambria Math" panose="02040503050406030204" pitchFamily="18" charset="0"/>
                      </a:rPr>
                      <m:t>𝑓</m:t>
                    </m:r>
                    <m:r>
                      <a:rPr lang="en-US" sz="2100" i="1">
                        <a:latin typeface="Cambria Math" panose="02040503050406030204" pitchFamily="18" charset="0"/>
                      </a:rPr>
                      <m:t>(</m:t>
                    </m:r>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r>
                      <a:rPr lang="en-US" sz="2100" i="1">
                        <a:latin typeface="Cambria Math" panose="02040503050406030204" pitchFamily="18" charset="0"/>
                      </a:rPr>
                      <m:t>)</m:t>
                    </m:r>
                  </m:oMath>
                </a14:m>
                <a:r>
                  <a:rPr lang="en-US" sz="2100" dirty="0"/>
                  <a:t> over the feasible region </a:t>
                </a:r>
              </a:p>
              <a:p>
                <a:pPr/>
                <a14:m>
                  <m:oMathPara xmlns:m="http://schemas.openxmlformats.org/officeDocument/2006/math">
                    <m:oMathParaPr>
                      <m:jc m:val="centerGroup"/>
                    </m:oMathParaPr>
                    <m:oMath xmlns:m="http://schemas.openxmlformats.org/officeDocument/2006/math">
                      <m:d>
                        <m:dPr>
                          <m:begChr m:val="{"/>
                          <m:endChr m:val="}"/>
                          <m:ctrlPr>
                            <a:rPr lang="en-US" sz="2100" i="1">
                              <a:latin typeface="Cambria Math" panose="02040503050406030204" pitchFamily="18" charset="0"/>
                            </a:rPr>
                          </m:ctrlPr>
                        </m:dPr>
                        <m:e>
                          <m:d>
                            <m:dPr>
                              <m:ctrlPr>
                                <a:rPr lang="en-US" sz="2100" i="1">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e>
                          </m:d>
                          <m:r>
                            <a:rPr lang="en-US" sz="2100" i="1">
                              <a:latin typeface="Cambria Math" panose="02040503050406030204" pitchFamily="18" charset="0"/>
                            </a:rPr>
                            <m:t> :0≤</m:t>
                          </m:r>
                          <m:r>
                            <a:rPr lang="en-US" sz="2100" i="1">
                              <a:latin typeface="Cambria Math" panose="02040503050406030204" pitchFamily="18" charset="0"/>
                            </a:rPr>
                            <m:t>𝑥</m:t>
                          </m:r>
                          <m:r>
                            <a:rPr lang="en-US" sz="2100" i="1">
                              <a:latin typeface="Cambria Math" panose="02040503050406030204" pitchFamily="18" charset="0"/>
                            </a:rPr>
                            <m:t>≤6, 0≤</m:t>
                          </m:r>
                          <m:r>
                            <a:rPr lang="en-US" sz="2100" i="1">
                              <a:latin typeface="Cambria Math" panose="02040503050406030204" pitchFamily="18" charset="0"/>
                            </a:rPr>
                            <m:t>𝑦</m:t>
                          </m:r>
                          <m:r>
                            <a:rPr lang="en-US" sz="2100" i="1">
                              <a:latin typeface="Cambria Math" panose="02040503050406030204" pitchFamily="18" charset="0"/>
                            </a:rPr>
                            <m:t>≤6</m:t>
                          </m:r>
                        </m:e>
                      </m:d>
                    </m:oMath>
                  </m:oMathPara>
                </a14:m>
                <a:endParaRPr lang="en-US" sz="2100" dirty="0" smtClean="0"/>
              </a:p>
              <a:p>
                <a:r>
                  <a:rPr lang="en-US" sz="2100" dirty="0"/>
                  <a:t>The result is </a:t>
                </a:r>
                <a:r>
                  <a:rPr lang="en-US" sz="2100" i="1" dirty="0" smtClean="0"/>
                  <a:t>x</a:t>
                </a:r>
                <a:r>
                  <a:rPr lang="en-US" sz="2100" dirty="0" smtClean="0"/>
                  <a:t> </a:t>
                </a:r>
                <a:r>
                  <a:rPr lang="en-US" sz="2400" dirty="0" smtClean="0">
                    <a:latin typeface="Cambria Math" panose="02040503050406030204" pitchFamily="18" charset="0"/>
                    <a:ea typeface="Cambria Math" panose="02040503050406030204" pitchFamily="18" charset="0"/>
                  </a:rPr>
                  <a:t>≈</a:t>
                </a:r>
                <a:r>
                  <a:rPr lang="en-US" sz="2100" dirty="0" smtClean="0"/>
                  <a:t> 1.6 and </a:t>
                </a:r>
                <a:r>
                  <a:rPr lang="en-US" sz="2100" i="1" dirty="0"/>
                  <a:t>y</a:t>
                </a:r>
                <a:r>
                  <a:rPr lang="en-US" sz="2100" dirty="0"/>
                  <a:t> </a:t>
                </a:r>
                <a:r>
                  <a:rPr lang="en-US" sz="2400" dirty="0">
                    <a:latin typeface="Cambria Math" panose="02040503050406030204" pitchFamily="18" charset="0"/>
                    <a:ea typeface="Cambria Math" panose="02040503050406030204" pitchFamily="18" charset="0"/>
                  </a:rPr>
                  <a:t>≈</a:t>
                </a:r>
                <a:r>
                  <a:rPr lang="en-US" sz="2100" dirty="0" smtClean="0"/>
                  <a:t> </a:t>
                </a:r>
                <a:r>
                  <a:rPr lang="en-US" sz="2100" dirty="0"/>
                  <a:t>2.8 for an approximate minimum of </a:t>
                </a:r>
                <a:r>
                  <a:rPr lang="en-US" sz="2100" i="1" dirty="0"/>
                  <a:t>z</a:t>
                </a:r>
                <a:r>
                  <a:rPr lang="en-US" sz="2100" dirty="0"/>
                  <a:t> </a:t>
                </a:r>
                <a:r>
                  <a:rPr lang="en-US" sz="2400" dirty="0">
                    <a:latin typeface="Cambria Math" panose="02040503050406030204" pitchFamily="18" charset="0"/>
                    <a:ea typeface="Cambria Math" panose="02040503050406030204" pitchFamily="18" charset="0"/>
                  </a:rPr>
                  <a:t>≈</a:t>
                </a:r>
                <a:r>
                  <a:rPr lang="en-US" sz="2100" dirty="0" smtClean="0"/>
                  <a:t> 6.46</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1499072"/>
                <a:ext cx="8229600" cy="1107996"/>
              </a:xfrm>
              <a:prstGeom prst="rect">
                <a:avLst/>
              </a:prstGeom>
              <a:blipFill>
                <a:blip r:embed="rId4"/>
                <a:stretch>
                  <a:fillRect l="-889" t="-3297" r="-74" b="-109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7200" y="2560901"/>
                <a:ext cx="8096865" cy="4031873"/>
              </a:xfrm>
              <a:prstGeom prst="rect">
                <a:avLst/>
              </a:prstGeom>
              <a:noFill/>
            </p:spPr>
            <p:txBody>
              <a:bodyPr wrap="square" rtlCol="0">
                <a:spAutoFit/>
              </a:bodyPr>
              <a:lstStyle/>
              <a:p>
                <a:r>
                  <a:rPr lang="en-US" dirty="0" smtClean="0"/>
                  <a:t>Notes</a:t>
                </a:r>
              </a:p>
              <a:p>
                <a:pPr marL="342900" indent="-342900">
                  <a:buFont typeface="Arial" panose="020B0604020202020204" pitchFamily="34" charset="0"/>
                  <a:buChar char="•"/>
                </a:pPr>
                <a:r>
                  <a:rPr lang="en-US" dirty="0" smtClean="0"/>
                  <a:t>A Random Search of the feasible region would provide similar results with the same level of accuracy (assuming random points are generated using a uniform distribution).</a:t>
                </a:r>
              </a:p>
              <a:p>
                <a:pPr marL="342900" indent="-342900">
                  <a:buFont typeface="Arial" panose="020B0604020202020204" pitchFamily="34" charset="0"/>
                  <a:buChar char="•"/>
                </a:pPr>
                <a:r>
                  <a:rPr lang="en-US" dirty="0" smtClean="0"/>
                  <a:t>Grid Search (or Random Search) is only good for rough approximations </a:t>
                </a:r>
              </a:p>
              <a:p>
                <a:pPr marL="342900" indent="-342900">
                  <a:buFont typeface="Arial" panose="020B0604020202020204" pitchFamily="34" charset="0"/>
                  <a:buChar char="•"/>
                </a:pPr>
                <a:r>
                  <a:rPr lang="en-US" dirty="0" smtClean="0"/>
                  <a:t>We achieve betters results and check the robustness of solution by restricting our region to </a:t>
                </a:r>
                <a14:m>
                  <m:oMath xmlns:m="http://schemas.openxmlformats.org/officeDocument/2006/math">
                    <m:r>
                      <a:rPr lang="en-US" b="0" i="1" smtClean="0">
                        <a:latin typeface="Cambria Math" panose="02040503050406030204" pitchFamily="18" charset="0"/>
                      </a:rPr>
                      <m:t>1.5</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≤2.0, 2.5≤</m:t>
                    </m:r>
                    <m:r>
                      <a:rPr lang="en-US" i="1">
                        <a:latin typeface="Cambria Math" panose="02040503050406030204" pitchFamily="18" charset="0"/>
                      </a:rPr>
                      <m:t>𝑦</m:t>
                    </m:r>
                    <m:r>
                      <a:rPr lang="en-US" i="1">
                        <a:latin typeface="Cambria Math" panose="02040503050406030204" pitchFamily="18" charset="0"/>
                      </a:rPr>
                      <m:t>≤3</m:t>
                    </m:r>
                  </m:oMath>
                </a14:m>
                <a:r>
                  <a:rPr lang="en-US" dirty="0" smtClean="0"/>
                  <a:t> and using a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𝑦</m:t>
                    </m:r>
                    <m:r>
                      <a:rPr lang="en-US">
                        <a:latin typeface="Cambria Math" panose="02040503050406030204" pitchFamily="18" charset="0"/>
                      </a:rPr>
                      <m:t>=0.02</m:t>
                    </m:r>
                  </m:oMath>
                </a14:m>
                <a:r>
                  <a:rPr lang="en-US" dirty="0" smtClean="0"/>
                  <a:t>.</a:t>
                </a:r>
              </a:p>
              <a:p>
                <a:pPr marL="800100" lvl="1" indent="-342900">
                  <a:buFontTx/>
                  <a:buChar char="─"/>
                </a:pPr>
                <a:r>
                  <a:rPr lang="en-US" dirty="0" smtClean="0"/>
                  <a:t>We get a minimum of </a:t>
                </a:r>
                <a14:m>
                  <m:oMath xmlns:m="http://schemas.openxmlformats.org/officeDocument/2006/math">
                    <m:r>
                      <a:rPr lang="en-US" i="1" dirty="0" smtClean="0">
                        <a:latin typeface="Cambria Math" panose="02040503050406030204" pitchFamily="18" charset="0"/>
                      </a:rPr>
                      <m:t>𝑥</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1.62</m:t>
                    </m:r>
                  </m:oMath>
                </a14:m>
                <a:r>
                  <a:rPr lang="en-US" dirty="0" smtClean="0"/>
                  <a:t> and </a:t>
                </a:r>
                <a14:m>
                  <m:oMath xmlns:m="http://schemas.openxmlformats.org/officeDocument/2006/math">
                    <m:r>
                      <a:rPr lang="en-US" i="1" dirty="0" smtClean="0">
                        <a:latin typeface="Cambria Math" panose="02040503050406030204" pitchFamily="18" charset="0"/>
                      </a:rPr>
                      <m:t>𝑦</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2.76</m:t>
                    </m:r>
                  </m:oMath>
                </a14:m>
                <a:r>
                  <a:rPr lang="en-US" dirty="0" smtClean="0"/>
                  <a:t> with a minimum of </a:t>
                </a:r>
                <a14:m>
                  <m:oMath xmlns:m="http://schemas.openxmlformats.org/officeDocument/2006/math">
                    <m:r>
                      <a:rPr lang="en-US" i="1" dirty="0" smtClean="0">
                        <a:latin typeface="Cambria Math" panose="02040503050406030204" pitchFamily="18" charset="0"/>
                      </a:rPr>
                      <m:t>𝑧</m:t>
                    </m:r>
                    <m:r>
                      <a:rPr lang="en-US" i="1" dirty="0" smtClean="0">
                        <a:latin typeface="Cambria Math" panose="02040503050406030204" pitchFamily="18" charset="0"/>
                        <a:ea typeface="Cambria Math" panose="02040503050406030204" pitchFamily="18" charset="0"/>
                      </a:rPr>
                      <m:t>≈6.46</m:t>
                    </m:r>
                  </m:oMath>
                </a14:m>
                <a:r>
                  <a:rPr lang="en-US" dirty="0" smtClean="0">
                    <a:latin typeface="Cambria Math" panose="02040503050406030204" pitchFamily="18" charset="0"/>
                    <a:ea typeface="Cambria Math" panose="02040503050406030204" pitchFamily="18" charset="0"/>
                  </a:rPr>
                  <a:t>, which is identical to our current min.</a:t>
                </a:r>
                <a:endParaRPr lang="en-US" dirty="0" smtClean="0"/>
              </a:p>
              <a:p>
                <a:pPr marL="800100" lvl="1" indent="-342900">
                  <a:buFontTx/>
                  <a:buChar char="─"/>
                </a:pPr>
                <a:r>
                  <a:rPr lang="en-US" dirty="0" smtClean="0"/>
                  <a:t>In terms of robustness it turns out that the maximum response time for all points on this restricted interval is </a:t>
                </a:r>
                <a14:m>
                  <m:oMath xmlns:m="http://schemas.openxmlformats.org/officeDocument/2006/math">
                    <m:r>
                      <a:rPr lang="en-US" i="1" dirty="0" smtClean="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6.5</m:t>
                    </m:r>
                  </m:oMath>
                </a14:m>
                <a:endParaRPr lang="en-US" dirty="0" smtClean="0">
                  <a:latin typeface="Cambria Math" panose="02040503050406030204" pitchFamily="18" charset="0"/>
                  <a:ea typeface="Cambria Math" panose="02040503050406030204" pitchFamily="18" charset="0"/>
                </a:endParaRPr>
              </a:p>
              <a:p>
                <a:pPr marL="800100" lvl="1" indent="-342900">
                  <a:buFontTx/>
                  <a:buChar char="─"/>
                </a:pPr>
                <a:r>
                  <a:rPr lang="en-US" dirty="0" smtClean="0">
                    <a:latin typeface="Cambria Math" panose="02040503050406030204" pitchFamily="18" charset="0"/>
                    <a:ea typeface="Cambria Math" panose="02040503050406030204" pitchFamily="18" charset="0"/>
                  </a:rPr>
                  <a:t>Also, the way in which our data is organized lead to errors of up to a mile.</a:t>
                </a:r>
                <a:endParaRPr lang="en-US" dirty="0" smtClean="0"/>
              </a:p>
              <a:p>
                <a:pPr lvl="1"/>
                <a:endParaRPr lang="en-US" sz="22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457200" y="2560901"/>
                <a:ext cx="8096865" cy="4031873"/>
              </a:xfrm>
              <a:prstGeom prst="rect">
                <a:avLst/>
              </a:prstGeom>
              <a:blipFill>
                <a:blip r:embed="rId5"/>
                <a:stretch>
                  <a:fillRect l="-602" t="-756" r="-1054"/>
                </a:stretch>
              </a:blipFill>
            </p:spPr>
            <p:txBody>
              <a:bodyPr/>
              <a:lstStyle/>
              <a:p>
                <a:r>
                  <a:rPr lang="en-US">
                    <a:noFill/>
                  </a:rPr>
                  <a:t> </a:t>
                </a:r>
              </a:p>
            </p:txBody>
          </p:sp>
        </mc:Fallback>
      </mc:AlternateContent>
    </p:spTree>
    <p:extLst>
      <p:ext uri="{BB962C8B-B14F-4D97-AF65-F5344CB8AC3E}">
        <p14:creationId xmlns:p14="http://schemas.microsoft.com/office/powerpoint/2010/main" val="1367988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Fire Station (Step 5)</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4361229"/>
                <a:ext cx="8096865" cy="769441"/>
              </a:xfrm>
              <a:prstGeom prst="rect">
                <a:avLst/>
              </a:prstGeom>
              <a:noFill/>
            </p:spPr>
            <p:txBody>
              <a:bodyPr wrap="square" rtlCol="0">
                <a:spAutoFit/>
              </a:bodyPr>
              <a:lstStyle/>
              <a:p>
                <a:r>
                  <a:rPr lang="en-US" sz="2200" dirty="0" smtClean="0"/>
                  <a:t>The fire station should be located around </a:t>
                </a:r>
                <a14:m>
                  <m:oMath xmlns:m="http://schemas.openxmlformats.org/officeDocument/2006/math">
                    <m:r>
                      <a:rPr lang="en-US" sz="2200" i="1" dirty="0" smtClean="0">
                        <a:latin typeface="Cambria Math" panose="02040503050406030204" pitchFamily="18" charset="0"/>
                      </a:rPr>
                      <m:t>(1.6, 2.8) </m:t>
                    </m:r>
                  </m:oMath>
                </a14:m>
                <a:r>
                  <a:rPr lang="en-US" sz="2200" dirty="0" smtClean="0"/>
                  <a:t>on the map for an average response time of approximately 6.5 minutes.</a:t>
                </a:r>
              </a:p>
            </p:txBody>
          </p:sp>
        </mc:Choice>
        <mc:Fallback xmlns="">
          <p:sp>
            <p:nvSpPr>
              <p:cNvPr id="5" name="TextBox 4"/>
              <p:cNvSpPr txBox="1">
                <a:spLocks noRot="1" noChangeAspect="1" noMove="1" noResize="1" noEditPoints="1" noAdjustHandles="1" noChangeArrowheads="1" noChangeShapeType="1" noTextEdit="1"/>
              </p:cNvSpPr>
              <p:nvPr/>
            </p:nvSpPr>
            <p:spPr>
              <a:xfrm>
                <a:off x="457200" y="4361229"/>
                <a:ext cx="8096865" cy="769441"/>
              </a:xfrm>
              <a:prstGeom prst="rect">
                <a:avLst/>
              </a:prstGeom>
              <a:blipFill>
                <a:blip r:embed="rId4"/>
                <a:stretch>
                  <a:fillRect l="-979" t="-4724" r="-1355" b="-14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1499072"/>
                <a:ext cx="8229600" cy="1846659"/>
              </a:xfrm>
              <a:prstGeom prst="rect">
                <a:avLst/>
              </a:prstGeom>
              <a:noFill/>
            </p:spPr>
            <p:txBody>
              <a:bodyPr wrap="square" rtlCol="0">
                <a:spAutoFit/>
              </a:bodyPr>
              <a:lstStyle/>
              <a:p>
                <a:r>
                  <a:rPr lang="en-US" sz="2200" dirty="0" smtClean="0"/>
                  <a:t>Find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oMath>
                </a14:m>
                <a:r>
                  <a:rPr lang="en-US" sz="2200" dirty="0"/>
                  <a:t> that minimizes </a:t>
                </a:r>
                <a14:m>
                  <m:oMath xmlns:m="http://schemas.openxmlformats.org/officeDocument/2006/math">
                    <m:r>
                      <a:rPr lang="en-US" sz="2200" i="1">
                        <a:latin typeface="Cambria Math" panose="02040503050406030204" pitchFamily="18" charset="0"/>
                      </a:rPr>
                      <m:t>𝑧</m:t>
                    </m:r>
                    <m:r>
                      <a:rPr lang="en-US" sz="2200">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oMath>
                </a14:m>
                <a:r>
                  <a:rPr lang="en-US" sz="2200" dirty="0"/>
                  <a:t> over the feasible region </a:t>
                </a:r>
              </a:p>
              <a:p>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r>
                            <a:rPr lang="en-US" sz="2200" i="1">
                              <a:latin typeface="Cambria Math" panose="02040503050406030204" pitchFamily="18" charset="0"/>
                            </a:rPr>
                            <m:t> :0≤</m:t>
                          </m:r>
                          <m:r>
                            <a:rPr lang="en-US" sz="2200" i="1">
                              <a:latin typeface="Cambria Math" panose="02040503050406030204" pitchFamily="18" charset="0"/>
                            </a:rPr>
                            <m:t>𝑥</m:t>
                          </m:r>
                          <m:r>
                            <a:rPr lang="en-US" sz="2200" i="1">
                              <a:latin typeface="Cambria Math" panose="02040503050406030204" pitchFamily="18" charset="0"/>
                            </a:rPr>
                            <m:t>≤6, 0≤</m:t>
                          </m:r>
                          <m:r>
                            <a:rPr lang="en-US" sz="2200" i="1">
                              <a:latin typeface="Cambria Math" panose="02040503050406030204" pitchFamily="18" charset="0"/>
                            </a:rPr>
                            <m:t>𝑦</m:t>
                          </m:r>
                          <m:r>
                            <a:rPr lang="en-US" sz="2200" i="1">
                              <a:latin typeface="Cambria Math" panose="02040503050406030204" pitchFamily="18" charset="0"/>
                            </a:rPr>
                            <m:t>≤6</m:t>
                          </m:r>
                        </m:e>
                      </m:d>
                    </m:oMath>
                  </m:oMathPara>
                </a14:m>
                <a:endParaRPr lang="en-US" sz="2200" dirty="0" smtClean="0"/>
              </a:p>
              <a:p>
                <a:r>
                  <a:rPr lang="en-US" sz="2200" dirty="0"/>
                  <a:t>The result is </a:t>
                </a:r>
                <a14:m>
                  <m:oMath xmlns:m="http://schemas.openxmlformats.org/officeDocument/2006/math">
                    <m:r>
                      <a:rPr lang="en-US" sz="2200" i="1" dirty="0" smtClean="0">
                        <a:latin typeface="Cambria Math" panose="02040503050406030204" pitchFamily="18" charset="0"/>
                      </a:rPr>
                      <m:t>𝑥</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rPr>
                      <m:t>1.6 </m:t>
                    </m:r>
                  </m:oMath>
                </a14:m>
                <a:r>
                  <a:rPr lang="en-US" sz="2200" dirty="0"/>
                  <a:t>and </a:t>
                </a:r>
                <a14:m>
                  <m:oMath xmlns:m="http://schemas.openxmlformats.org/officeDocument/2006/math">
                    <m:r>
                      <a:rPr lang="en-US" sz="2200" i="1" dirty="0" smtClean="0">
                        <a:latin typeface="Cambria Math" panose="02040503050406030204" pitchFamily="18" charset="0"/>
                      </a:rPr>
                      <m:t>𝑦</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rPr>
                      <m:t>2.8</m:t>
                    </m:r>
                  </m:oMath>
                </a14:m>
                <a:r>
                  <a:rPr lang="en-US" sz="2200" dirty="0"/>
                  <a:t> for an approximate minimum of </a:t>
                </a:r>
                <a14:m>
                  <m:oMath xmlns:m="http://schemas.openxmlformats.org/officeDocument/2006/math">
                    <m:r>
                      <a:rPr lang="en-US" sz="2200" i="1" dirty="0" smtClean="0">
                        <a:latin typeface="Cambria Math" panose="02040503050406030204" pitchFamily="18" charset="0"/>
                      </a:rPr>
                      <m:t>𝑧</m:t>
                    </m:r>
                  </m:oMath>
                </a14:m>
                <a:r>
                  <a:rPr lang="en-US" sz="2200" dirty="0"/>
                  <a:t> </a:t>
                </a:r>
                <a:r>
                  <a:rPr lang="en-US" sz="2200" dirty="0">
                    <a:latin typeface="Cambria Math" panose="02040503050406030204" pitchFamily="18" charset="0"/>
                    <a:ea typeface="Cambria Math" panose="02040503050406030204" pitchFamily="18" charset="0"/>
                  </a:rPr>
                  <a:t>≈</a:t>
                </a:r>
                <a:r>
                  <a:rPr lang="en-US" sz="2200" dirty="0" smtClean="0"/>
                  <a:t> 6.46. Also, the </a:t>
                </a:r>
                <a:r>
                  <a:rPr lang="en-US" sz="2200" dirty="0"/>
                  <a:t>maximum response time for all points on this restricted </a:t>
                </a:r>
                <a:r>
                  <a:rPr lang="en-US" sz="2200" dirty="0" smtClean="0"/>
                  <a:t>regions </a:t>
                </a:r>
                <a14:m>
                  <m:oMath xmlns:m="http://schemas.openxmlformats.org/officeDocument/2006/math">
                    <m:r>
                      <a:rPr lang="en-US" sz="2200" i="1">
                        <a:latin typeface="Cambria Math" panose="02040503050406030204" pitchFamily="18" charset="0"/>
                      </a:rPr>
                      <m:t>1.5≤</m:t>
                    </m:r>
                    <m:r>
                      <a:rPr lang="en-US" sz="2200" i="1">
                        <a:latin typeface="Cambria Math" panose="02040503050406030204" pitchFamily="18" charset="0"/>
                      </a:rPr>
                      <m:t>𝑥</m:t>
                    </m:r>
                    <m:r>
                      <a:rPr lang="en-US" sz="2200" i="1">
                        <a:latin typeface="Cambria Math" panose="02040503050406030204" pitchFamily="18" charset="0"/>
                      </a:rPr>
                      <m:t>≤2.0, 2.5≤</m:t>
                    </m:r>
                    <m:r>
                      <a:rPr lang="en-US" sz="2200" i="1">
                        <a:latin typeface="Cambria Math" panose="02040503050406030204" pitchFamily="18" charset="0"/>
                      </a:rPr>
                      <m:t>𝑦</m:t>
                    </m:r>
                    <m:r>
                      <a:rPr lang="en-US" sz="2200" i="1">
                        <a:latin typeface="Cambria Math" panose="02040503050406030204" pitchFamily="18" charset="0"/>
                      </a:rPr>
                      <m:t>≤3</m:t>
                    </m:r>
                  </m:oMath>
                </a14:m>
                <a:r>
                  <a:rPr lang="en-US" sz="2200" dirty="0" smtClean="0"/>
                  <a:t> </a:t>
                </a:r>
                <a:r>
                  <a:rPr lang="en-US" sz="2200" dirty="0"/>
                  <a:t>is </a:t>
                </a:r>
                <a14:m>
                  <m:oMath xmlns:m="http://schemas.openxmlformats.org/officeDocument/2006/math">
                    <m:r>
                      <a:rPr lang="en-US" sz="2200" i="1" dirty="0" smtClean="0">
                        <a:latin typeface="Cambria Math" panose="02040503050406030204" pitchFamily="18" charset="0"/>
                      </a:rPr>
                      <m:t>𝑧</m:t>
                    </m:r>
                  </m:oMath>
                </a14:m>
                <a:r>
                  <a:rPr lang="en-US" sz="2200" dirty="0"/>
                  <a:t> </a:t>
                </a:r>
                <a:r>
                  <a:rPr lang="en-US" sz="2200" dirty="0">
                    <a:latin typeface="Cambria Math" panose="02040503050406030204" pitchFamily="18" charset="0"/>
                    <a:ea typeface="Cambria Math" panose="02040503050406030204" pitchFamily="18" charset="0"/>
                  </a:rPr>
                  <a:t>≈ </a:t>
                </a:r>
                <a:r>
                  <a:rPr lang="en-US" sz="2200" dirty="0" smtClean="0">
                    <a:latin typeface="Cambria Math" panose="02040503050406030204" pitchFamily="18" charset="0"/>
                    <a:ea typeface="Cambria Math" panose="02040503050406030204" pitchFamily="18" charset="0"/>
                  </a:rPr>
                  <a:t>6.5.</a:t>
                </a:r>
                <a:endParaRPr lang="en-US" sz="22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57200" y="1499072"/>
                <a:ext cx="8229600" cy="1846659"/>
              </a:xfrm>
              <a:prstGeom prst="rect">
                <a:avLst/>
              </a:prstGeom>
              <a:blipFill>
                <a:blip r:embed="rId5"/>
                <a:stretch>
                  <a:fillRect l="-963" t="-2310" r="-593" b="-2310"/>
                </a:stretch>
              </a:blipFill>
            </p:spPr>
            <p:txBody>
              <a:bodyPr/>
              <a:lstStyle/>
              <a:p>
                <a:r>
                  <a:rPr lang="en-US">
                    <a:noFill/>
                  </a:rPr>
                  <a:t> </a:t>
                </a:r>
              </a:p>
            </p:txBody>
          </p:sp>
        </mc:Fallback>
      </mc:AlternateContent>
    </p:spTree>
    <p:extLst>
      <p:ext uri="{BB962C8B-B14F-4D97-AF65-F5344CB8AC3E}">
        <p14:creationId xmlns:p14="http://schemas.microsoft.com/office/powerpoint/2010/main" val="252740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Manufacturing Chairs</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7"/>
                <a:ext cx="8229600" cy="4741043"/>
              </a:xfrm>
              <a:effectLst>
                <a:glow rad="139700">
                  <a:schemeClr val="accent4">
                    <a:satMod val="175000"/>
                    <a:alpha val="40000"/>
                  </a:schemeClr>
                </a:glow>
              </a:effectLst>
            </p:spPr>
            <p:txBody>
              <a:bodyPr>
                <a:normAutofit/>
              </a:bodyPr>
              <a:lstStyle/>
              <a:p>
                <a:pPr marL="0" indent="0">
                  <a:buNone/>
                </a:pPr>
                <a:r>
                  <a:rPr lang="en-US" sz="2000" dirty="0" smtClean="0">
                    <a:latin typeface="+mj-lt"/>
                  </a:rPr>
                  <a:t>A manufacturer of lawn furniture makes two types of chairs, one with a wood frame and one with an aluminum frame. The wood-frame model costs $18 per unit to manufacture and the aluminum-frame model costs $10 per unit to manufacture. The number of units sold depends on the price.</a:t>
                </a:r>
              </a:p>
              <a:p>
                <a:pPr marL="0" indent="0">
                  <a:buNone/>
                </a:pPr>
                <a:endParaRPr lang="en-US" sz="2000" dirty="0">
                  <a:latin typeface="+mj-lt"/>
                </a:endParaRPr>
              </a:p>
              <a:p>
                <a:pPr marL="0" indent="0">
                  <a:buNone/>
                </a:pPr>
                <a:r>
                  <a:rPr lang="en-US" sz="2000" dirty="0" smtClean="0">
                    <a:latin typeface="+mj-lt"/>
                  </a:rPr>
                  <a:t>It is estimated that in order to sell </a:t>
                </a:r>
                <a14:m>
                  <m:oMath xmlns:m="http://schemas.openxmlformats.org/officeDocument/2006/math">
                    <m:r>
                      <a:rPr lang="en-US" sz="2000" i="1" dirty="0" smtClean="0">
                        <a:latin typeface="Cambria Math" panose="02040503050406030204" pitchFamily="18" charset="0"/>
                      </a:rPr>
                      <m:t>𝑥</m:t>
                    </m:r>
                  </m:oMath>
                </a14:m>
                <a:r>
                  <a:rPr lang="en-US" sz="2000" i="1" dirty="0" smtClean="0">
                    <a:latin typeface="+mj-lt"/>
                  </a:rPr>
                  <a:t> </a:t>
                </a:r>
                <a:r>
                  <a:rPr lang="en-US" sz="2000" dirty="0" smtClean="0">
                    <a:latin typeface="+mj-lt"/>
                  </a:rPr>
                  <a:t>units per day of the wood-frame model and </a:t>
                </a:r>
                <a14:m>
                  <m:oMath xmlns:m="http://schemas.openxmlformats.org/officeDocument/2006/math">
                    <m:r>
                      <a:rPr lang="en-US" sz="2000" i="1" dirty="0" smtClean="0">
                        <a:latin typeface="Cambria Math" panose="02040503050406030204" pitchFamily="18" charset="0"/>
                      </a:rPr>
                      <m:t>𝑦</m:t>
                    </m:r>
                  </m:oMath>
                </a14:m>
                <a:r>
                  <a:rPr lang="en-US" sz="2000" i="1" dirty="0" smtClean="0">
                    <a:latin typeface="+mj-lt"/>
                  </a:rPr>
                  <a:t> </a:t>
                </a:r>
                <a:r>
                  <a:rPr lang="en-US" sz="2000" dirty="0" smtClean="0">
                    <a:latin typeface="+mj-lt"/>
                  </a:rPr>
                  <a:t>units per day of the aluminum-frame model, the selling price cannot exceed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10+31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−0.5</m:t>
                          </m:r>
                        </m:sup>
                      </m:sSup>
                      <m:r>
                        <a:rPr lang="en-US" sz="2000" b="0" i="1" smtClean="0">
                          <a:latin typeface="Cambria Math" panose="02040503050406030204" pitchFamily="18" charset="0"/>
                        </a:rPr>
                        <m:t>+1.3</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−0.2</m:t>
                          </m:r>
                        </m:sup>
                      </m:sSup>
                    </m:oMath>
                  </m:oMathPara>
                </a14:m>
                <a:endParaRPr lang="en-US" sz="2000" dirty="0" smtClean="0">
                  <a:latin typeface="+mj-lt"/>
                </a:endParaRPr>
              </a:p>
              <a:p>
                <a:pPr marL="0" indent="0">
                  <a:buNone/>
                </a:pPr>
                <a:r>
                  <a:rPr lang="en-US" sz="2000" dirty="0" smtClean="0">
                    <a:latin typeface="+mj-lt"/>
                  </a:rPr>
                  <a:t>$/unit for the wood-frame model and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m:t>
                      </m:r>
                      <m:r>
                        <a:rPr lang="en-US" sz="2000" i="1">
                          <a:latin typeface="Cambria Math" panose="02040503050406030204" pitchFamily="18" charset="0"/>
                        </a:rPr>
                        <m:t>+</m:t>
                      </m:r>
                      <m:r>
                        <a:rPr lang="en-US" sz="2000" b="0" i="1" smtClean="0">
                          <a:latin typeface="Cambria Math" panose="02040503050406030204" pitchFamily="18" charset="0"/>
                        </a:rPr>
                        <m:t>15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−0.4</m:t>
                          </m:r>
                        </m:sup>
                      </m:sSup>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m:t>
                      </m:r>
                      <m:r>
                        <a:rPr lang="en-US" sz="2000" b="0" i="1" smtClean="0">
                          <a:latin typeface="Cambria Math" panose="02040503050406030204" pitchFamily="18" charset="0"/>
                        </a:rPr>
                        <m:t>8</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−0.08</m:t>
                          </m:r>
                        </m:sup>
                      </m:sSup>
                    </m:oMath>
                  </m:oMathPara>
                </a14:m>
                <a:endParaRPr lang="en-US" sz="2000" dirty="0" smtClean="0"/>
              </a:p>
              <a:p>
                <a:pPr marL="0" indent="0">
                  <a:buNone/>
                </a:pPr>
                <a:r>
                  <a:rPr lang="en-US" sz="2000" dirty="0" smtClean="0"/>
                  <a:t>$/unit for aluminum-frame chairs. Find the optimal production levels.</a:t>
                </a:r>
                <a:endParaRPr lang="en-US" sz="2000" dirty="0"/>
              </a:p>
              <a:p>
                <a:pPr marL="0" indent="0">
                  <a:buNone/>
                </a:pPr>
                <a:endParaRPr lang="en-US" sz="2000"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7"/>
                <a:ext cx="8229600" cy="4741043"/>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2871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Manufacturing Chairs (Step 1)</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805" y="1531937"/>
                <a:ext cx="4781582" cy="2718619"/>
              </a:xfrm>
              <a:effectLst>
                <a:glow rad="139700">
                  <a:schemeClr val="accent4">
                    <a:satMod val="175000"/>
                    <a:alpha val="40000"/>
                  </a:schemeClr>
                </a:glow>
              </a:effectLst>
            </p:spPr>
            <p:txBody>
              <a:bodyPr>
                <a:noAutofit/>
              </a:bodyPr>
              <a:lstStyle/>
              <a:p>
                <a:pPr marL="0" indent="0">
                  <a:buNone/>
                </a:pPr>
                <a:r>
                  <a:rPr lang="en-US" sz="1800" b="1" u="sng" dirty="0" smtClean="0">
                    <a:latin typeface="+mj-lt"/>
                  </a:rPr>
                  <a:t>Variables</a:t>
                </a:r>
                <a:r>
                  <a:rPr lang="en-US" sz="1800" dirty="0" smtClean="0">
                    <a:latin typeface="+mj-lt"/>
                  </a:rPr>
                  <a:t>:</a:t>
                </a:r>
              </a:p>
              <a:p>
                <a:pPr marL="0" indent="0">
                  <a:buNone/>
                </a:pPr>
                <a14:m>
                  <m:oMath xmlns:m="http://schemas.openxmlformats.org/officeDocument/2006/math">
                    <m:r>
                      <a:rPr lang="en-US" sz="1800" b="0" i="1" dirty="0" smtClean="0">
                        <a:latin typeface="Cambria Math" panose="02040503050406030204" pitchFamily="18" charset="0"/>
                      </a:rPr>
                      <m:t>𝑥</m:t>
                    </m:r>
                  </m:oMath>
                </a14:m>
                <a:r>
                  <a:rPr lang="en-US" sz="1800" dirty="0" smtClean="0">
                    <a:latin typeface="+mj-lt"/>
                  </a:rPr>
                  <a:t> – units sold per day of wood-frame model</a:t>
                </a:r>
              </a:p>
              <a:p>
                <a:pPr marL="0" indent="0">
                  <a:buNone/>
                </a:pPr>
                <a14:m>
                  <m:oMath xmlns:m="http://schemas.openxmlformats.org/officeDocument/2006/math">
                    <m:r>
                      <a:rPr lang="en-US" sz="1800" b="0" i="1" dirty="0" smtClean="0">
                        <a:latin typeface="Cambria Math" panose="02040503050406030204" pitchFamily="18" charset="0"/>
                      </a:rPr>
                      <m:t>𝑦</m:t>
                    </m:r>
                  </m:oMath>
                </a14:m>
                <a:r>
                  <a:rPr lang="en-US" sz="1800" dirty="0" smtClean="0">
                    <a:latin typeface="+mj-lt"/>
                  </a:rPr>
                  <a:t> </a:t>
                </a:r>
                <a:r>
                  <a:rPr lang="en-US" sz="1800" dirty="0" smtClean="0"/>
                  <a:t>– units sold per day of the aluminum-frame model</a:t>
                </a:r>
              </a:p>
              <a:p>
                <a:pPr marL="0" indent="0">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𝑝</m:t>
                        </m:r>
                      </m:e>
                      <m:sub>
                        <m:r>
                          <a:rPr lang="en-US" sz="1800" b="0" i="1" dirty="0" smtClean="0">
                            <a:latin typeface="Cambria Math" panose="02040503050406030204" pitchFamily="18" charset="0"/>
                          </a:rPr>
                          <m:t>𝑤</m:t>
                        </m:r>
                      </m:sub>
                    </m:sSub>
                  </m:oMath>
                </a14:m>
                <a:r>
                  <a:rPr lang="en-US" sz="1800" dirty="0" smtClean="0">
                    <a:latin typeface="+mj-lt"/>
                  </a:rPr>
                  <a:t> – selling price for wood-frame models ($)</a:t>
                </a:r>
              </a:p>
              <a:p>
                <a:pPr marL="0" indent="0">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𝑝</m:t>
                        </m:r>
                      </m:e>
                      <m:sub>
                        <m:r>
                          <a:rPr lang="en-US" sz="1800" b="0" i="1" dirty="0" smtClean="0">
                            <a:latin typeface="Cambria Math" panose="02040503050406030204" pitchFamily="18" charset="0"/>
                          </a:rPr>
                          <m:t>𝑎</m:t>
                        </m:r>
                      </m:sub>
                    </m:sSub>
                  </m:oMath>
                </a14:m>
                <a:r>
                  <a:rPr lang="en-US" sz="1800" dirty="0" smtClean="0">
                    <a:latin typeface="+mj-lt"/>
                  </a:rPr>
                  <a:t> – selling price for aluminum-frame models </a:t>
                </a:r>
                <a:r>
                  <a:rPr lang="en-US" sz="1800" dirty="0" smtClean="0"/>
                  <a:t>($)</a:t>
                </a:r>
                <a:endParaRPr lang="en-US" sz="1800" dirty="0" smtClean="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𝑤</m:t>
                        </m:r>
                      </m:sub>
                    </m:sSub>
                  </m:oMath>
                </a14:m>
                <a:r>
                  <a:rPr lang="en-US" sz="1800" dirty="0"/>
                  <a:t> – </a:t>
                </a:r>
                <a:r>
                  <a:rPr lang="en-US" sz="1800" dirty="0" smtClean="0"/>
                  <a:t>cost to manufacture </a:t>
                </a:r>
                <a:r>
                  <a:rPr lang="en-US" sz="1800" dirty="0"/>
                  <a:t>wood-frame </a:t>
                </a:r>
                <a:r>
                  <a:rPr lang="en-US" sz="1800" dirty="0" smtClean="0"/>
                  <a:t>models ($)</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𝑎</m:t>
                        </m:r>
                      </m:sub>
                    </m:sSub>
                  </m:oMath>
                </a14:m>
                <a:r>
                  <a:rPr lang="en-US" sz="1800" dirty="0"/>
                  <a:t> – </a:t>
                </a:r>
                <a:r>
                  <a:rPr lang="en-US" sz="1800" dirty="0" smtClean="0"/>
                  <a:t>cost to manufacture </a:t>
                </a:r>
                <a:r>
                  <a:rPr lang="en-US" sz="1800" dirty="0"/>
                  <a:t>aluminum-frame </a:t>
                </a:r>
                <a:r>
                  <a:rPr lang="en-US" sz="1800" dirty="0" smtClean="0"/>
                  <a:t>models ($)</a:t>
                </a:r>
                <a:endParaRPr lang="en-US" sz="1800" dirty="0"/>
              </a:p>
              <a:p>
                <a:pPr marL="0" indent="0">
                  <a:buNone/>
                </a:pPr>
                <a:r>
                  <a:rPr lang="en-US" sz="1800" i="1" dirty="0" smtClean="0">
                    <a:latin typeface="+mj-lt"/>
                  </a:rPr>
                  <a:t>P </a:t>
                </a:r>
                <a:r>
                  <a:rPr lang="en-US" sz="1800" dirty="0" smtClean="0">
                    <a:latin typeface="+mj-lt"/>
                  </a:rPr>
                  <a:t>– profit from the sale of chairs</a:t>
                </a:r>
                <a:endParaRPr lang="en-US" sz="1800" i="1"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805" y="1531937"/>
                <a:ext cx="4781582" cy="2718619"/>
              </a:xfrm>
              <a:blipFill>
                <a:blip r:embed="rId4"/>
                <a:stretch>
                  <a:fillRect b="-15244"/>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60805" y="4820827"/>
            <a:ext cx="8123186" cy="1103107"/>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Parameters:</a:t>
            </a:r>
            <a:endParaRPr lang="en-US" sz="1800" b="1" u="sng" dirty="0"/>
          </a:p>
          <a:p>
            <a:pPr marL="0" indent="0">
              <a:buNone/>
            </a:pPr>
            <a:r>
              <a:rPr lang="en-US" sz="1800" dirty="0" smtClean="0"/>
              <a:t>$10 </a:t>
            </a:r>
            <a:r>
              <a:rPr lang="en-US" sz="1800" dirty="0"/>
              <a:t>– </a:t>
            </a:r>
            <a:r>
              <a:rPr lang="en-US" sz="1800" dirty="0" smtClean="0"/>
              <a:t>cost per unto to manufacture aluminum-frame model</a:t>
            </a:r>
          </a:p>
          <a:p>
            <a:pPr marL="0" indent="0">
              <a:buNone/>
            </a:pPr>
            <a:r>
              <a:rPr lang="en-US" sz="1800" dirty="0"/>
              <a:t>$</a:t>
            </a:r>
            <a:r>
              <a:rPr lang="en-US" sz="1800" dirty="0" smtClean="0"/>
              <a:t>18 </a:t>
            </a:r>
            <a:r>
              <a:rPr lang="en-US" sz="1800" dirty="0"/>
              <a:t>– cost per unto to manufacture </a:t>
            </a:r>
            <a:r>
              <a:rPr lang="en-US" sz="1800" dirty="0" smtClean="0"/>
              <a:t>wood-frame model</a:t>
            </a:r>
            <a:endParaRPr lang="en-US" sz="18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842387" y="1417638"/>
                <a:ext cx="4243983" cy="3134697"/>
              </a:xfrm>
              <a:prstGeom prst="rect">
                <a:avLst/>
              </a:prstGeom>
              <a:effectLst>
                <a:glow rad="139700">
                  <a:schemeClr val="accent4">
                    <a:satMod val="175000"/>
                    <a:alpha val="40000"/>
                  </a:schemeClr>
                </a:glow>
              </a:effectLst>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t>Assumptions</a:t>
                </a:r>
                <a:r>
                  <a:rPr lang="en-US" sz="1800" dirty="0" smtClean="0"/>
                  <a:t>:</a:t>
                </a:r>
                <a:endParaRPr lang="en-US" sz="1800" dirty="0"/>
              </a:p>
              <a:p>
                <a:pPr marL="0" indent="0">
                  <a:buFont typeface="Arial"/>
                  <a:buNone/>
                </a:pPr>
                <a14:m>
                  <m:oMathPara xmlns:m="http://schemas.openxmlformats.org/officeDocument/2006/math">
                    <m:oMathParaPr>
                      <m:jc m:val="left"/>
                    </m:oMathParaPr>
                    <m:oMath xmlns:m="http://schemas.openxmlformats.org/officeDocument/2006/math">
                      <m:r>
                        <a:rPr lang="en-US" sz="1800" i="1" dirty="0">
                          <a:latin typeface="Cambria Math" panose="02040503050406030204" pitchFamily="18" charset="0"/>
                        </a:rPr>
                        <m:t>𝑥</m:t>
                      </m:r>
                      <m:r>
                        <a:rPr lang="en-US" sz="1800" b="0" i="1" dirty="0" smtClean="0">
                          <a:latin typeface="Cambria Math" panose="02040503050406030204" pitchFamily="18" charset="0"/>
                        </a:rPr>
                        <m:t>&gt;</m:t>
                      </m:r>
                      <m:r>
                        <a:rPr lang="en-US" sz="1800" i="1" dirty="0" smtClean="0">
                          <a:latin typeface="Cambria Math" panose="02040503050406030204" pitchFamily="18" charset="0"/>
                        </a:rPr>
                        <m:t>0</m:t>
                      </m:r>
                      <m:r>
                        <a:rPr lang="en-US" sz="1800" dirty="0" smtClean="0">
                          <a:latin typeface="Cambria Math" panose="02040503050406030204" pitchFamily="18" charset="0"/>
                        </a:rPr>
                        <m:t>, </m:t>
                      </m:r>
                      <m:r>
                        <a:rPr lang="en-US" sz="1800" i="1" dirty="0" smtClean="0">
                          <a:latin typeface="Cambria Math" panose="02040503050406030204" pitchFamily="18" charset="0"/>
                        </a:rPr>
                        <m:t>𝑦</m:t>
                      </m:r>
                      <m:r>
                        <a:rPr lang="en-US" sz="1800" b="0" i="1" dirty="0" smtClean="0">
                          <a:latin typeface="Cambria Math" panose="02040503050406030204" pitchFamily="18" charset="0"/>
                        </a:rPr>
                        <m:t>&gt;</m:t>
                      </m:r>
                      <m:r>
                        <a:rPr lang="en-US" sz="1800" i="1" dirty="0" smtClean="0">
                          <a:latin typeface="Cambria Math" panose="02040503050406030204" pitchFamily="18" charset="0"/>
                        </a:rPr>
                        <m:t>0</m:t>
                      </m:r>
                    </m:oMath>
                  </m:oMathPara>
                </a14:m>
                <a:endParaRPr lang="en-US" sz="180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𝑝</m:t>
                          </m:r>
                        </m:e>
                        <m:sub>
                          <m:r>
                            <a:rPr lang="en-US" sz="1800" i="1" smtClean="0">
                              <a:latin typeface="Cambria Math" panose="02040503050406030204" pitchFamily="18" charset="0"/>
                            </a:rPr>
                            <m:t>𝑤</m:t>
                          </m:r>
                        </m:sub>
                      </m:sSub>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r>
                            <a:rPr lang="en-US" sz="1800" i="1" smtClean="0">
                              <a:latin typeface="Cambria Math" panose="02040503050406030204" pitchFamily="18" charset="0"/>
                            </a:rPr>
                            <m:t>,</m:t>
                          </m:r>
                          <m:r>
                            <a:rPr lang="en-US" sz="1800" i="1" smtClean="0">
                              <a:latin typeface="Cambria Math" panose="02040503050406030204" pitchFamily="18" charset="0"/>
                            </a:rPr>
                            <m:t>𝑦</m:t>
                          </m:r>
                        </m:e>
                      </m:d>
                      <m:r>
                        <a:rPr lang="en-US" sz="1800" i="1" smtClean="0">
                          <a:latin typeface="Cambria Math" panose="02040503050406030204" pitchFamily="18" charset="0"/>
                        </a:rPr>
                        <m:t>=</m:t>
                      </m:r>
                      <m:r>
                        <a:rPr lang="en-US" sz="1800" i="1">
                          <a:latin typeface="Cambria Math" panose="02040503050406030204" pitchFamily="18" charset="0"/>
                        </a:rPr>
                        <m:t>10+31</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−0.5</m:t>
                          </m:r>
                        </m:sup>
                      </m:sSup>
                      <m:r>
                        <a:rPr lang="en-US" sz="1800" i="1">
                          <a:latin typeface="Cambria Math" panose="02040503050406030204" pitchFamily="18" charset="0"/>
                        </a:rPr>
                        <m:t>+1.3</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−0.2</m:t>
                          </m:r>
                        </m:sup>
                      </m:sSup>
                    </m:oMath>
                  </m:oMathPara>
                </a14:m>
                <a:endParaRPr lang="en-US" sz="180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=5+15</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−0.4</m:t>
                          </m:r>
                        </m:sup>
                      </m:sSup>
                      <m:r>
                        <a:rPr lang="en-US" sz="1800" i="1">
                          <a:latin typeface="Cambria Math" panose="02040503050406030204" pitchFamily="18" charset="0"/>
                        </a:rPr>
                        <m:t>+0.8</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−0.08</m:t>
                          </m:r>
                        </m:sup>
                      </m:sSup>
                    </m:oMath>
                  </m:oMathPara>
                </a14:m>
                <a:endParaRPr lang="en-US" sz="1800" dirty="0" smtClean="0"/>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smtClean="0">
                              <a:latin typeface="Cambria Math" panose="02040503050406030204" pitchFamily="18" charset="0"/>
                            </a:rPr>
                            <m:t>𝑐</m:t>
                          </m:r>
                        </m:e>
                        <m:sub>
                          <m:r>
                            <a:rPr lang="en-US" sz="1800" i="1" smtClean="0">
                              <a:latin typeface="Cambria Math" panose="02040503050406030204" pitchFamily="18" charset="0"/>
                            </a:rPr>
                            <m:t>𝑤</m:t>
                          </m:r>
                        </m:sub>
                      </m:sSub>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smtClean="0">
                          <a:latin typeface="Cambria Math" panose="02040503050406030204" pitchFamily="18" charset="0"/>
                        </a:rPr>
                        <m:t>=18</m:t>
                      </m:r>
                      <m:r>
                        <a:rPr lang="en-US" sz="1800" i="1" smtClean="0">
                          <a:latin typeface="Cambria Math" panose="02040503050406030204" pitchFamily="18" charset="0"/>
                        </a:rPr>
                        <m:t>𝑥</m:t>
                      </m:r>
                    </m:oMath>
                  </m:oMathPara>
                </a14:m>
                <a:endParaRPr lang="en-US" sz="1800" dirty="0"/>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smtClean="0">
                              <a:latin typeface="Cambria Math" panose="02040503050406030204" pitchFamily="18" charset="0"/>
                            </a:rPr>
                            <m:t>𝑦</m:t>
                          </m:r>
                        </m:e>
                      </m:d>
                      <m:r>
                        <a:rPr lang="en-US" sz="1800" i="1">
                          <a:latin typeface="Cambria Math" panose="02040503050406030204" pitchFamily="18" charset="0"/>
                        </a:rPr>
                        <m:t>=1</m:t>
                      </m:r>
                      <m:r>
                        <a:rPr lang="en-US" sz="1800" i="1" smtClean="0">
                          <a:latin typeface="Cambria Math" panose="02040503050406030204" pitchFamily="18" charset="0"/>
                        </a:rPr>
                        <m:t>0</m:t>
                      </m:r>
                      <m:r>
                        <a:rPr lang="en-US" sz="1800" i="1" smtClean="0">
                          <a:latin typeface="Cambria Math" panose="02040503050406030204" pitchFamily="18" charset="0"/>
                        </a:rPr>
                        <m:t>𝑦</m:t>
                      </m:r>
                    </m:oMath>
                  </m:oMathPara>
                </a14:m>
                <a:endParaRPr lang="en-US" sz="1800" dirty="0" smtClean="0"/>
              </a:p>
              <a:p>
                <a:pPr marL="0" indent="0">
                  <a:buFont typeface="Arial"/>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smtClean="0">
                              <a:latin typeface="Cambria Math" panose="02040503050406030204" pitchFamily="18" charset="0"/>
                            </a:rPr>
                            <m:t>,</m:t>
                          </m:r>
                          <m:r>
                            <a:rPr lang="en-US" sz="1800" i="1" smtClean="0">
                              <a:latin typeface="Cambria Math" panose="02040503050406030204" pitchFamily="18" charset="0"/>
                            </a:rPr>
                            <m:t>𝑦</m:t>
                          </m:r>
                        </m:e>
                      </m:d>
                      <m:r>
                        <a:rPr lang="en-US" sz="1800" i="1">
                          <a:latin typeface="Cambria Math" panose="02040503050406030204" pitchFamily="18" charset="0"/>
                        </a:rPr>
                        <m:t>=</m:t>
                      </m:r>
                      <m:r>
                        <a:rPr lang="en-US" sz="1800" i="1">
                          <a:latin typeface="Cambria Math" panose="02040503050406030204" pitchFamily="18" charset="0"/>
                        </a:rPr>
                        <m:t>𝑥</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𝑤</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𝑤</m:t>
                          </m:r>
                        </m:sub>
                      </m:sSub>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smtClean="0">
                          <a:latin typeface="Cambria Math" panose="02040503050406030204" pitchFamily="18" charset="0"/>
                        </a:rPr>
                        <m:t>+</m:t>
                      </m:r>
                      <m:r>
                        <a:rPr lang="en-US" sz="1800" i="1" smtClean="0">
                          <a:latin typeface="Cambria Math" panose="02040503050406030204" pitchFamily="18" charset="0"/>
                        </a:rPr>
                        <m:t>𝑦</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smtClean="0">
                              <a:latin typeface="Cambria Math" panose="02040503050406030204" pitchFamily="18" charset="0"/>
                            </a:rPr>
                            <m:t>𝑦</m:t>
                          </m:r>
                        </m:e>
                      </m:d>
                    </m:oMath>
                  </m:oMathPara>
                </a14:m>
                <a:endParaRPr lang="en-US" sz="1800" dirty="0"/>
              </a:p>
              <a:p>
                <a:pPr marL="0" indent="0">
                  <a:buFont typeface="Arial"/>
                  <a:buNone/>
                </a:pPr>
                <a:endParaRPr lang="en-US" sz="180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42387" y="1417638"/>
                <a:ext cx="4243983" cy="3134697"/>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43507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2: Select the modeling approach</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1"/>
              <p:cNvSpPr>
                <a:spLocks noGrp="1"/>
              </p:cNvSpPr>
              <p:nvPr>
                <p:ph idx="1"/>
              </p:nvPr>
            </p:nvSpPr>
            <p:spPr>
              <a:xfrm>
                <a:off x="457200" y="3943630"/>
                <a:ext cx="8229600" cy="1188809"/>
              </a:xfrm>
              <a:effectLst>
                <a:glow rad="139700">
                  <a:schemeClr val="accent4">
                    <a:satMod val="175000"/>
                    <a:alpha val="40000"/>
                  </a:schemeClr>
                </a:glow>
              </a:effectLst>
            </p:spPr>
            <p:txBody>
              <a:bodyPr>
                <a:noAutofit/>
              </a:bodyPr>
              <a:lstStyle/>
              <a:p>
                <a:pPr marL="0" indent="0">
                  <a:buNone/>
                </a:pPr>
                <a:r>
                  <a:rPr lang="en-US" sz="1800" dirty="0" smtClean="0"/>
                  <a:t>Working backwards through our assumptions:</a:t>
                </a:r>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r>
                        <a:rPr lang="en-US" sz="1800" i="1">
                          <a:latin typeface="Cambria Math" panose="02040503050406030204" pitchFamily="18" charset="0"/>
                        </a:rPr>
                        <m:t>𝑥</m:t>
                      </m:r>
                      <m:d>
                        <m:dPr>
                          <m:ctrlPr>
                            <a:rPr lang="en-US" sz="1800" b="0" i="1" smtClean="0">
                              <a:latin typeface="Cambria Math" panose="02040503050406030204" pitchFamily="18" charset="0"/>
                            </a:rPr>
                          </m:ctrlPr>
                        </m:dPr>
                        <m:e>
                          <m:r>
                            <a:rPr lang="en-US" sz="1800" i="1">
                              <a:latin typeface="Cambria Math" panose="02040503050406030204" pitchFamily="18" charset="0"/>
                            </a:rPr>
                            <m:t>10+31</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−0.5</m:t>
                              </m:r>
                            </m:sup>
                          </m:sSup>
                          <m:r>
                            <a:rPr lang="en-US" sz="1800" i="1">
                              <a:latin typeface="Cambria Math" panose="02040503050406030204" pitchFamily="18" charset="0"/>
                            </a:rPr>
                            <m:t>+1.3</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−0.2</m:t>
                              </m:r>
                            </m:sup>
                          </m:sSup>
                        </m:e>
                      </m:d>
                      <m:r>
                        <a:rPr lang="en-US" sz="1800" i="1">
                          <a:latin typeface="Cambria Math" panose="02040503050406030204" pitchFamily="18" charset="0"/>
                        </a:rPr>
                        <m:t>−</m:t>
                      </m:r>
                      <m:r>
                        <a:rPr lang="en-US" sz="1800" b="0" i="1" smtClean="0">
                          <a:latin typeface="Cambria Math" panose="02040503050406030204" pitchFamily="18" charset="0"/>
                        </a:rPr>
                        <m:t>18</m:t>
                      </m:r>
                      <m:r>
                        <a:rPr lang="en-US" sz="1800" b="0" i="1" smtClean="0">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r>
                        <a:rPr lang="en-US" sz="1800" b="0" i="1" smtClean="0">
                          <a:latin typeface="Cambria Math" panose="02040503050406030204" pitchFamily="18" charset="0"/>
                        </a:rPr>
                        <m:t>(</m:t>
                      </m:r>
                      <m:r>
                        <a:rPr lang="en-US" sz="1800" i="1">
                          <a:latin typeface="Cambria Math" panose="02040503050406030204" pitchFamily="18" charset="0"/>
                        </a:rPr>
                        <m:t>5+15</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−0.4</m:t>
                          </m:r>
                        </m:sup>
                      </m:sSup>
                      <m:r>
                        <a:rPr lang="en-US" sz="1800" i="1">
                          <a:latin typeface="Cambria Math" panose="02040503050406030204" pitchFamily="18" charset="0"/>
                        </a:rPr>
                        <m:t>+0.8</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−0.08</m:t>
                          </m:r>
                        </m:sup>
                      </m:sSup>
                      <m:r>
                        <a:rPr lang="en-US" sz="1800" b="0" i="1" smtClean="0">
                          <a:latin typeface="Cambria Math" panose="02040503050406030204" pitchFamily="18" charset="0"/>
                        </a:rPr>
                        <m:t>)</m:t>
                      </m:r>
                      <m:r>
                        <a:rPr lang="en-US" sz="180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10</m:t>
                      </m:r>
                      <m:r>
                        <a:rPr lang="en-US" sz="1800" b="0" i="1" smtClean="0">
                          <a:latin typeface="Cambria Math" panose="02040503050406030204" pitchFamily="18" charset="0"/>
                        </a:rPr>
                        <m:t>𝑦</m:t>
                      </m:r>
                    </m:oMath>
                  </m:oMathPara>
                </a14:m>
                <a:endParaRPr lang="en-US" sz="1800" dirty="0"/>
              </a:p>
            </p:txBody>
          </p:sp>
        </mc:Choice>
        <mc:Fallback xmlns="">
          <p:sp>
            <p:nvSpPr>
              <p:cNvPr id="3" name="Content Placeholder 2 1"/>
              <p:cNvSpPr>
                <a:spLocks noGrp="1" noRot="1" noChangeAspect="1" noMove="1" noResize="1" noEditPoints="1" noAdjustHandles="1" noChangeArrowheads="1" noChangeShapeType="1" noTextEdit="1"/>
              </p:cNvSpPr>
              <p:nvPr>
                <p:ph idx="1"/>
              </p:nvPr>
            </p:nvSpPr>
            <p:spPr>
              <a:xfrm>
                <a:off x="457200" y="3943630"/>
                <a:ext cx="8229600" cy="1188809"/>
              </a:xfr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5250424"/>
                <a:ext cx="8226425" cy="1107996"/>
              </a:xfrm>
              <a:prstGeom prst="rect">
                <a:avLst/>
              </a:prstGeom>
              <a:noFill/>
            </p:spPr>
            <p:txBody>
              <a:bodyPr wrap="square" rtlCol="0">
                <a:spAutoFit/>
              </a:bodyPr>
              <a:lstStyle/>
              <a:p>
                <a:r>
                  <a:rPr lang="en-US" sz="2200" dirty="0" smtClean="0"/>
                  <a:t>The profit function can be expressed in terms of just the independent variables </a:t>
                </a:r>
                <a14:m>
                  <m:oMath xmlns:m="http://schemas.openxmlformats.org/officeDocument/2006/math">
                    <m:r>
                      <a:rPr lang="en-US" sz="2200" i="1" dirty="0" smtClean="0">
                        <a:latin typeface="Cambria Math" panose="02040503050406030204" pitchFamily="18" charset="0"/>
                      </a:rPr>
                      <m:t>𝑥</m:t>
                    </m:r>
                  </m:oMath>
                </a14:m>
                <a:r>
                  <a:rPr lang="en-US" sz="2200" dirty="0" smtClean="0"/>
                  <a:t> and </a:t>
                </a:r>
                <a14:m>
                  <m:oMath xmlns:m="http://schemas.openxmlformats.org/officeDocument/2006/math">
                    <m:r>
                      <a:rPr lang="en-US" sz="2200" i="1" dirty="0" smtClean="0">
                        <a:latin typeface="Cambria Math" panose="02040503050406030204" pitchFamily="18" charset="0"/>
                      </a:rPr>
                      <m:t>𝑦</m:t>
                    </m:r>
                  </m:oMath>
                </a14:m>
                <a:r>
                  <a:rPr lang="en-US" sz="2200" i="1" dirty="0" smtClean="0"/>
                  <a:t>. </a:t>
                </a:r>
                <a:r>
                  <a:rPr lang="en-US" sz="2200" dirty="0" smtClean="0"/>
                  <a:t>Therefore, this is a multivariable optimization problem.</a:t>
                </a:r>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200" y="5250424"/>
                <a:ext cx="8226425" cy="1107996"/>
              </a:xfrm>
              <a:prstGeom prst="rect">
                <a:avLst/>
              </a:prstGeom>
              <a:blipFill>
                <a:blip r:embed="rId4"/>
                <a:stretch>
                  <a:fillRect l="-964" t="-3297" b="-10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57201" y="1551270"/>
                <a:ext cx="7988710" cy="2155492"/>
              </a:xfrm>
              <a:prstGeom prst="rect">
                <a:avLst/>
              </a:prstGeom>
              <a:effectLst>
                <a:glow rad="139700">
                  <a:schemeClr val="accent4">
                    <a:satMod val="175000"/>
                    <a:alpha val="40000"/>
                  </a:schemeClr>
                </a:glow>
              </a:effectLst>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t>Assumptions</a:t>
                </a:r>
                <a:r>
                  <a:rPr lang="en-US" sz="1800" dirty="0" smtClean="0"/>
                  <a:t>:</a:t>
                </a:r>
                <a:endParaRPr lang="en-US" sz="1800" dirty="0"/>
              </a:p>
              <a:p>
                <a:pPr marL="0" indent="0">
                  <a:buFont typeface="Arial"/>
                  <a:buNone/>
                </a:pPr>
                <a14:m>
                  <m:oMathPara xmlns:m="http://schemas.openxmlformats.org/officeDocument/2006/math">
                    <m:oMathParaPr>
                      <m:jc m:val="left"/>
                    </m:oMathParaPr>
                    <m:oMath xmlns:m="http://schemas.openxmlformats.org/officeDocument/2006/math">
                      <m:r>
                        <a:rPr lang="en-US" sz="1800" i="1" dirty="0">
                          <a:latin typeface="Cambria Math" panose="02040503050406030204" pitchFamily="18" charset="0"/>
                        </a:rPr>
                        <m:t>𝑥</m:t>
                      </m:r>
                      <m:r>
                        <a:rPr lang="en-US" sz="1800" b="0" i="1" dirty="0" smtClean="0">
                          <a:latin typeface="Cambria Math" panose="02040503050406030204" pitchFamily="18" charset="0"/>
                        </a:rPr>
                        <m:t>&gt;</m:t>
                      </m:r>
                      <m:r>
                        <a:rPr lang="en-US" sz="1800" i="1" dirty="0" smtClean="0">
                          <a:latin typeface="Cambria Math" panose="02040503050406030204" pitchFamily="18" charset="0"/>
                        </a:rPr>
                        <m:t>0</m:t>
                      </m:r>
                      <m:r>
                        <a:rPr lang="en-US" sz="1800" dirty="0" smtClean="0">
                          <a:latin typeface="Cambria Math" panose="02040503050406030204" pitchFamily="18" charset="0"/>
                        </a:rPr>
                        <m:t>, </m:t>
                      </m:r>
                      <m:r>
                        <a:rPr lang="en-US" sz="1800" i="1" dirty="0" smtClean="0">
                          <a:latin typeface="Cambria Math" panose="02040503050406030204" pitchFamily="18" charset="0"/>
                        </a:rPr>
                        <m:t>𝑦</m:t>
                      </m:r>
                      <m:r>
                        <a:rPr lang="en-US" sz="1800" b="0" i="1" dirty="0" smtClean="0">
                          <a:latin typeface="Cambria Math" panose="02040503050406030204" pitchFamily="18" charset="0"/>
                        </a:rPr>
                        <m:t>&gt;</m:t>
                      </m:r>
                      <m:r>
                        <a:rPr lang="en-US" sz="1800" i="1" dirty="0" smtClean="0">
                          <a:latin typeface="Cambria Math" panose="02040503050406030204" pitchFamily="18" charset="0"/>
                        </a:rPr>
                        <m:t>0</m:t>
                      </m:r>
                    </m:oMath>
                  </m:oMathPara>
                </a14:m>
                <a:endParaRPr lang="en-US" sz="180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𝑝</m:t>
                          </m:r>
                        </m:e>
                        <m:sub>
                          <m:r>
                            <a:rPr lang="en-US" sz="1800" i="1" smtClean="0">
                              <a:latin typeface="Cambria Math" panose="02040503050406030204" pitchFamily="18" charset="0"/>
                            </a:rPr>
                            <m:t>𝑤</m:t>
                          </m:r>
                        </m:sub>
                      </m:sSub>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r>
                            <a:rPr lang="en-US" sz="1800" i="1" smtClean="0">
                              <a:latin typeface="Cambria Math" panose="02040503050406030204" pitchFamily="18" charset="0"/>
                            </a:rPr>
                            <m:t>,</m:t>
                          </m:r>
                          <m:r>
                            <a:rPr lang="en-US" sz="1800" i="1" smtClean="0">
                              <a:latin typeface="Cambria Math" panose="02040503050406030204" pitchFamily="18" charset="0"/>
                            </a:rPr>
                            <m:t>𝑦</m:t>
                          </m:r>
                        </m:e>
                      </m:d>
                      <m:r>
                        <a:rPr lang="en-US" sz="1800" i="1" smtClean="0">
                          <a:latin typeface="Cambria Math" panose="02040503050406030204" pitchFamily="18" charset="0"/>
                        </a:rPr>
                        <m:t>=</m:t>
                      </m:r>
                      <m:r>
                        <a:rPr lang="en-US" sz="1800" i="1">
                          <a:latin typeface="Cambria Math" panose="02040503050406030204" pitchFamily="18" charset="0"/>
                        </a:rPr>
                        <m:t>10+31</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−0.5</m:t>
                          </m:r>
                        </m:sup>
                      </m:sSup>
                      <m:r>
                        <a:rPr lang="en-US" sz="1800" i="1">
                          <a:latin typeface="Cambria Math" panose="02040503050406030204" pitchFamily="18" charset="0"/>
                        </a:rPr>
                        <m:t>+1.3</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−0.2</m:t>
                          </m:r>
                        </m:sup>
                      </m:sSup>
                    </m:oMath>
                  </m:oMathPara>
                </a14:m>
                <a:endParaRPr lang="en-US" sz="180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=5+15</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−0.4</m:t>
                          </m:r>
                        </m:sup>
                      </m:sSup>
                      <m:r>
                        <a:rPr lang="en-US" sz="1800" i="1">
                          <a:latin typeface="Cambria Math" panose="02040503050406030204" pitchFamily="18" charset="0"/>
                        </a:rPr>
                        <m:t>+0.8</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−0.08</m:t>
                          </m:r>
                        </m:sup>
                      </m:sSup>
                    </m:oMath>
                  </m:oMathPara>
                </a14:m>
                <a:endParaRPr lang="en-US" sz="1800" dirty="0" smtClean="0"/>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smtClean="0">
                              <a:latin typeface="Cambria Math" panose="02040503050406030204" pitchFamily="18" charset="0"/>
                            </a:rPr>
                            <m:t>𝑐</m:t>
                          </m:r>
                        </m:e>
                        <m:sub>
                          <m:r>
                            <a:rPr lang="en-US" sz="1800" i="1" smtClean="0">
                              <a:latin typeface="Cambria Math" panose="02040503050406030204" pitchFamily="18" charset="0"/>
                            </a:rPr>
                            <m:t>𝑤</m:t>
                          </m:r>
                        </m:sub>
                      </m:sSub>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smtClean="0">
                          <a:latin typeface="Cambria Math" panose="02040503050406030204" pitchFamily="18" charset="0"/>
                        </a:rPr>
                        <m:t>=18</m:t>
                      </m:r>
                      <m:r>
                        <a:rPr lang="en-US" sz="1800" i="1" smtClean="0">
                          <a:latin typeface="Cambria Math" panose="02040503050406030204" pitchFamily="18" charset="0"/>
                        </a:rPr>
                        <m:t>𝑥</m:t>
                      </m:r>
                    </m:oMath>
                  </m:oMathPara>
                </a14:m>
                <a:endParaRPr lang="en-US" sz="1800" dirty="0"/>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smtClean="0">
                              <a:latin typeface="Cambria Math" panose="02040503050406030204" pitchFamily="18" charset="0"/>
                            </a:rPr>
                            <m:t>𝑦</m:t>
                          </m:r>
                        </m:e>
                      </m:d>
                      <m:r>
                        <a:rPr lang="en-US" sz="1800" i="1">
                          <a:latin typeface="Cambria Math" panose="02040503050406030204" pitchFamily="18" charset="0"/>
                        </a:rPr>
                        <m:t>=1</m:t>
                      </m:r>
                      <m:r>
                        <a:rPr lang="en-US" sz="1800" i="1" smtClean="0">
                          <a:latin typeface="Cambria Math" panose="02040503050406030204" pitchFamily="18" charset="0"/>
                        </a:rPr>
                        <m:t>0</m:t>
                      </m:r>
                      <m:r>
                        <a:rPr lang="en-US" sz="1800" i="1" smtClean="0">
                          <a:latin typeface="Cambria Math" panose="02040503050406030204" pitchFamily="18" charset="0"/>
                        </a:rPr>
                        <m:t>𝑦</m:t>
                      </m:r>
                    </m:oMath>
                  </m:oMathPara>
                </a14:m>
                <a:endParaRPr lang="en-US" sz="1800" dirty="0" smtClean="0"/>
              </a:p>
              <a:p>
                <a:pPr marL="0" indent="0">
                  <a:buFont typeface="Arial"/>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smtClean="0">
                              <a:latin typeface="Cambria Math" panose="02040503050406030204" pitchFamily="18" charset="0"/>
                            </a:rPr>
                            <m:t>,</m:t>
                          </m:r>
                          <m:r>
                            <a:rPr lang="en-US" sz="1800" i="1" smtClean="0">
                              <a:latin typeface="Cambria Math" panose="02040503050406030204" pitchFamily="18" charset="0"/>
                            </a:rPr>
                            <m:t>𝑦</m:t>
                          </m:r>
                        </m:e>
                      </m:d>
                      <m:r>
                        <a:rPr lang="en-US" sz="1800" i="1">
                          <a:latin typeface="Cambria Math" panose="02040503050406030204" pitchFamily="18" charset="0"/>
                        </a:rPr>
                        <m:t>=</m:t>
                      </m:r>
                      <m:r>
                        <a:rPr lang="en-US" sz="1800" i="1">
                          <a:latin typeface="Cambria Math" panose="02040503050406030204" pitchFamily="18" charset="0"/>
                        </a:rPr>
                        <m:t>𝑥</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𝑤</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𝑤</m:t>
                          </m:r>
                        </m:sub>
                      </m:sSub>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smtClean="0">
                          <a:latin typeface="Cambria Math" panose="02040503050406030204" pitchFamily="18" charset="0"/>
                        </a:rPr>
                        <m:t>+</m:t>
                      </m:r>
                      <m:r>
                        <a:rPr lang="en-US" sz="1800" i="1" smtClean="0">
                          <a:latin typeface="Cambria Math" panose="02040503050406030204" pitchFamily="18" charset="0"/>
                        </a:rPr>
                        <m:t>𝑦</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smtClean="0">
                              <a:latin typeface="Cambria Math" panose="02040503050406030204" pitchFamily="18" charset="0"/>
                            </a:rPr>
                            <m:t>𝑎</m:t>
                          </m:r>
                        </m:sub>
                      </m:sSub>
                      <m:d>
                        <m:dPr>
                          <m:ctrlPr>
                            <a:rPr lang="en-US" sz="1800" i="1">
                              <a:latin typeface="Cambria Math" panose="02040503050406030204" pitchFamily="18" charset="0"/>
                            </a:rPr>
                          </m:ctrlPr>
                        </m:dPr>
                        <m:e>
                          <m:r>
                            <a:rPr lang="en-US" sz="1800" i="1" smtClean="0">
                              <a:latin typeface="Cambria Math" panose="02040503050406030204" pitchFamily="18" charset="0"/>
                            </a:rPr>
                            <m:t>𝑦</m:t>
                          </m:r>
                        </m:e>
                      </m:d>
                    </m:oMath>
                  </m:oMathPara>
                </a14:m>
                <a:endParaRPr lang="en-US" sz="1800" dirty="0"/>
              </a:p>
              <a:p>
                <a:pPr marL="0" indent="0">
                  <a:buFont typeface="Arial"/>
                  <a:buNone/>
                </a:pPr>
                <a:endParaRPr lang="en-US" sz="1800" dirty="0" smtClean="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57201" y="1551270"/>
                <a:ext cx="7988710" cy="2155492"/>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300845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3: Formulate the Model</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1"/>
              <p:cNvSpPr>
                <a:spLocks noGrp="1"/>
              </p:cNvSpPr>
              <p:nvPr>
                <p:ph idx="1"/>
              </p:nvPr>
            </p:nvSpPr>
            <p:spPr>
              <a:xfrm>
                <a:off x="398206" y="1634726"/>
                <a:ext cx="8226425" cy="1678745"/>
              </a:xfrm>
              <a:effectLst>
                <a:glow rad="139700">
                  <a:schemeClr val="accent4">
                    <a:satMod val="175000"/>
                    <a:alpha val="40000"/>
                  </a:schemeClr>
                </a:glow>
              </a:effectLst>
            </p:spPr>
            <p:txBody>
              <a:bodyPr>
                <a:noAutofit/>
              </a:bodyPr>
              <a:lstStyle/>
              <a:p>
                <a:pPr marL="0" indent="0">
                  <a:buNone/>
                </a:pPr>
                <a:r>
                  <a:rPr lang="en-US" sz="2200" dirty="0" smtClean="0"/>
                  <a:t>Maximize the objective function:</a:t>
                </a:r>
                <a:endParaRPr lang="en-US" sz="22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r>
                        <a:rPr lang="en-US" sz="1800" i="1">
                          <a:latin typeface="Cambria Math" panose="02040503050406030204" pitchFamily="18" charset="0"/>
                        </a:rPr>
                        <m:t>𝑥</m:t>
                      </m:r>
                      <m:d>
                        <m:dPr>
                          <m:ctrlPr>
                            <a:rPr lang="en-US" sz="1800" b="0" i="1" smtClean="0">
                              <a:latin typeface="Cambria Math" panose="02040503050406030204" pitchFamily="18" charset="0"/>
                            </a:rPr>
                          </m:ctrlPr>
                        </m:dPr>
                        <m:e>
                          <m:r>
                            <a:rPr lang="en-US" sz="1800" i="1">
                              <a:latin typeface="Cambria Math" panose="02040503050406030204" pitchFamily="18" charset="0"/>
                            </a:rPr>
                            <m:t>10+31</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−0.5</m:t>
                              </m:r>
                            </m:sup>
                          </m:sSup>
                          <m:r>
                            <a:rPr lang="en-US" sz="1800" i="1">
                              <a:latin typeface="Cambria Math" panose="02040503050406030204" pitchFamily="18" charset="0"/>
                            </a:rPr>
                            <m:t>+1.3</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−0.2</m:t>
                              </m:r>
                            </m:sup>
                          </m:sSup>
                        </m:e>
                      </m:d>
                      <m:r>
                        <a:rPr lang="en-US" sz="1800" i="1">
                          <a:latin typeface="Cambria Math" panose="02040503050406030204" pitchFamily="18" charset="0"/>
                        </a:rPr>
                        <m:t>−</m:t>
                      </m:r>
                      <m:r>
                        <a:rPr lang="en-US" sz="1800" b="0" i="1" smtClean="0">
                          <a:latin typeface="Cambria Math" panose="02040503050406030204" pitchFamily="18" charset="0"/>
                        </a:rPr>
                        <m:t>18</m:t>
                      </m:r>
                      <m:r>
                        <a:rPr lang="en-US" sz="1800" b="0" i="1" smtClean="0">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r>
                        <a:rPr lang="en-US" sz="1800" b="0" i="1" smtClean="0">
                          <a:latin typeface="Cambria Math" panose="02040503050406030204" pitchFamily="18" charset="0"/>
                        </a:rPr>
                        <m:t>(</m:t>
                      </m:r>
                      <m:r>
                        <a:rPr lang="en-US" sz="1800" i="1">
                          <a:latin typeface="Cambria Math" panose="02040503050406030204" pitchFamily="18" charset="0"/>
                        </a:rPr>
                        <m:t>5+15</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−0.4</m:t>
                          </m:r>
                        </m:sup>
                      </m:sSup>
                      <m:r>
                        <a:rPr lang="en-US" sz="1800" i="1">
                          <a:latin typeface="Cambria Math" panose="02040503050406030204" pitchFamily="18" charset="0"/>
                        </a:rPr>
                        <m:t>+0.8</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−0.08</m:t>
                          </m:r>
                        </m:sup>
                      </m:sSup>
                      <m:r>
                        <a:rPr lang="en-US" sz="1800" b="0" i="1" smtClean="0">
                          <a:latin typeface="Cambria Math" panose="02040503050406030204" pitchFamily="18" charset="0"/>
                        </a:rPr>
                        <m:t>)</m:t>
                      </m:r>
                      <m:r>
                        <a:rPr lang="en-US" sz="180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10</m:t>
                      </m:r>
                      <m:r>
                        <a:rPr lang="en-US" sz="1800" b="0" i="1" smtClean="0">
                          <a:latin typeface="Cambria Math" panose="02040503050406030204" pitchFamily="18" charset="0"/>
                        </a:rPr>
                        <m:t>𝑦</m:t>
                      </m:r>
                    </m:oMath>
                  </m:oMathPara>
                </a14:m>
                <a:endParaRPr lang="en-US" sz="1800" dirty="0" smtClean="0"/>
              </a:p>
              <a:p>
                <a:pPr marL="0" indent="0">
                  <a:buNone/>
                </a:pPr>
                <a:r>
                  <a:rPr lang="en-US" sz="2200" dirty="0"/>
                  <a:t>o</a:t>
                </a:r>
                <a:r>
                  <a:rPr lang="en-US" sz="2200" dirty="0" smtClean="0"/>
                  <a:t>ver the set</a:t>
                </a:r>
                <a:r>
                  <a:rPr lang="en-US" sz="1800" dirty="0" smtClean="0"/>
                  <a:t> </a:t>
                </a:r>
              </a:p>
              <a:p>
                <a:pPr marL="0" indent="0">
                  <a:buNone/>
                </a:pPr>
                <a14:m>
                  <m:oMathPara xmlns:m="http://schemas.openxmlformats.org/officeDocument/2006/math">
                    <m:oMathParaPr>
                      <m:jc m:val="centerGroup"/>
                    </m:oMathParaPr>
                    <m:oMath xmlns:m="http://schemas.openxmlformats.org/officeDocument/2006/math">
                      <m:r>
                        <a:rPr lang="en-US" sz="1800">
                          <a:latin typeface="Cambria Math" panose="02040503050406030204" pitchFamily="18" charset="0"/>
                        </a:rPr>
                        <m:t>{</m:t>
                      </m:r>
                      <m:d>
                        <m:dPr>
                          <m:ctrlPr>
                            <a:rPr lang="en-US" sz="1800" i="1">
                              <a:latin typeface="Cambria Math" panose="02040503050406030204" pitchFamily="18" charset="0"/>
                            </a:rPr>
                          </m:ctrlPr>
                        </m:dPr>
                        <m:e>
                          <m:r>
                            <a:rPr lang="en-US" sz="1800" b="0" i="1" smtClean="0">
                              <a:latin typeface="Cambria Math" panose="02040503050406030204" pitchFamily="18" charset="0"/>
                            </a:rPr>
                            <m:t>𝑥</m:t>
                          </m:r>
                          <m:r>
                            <a:rPr lang="en-US" sz="1800" i="1">
                              <a:latin typeface="Cambria Math" panose="02040503050406030204" pitchFamily="18" charset="0"/>
                            </a:rPr>
                            <m:t>,</m:t>
                          </m:r>
                          <m:r>
                            <a:rPr lang="en-US" sz="1800" b="0" i="1" smtClean="0">
                              <a:latin typeface="Cambria Math" panose="02040503050406030204" pitchFamily="18" charset="0"/>
                            </a:rPr>
                            <m:t>𝑦</m:t>
                          </m:r>
                        </m:e>
                      </m:d>
                      <m:r>
                        <a:rPr lang="en-US" sz="180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&gt;0,</m:t>
                      </m:r>
                      <m:r>
                        <a:rPr lang="en-US" sz="1800" b="0" i="1" smtClean="0">
                          <a:latin typeface="Cambria Math" panose="02040503050406030204" pitchFamily="18" charset="0"/>
                        </a:rPr>
                        <m:t>𝑦</m:t>
                      </m:r>
                      <m:r>
                        <a:rPr lang="en-US" sz="1800" b="0" i="1" smtClean="0">
                          <a:latin typeface="Cambria Math" panose="02040503050406030204" pitchFamily="18" charset="0"/>
                        </a:rPr>
                        <m:t>&gt;0}</m:t>
                      </m:r>
                    </m:oMath>
                  </m:oMathPara>
                </a14:m>
                <a:endParaRPr lang="en-US" sz="1800" dirty="0"/>
              </a:p>
            </p:txBody>
          </p:sp>
        </mc:Choice>
        <mc:Fallback xmlns="">
          <p:sp>
            <p:nvSpPr>
              <p:cNvPr id="3" name="Content Placeholder 2 1"/>
              <p:cNvSpPr>
                <a:spLocks noGrp="1" noRot="1" noChangeAspect="1" noMove="1" noResize="1" noEditPoints="1" noAdjustHandles="1" noChangeArrowheads="1" noChangeShapeType="1" noTextEdit="1"/>
              </p:cNvSpPr>
              <p:nvPr>
                <p:ph idx="1"/>
              </p:nvPr>
            </p:nvSpPr>
            <p:spPr>
              <a:xfrm>
                <a:off x="398206" y="1634726"/>
                <a:ext cx="8226425" cy="1678745"/>
              </a:xfr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378542" y="4145523"/>
                <a:ext cx="8226425"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We </a:t>
                </a:r>
                <a:r>
                  <a:rPr lang="en-US" sz="2200" dirty="0" smtClean="0"/>
                  <a:t>can fairly easily </a:t>
                </a:r>
                <a:r>
                  <a:rPr lang="en-US" sz="2200" dirty="0"/>
                  <a:t>find partial derivatives but there is no hope of finding where </a:t>
                </a:r>
                <a14:m>
                  <m:oMath xmlns:m="http://schemas.openxmlformats.org/officeDocument/2006/math">
                    <m:r>
                      <a:rPr lang="en-US" sz="2200" i="0">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=0</m:t>
                    </m:r>
                  </m:oMath>
                </a14:m>
                <a:r>
                  <a:rPr lang="en-US" sz="2200" dirty="0"/>
                  <a:t>.</a:t>
                </a:r>
              </a:p>
              <a:p>
                <a:pPr marL="285750" indent="-285750">
                  <a:buFont typeface="Arial" panose="020B0604020202020204" pitchFamily="34" charset="0"/>
                  <a:buChar char="•"/>
                </a:pPr>
                <a:r>
                  <a:rPr lang="en-US" sz="2200" dirty="0"/>
                  <a:t>Similarly, with Lagrange Multipliers, we are unable to solve</a:t>
                </a:r>
                <a:br>
                  <a:rPr lang="en-US" sz="2200" dirty="0"/>
                </a:br>
                <a:r>
                  <a:rPr lang="en-US" sz="2200" dirty="0"/>
                  <a:t> </a:t>
                </a:r>
                <a:r>
                  <a:rPr lang="en-US" sz="2200" i="0" dirty="0" smtClean="0">
                    <a:latin typeface="+mj-lt"/>
                  </a:rPr>
                  <a:t>∇</a:t>
                </a:r>
                <a14:m>
                  <m:oMath xmlns:m="http://schemas.openxmlformats.org/officeDocument/2006/math">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𝜆</m:t>
                    </m:r>
                  </m:oMath>
                </a14:m>
                <a:r>
                  <a:rPr lang="en-US" sz="2200" i="0" dirty="0" smtClean="0">
                    <a:latin typeface="+mj-lt"/>
                  </a:rPr>
                  <a:t>∇</a:t>
                </a:r>
                <a14:m>
                  <m:oMath xmlns:m="http://schemas.openxmlformats.org/officeDocument/2006/math">
                    <m:r>
                      <a:rPr lang="en-US" sz="2200" i="1">
                        <a:latin typeface="Cambria Math" panose="02040503050406030204" pitchFamily="18" charset="0"/>
                      </a:rPr>
                      <m:t>𝑔</m:t>
                    </m:r>
                  </m:oMath>
                </a14:m>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542" y="4145523"/>
                <a:ext cx="8226425" cy="1446550"/>
              </a:xfrm>
              <a:prstGeom prst="rect">
                <a:avLst/>
              </a:prstGeom>
              <a:blipFill>
                <a:blip r:embed="rId4"/>
                <a:stretch>
                  <a:fillRect l="-815" t="-2954" b="-7173"/>
                </a:stretch>
              </a:blipFill>
            </p:spPr>
            <p:txBody>
              <a:bodyPr/>
              <a:lstStyle/>
              <a:p>
                <a:r>
                  <a:rPr lang="en-US">
                    <a:noFill/>
                  </a:rPr>
                  <a:t> </a:t>
                </a:r>
              </a:p>
            </p:txBody>
          </p:sp>
        </mc:Fallback>
      </mc:AlternateContent>
      <p:sp>
        <p:nvSpPr>
          <p:cNvPr id="8" name="AutoShape 6" descr="Image result for brian beave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5"/>
          <a:stretch>
            <a:fillRect/>
          </a:stretch>
        </p:blipFill>
        <p:spPr>
          <a:xfrm>
            <a:off x="4419587" y="3276587"/>
            <a:ext cx="304826" cy="304826"/>
          </a:xfrm>
          <a:prstGeom prst="rect">
            <a:avLst/>
          </a:prstGeom>
        </p:spPr>
      </p:pic>
    </p:spTree>
    <p:extLst>
      <p:ext uri="{BB962C8B-B14F-4D97-AF65-F5344CB8AC3E}">
        <p14:creationId xmlns:p14="http://schemas.microsoft.com/office/powerpoint/2010/main" val="354215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Solve the Problem (Global Approx.)</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TextBox 11"/>
          <p:cNvSpPr txBox="1"/>
          <p:nvPr/>
        </p:nvSpPr>
        <p:spPr>
          <a:xfrm>
            <a:off x="457200" y="2426464"/>
            <a:ext cx="8226425" cy="369332"/>
          </a:xfrm>
          <a:prstGeom prst="rect">
            <a:avLst/>
          </a:prstGeom>
          <a:noFill/>
        </p:spPr>
        <p:txBody>
          <a:bodyPr wrap="square" rtlCol="0">
            <a:spAutoFit/>
          </a:bodyPr>
          <a:lstStyle/>
          <a:p>
            <a:r>
              <a:rPr lang="en-US" dirty="0"/>
              <a:t>Let’s examine the graphs of our objective function in order to approximate the root.</a:t>
            </a:r>
          </a:p>
        </p:txBody>
      </p:sp>
      <p:sp>
        <p:nvSpPr>
          <p:cNvPr id="14" name="TextBox 13"/>
          <p:cNvSpPr txBox="1"/>
          <p:nvPr/>
        </p:nvSpPr>
        <p:spPr>
          <a:xfrm>
            <a:off x="454025" y="5445864"/>
            <a:ext cx="822642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Based on the graphs it appears that</a:t>
            </a:r>
            <a:r>
              <a:rPr kumimoji="0" lang="en-US" sz="1800" b="0" i="0" u="none" strike="noStrike" kern="1200" cap="none" spc="0" normalizeH="0" noProof="0" dirty="0" smtClean="0">
                <a:ln>
                  <a:noFill/>
                </a:ln>
                <a:solidFill>
                  <a:prstClr val="black"/>
                </a:solidFill>
                <a:effectLst/>
                <a:uLnTx/>
                <a:uFillTx/>
                <a:latin typeface="Calibri"/>
                <a:ea typeface="+mn-ea"/>
                <a:cs typeface="+mn-cs"/>
              </a:rPr>
              <a:t> the maximum is over 50 and around (4.5, 6).</a:t>
            </a:r>
            <a:endParaRPr kumimoji="0" lang="en-US" sz="1800" b="0" i="0" u="none" strike="noStrike" kern="1200" cap="none" spc="0" normalizeH="0" baseline="0" noProof="0" dirty="0" smtClean="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3" name="TextBox 12"/>
              <p:cNvSpPr txBox="1"/>
              <p:nvPr/>
            </p:nvSpPr>
            <p:spPr>
              <a:xfrm>
                <a:off x="454025" y="1531938"/>
                <a:ext cx="8229600" cy="92704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Maximize the </a:t>
                </a:r>
                <a:r>
                  <a:rPr kumimoji="0" lang="en-US" sz="1800" b="0" i="0" u="none" strike="noStrike" kern="1200" cap="none" spc="0" normalizeH="0" baseline="0" noProof="0" dirty="0">
                    <a:ln>
                      <a:noFill/>
                    </a:ln>
                    <a:solidFill>
                      <a:prstClr val="black"/>
                    </a:solidFill>
                    <a:effectLst/>
                    <a:uLnTx/>
                    <a:uFillTx/>
                    <a:latin typeface="Calibri"/>
                    <a:ea typeface="+mn-ea"/>
                    <a:cs typeface="+mn-cs"/>
                  </a:rPr>
                  <a:t>f</a:t>
                </a: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unction</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10+31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−0.5</m:t>
                              </m:r>
                            </m:sup>
                          </m:sSup>
                          <m:r>
                            <a:rPr lang="en-US" i="1">
                              <a:latin typeface="Cambria Math" panose="02040503050406030204" pitchFamily="18" charset="0"/>
                            </a:rPr>
                            <m:t>+1.3</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−0.2</m:t>
                              </m:r>
                            </m:sup>
                          </m:sSup>
                        </m:e>
                      </m:d>
                      <m:r>
                        <a:rPr lang="en-US" i="1">
                          <a:latin typeface="Cambria Math" panose="02040503050406030204" pitchFamily="18" charset="0"/>
                        </a:rPr>
                        <m:t>−18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(5+15</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−0.4</m:t>
                          </m:r>
                        </m:sup>
                      </m:sSup>
                      <m:r>
                        <a:rPr lang="en-US" i="1">
                          <a:latin typeface="Cambria Math" panose="02040503050406030204" pitchFamily="18" charset="0"/>
                        </a:rPr>
                        <m:t>+0.8</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−0.08</m:t>
                          </m:r>
                        </m:sup>
                      </m:sSup>
                      <m:r>
                        <a:rPr lang="en-US" i="1">
                          <a:latin typeface="Cambria Math" panose="02040503050406030204" pitchFamily="18" charset="0"/>
                        </a:rPr>
                        <m:t>) −10</m:t>
                      </m:r>
                      <m:r>
                        <a:rPr lang="en-US" i="1">
                          <a:latin typeface="Cambria Math" panose="02040503050406030204" pitchFamily="18" charset="0"/>
                        </a:rPr>
                        <m:t>𝑦</m:t>
                      </m:r>
                    </m:oMath>
                  </m:oMathPara>
                </a14:m>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a:t>
                </a: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n the set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&gt;0,</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&gt;0}</m:t>
                    </m:r>
                  </m:oMath>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927049"/>
              </a:xfrm>
              <a:prstGeom prst="rect">
                <a:avLst/>
              </a:prstGeom>
              <a:blipFill>
                <a:blip r:embed="rId4"/>
                <a:stretch>
                  <a:fillRect l="-593" t="-3289" b="-9868"/>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564654" y="2795796"/>
            <a:ext cx="3360702" cy="2331916"/>
          </a:xfrm>
          <a:prstGeom prst="rect">
            <a:avLst/>
          </a:prstGeom>
        </p:spPr>
      </p:pic>
      <p:pic>
        <p:nvPicPr>
          <p:cNvPr id="4" name="Picture 3"/>
          <p:cNvPicPr>
            <a:picLocks noChangeAspect="1"/>
          </p:cNvPicPr>
          <p:nvPr/>
        </p:nvPicPr>
        <p:blipFill>
          <a:blip r:embed="rId6"/>
          <a:stretch>
            <a:fillRect/>
          </a:stretch>
        </p:blipFill>
        <p:spPr>
          <a:xfrm>
            <a:off x="4567238" y="2746153"/>
            <a:ext cx="3690252" cy="2699711"/>
          </a:xfrm>
          <a:prstGeom prst="rect">
            <a:avLst/>
          </a:prstGeom>
        </p:spPr>
      </p:pic>
    </p:spTree>
    <p:extLst>
      <p:ext uri="{BB962C8B-B14F-4D97-AF65-F5344CB8AC3E}">
        <p14:creationId xmlns:p14="http://schemas.microsoft.com/office/powerpoint/2010/main" val="63591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Issues with Multivariable Optimization</a:t>
            </a:r>
            <a:endParaRPr lang="en-US" sz="39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531938"/>
                <a:ext cx="8229600" cy="4072449"/>
              </a:xfrm>
              <a:effectLst>
                <a:glow rad="139700">
                  <a:schemeClr val="accent4">
                    <a:satMod val="175000"/>
                    <a:alpha val="40000"/>
                  </a:schemeClr>
                </a:glow>
              </a:effectLst>
            </p:spPr>
            <p:txBody>
              <a:bodyPr>
                <a:normAutofit fontScale="92500" lnSpcReduction="10000"/>
              </a:bodyPr>
              <a:lstStyle/>
              <a:p>
                <a:pPr marL="0" indent="0">
                  <a:buNone/>
                </a:pPr>
                <a:r>
                  <a:rPr lang="en-US" sz="2000" dirty="0" smtClean="0">
                    <a:latin typeface="+mj-lt"/>
                  </a:rPr>
                  <a:t>Geometry</a:t>
                </a:r>
              </a:p>
              <a:p>
                <a:r>
                  <a:rPr lang="en-US" sz="2000" dirty="0" smtClean="0">
                    <a:latin typeface="+mj-lt"/>
                  </a:rPr>
                  <a:t>For problems with have more than 3 variables graphical examination is no longer applicable.</a:t>
                </a:r>
              </a:p>
              <a:p>
                <a:r>
                  <a:rPr lang="en-US" sz="2000" dirty="0" smtClean="0">
                    <a:latin typeface="+mj-lt"/>
                  </a:rPr>
                  <a:t>For constrained problems, feasible regions can have very complicated geometry, especially regions that are not 2 or 3 dimensional.</a:t>
                </a:r>
              </a:p>
              <a:p>
                <a:endParaRPr lang="en-US" sz="2000" dirty="0">
                  <a:latin typeface="+mj-lt"/>
                </a:endParaRPr>
              </a:p>
              <a:p>
                <a:pPr marL="0" indent="0">
                  <a:buNone/>
                </a:pPr>
                <a:r>
                  <a:rPr lang="en-US" sz="2000" dirty="0" smtClean="0">
                    <a:latin typeface="+mj-lt"/>
                  </a:rPr>
                  <a:t>Solving Equations</a:t>
                </a:r>
              </a:p>
              <a:p>
                <a:r>
                  <a:rPr lang="en-US" sz="2000" dirty="0" smtClean="0">
                    <a:latin typeface="+mj-lt"/>
                  </a:rPr>
                  <a:t>Finding critical points on the interior of a regions requires solving multiple equations stemming from </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=0</m:t>
                    </m:r>
                  </m:oMath>
                </a14:m>
                <a:r>
                  <a:rPr lang="en-US" sz="2000" dirty="0" smtClean="0">
                    <a:latin typeface="+mj-lt"/>
                  </a:rPr>
                  <a:t>.</a:t>
                </a:r>
              </a:p>
              <a:p>
                <a:r>
                  <a:rPr lang="en-US" sz="2000" dirty="0" smtClean="0">
                    <a:latin typeface="+mj-lt"/>
                  </a:rPr>
                  <a:t>Applying Lagrange’s method requires solving equations of the form</a:t>
                </a:r>
                <a:r>
                  <a:rPr lang="en-US" sz="2000" dirty="0">
                    <a:latin typeface="+mj-lt"/>
                  </a:rPr>
                  <a:t/>
                </a:r>
                <a:br>
                  <a:rPr lang="en-US" sz="2000" dirty="0">
                    <a:latin typeface="+mj-lt"/>
                  </a:rPr>
                </a:br>
                <a14:m>
                  <m:oMath xmlns:m="http://schemas.openxmlformats.org/officeDocument/2006/math">
                    <m:r>
                      <a:rPr lang="en-US" sz="2000" i="0">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1</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2</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𝑘</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oMath>
                </a14:m>
                <a:endParaRPr lang="en-US" sz="2000" dirty="0" smtClean="0">
                  <a:latin typeface="+mj-lt"/>
                </a:endParaRPr>
              </a:p>
              <a:p>
                <a:r>
                  <a:rPr lang="en-US" sz="2000" dirty="0" smtClean="0">
                    <a:latin typeface="+mj-lt"/>
                  </a:rPr>
                  <a:t>We’ve seen that equations of one variable can be impossible to solve. As the number of variables increase, so does the difficulty in solving equations.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31938"/>
                <a:ext cx="8229600" cy="4072449"/>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705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Approximating Solution: Grid Search</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3144746"/>
                <a:ext cx="8096865"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We perform a grid search with a step size of 0.1 in both the </a:t>
                </a:r>
                <a:r>
                  <a:rPr lang="en-US" sz="2200" i="1" dirty="0" smtClean="0"/>
                  <a:t>x</a:t>
                </a:r>
                <a:r>
                  <a:rPr lang="en-US" sz="2200" dirty="0" smtClean="0"/>
                  <a:t> and </a:t>
                </a:r>
                <a:r>
                  <a:rPr lang="en-US" sz="2200" i="1" dirty="0" smtClean="0"/>
                  <a:t>y</a:t>
                </a:r>
                <a:r>
                  <a:rPr lang="en-US" sz="2200" dirty="0" smtClean="0"/>
                  <a:t> directions on the grid </a:t>
                </a:r>
                <a14:m>
                  <m:oMath xmlns:m="http://schemas.openxmlformats.org/officeDocument/2006/math">
                    <m:r>
                      <a:rPr lang="en-US" sz="2200" b="0" i="0" smtClean="0">
                        <a:solidFill>
                          <a:prstClr val="black"/>
                        </a:solidFill>
                        <a:latin typeface="Cambria Math" panose="02040503050406030204" pitchFamily="18" charset="0"/>
                      </a:rPr>
                      <m:t>0.5</m:t>
                    </m:r>
                    <m:r>
                      <a:rPr lang="en-US" sz="2200" b="0" i="1" smtClean="0">
                        <a:solidFill>
                          <a:prstClr val="black"/>
                        </a:solidFill>
                        <a:latin typeface="Cambria Math" panose="02040503050406030204" pitchFamily="18" charset="0"/>
                      </a:rPr>
                      <m:t>≤</m:t>
                    </m:r>
                    <m:r>
                      <a:rPr lang="en-US" sz="2200" i="1">
                        <a:solidFill>
                          <a:prstClr val="black"/>
                        </a:solidFill>
                        <a:latin typeface="Cambria Math" panose="02040503050406030204" pitchFamily="18" charset="0"/>
                      </a:rPr>
                      <m:t>𝑥</m:t>
                    </m:r>
                    <m:r>
                      <a:rPr lang="en-US" sz="2200" b="0" i="1" smtClean="0">
                        <a:solidFill>
                          <a:prstClr val="black"/>
                        </a:solidFill>
                        <a:latin typeface="Cambria Math" panose="02040503050406030204" pitchFamily="18" charset="0"/>
                      </a:rPr>
                      <m:t>≤11</m:t>
                    </m:r>
                    <m:r>
                      <a:rPr lang="en-US" sz="2200" i="1">
                        <a:solidFill>
                          <a:prstClr val="black"/>
                        </a:solidFill>
                        <a:latin typeface="Cambria Math" panose="02040503050406030204" pitchFamily="18" charset="0"/>
                      </a:rPr>
                      <m:t>,</m:t>
                    </m:r>
                    <m:r>
                      <a:rPr lang="en-US" sz="2200" b="0" i="1" smtClean="0">
                        <a:solidFill>
                          <a:prstClr val="black"/>
                        </a:solidFill>
                        <a:latin typeface="Cambria Math" panose="02040503050406030204" pitchFamily="18" charset="0"/>
                      </a:rPr>
                      <m:t>  0.5≤</m:t>
                    </m:r>
                    <m:r>
                      <a:rPr lang="en-US" sz="2200" i="1">
                        <a:solidFill>
                          <a:prstClr val="black"/>
                        </a:solidFill>
                        <a:latin typeface="Cambria Math" panose="02040503050406030204" pitchFamily="18" charset="0"/>
                      </a:rPr>
                      <m:t>𝑦</m:t>
                    </m:r>
                    <m:r>
                      <a:rPr lang="en-US" sz="2200" b="0" i="1" smtClean="0">
                        <a:solidFill>
                          <a:prstClr val="black"/>
                        </a:solidFill>
                        <a:latin typeface="Cambria Math" panose="02040503050406030204" pitchFamily="18" charset="0"/>
                      </a:rPr>
                      <m:t>≤11</m:t>
                    </m:r>
                  </m:oMath>
                </a14:m>
                <a:r>
                  <a:rPr lang="en-US" sz="2200" dirty="0" smtClean="0"/>
                  <a:t>.</a:t>
                </a:r>
              </a:p>
              <a:p>
                <a:pPr marL="285750" indent="-285750">
                  <a:buFont typeface="Arial" panose="020B0604020202020204" pitchFamily="34" charset="0"/>
                  <a:buChar char="•"/>
                </a:pPr>
                <a:r>
                  <a:rPr lang="en-US" sz="2200" dirty="0" smtClean="0"/>
                  <a:t>The result is </a:t>
                </a:r>
                <a14:m>
                  <m:oMath xmlns:m="http://schemas.openxmlformats.org/officeDocument/2006/math">
                    <m:r>
                      <a:rPr lang="en-US" sz="2200" i="1" dirty="0" smtClean="0">
                        <a:latin typeface="Cambria Math" panose="02040503050406030204" pitchFamily="18" charset="0"/>
                      </a:rPr>
                      <m:t>𝑥</m:t>
                    </m:r>
                    <m:r>
                      <a:rPr lang="en-US" sz="2200" i="1" dirty="0" smtClean="0">
                        <a:latin typeface="Cambria Math" panose="02040503050406030204" pitchFamily="18" charset="0"/>
                      </a:rPr>
                      <m:t>=4.7 </m:t>
                    </m:r>
                  </m:oMath>
                </a14:m>
                <a:r>
                  <a:rPr lang="en-US" sz="2200" dirty="0" smtClean="0"/>
                  <a:t>and </a:t>
                </a:r>
                <a14:m>
                  <m:oMath xmlns:m="http://schemas.openxmlformats.org/officeDocument/2006/math">
                    <m:r>
                      <a:rPr lang="en-US" sz="2200" i="1" dirty="0" smtClean="0">
                        <a:latin typeface="Cambria Math" panose="02040503050406030204" pitchFamily="18" charset="0"/>
                      </a:rPr>
                      <m:t>𝑦</m:t>
                    </m:r>
                    <m:r>
                      <a:rPr lang="en-US" sz="2200" i="1" dirty="0" smtClean="0">
                        <a:latin typeface="Cambria Math" panose="02040503050406030204" pitchFamily="18" charset="0"/>
                      </a:rPr>
                      <m:t>=5.9</m:t>
                    </m:r>
                  </m:oMath>
                </a14:m>
                <a:r>
                  <a:rPr lang="en-US" sz="2200" dirty="0" smtClean="0"/>
                  <a:t> for an approximate </a:t>
                </a:r>
                <a:r>
                  <a:rPr lang="en-US" sz="2200" dirty="0"/>
                  <a:t>maximum </a:t>
                </a:r>
                <a:r>
                  <a:rPr lang="en-US" sz="2200" dirty="0" smtClean="0"/>
                  <a:t>of </a:t>
                </a:r>
                <a14:m>
                  <m:oMath xmlns:m="http://schemas.openxmlformats.org/officeDocument/2006/math">
                    <m:r>
                      <a:rPr lang="en-US" sz="2200" i="1" dirty="0" smtClean="0">
                        <a:latin typeface="Cambria Math" panose="02040503050406030204" pitchFamily="18" charset="0"/>
                      </a:rPr>
                      <m:t>𝑧</m:t>
                    </m:r>
                    <m:r>
                      <a:rPr lang="en-US" sz="2200" i="1" dirty="0" smtClean="0">
                        <a:latin typeface="Cambria Math" panose="02040503050406030204" pitchFamily="18" charset="0"/>
                      </a:rPr>
                      <m:t>=$52.07</m:t>
                    </m:r>
                  </m:oMath>
                </a14:m>
                <a:r>
                  <a:rPr lang="en-US" sz="2200" dirty="0" smtClean="0"/>
                  <a:t>.</a:t>
                </a:r>
              </a:p>
              <a:p>
                <a:pPr marL="285750" indent="-285750">
                  <a:buFont typeface="Arial" panose="020B0604020202020204" pitchFamily="34" charset="0"/>
                  <a:buChar char="•"/>
                </a:pPr>
                <a:r>
                  <a:rPr lang="en-US" sz="2200" dirty="0" smtClean="0"/>
                  <a:t>To get a more accurate estimation of the results (or, at the very least, to verify these results), we will apply another numerical method</a:t>
                </a:r>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3144746"/>
                <a:ext cx="8096865" cy="2462213"/>
              </a:xfrm>
              <a:prstGeom prst="rect">
                <a:avLst/>
              </a:prstGeom>
              <a:blipFill>
                <a:blip r:embed="rId4"/>
                <a:stretch>
                  <a:fillRect l="-828" t="-1733" r="-75" b="-39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1533865"/>
                <a:ext cx="8229600" cy="1049518"/>
              </a:xfrm>
              <a:prstGeom prst="rect">
                <a:avLst/>
              </a:prstGeom>
              <a:noFill/>
            </p:spPr>
            <p:txBody>
              <a:bodyPr wrap="square" rtlCol="0">
                <a:spAutoFit/>
              </a:bodyPr>
              <a:lstStyle/>
              <a:p>
                <a:pPr lvl="0">
                  <a:defRPr/>
                </a:pPr>
                <a:r>
                  <a:rPr lang="en-US" sz="2200" dirty="0">
                    <a:solidFill>
                      <a:prstClr val="black"/>
                    </a:solidFill>
                  </a:rPr>
                  <a:t>Maximize the function</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10+31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−0.5</m:t>
                              </m:r>
                            </m:sup>
                          </m:sSup>
                          <m:r>
                            <a:rPr lang="en-US" i="1">
                              <a:latin typeface="Cambria Math" panose="02040503050406030204" pitchFamily="18" charset="0"/>
                            </a:rPr>
                            <m:t>+1.3</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−0.2</m:t>
                              </m:r>
                            </m:sup>
                          </m:sSup>
                        </m:e>
                      </m:d>
                      <m:r>
                        <a:rPr lang="en-US" i="1">
                          <a:latin typeface="Cambria Math" panose="02040503050406030204" pitchFamily="18" charset="0"/>
                        </a:rPr>
                        <m:t>−18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(5+15</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−0.4</m:t>
                          </m:r>
                        </m:sup>
                      </m:sSup>
                      <m:r>
                        <a:rPr lang="en-US" i="1">
                          <a:latin typeface="Cambria Math" panose="02040503050406030204" pitchFamily="18" charset="0"/>
                        </a:rPr>
                        <m:t>+0.8</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−0.08</m:t>
                          </m:r>
                        </m:sup>
                      </m:sSup>
                      <m:r>
                        <a:rPr lang="en-US" i="1">
                          <a:latin typeface="Cambria Math" panose="02040503050406030204" pitchFamily="18" charset="0"/>
                        </a:rPr>
                        <m:t>) −10</m:t>
                      </m:r>
                      <m:r>
                        <a:rPr lang="en-US" i="1">
                          <a:latin typeface="Cambria Math" panose="02040503050406030204" pitchFamily="18" charset="0"/>
                        </a:rPr>
                        <m:t>𝑦</m:t>
                      </m:r>
                    </m:oMath>
                  </m:oMathPara>
                </a14:m>
                <a:endParaRPr lang="en-US" dirty="0"/>
              </a:p>
              <a:p>
                <a:pPr lvl="0">
                  <a:defRPr/>
                </a:pPr>
                <a:r>
                  <a:rPr lang="en-US" sz="2200" dirty="0">
                    <a:solidFill>
                      <a:prstClr val="black"/>
                    </a:solidFill>
                  </a:rPr>
                  <a:t>on the set</a:t>
                </a:r>
                <a:r>
                  <a:rPr lang="en-US" dirty="0">
                    <a:solidFill>
                      <a:prstClr val="black"/>
                    </a:solidFill>
                  </a:rPr>
                  <a:t>  </a:t>
                </a:r>
                <a14:m>
                  <m:oMath xmlns:m="http://schemas.openxmlformats.org/officeDocument/2006/math">
                    <m:r>
                      <a:rPr lang="en-US">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 </m:t>
                        </m:r>
                      </m:e>
                    </m:d>
                    <m:r>
                      <a:rPr lang="en-US">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&gt;0,</m:t>
                    </m:r>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&gt;0}</m:t>
                    </m:r>
                  </m:oMath>
                </a14:m>
                <a:endParaRPr lang="en-US"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7200" y="1533865"/>
                <a:ext cx="8229600" cy="1049518"/>
              </a:xfrm>
              <a:prstGeom prst="rect">
                <a:avLst/>
              </a:prstGeom>
              <a:blipFill>
                <a:blip r:embed="rId5"/>
                <a:stretch>
                  <a:fillRect l="-963" t="-4070" b="-10465"/>
                </a:stretch>
              </a:blipFill>
            </p:spPr>
            <p:txBody>
              <a:bodyPr/>
              <a:lstStyle/>
              <a:p>
                <a:r>
                  <a:rPr lang="en-US">
                    <a:noFill/>
                  </a:rPr>
                  <a:t> </a:t>
                </a:r>
              </a:p>
            </p:txBody>
          </p:sp>
        </mc:Fallback>
      </mc:AlternateContent>
    </p:spTree>
    <p:extLst>
      <p:ext uri="{BB962C8B-B14F-4D97-AF65-F5344CB8AC3E}">
        <p14:creationId xmlns:p14="http://schemas.microsoft.com/office/powerpoint/2010/main" val="847998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Steepest Ascent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531938"/>
                <a:ext cx="8096865" cy="2844112"/>
              </a:xfrm>
              <a:prstGeom prst="rect">
                <a:avLst/>
              </a:prstGeom>
              <a:noFill/>
            </p:spPr>
            <p:txBody>
              <a:bodyPr wrap="square" rtlCol="0">
                <a:spAutoFit/>
              </a:bodyPr>
              <a:lstStyle/>
              <a:p>
                <a:r>
                  <a:rPr lang="en-US" sz="2200" dirty="0" smtClean="0"/>
                  <a:t>Assuming you can find the partial derivatives of a function, another easy to use numerical method is that of steepest ascent/descent. It is based on the following result:</a:t>
                </a:r>
              </a:p>
              <a:p>
                <a:endParaRPr lang="en-US" sz="2200" b="0" dirty="0"/>
              </a:p>
              <a:p>
                <a:r>
                  <a:rPr lang="en-US" sz="2200" dirty="0" smtClean="0"/>
                  <a:t>Let </a:t>
                </a:r>
                <a:r>
                  <a:rPr lang="en-US" sz="2200" i="1" dirty="0" smtClean="0"/>
                  <a:t>f </a:t>
                </a:r>
                <a:r>
                  <a:rPr lang="en-US" sz="2200" dirty="0" smtClean="0"/>
                  <a:t> be function and assume that </a:t>
                </a:r>
                <a14:m>
                  <m:oMath xmlns:m="http://schemas.openxmlformats.org/officeDocument/2006/math">
                    <m:r>
                      <a:rPr lang="en-US" sz="2200" b="0" i="0" smtClean="0">
                        <a:latin typeface="Cambria Math" panose="02040503050406030204" pitchFamily="18" charset="0"/>
                      </a:rPr>
                      <m:t>𝛻</m:t>
                    </m:r>
                    <m:r>
                      <a:rPr lang="en-US" sz="2200" b="0" i="1" smtClean="0">
                        <a:latin typeface="Cambria Math" panose="02040503050406030204" pitchFamily="18" charset="0"/>
                      </a:rPr>
                      <m:t>𝑓</m:t>
                    </m:r>
                  </m:oMath>
                </a14:m>
                <a:r>
                  <a:rPr lang="en-US" sz="2200" b="0" dirty="0" smtClean="0"/>
                  <a:t> exists and is not </a:t>
                </a:r>
                <a14:m>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0</m:t>
                        </m:r>
                      </m:e>
                    </m:acc>
                  </m:oMath>
                </a14:m>
                <a:r>
                  <a:rPr lang="en-US" sz="2200" b="0" dirty="0" smtClean="0"/>
                  <a:t>. Then for a point </a:t>
                </a:r>
                <a:r>
                  <a:rPr lang="en-US" sz="2200" i="1" dirty="0" smtClean="0"/>
                  <a:t>P </a:t>
                </a:r>
                <a:r>
                  <a:rPr lang="en-US" sz="2200" dirty="0" smtClean="0"/>
                  <a:t>in the domain</a:t>
                </a:r>
                <a:endParaRPr lang="en-US" sz="2200" b="0" dirty="0" smtClean="0"/>
              </a:p>
              <a:p>
                <a:pPr marL="342900" indent="-342900">
                  <a:buFont typeface="Arial" panose="020B0604020202020204" pitchFamily="34" charset="0"/>
                  <a:buChar char="•"/>
                </a:pPr>
                <a14:m>
                  <m:oMath xmlns:m="http://schemas.openxmlformats.org/officeDocument/2006/math">
                    <m:r>
                      <a:rPr lang="en-US" sz="2200" i="0">
                        <a:latin typeface="Cambria Math" panose="02040503050406030204" pitchFamily="18" charset="0"/>
                      </a:rPr>
                      <m:t>𝛻</m:t>
                    </m:r>
                    <m:r>
                      <a:rPr lang="en-US" sz="2200" i="1">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 </m:t>
                    </m:r>
                  </m:oMath>
                </a14:m>
                <a:r>
                  <a:rPr lang="en-US" sz="2200" dirty="0" smtClean="0"/>
                  <a:t>points in the direction of maximum increase</a:t>
                </a:r>
              </a:p>
              <a:p>
                <a:pPr marL="342900" indent="-342900">
                  <a:buFont typeface="Arial" panose="020B0604020202020204" pitchFamily="34" charset="0"/>
                  <a:buChar char="•"/>
                </a:pPr>
                <a14:m>
                  <m:oMath xmlns:m="http://schemas.openxmlformats.org/officeDocument/2006/math">
                    <m:r>
                      <a:rPr lang="en-US" sz="2200" b="0" i="0" smtClean="0">
                        <a:latin typeface="Cambria Math" panose="02040503050406030204" pitchFamily="18" charset="0"/>
                      </a:rPr>
                      <m:t>−</m:t>
                    </m:r>
                    <m:r>
                      <a:rPr lang="en-US" sz="2200" i="0">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𝑃</m:t>
                    </m:r>
                    <m:r>
                      <a:rPr lang="en-US" sz="2200" i="1">
                        <a:latin typeface="Cambria Math" panose="02040503050406030204" pitchFamily="18" charset="0"/>
                      </a:rPr>
                      <m:t>) </m:t>
                    </m:r>
                  </m:oMath>
                </a14:m>
                <a:r>
                  <a:rPr lang="en-US" sz="2200" dirty="0"/>
                  <a:t>points in the direction of maximum </a:t>
                </a:r>
                <a:r>
                  <a:rPr lang="en-US" sz="2200" dirty="0" smtClean="0"/>
                  <a:t>decrease</a:t>
                </a:r>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531938"/>
                <a:ext cx="8096865" cy="2844112"/>
              </a:xfrm>
              <a:prstGeom prst="rect">
                <a:avLst/>
              </a:prstGeom>
              <a:blipFill>
                <a:blip r:embed="rId4"/>
                <a:stretch>
                  <a:fillRect l="-979" t="-1285" r="-828" b="-3426"/>
                </a:stretch>
              </a:blipFill>
            </p:spPr>
            <p:txBody>
              <a:bodyPr/>
              <a:lstStyle/>
              <a:p>
                <a:r>
                  <a:rPr lang="en-US">
                    <a:noFill/>
                  </a:rPr>
                  <a:t> </a:t>
                </a:r>
              </a:p>
            </p:txBody>
          </p:sp>
        </mc:Fallback>
      </mc:AlternateContent>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5"/>
          <a:stretch>
            <a:fillRect/>
          </a:stretch>
        </p:blipFill>
        <p:spPr>
          <a:xfrm>
            <a:off x="5772630" y="4406033"/>
            <a:ext cx="2514600" cy="233362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67056" y="4618104"/>
                <a:ext cx="4266201" cy="958789"/>
              </a:xfrm>
              <a:prstGeom prst="rect">
                <a:avLst/>
              </a:prstGeom>
              <a:noFill/>
              <a:ln>
                <a:solidFill>
                  <a:srgbClr val="002060"/>
                </a:solidFill>
              </a:ln>
            </p:spPr>
            <p:txBody>
              <a:bodyPr wrap="square" rtlCol="0">
                <a:spAutoFit/>
              </a:bodyPr>
              <a:lstStyle/>
              <a:p>
                <a:r>
                  <a:rPr lang="en-US" dirty="0" smtClean="0"/>
                  <a:t>Idea: follow the gradient upward until it becomes close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0</m:t>
                        </m:r>
                      </m:e>
                    </m:acc>
                  </m:oMath>
                </a14:m>
                <a:r>
                  <a:rPr lang="en-US" dirty="0" smtClean="0"/>
                  <a:t> and consequently close to the maximum.</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67056" y="4618104"/>
                <a:ext cx="4266201" cy="958789"/>
              </a:xfrm>
              <a:prstGeom prst="rect">
                <a:avLst/>
              </a:prstGeom>
              <a:blipFill>
                <a:blip r:embed="rId6"/>
                <a:stretch>
                  <a:fillRect l="-997" t="-3145" r="-712" b="-8805"/>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8180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Steepest Ascent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531938"/>
                <a:ext cx="8096865" cy="2844112"/>
              </a:xfrm>
              <a:prstGeom prst="rect">
                <a:avLst/>
              </a:prstGeom>
              <a:noFill/>
            </p:spPr>
            <p:txBody>
              <a:bodyPr wrap="square" rtlCol="0">
                <a:spAutoFit/>
              </a:bodyPr>
              <a:lstStyle/>
              <a:p>
                <a:pPr marL="457200" indent="-457200">
                  <a:buFont typeface="+mj-lt"/>
                  <a:buAutoNum type="arabicPeriod"/>
                </a:pPr>
                <a:r>
                  <a:rPr lang="en-US" sz="2200" b="0" dirty="0" smtClean="0"/>
                  <a:t>Start with a guess </a:t>
                </a:r>
                <a:r>
                  <a:rPr lang="en-US" sz="2200" b="0" i="1" dirty="0" smtClean="0"/>
                  <a:t>P</a:t>
                </a:r>
                <a:r>
                  <a:rPr lang="en-US" sz="2200" b="0" dirty="0" smtClean="0"/>
                  <a:t> for the location of the maximum.</a:t>
                </a:r>
                <a:endParaRPr lang="en-US" sz="2200" b="0" i="1" dirty="0" smtClean="0"/>
              </a:p>
              <a:p>
                <a:pPr marL="457200" indent="-457200">
                  <a:buFont typeface="+mj-lt"/>
                  <a:buAutoNum type="arabicPeriod"/>
                </a:pPr>
                <a:r>
                  <a:rPr lang="en-US" sz="2200" dirty="0" smtClean="0"/>
                  <a:t>Move from </a:t>
                </a:r>
                <a:r>
                  <a:rPr lang="en-US" sz="2200" i="1" dirty="0" smtClean="0"/>
                  <a:t>P </a:t>
                </a:r>
                <a:r>
                  <a:rPr lang="en-US" sz="2200" dirty="0" smtClean="0"/>
                  <a:t>in the direction of</a:t>
                </a:r>
                <a:r>
                  <a:rPr lang="en-US" sz="2200" i="1" dirty="0" smtClean="0"/>
                  <a:t> </a:t>
                </a:r>
                <a14:m>
                  <m:oMath xmlns:m="http://schemas.openxmlformats.org/officeDocument/2006/math">
                    <m:r>
                      <a:rPr lang="en-US" sz="2200" i="0">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𝑃</m:t>
                    </m:r>
                    <m:r>
                      <a:rPr lang="en-US" sz="2200" i="1">
                        <a:latin typeface="Cambria Math" panose="02040503050406030204" pitchFamily="18" charset="0"/>
                      </a:rPr>
                      <m:t>) </m:t>
                    </m:r>
                  </m:oMath>
                </a14:m>
                <a:r>
                  <a:rPr lang="en-US" sz="2200" b="0" dirty="0" smtClean="0"/>
                  <a:t>using at a particular rate of change </a:t>
                </a:r>
                <a14:m>
                  <m:oMath xmlns:m="http://schemas.openxmlformats.org/officeDocument/2006/math">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𝑟</m:t>
                    </m:r>
                  </m:oMath>
                </a14:m>
                <a:r>
                  <a:rPr lang="en-US" sz="2200" b="0" dirty="0" smtClean="0"/>
                  <a:t>,</a:t>
                </a:r>
                <a:br>
                  <a:rPr lang="en-US" sz="2200" b="0" dirty="0" smtClean="0"/>
                </a:b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𝑘</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𝑘</m:t>
                        </m:r>
                      </m:sub>
                    </m:sSub>
                    <m:r>
                      <a:rPr lang="en-US" sz="2200" b="0" i="1" smtClean="0">
                        <a:latin typeface="Cambria Math" panose="02040503050406030204" pitchFamily="18" charset="0"/>
                      </a:rPr>
                      <m:t>+</m:t>
                    </m:r>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𝑟</m:t>
                    </m:r>
                    <m:r>
                      <a:rPr lang="en-US" sz="2200" b="0" i="1" smtClean="0">
                        <a:latin typeface="Cambria Math" panose="02040503050406030204" pitchFamily="18" charset="0"/>
                      </a:rPr>
                      <m:t> </m:t>
                    </m:r>
                    <m:r>
                      <a:rPr lang="en-US" sz="2200" b="0" i="0" smtClean="0">
                        <a:latin typeface="Cambria Math" panose="02040503050406030204" pitchFamily="18" charset="0"/>
                      </a:rPr>
                      <m:t>𝛻</m:t>
                    </m:r>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oMath>
                </a14:m>
                <a:r>
                  <a:rPr lang="en-US" sz="2200" b="0" dirty="0" smtClean="0"/>
                  <a:t/>
                </a:r>
                <a:br>
                  <a:rPr lang="en-US" sz="2200" b="0" dirty="0" smtClean="0"/>
                </a:br>
                <a14:m>
                  <m:oMath xmlns:m="http://schemas.openxmlformats.org/officeDocument/2006/math">
                    <a:fld id="{AD23FBBE-CE35-4961-8BDF-2D6F915DDD74}" type="mathplaceholder">
                      <a:rPr lang="en-US" sz="2200" b="0" i="1" smtClean="0">
                        <a:latin typeface="Cambria Math" panose="02040503050406030204" pitchFamily="18" charset="0"/>
                      </a:rPr>
                      <a:t>Type equation here.</a:t>
                    </a:fld>
                  </m:oMath>
                </a14:m>
                <a:r>
                  <a:rPr lang="en-US" sz="2200" b="0" dirty="0" smtClean="0"/>
                  <a:t> Note the above </a:t>
                </a:r>
                <a:r>
                  <a:rPr lang="en-US" sz="2200" dirty="0" smtClean="0"/>
                  <a:t>treats</a:t>
                </a:r>
                <a:r>
                  <a:rPr lang="en-US" sz="2200" b="0" dirty="0" smtClean="0"/>
                  <a:t> </a:t>
                </a:r>
                <a:r>
                  <a:rPr lang="en-US" sz="2200" b="0" i="1" dirty="0" smtClean="0"/>
                  <a:t>P</a:t>
                </a:r>
                <a:r>
                  <a:rPr lang="en-US" sz="2200" b="0" dirty="0" smtClean="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𝑘</m:t>
                        </m:r>
                      </m:sub>
                    </m:sSub>
                  </m:oMath>
                </a14:m>
                <a:r>
                  <a:rPr lang="en-US" sz="2200" b="0" dirty="0" smtClean="0"/>
                  <a:t> as a vector.</a:t>
                </a:r>
              </a:p>
              <a:p>
                <a:pPr marL="457200" indent="-457200">
                  <a:buFont typeface="+mj-lt"/>
                  <a:buAutoNum type="arabicPeriod"/>
                </a:pPr>
                <a:r>
                  <a:rPr lang="en-US" sz="2200" b="0" dirty="0" smtClean="0"/>
                  <a:t>Repeat for a set number of iterations or until </a:t>
                </a:r>
                <a14:m>
                  <m:oMath xmlns:m="http://schemas.openxmlformats.org/officeDocument/2006/math">
                    <m:r>
                      <a:rPr lang="en-US" sz="2200" i="0">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m:t>
                    </m:r>
                    <m:sSub>
                      <m:sSubPr>
                        <m:ctrlPr>
                          <a:rPr lang="en-US" sz="2200" b="0" i="1" smtClean="0">
                            <a:latin typeface="Cambria Math" panose="02040503050406030204" pitchFamily="18" charset="0"/>
                          </a:rPr>
                        </m:ctrlPr>
                      </m:sSubPr>
                      <m:e>
                        <m:r>
                          <a:rPr lang="en-US" sz="2200" i="1">
                            <a:latin typeface="Cambria Math" panose="02040503050406030204" pitchFamily="18" charset="0"/>
                          </a:rPr>
                          <m:t>𝑃</m:t>
                        </m:r>
                      </m:e>
                      <m:sub>
                        <m:r>
                          <a:rPr lang="en-US" sz="2200" b="0" i="1" smtClean="0">
                            <a:latin typeface="Cambria Math" panose="02040503050406030204" pitchFamily="18" charset="0"/>
                          </a:rPr>
                          <m:t>𝑘</m:t>
                        </m:r>
                      </m:sub>
                    </m:sSub>
                    <m:r>
                      <a:rPr lang="en-US" sz="2200" i="1">
                        <a:latin typeface="Cambria Math" panose="02040503050406030204" pitchFamily="18" charset="0"/>
                      </a:rPr>
                      <m:t>)</m:t>
                    </m:r>
                  </m:oMath>
                </a14:m>
                <a:r>
                  <a:rPr lang="en-US" sz="2200" b="0" dirty="0" smtClean="0"/>
                  <a:t> gets close to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0</m:t>
                        </m:r>
                      </m:e>
                    </m:acc>
                  </m:oMath>
                </a14:m>
                <a:r>
                  <a:rPr lang="en-US" sz="2200" b="0" dirty="0" smtClean="0"/>
                  <a:t>.</a:t>
                </a:r>
              </a:p>
              <a:p>
                <a:pPr marL="457200" indent="-457200">
                  <a:buFont typeface="+mj-lt"/>
                  <a:buAutoNum type="arabicPeriod"/>
                </a:pPr>
                <a:r>
                  <a:rPr lang="en-US" sz="2200" dirty="0" smtClean="0"/>
                  <a:t>Return the approximation.</a:t>
                </a:r>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531938"/>
                <a:ext cx="8096865" cy="2844112"/>
              </a:xfrm>
              <a:prstGeom prst="rect">
                <a:avLst/>
              </a:prstGeom>
              <a:blipFill>
                <a:blip r:embed="rId4"/>
                <a:stretch>
                  <a:fillRect l="-979" t="-1713" r="-1732" b="-3426"/>
                </a:stretch>
              </a:blipFill>
            </p:spPr>
            <p:txBody>
              <a:bodyPr/>
              <a:lstStyle/>
              <a:p>
                <a:r>
                  <a:rPr lang="en-US">
                    <a:noFill/>
                  </a:rPr>
                  <a:t> </a:t>
                </a:r>
              </a:p>
            </p:txBody>
          </p:sp>
        </mc:Fallback>
      </mc:AlternateContent>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5"/>
          <a:stretch>
            <a:fillRect/>
          </a:stretch>
        </p:blipFill>
        <p:spPr>
          <a:xfrm>
            <a:off x="4856613" y="4105066"/>
            <a:ext cx="4048433" cy="2752934"/>
          </a:xfrm>
          <a:prstGeom prst="rect">
            <a:avLst/>
          </a:prstGeom>
        </p:spPr>
      </p:pic>
    </p:spTree>
    <p:extLst>
      <p:ext uri="{BB962C8B-B14F-4D97-AF65-F5344CB8AC3E}">
        <p14:creationId xmlns:p14="http://schemas.microsoft.com/office/powerpoint/2010/main" val="2908020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smtClean="0">
                <a:solidFill>
                  <a:schemeClr val="bg1"/>
                </a:solidFill>
              </a:rPr>
              <a:t>Approximating Solution: Steepest Ascent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2597002"/>
                <a:ext cx="8096865"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We perform the steepest ascent method on the above using an initial guess of (4.5, 6) and 100 iterations. </a:t>
                </a:r>
              </a:p>
              <a:p>
                <a:pPr marL="285750" indent="-285750">
                  <a:buFont typeface="Arial" panose="020B0604020202020204" pitchFamily="34" charset="0"/>
                  <a:buChar char="•"/>
                </a:pPr>
                <a:r>
                  <a:rPr lang="en-US" sz="2200" dirty="0" smtClean="0"/>
                  <a:t>The result is </a:t>
                </a:r>
                <a14:m>
                  <m:oMath xmlns:m="http://schemas.openxmlformats.org/officeDocument/2006/math">
                    <m:r>
                      <a:rPr lang="en-US" sz="2200" i="1" dirty="0" smtClean="0">
                        <a:latin typeface="Cambria Math" panose="02040503050406030204" pitchFamily="18" charset="0"/>
                      </a:rPr>
                      <m:t>𝑥</m:t>
                    </m:r>
                    <m:r>
                      <a:rPr lang="en-US" sz="2200" i="1" dirty="0" smtClean="0">
                        <a:latin typeface="Cambria Math" panose="02040503050406030204" pitchFamily="18" charset="0"/>
                      </a:rPr>
                      <m:t>=4.69 </m:t>
                    </m:r>
                  </m:oMath>
                </a14:m>
                <a:r>
                  <a:rPr lang="en-US" sz="2200" dirty="0" smtClean="0"/>
                  <a:t>and </a:t>
                </a:r>
                <a14:m>
                  <m:oMath xmlns:m="http://schemas.openxmlformats.org/officeDocument/2006/math">
                    <m:r>
                      <a:rPr lang="en-US" sz="2200" i="1" dirty="0" smtClean="0">
                        <a:latin typeface="Cambria Math" panose="02040503050406030204" pitchFamily="18" charset="0"/>
                      </a:rPr>
                      <m:t>𝑦</m:t>
                    </m:r>
                    <m:r>
                      <a:rPr lang="en-US" sz="2200" i="1" dirty="0" smtClean="0">
                        <a:latin typeface="Cambria Math" panose="02040503050406030204" pitchFamily="18" charset="0"/>
                      </a:rPr>
                      <m:t>=5.86</m:t>
                    </m:r>
                  </m:oMath>
                </a14:m>
                <a:r>
                  <a:rPr lang="en-US" sz="2200" dirty="0" smtClean="0"/>
                  <a:t> for an approximate maximum of </a:t>
                </a:r>
                <a14:m>
                  <m:oMath xmlns:m="http://schemas.openxmlformats.org/officeDocument/2006/math">
                    <m:r>
                      <a:rPr lang="en-US" sz="2200" i="1" dirty="0" smtClean="0">
                        <a:latin typeface="Cambria Math" panose="02040503050406030204" pitchFamily="18" charset="0"/>
                      </a:rPr>
                      <m:t>𝑧</m:t>
                    </m:r>
                    <m:r>
                      <a:rPr lang="en-US" sz="2200" i="1" dirty="0" smtClean="0">
                        <a:latin typeface="Cambria Math" panose="02040503050406030204" pitchFamily="18" charset="0"/>
                      </a:rPr>
                      <m:t>=52.07</m:t>
                    </m:r>
                  </m:oMath>
                </a14:m>
                <a:r>
                  <a:rPr lang="en-US" sz="2200" dirty="0" smtClean="0"/>
                  <a:t>.</a:t>
                </a:r>
              </a:p>
              <a:p>
                <a:pPr marL="285750" indent="-285750">
                  <a:buFont typeface="Arial" panose="020B0604020202020204" pitchFamily="34" charset="0"/>
                  <a:buChar char="•"/>
                </a:pPr>
                <a:r>
                  <a:rPr lang="en-US" sz="2200" dirty="0" smtClean="0"/>
                  <a:t>This is really close to our result from </a:t>
                </a:r>
                <a:r>
                  <a:rPr lang="en-US" sz="2200" dirty="0"/>
                  <a:t>grid search: </a:t>
                </a:r>
                <a:r>
                  <a:rPr lang="en-US" sz="2200" dirty="0" smtClean="0"/>
                  <a:t/>
                </a:r>
                <a:br>
                  <a:rPr lang="en-US" sz="2200" dirty="0" smtClean="0"/>
                </a:br>
                <a14:m>
                  <m:oMath xmlns:m="http://schemas.openxmlformats.org/officeDocument/2006/math">
                    <m:r>
                      <a:rPr lang="en-US" sz="2200" i="1" dirty="0" smtClean="0">
                        <a:latin typeface="Cambria Math" panose="02040503050406030204" pitchFamily="18" charset="0"/>
                      </a:rPr>
                      <m:t>𝑥</m:t>
                    </m:r>
                    <m:r>
                      <a:rPr lang="en-US" sz="2200" i="1" dirty="0">
                        <a:latin typeface="Cambria Math" panose="02040503050406030204" pitchFamily="18" charset="0"/>
                      </a:rPr>
                      <m:t>=4.7 </m:t>
                    </m:r>
                  </m:oMath>
                </a14:m>
                <a:r>
                  <a:rPr lang="en-US" sz="2200" dirty="0"/>
                  <a:t>and </a:t>
                </a:r>
                <a14:m>
                  <m:oMath xmlns:m="http://schemas.openxmlformats.org/officeDocument/2006/math">
                    <m:r>
                      <a:rPr lang="en-US" sz="2200" i="1" dirty="0" smtClean="0">
                        <a:latin typeface="Cambria Math" panose="02040503050406030204" pitchFamily="18" charset="0"/>
                      </a:rPr>
                      <m:t>𝑦</m:t>
                    </m:r>
                    <m:r>
                      <a:rPr lang="en-US" sz="2200" i="1" dirty="0" smtClean="0">
                        <a:latin typeface="Cambria Math" panose="02040503050406030204" pitchFamily="18" charset="0"/>
                      </a:rPr>
                      <m:t>=5.9</m:t>
                    </m:r>
                  </m:oMath>
                </a14:m>
                <a:r>
                  <a:rPr lang="en-US" sz="2200" dirty="0"/>
                  <a:t> for an approximate </a:t>
                </a:r>
                <a:r>
                  <a:rPr lang="en-US" sz="2200" dirty="0" smtClean="0"/>
                  <a:t>maximum </a:t>
                </a:r>
                <a:r>
                  <a:rPr lang="en-US" sz="2200" dirty="0"/>
                  <a:t>of </a:t>
                </a:r>
                <a14:m>
                  <m:oMath xmlns:m="http://schemas.openxmlformats.org/officeDocument/2006/math">
                    <m:r>
                      <a:rPr lang="en-US" sz="2200" i="1" dirty="0" smtClean="0">
                        <a:latin typeface="Cambria Math" panose="02040503050406030204" pitchFamily="18" charset="0"/>
                      </a:rPr>
                      <m:t>𝑧</m:t>
                    </m:r>
                    <m:r>
                      <a:rPr lang="en-US" sz="2200" i="1" dirty="0" smtClean="0">
                        <a:latin typeface="Cambria Math" panose="02040503050406030204" pitchFamily="18" charset="0"/>
                      </a:rPr>
                      <m:t>=52.07</m:t>
                    </m:r>
                  </m:oMath>
                </a14:m>
                <a:endParaRPr lang="en-US" sz="2200" dirty="0" smtClean="0"/>
              </a:p>
              <a:p>
                <a:pPr marL="285750" indent="-285750">
                  <a:buFont typeface="Arial" panose="020B0604020202020204" pitchFamily="34" charset="0"/>
                  <a:buChar char="•"/>
                </a:pPr>
                <a:r>
                  <a:rPr lang="en-US" sz="2200" dirty="0" smtClean="0"/>
                  <a:t>To be extra careful we also apply the </a:t>
                </a:r>
                <a:r>
                  <a:rPr lang="en-US" sz="2200" dirty="0" smtClean="0">
                    <a:solidFill>
                      <a:srgbClr val="0070C0"/>
                    </a:solidFill>
                    <a:latin typeface="Consolas" panose="020B0609020204030204" pitchFamily="49" charset="0"/>
                  </a:rPr>
                  <a:t>minimize</a:t>
                </a:r>
                <a:r>
                  <a:rPr lang="en-US" sz="2200" dirty="0" smtClean="0"/>
                  <a:t> function from </a:t>
                </a:r>
                <a:r>
                  <a:rPr lang="en-US" sz="2200" dirty="0" err="1" smtClean="0">
                    <a:solidFill>
                      <a:srgbClr val="0070C0"/>
                    </a:solidFill>
                    <a:latin typeface="Consolas" panose="020B0609020204030204" pitchFamily="49" charset="0"/>
                  </a:rPr>
                  <a:t>scipy.optimize</a:t>
                </a:r>
                <a:r>
                  <a:rPr lang="en-US" sz="2200" dirty="0" smtClean="0"/>
                  <a:t> package using the </a:t>
                </a:r>
                <a:r>
                  <a:rPr lang="en-US" sz="2200" dirty="0" err="1" smtClean="0"/>
                  <a:t>Nelder</a:t>
                </a:r>
                <a:r>
                  <a:rPr lang="en-US" sz="2200" dirty="0" smtClean="0"/>
                  <a:t>-Mead method. This gives us</a:t>
                </a:r>
                <a:r>
                  <a:rPr lang="en-US" sz="2200" i="1" dirty="0"/>
                  <a:t> </a:t>
                </a:r>
                <a14:m>
                  <m:oMath xmlns:m="http://schemas.openxmlformats.org/officeDocument/2006/math">
                    <m:r>
                      <a:rPr lang="en-US" sz="2200" i="1" dirty="0" smtClean="0">
                        <a:latin typeface="Cambria Math" panose="02040503050406030204" pitchFamily="18" charset="0"/>
                      </a:rPr>
                      <m:t>𝑥</m:t>
                    </m:r>
                    <m:r>
                      <a:rPr lang="en-US" sz="2200" i="1" dirty="0" smtClean="0">
                        <a:latin typeface="Cambria Math" panose="02040503050406030204" pitchFamily="18" charset="0"/>
                      </a:rPr>
                      <m:t>=4.69</m:t>
                    </m:r>
                  </m:oMath>
                </a14:m>
                <a:r>
                  <a:rPr lang="en-US" sz="2200" dirty="0"/>
                  <a:t> and </a:t>
                </a:r>
                <a14:m>
                  <m:oMath xmlns:m="http://schemas.openxmlformats.org/officeDocument/2006/math">
                    <m:r>
                      <a:rPr lang="en-US" sz="2200" i="1" dirty="0" smtClean="0">
                        <a:latin typeface="Cambria Math" panose="02040503050406030204" pitchFamily="18" charset="0"/>
                      </a:rPr>
                      <m:t>𝑦</m:t>
                    </m:r>
                    <m:r>
                      <a:rPr lang="en-US" sz="2200" i="1" dirty="0" smtClean="0">
                        <a:latin typeface="Cambria Math" panose="02040503050406030204" pitchFamily="18" charset="0"/>
                      </a:rPr>
                      <m:t>=5.85 </m:t>
                    </m:r>
                  </m:oMath>
                </a14:m>
                <a:r>
                  <a:rPr lang="en-US" sz="2200" dirty="0"/>
                  <a:t>for an approximate maximum of </a:t>
                </a:r>
                <a:br>
                  <a:rPr lang="en-US" sz="2200" dirty="0"/>
                </a:br>
                <a14:m>
                  <m:oMath xmlns:m="http://schemas.openxmlformats.org/officeDocument/2006/math">
                    <m:r>
                      <a:rPr lang="en-US" sz="2200" i="1" dirty="0" smtClean="0">
                        <a:latin typeface="Cambria Math" panose="02040503050406030204" pitchFamily="18" charset="0"/>
                      </a:rPr>
                      <m:t>𝑧</m:t>
                    </m:r>
                    <m:r>
                      <a:rPr lang="en-US" sz="2200" i="1" dirty="0" smtClean="0">
                        <a:latin typeface="Cambria Math" panose="02040503050406030204" pitchFamily="18" charset="0"/>
                      </a:rPr>
                      <m:t>=52.07</m:t>
                    </m:r>
                  </m:oMath>
                </a14:m>
                <a:r>
                  <a:rPr lang="en-US" sz="22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457200" y="2597002"/>
                <a:ext cx="8096865" cy="3477875"/>
              </a:xfrm>
              <a:prstGeom prst="rect">
                <a:avLst/>
              </a:prstGeom>
              <a:blipFill>
                <a:blip r:embed="rId4"/>
                <a:stretch>
                  <a:fillRect l="-828" t="-1226" b="-2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1533865"/>
                <a:ext cx="8229600" cy="1049518"/>
              </a:xfrm>
              <a:prstGeom prst="rect">
                <a:avLst/>
              </a:prstGeom>
              <a:noFill/>
            </p:spPr>
            <p:txBody>
              <a:bodyPr wrap="square" rtlCol="0">
                <a:spAutoFit/>
              </a:bodyPr>
              <a:lstStyle/>
              <a:p>
                <a:pPr lvl="0">
                  <a:defRPr/>
                </a:pPr>
                <a:r>
                  <a:rPr lang="en-US" sz="2200" dirty="0">
                    <a:solidFill>
                      <a:prstClr val="black"/>
                    </a:solidFill>
                  </a:rPr>
                  <a:t>Maximize the function</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10+31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−0.5</m:t>
                              </m:r>
                            </m:sup>
                          </m:sSup>
                          <m:r>
                            <a:rPr lang="en-US" i="1">
                              <a:latin typeface="Cambria Math" panose="02040503050406030204" pitchFamily="18" charset="0"/>
                            </a:rPr>
                            <m:t>+1.3</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−0.2</m:t>
                              </m:r>
                            </m:sup>
                          </m:sSup>
                        </m:e>
                      </m:d>
                      <m:r>
                        <a:rPr lang="en-US" i="1">
                          <a:latin typeface="Cambria Math" panose="02040503050406030204" pitchFamily="18" charset="0"/>
                        </a:rPr>
                        <m:t>−18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(5+15</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−0.4</m:t>
                          </m:r>
                        </m:sup>
                      </m:sSup>
                      <m:r>
                        <a:rPr lang="en-US" i="1">
                          <a:latin typeface="Cambria Math" panose="02040503050406030204" pitchFamily="18" charset="0"/>
                        </a:rPr>
                        <m:t>+0.8</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−0.08</m:t>
                          </m:r>
                        </m:sup>
                      </m:sSup>
                      <m:r>
                        <a:rPr lang="en-US" i="1">
                          <a:latin typeface="Cambria Math" panose="02040503050406030204" pitchFamily="18" charset="0"/>
                        </a:rPr>
                        <m:t>) −10</m:t>
                      </m:r>
                      <m:r>
                        <a:rPr lang="en-US" i="1">
                          <a:latin typeface="Cambria Math" panose="02040503050406030204" pitchFamily="18" charset="0"/>
                        </a:rPr>
                        <m:t>𝑦</m:t>
                      </m:r>
                    </m:oMath>
                  </m:oMathPara>
                </a14:m>
                <a:endParaRPr lang="en-US" dirty="0"/>
              </a:p>
              <a:p>
                <a:pPr lvl="0">
                  <a:defRPr/>
                </a:pPr>
                <a:r>
                  <a:rPr lang="en-US" sz="2200" dirty="0">
                    <a:solidFill>
                      <a:prstClr val="black"/>
                    </a:solidFill>
                  </a:rPr>
                  <a:t>on the set</a:t>
                </a:r>
                <a:r>
                  <a:rPr lang="en-US" dirty="0">
                    <a:solidFill>
                      <a:prstClr val="black"/>
                    </a:solidFill>
                  </a:rPr>
                  <a:t>  </a:t>
                </a:r>
                <a14:m>
                  <m:oMath xmlns:m="http://schemas.openxmlformats.org/officeDocument/2006/math">
                    <m:r>
                      <a:rPr lang="en-US">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 </m:t>
                        </m:r>
                      </m:e>
                    </m:d>
                    <m:r>
                      <a:rPr lang="en-US">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&gt;0,</m:t>
                    </m:r>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rPr>
                      <m:t>&gt;0}</m:t>
                    </m:r>
                  </m:oMath>
                </a14:m>
                <a:endParaRPr lang="en-US"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7200" y="1533865"/>
                <a:ext cx="8229600" cy="1049518"/>
              </a:xfrm>
              <a:prstGeom prst="rect">
                <a:avLst/>
              </a:prstGeom>
              <a:blipFill>
                <a:blip r:embed="rId5"/>
                <a:stretch>
                  <a:fillRect l="-963" t="-4070" b="-10465"/>
                </a:stretch>
              </a:blipFill>
            </p:spPr>
            <p:txBody>
              <a:bodyPr/>
              <a:lstStyle/>
              <a:p>
                <a:r>
                  <a:rPr lang="en-US">
                    <a:noFill/>
                  </a:rPr>
                  <a:t> </a:t>
                </a:r>
              </a:p>
            </p:txBody>
          </p:sp>
        </mc:Fallback>
      </mc:AlternateContent>
    </p:spTree>
    <p:extLst>
      <p:ext uri="{BB962C8B-B14F-4D97-AF65-F5344CB8AC3E}">
        <p14:creationId xmlns:p14="http://schemas.microsoft.com/office/powerpoint/2010/main" val="5633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Chair Manufacturing (Step 5)</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57200" y="4361229"/>
            <a:ext cx="8096865" cy="1138773"/>
          </a:xfrm>
          <a:prstGeom prst="rect">
            <a:avLst/>
          </a:prstGeom>
          <a:noFill/>
        </p:spPr>
        <p:txBody>
          <a:bodyPr wrap="square" rtlCol="0">
            <a:spAutoFit/>
          </a:bodyPr>
          <a:lstStyle/>
          <a:p>
            <a:r>
              <a:rPr lang="en-US" sz="2200" b="1" u="sng" dirty="0"/>
              <a:t>Conclusion</a:t>
            </a:r>
            <a:r>
              <a:rPr lang="en-US" sz="2200" dirty="0"/>
              <a:t>:</a:t>
            </a:r>
            <a:r>
              <a:rPr lang="en-US" sz="2400" dirty="0"/>
              <a:t> </a:t>
            </a:r>
            <a:r>
              <a:rPr lang="en-US" sz="2200" dirty="0" smtClean="0"/>
              <a:t>The optimal solution to the chair problem is to produce 4.69 wood-frame chairs and 5.85 aluminum-frame chairs per day, which should result in a profit of $52.07 per day.</a:t>
            </a:r>
          </a:p>
        </p:txBody>
      </p:sp>
      <mc:AlternateContent xmlns:mc="http://schemas.openxmlformats.org/markup-compatibility/2006" xmlns:a14="http://schemas.microsoft.com/office/drawing/2010/main">
        <mc:Choice Requires="a14">
          <p:sp>
            <p:nvSpPr>
              <p:cNvPr id="8" name="TextBox 7"/>
              <p:cNvSpPr txBox="1"/>
              <p:nvPr/>
            </p:nvSpPr>
            <p:spPr>
              <a:xfrm>
                <a:off x="457200" y="1499072"/>
                <a:ext cx="8229600" cy="2065181"/>
              </a:xfrm>
              <a:prstGeom prst="rect">
                <a:avLst/>
              </a:prstGeom>
              <a:noFill/>
            </p:spPr>
            <p:txBody>
              <a:bodyPr wrap="square" rtlCol="0">
                <a:spAutoFit/>
              </a:bodyPr>
              <a:lstStyle/>
              <a:p>
                <a:pPr lvl="0">
                  <a:defRPr/>
                </a:pPr>
                <a:r>
                  <a:rPr lang="en-US" sz="2200" dirty="0">
                    <a:solidFill>
                      <a:prstClr val="black"/>
                    </a:solidFill>
                  </a:rPr>
                  <a:t>Maximize the function</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10+31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−0.5</m:t>
                              </m:r>
                            </m:sup>
                          </m:sSup>
                          <m:r>
                            <a:rPr lang="en-US" i="1">
                              <a:latin typeface="Cambria Math" panose="02040503050406030204" pitchFamily="18" charset="0"/>
                            </a:rPr>
                            <m:t>+1.3</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−0.2</m:t>
                              </m:r>
                            </m:sup>
                          </m:sSup>
                        </m:e>
                      </m:d>
                      <m:r>
                        <a:rPr lang="en-US" i="1">
                          <a:latin typeface="Cambria Math" panose="02040503050406030204" pitchFamily="18" charset="0"/>
                        </a:rPr>
                        <m:t>−18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(5+15</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−0.4</m:t>
                          </m:r>
                        </m:sup>
                      </m:sSup>
                      <m:r>
                        <a:rPr lang="en-US" i="1">
                          <a:latin typeface="Cambria Math" panose="02040503050406030204" pitchFamily="18" charset="0"/>
                        </a:rPr>
                        <m:t>+0.8</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−0.08</m:t>
                          </m:r>
                        </m:sup>
                      </m:sSup>
                      <m:r>
                        <a:rPr lang="en-US" i="1">
                          <a:latin typeface="Cambria Math" panose="02040503050406030204" pitchFamily="18" charset="0"/>
                        </a:rPr>
                        <m:t>) −10</m:t>
                      </m:r>
                      <m:r>
                        <a:rPr lang="en-US" i="1">
                          <a:latin typeface="Cambria Math" panose="02040503050406030204" pitchFamily="18" charset="0"/>
                        </a:rPr>
                        <m:t>𝑦</m:t>
                      </m:r>
                    </m:oMath>
                  </m:oMathPara>
                </a14:m>
                <a:endParaRPr lang="en-US" dirty="0"/>
              </a:p>
              <a:p>
                <a:pPr lvl="0">
                  <a:defRPr/>
                </a:pPr>
                <a:r>
                  <a:rPr lang="en-US" sz="2200" dirty="0">
                    <a:solidFill>
                      <a:prstClr val="black"/>
                    </a:solidFill>
                  </a:rPr>
                  <a:t>on the set  </a:t>
                </a:r>
                <a14:m>
                  <m:oMath xmlns:m="http://schemas.openxmlformats.org/officeDocument/2006/math">
                    <m:r>
                      <a:rPr lang="en-US" sz="2200">
                        <a:solidFill>
                          <a:prstClr val="black"/>
                        </a:solidFill>
                        <a:latin typeface="Cambria Math" panose="02040503050406030204" pitchFamily="18" charset="0"/>
                      </a:rPr>
                      <m:t>{</m:t>
                    </m:r>
                    <m:d>
                      <m:dPr>
                        <m:ctrlPr>
                          <a:rPr lang="en-US" sz="2200" i="1">
                            <a:solidFill>
                              <a:prstClr val="black"/>
                            </a:solidFill>
                            <a:latin typeface="Cambria Math" panose="02040503050406030204" pitchFamily="18" charset="0"/>
                          </a:rPr>
                        </m:ctrlPr>
                      </m:dPr>
                      <m:e>
                        <m:r>
                          <a:rPr lang="en-US" sz="2200" i="1">
                            <a:solidFill>
                              <a:prstClr val="black"/>
                            </a:solidFill>
                            <a:latin typeface="Cambria Math" panose="02040503050406030204" pitchFamily="18" charset="0"/>
                          </a:rPr>
                          <m:t>𝑥</m:t>
                        </m:r>
                        <m:r>
                          <a:rPr lang="en-US" sz="2200" i="1">
                            <a:solidFill>
                              <a:prstClr val="black"/>
                            </a:solidFill>
                            <a:latin typeface="Cambria Math" panose="02040503050406030204" pitchFamily="18" charset="0"/>
                          </a:rPr>
                          <m:t>,</m:t>
                        </m:r>
                        <m:r>
                          <a:rPr lang="en-US" sz="2200" i="1">
                            <a:solidFill>
                              <a:prstClr val="black"/>
                            </a:solidFill>
                            <a:latin typeface="Cambria Math" panose="02040503050406030204" pitchFamily="18" charset="0"/>
                          </a:rPr>
                          <m:t>𝑦</m:t>
                        </m:r>
                        <m:r>
                          <a:rPr lang="en-US" sz="2200" i="1">
                            <a:solidFill>
                              <a:prstClr val="black"/>
                            </a:solidFill>
                            <a:latin typeface="Cambria Math" panose="02040503050406030204" pitchFamily="18" charset="0"/>
                          </a:rPr>
                          <m:t> </m:t>
                        </m:r>
                      </m:e>
                    </m:d>
                    <m:r>
                      <a:rPr lang="en-US" sz="2200">
                        <a:solidFill>
                          <a:prstClr val="black"/>
                        </a:solidFill>
                        <a:latin typeface="Cambria Math" panose="02040503050406030204" pitchFamily="18" charset="0"/>
                      </a:rPr>
                      <m:t> :</m:t>
                    </m:r>
                    <m:r>
                      <a:rPr lang="en-US" sz="2200" i="1">
                        <a:solidFill>
                          <a:prstClr val="black"/>
                        </a:solidFill>
                        <a:latin typeface="Cambria Math" panose="02040503050406030204" pitchFamily="18" charset="0"/>
                      </a:rPr>
                      <m:t>𝑥</m:t>
                    </m:r>
                    <m:r>
                      <a:rPr lang="en-US" sz="2200" i="1">
                        <a:solidFill>
                          <a:prstClr val="black"/>
                        </a:solidFill>
                        <a:latin typeface="Cambria Math" panose="02040503050406030204" pitchFamily="18" charset="0"/>
                      </a:rPr>
                      <m:t>&gt;0,</m:t>
                    </m:r>
                    <m:r>
                      <a:rPr lang="en-US" sz="2200" i="1">
                        <a:solidFill>
                          <a:prstClr val="black"/>
                        </a:solidFill>
                        <a:latin typeface="Cambria Math" panose="02040503050406030204" pitchFamily="18" charset="0"/>
                      </a:rPr>
                      <m:t>𝑦</m:t>
                    </m:r>
                    <m:r>
                      <a:rPr lang="en-US" sz="2200" i="1">
                        <a:solidFill>
                          <a:prstClr val="black"/>
                        </a:solidFill>
                        <a:latin typeface="Cambria Math" panose="02040503050406030204" pitchFamily="18" charset="0"/>
                      </a:rPr>
                      <m:t>&gt;0}</m:t>
                    </m:r>
                  </m:oMath>
                </a14:m>
                <a:endParaRPr lang="en-US" sz="2200" dirty="0">
                  <a:solidFill>
                    <a:prstClr val="black"/>
                  </a:solidFill>
                </a:endParaRPr>
              </a:p>
              <a:p>
                <a:endParaRPr lang="en-US" sz="2200" dirty="0" smtClean="0"/>
              </a:p>
              <a:p>
                <a:r>
                  <a:rPr lang="en-US" sz="2200" dirty="0"/>
                  <a:t>The result </a:t>
                </a:r>
                <a:r>
                  <a:rPr lang="en-US" sz="2200" dirty="0" smtClean="0"/>
                  <a:t>is</a:t>
                </a:r>
                <a:r>
                  <a:rPr lang="en-US" sz="2200" i="1" dirty="0" smtClean="0"/>
                  <a:t> </a:t>
                </a:r>
                <a14:m>
                  <m:oMath xmlns:m="http://schemas.openxmlformats.org/officeDocument/2006/math">
                    <m:r>
                      <a:rPr lang="en-US" sz="2200" i="1" dirty="0" smtClean="0">
                        <a:latin typeface="Cambria Math" panose="02040503050406030204" pitchFamily="18" charset="0"/>
                      </a:rPr>
                      <m:t>𝑥</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rPr>
                      <m:t>4.69</m:t>
                    </m:r>
                  </m:oMath>
                </a14:m>
                <a:r>
                  <a:rPr lang="en-US" sz="2200" dirty="0"/>
                  <a:t> and </a:t>
                </a:r>
                <a14:m>
                  <m:oMath xmlns:m="http://schemas.openxmlformats.org/officeDocument/2006/math">
                    <m:r>
                      <a:rPr lang="en-US" sz="2200" i="1" dirty="0" smtClean="0">
                        <a:latin typeface="Cambria Math" panose="02040503050406030204" pitchFamily="18" charset="0"/>
                      </a:rPr>
                      <m:t>𝑦</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rPr>
                      <m:t>5.85</m:t>
                    </m:r>
                  </m:oMath>
                </a14:m>
                <a:r>
                  <a:rPr lang="en-US" sz="2200" dirty="0"/>
                  <a:t> for an approximate maximum of </a:t>
                </a:r>
                <a:br>
                  <a:rPr lang="en-US" sz="2200" dirty="0"/>
                </a:br>
                <a14:m>
                  <m:oMath xmlns:m="http://schemas.openxmlformats.org/officeDocument/2006/math">
                    <m:r>
                      <a:rPr lang="en-US" sz="2200" i="1" dirty="0" smtClean="0">
                        <a:latin typeface="Cambria Math" panose="02040503050406030204" pitchFamily="18" charset="0"/>
                      </a:rPr>
                      <m:t>𝑧</m:t>
                    </m:r>
                    <m:r>
                      <a:rPr lang="en-US" sz="2200" i="1" dirty="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rPr>
                      <m:t>52.07</m:t>
                    </m:r>
                  </m:oMath>
                </a14:m>
                <a:r>
                  <a:rPr lang="en-US" sz="2200" dirty="0" smtClean="0"/>
                  <a:t> </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1499072"/>
                <a:ext cx="8229600" cy="2065181"/>
              </a:xfrm>
              <a:prstGeom prst="rect">
                <a:avLst/>
              </a:prstGeom>
              <a:blipFill>
                <a:blip r:embed="rId4"/>
                <a:stretch>
                  <a:fillRect l="-963" t="-2065"/>
                </a:stretch>
              </a:blipFill>
            </p:spPr>
            <p:txBody>
              <a:bodyPr/>
              <a:lstStyle/>
              <a:p>
                <a:r>
                  <a:rPr lang="en-US">
                    <a:noFill/>
                  </a:rPr>
                  <a:t> </a:t>
                </a:r>
              </a:p>
            </p:txBody>
          </p:sp>
        </mc:Fallback>
      </mc:AlternateContent>
    </p:spTree>
    <p:extLst>
      <p:ext uri="{BB962C8B-B14F-4D97-AF65-F5344CB8AC3E}">
        <p14:creationId xmlns:p14="http://schemas.microsoft.com/office/powerpoint/2010/main" val="383325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Notes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457197" y="1539344"/>
            <a:ext cx="8226425" cy="4785926"/>
          </a:xfrm>
          <a:prstGeom prst="rect">
            <a:avLst/>
          </a:prstGeom>
          <a:noFill/>
        </p:spPr>
        <p:txBody>
          <a:bodyPr wrap="square" rtlCol="0">
            <a:spAutoFit/>
          </a:bodyPr>
          <a:lstStyle/>
          <a:p>
            <a:pPr marL="342900" indent="-342900">
              <a:buFont typeface="Arial" panose="020B0604020202020204" pitchFamily="34" charset="0"/>
              <a:buChar char="•"/>
            </a:pPr>
            <a:r>
              <a:rPr lang="en-US" sz="1900" dirty="0" smtClean="0"/>
              <a:t>The accurate numerical solution of systems of equations is a two-step process</a:t>
            </a:r>
          </a:p>
          <a:p>
            <a:pPr marL="800100" lvl="1" indent="-342900">
              <a:buFont typeface="Calibri" panose="020F0502020204030204" pitchFamily="34" charset="0"/>
              <a:buChar char="ꟷ"/>
            </a:pPr>
            <a:r>
              <a:rPr lang="en-US" sz="1900" dirty="0" smtClean="0"/>
              <a:t>Use a global method like graphing to estimate the location of a solution</a:t>
            </a:r>
          </a:p>
          <a:p>
            <a:pPr marL="800100" lvl="1" indent="-342900">
              <a:buFont typeface="Calibri" panose="020F0502020204030204" pitchFamily="34" charset="0"/>
              <a:buChar char="ꟷ"/>
            </a:pPr>
            <a:r>
              <a:rPr lang="en-US" sz="1900" dirty="0" smtClean="0"/>
              <a:t>When graphing is not possible use a random or grid search to begin your estimation</a:t>
            </a:r>
          </a:p>
          <a:p>
            <a:pPr marL="342900" indent="-342900">
              <a:buFont typeface="Arial" panose="020B0604020202020204" pitchFamily="34" charset="0"/>
              <a:buChar char="•"/>
            </a:pPr>
            <a:r>
              <a:rPr lang="en-US" sz="1900" dirty="0" smtClean="0"/>
              <a:t>After your first estimation, use numerical method to find more accurate results</a:t>
            </a:r>
          </a:p>
          <a:p>
            <a:pPr marL="800100" lvl="1" indent="-342900">
              <a:buFont typeface="Calibri" panose="020F0502020204030204" pitchFamily="34" charset="0"/>
              <a:buChar char="ꟷ"/>
            </a:pPr>
            <a:r>
              <a:rPr lang="en-US" sz="1900" dirty="0" smtClean="0"/>
              <a:t>Remember to use caution with numerical methods; always verify your results</a:t>
            </a:r>
          </a:p>
          <a:p>
            <a:pPr marL="342900" indent="-342900">
              <a:buFont typeface="Arial" panose="020B0604020202020204" pitchFamily="34" charset="0"/>
              <a:buChar char="•"/>
            </a:pPr>
            <a:r>
              <a:rPr lang="en-US" sz="1900" dirty="0" smtClean="0"/>
              <a:t>The methods discussed in this section are mostly applicable when the solution is on the interior of the feasible region or there are no constraints (unbounded problem).</a:t>
            </a:r>
          </a:p>
          <a:p>
            <a:pPr marL="342900" indent="-342900">
              <a:buFont typeface="Arial" panose="020B0604020202020204" pitchFamily="34" charset="0"/>
              <a:buChar char="•"/>
            </a:pPr>
            <a:r>
              <a:rPr lang="en-US" sz="1900" dirty="0" smtClean="0"/>
              <a:t>Problems where the solution falls on the boundary can be very difficult</a:t>
            </a:r>
          </a:p>
          <a:p>
            <a:pPr marL="800100" lvl="1" indent="-342900">
              <a:buFont typeface="Calibri" panose="020F0502020204030204" pitchFamily="34" charset="0"/>
              <a:buChar char="ꟷ"/>
            </a:pPr>
            <a:r>
              <a:rPr lang="en-US" sz="1900" dirty="0" smtClean="0"/>
              <a:t>There is no “best” numerical method to solve these problems. </a:t>
            </a:r>
          </a:p>
          <a:p>
            <a:pPr marL="800100" lvl="1" indent="-342900">
              <a:buFont typeface="Calibri" panose="020F0502020204030204" pitchFamily="34" charset="0"/>
              <a:buChar char="ꟷ"/>
            </a:pPr>
            <a:r>
              <a:rPr lang="en-US" sz="1900" dirty="0" smtClean="0"/>
              <a:t>Some types of these problems have solutions</a:t>
            </a:r>
          </a:p>
          <a:p>
            <a:pPr marL="800100" lvl="1" indent="-342900">
              <a:buFont typeface="Calibri" panose="020F0502020204030204" pitchFamily="34" charset="0"/>
              <a:buChar char="ꟷ"/>
            </a:pPr>
            <a:r>
              <a:rPr lang="en-US" sz="1900" dirty="0" smtClean="0"/>
              <a:t>For many it is a matter of trial and error (and patience and practice)</a:t>
            </a:r>
          </a:p>
          <a:p>
            <a:pPr marL="800100" lvl="1"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4199191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A New Fire Station</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8"/>
                <a:ext cx="4104968" cy="4269094"/>
              </a:xfrm>
              <a:effectLst>
                <a:glow rad="139700">
                  <a:schemeClr val="accent4">
                    <a:satMod val="175000"/>
                    <a:alpha val="40000"/>
                  </a:schemeClr>
                </a:glow>
              </a:effectLst>
            </p:spPr>
            <p:txBody>
              <a:bodyPr>
                <a:normAutofit lnSpcReduction="10000"/>
              </a:bodyPr>
              <a:lstStyle/>
              <a:p>
                <a:pPr marL="0" indent="0">
                  <a:buNone/>
                </a:pPr>
                <a:r>
                  <a:rPr lang="en-US" sz="2000" dirty="0" smtClean="0">
                    <a:latin typeface="+mj-lt"/>
                  </a:rPr>
                  <a:t>City planners are trying to determine where to place a new fire station. A statistical study determines that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3.2+1.7</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0.91</m:t>
                          </m:r>
                        </m:sup>
                      </m:sSup>
                    </m:oMath>
                  </m:oMathPara>
                </a14:m>
                <a:endParaRPr lang="en-US" sz="2000" dirty="0" smtClean="0">
                  <a:latin typeface="+mj-lt"/>
                </a:endParaRPr>
              </a:p>
              <a:p>
                <a:pPr marL="0" indent="0">
                  <a:buNone/>
                </a:pPr>
                <a:r>
                  <a:rPr lang="en-US" sz="2000" dirty="0">
                    <a:latin typeface="+mj-lt"/>
                  </a:rPr>
                  <a:t>m</a:t>
                </a:r>
                <a:r>
                  <a:rPr lang="en-US" sz="2000" dirty="0" smtClean="0">
                    <a:latin typeface="+mj-lt"/>
                  </a:rPr>
                  <a:t>inutes are required to respond to a call that is </a:t>
                </a:r>
                <a14:m>
                  <m:oMath xmlns:m="http://schemas.openxmlformats.org/officeDocument/2006/math">
                    <m:r>
                      <a:rPr lang="en-US" sz="2000" i="1" dirty="0" smtClean="0">
                        <a:latin typeface="Cambria Math" panose="02040503050406030204" pitchFamily="18" charset="0"/>
                      </a:rPr>
                      <m:t>𝑟</m:t>
                    </m:r>
                  </m:oMath>
                </a14:m>
                <a:r>
                  <a:rPr lang="en-US" sz="2000" dirty="0" smtClean="0">
                    <a:latin typeface="+mj-lt"/>
                  </a:rPr>
                  <a:t> miles away from the station. Estimates of the frequency of calls are obtained from different areas of the city. Each cell represents one square mile and the number inside cell represent the number of emergency calls per year for that block Find the best location for the new facility.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8"/>
                <a:ext cx="4104968" cy="4269094"/>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5"/>
          <a:stretch>
            <a:fillRect/>
          </a:stretch>
        </p:blipFill>
        <p:spPr>
          <a:xfrm>
            <a:off x="4568825" y="1417638"/>
            <a:ext cx="4267200" cy="3733800"/>
          </a:xfrm>
          <a:prstGeom prst="rect">
            <a:avLst/>
          </a:prstGeom>
        </p:spPr>
      </p:pic>
    </p:spTree>
    <p:extLst>
      <p:ext uri="{BB962C8B-B14F-4D97-AF65-F5344CB8AC3E}">
        <p14:creationId xmlns:p14="http://schemas.microsoft.com/office/powerpoint/2010/main" val="1052163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A New Fire Station</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8"/>
                <a:ext cx="8229600" cy="1897062"/>
              </a:xfrm>
              <a:effectLst>
                <a:glow rad="139700">
                  <a:schemeClr val="accent4">
                    <a:satMod val="175000"/>
                    <a:alpha val="40000"/>
                  </a:schemeClr>
                </a:glow>
              </a:effectLst>
            </p:spPr>
            <p:txBody>
              <a:bodyPr>
                <a:normAutofit fontScale="92500" lnSpcReduction="10000"/>
              </a:bodyPr>
              <a:lstStyle/>
              <a:p>
                <a:r>
                  <a:rPr lang="en-US" sz="2000" dirty="0" smtClean="0">
                    <a:latin typeface="+mj-lt"/>
                  </a:rPr>
                  <a:t>We represent locations on the city map by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r>
                  <a:rPr lang="en-US" sz="2000" dirty="0" smtClean="0">
                    <a:latin typeface="+mj-lt"/>
                  </a:rPr>
                  <a:t> coordinates, ,with (0,0) the bottom left corner and (6,6) the top right corner. </a:t>
                </a:r>
              </a:p>
              <a:p>
                <a:r>
                  <a:rPr lang="en-US" sz="2000" dirty="0" smtClean="0">
                    <a:latin typeface="+mj-lt"/>
                  </a:rPr>
                  <a:t>For simplicity, we divide the city into 9 distinct 2 x 2 grids and assume each emergency is at the center. </a:t>
                </a:r>
              </a:p>
              <a:p>
                <a:r>
                  <a:rPr lang="en-US" sz="2000" dirty="0" smtClean="0">
                    <a:latin typeface="+mj-lt"/>
                  </a:rPr>
                  <a:t>Letting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a14:m>
                <a:r>
                  <a:rPr lang="en-US" sz="2000" dirty="0" smtClean="0">
                    <a:latin typeface="+mj-lt"/>
                  </a:rPr>
                  <a:t> represent the location of the new fire station, the average response time to a call is given by </a:t>
                </a:r>
                <a14:m>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a:rPr lang="en-US" sz="2000" b="0" i="1" smtClean="0">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a14:m>
                <a:r>
                  <a:rPr lang="en-US" sz="2000" dirty="0" smtClean="0">
                    <a:latin typeface="+mj-lt"/>
                  </a:rPr>
                  <a:t> below.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8"/>
                <a:ext cx="8229600" cy="1897062"/>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5"/>
          <a:stretch>
            <a:fillRect/>
          </a:stretch>
        </p:blipFill>
        <p:spPr>
          <a:xfrm>
            <a:off x="3124200" y="3429000"/>
            <a:ext cx="5812331" cy="2207214"/>
          </a:xfrm>
          <a:prstGeom prst="rect">
            <a:avLst/>
          </a:prstGeom>
        </p:spPr>
      </p:pic>
      <p:pic>
        <p:nvPicPr>
          <p:cNvPr id="8" name="Picture 7"/>
          <p:cNvPicPr>
            <a:picLocks noChangeAspect="1"/>
          </p:cNvPicPr>
          <p:nvPr/>
        </p:nvPicPr>
        <p:blipFill>
          <a:blip r:embed="rId6"/>
          <a:stretch>
            <a:fillRect/>
          </a:stretch>
        </p:blipFill>
        <p:spPr>
          <a:xfrm>
            <a:off x="155575" y="3541406"/>
            <a:ext cx="2897063" cy="2534930"/>
          </a:xfrm>
          <a:prstGeom prst="rect">
            <a:avLst/>
          </a:prstGeom>
        </p:spPr>
      </p:pic>
    </p:spTree>
    <p:extLst>
      <p:ext uri="{BB962C8B-B14F-4D97-AF65-F5344CB8AC3E}">
        <p14:creationId xmlns:p14="http://schemas.microsoft.com/office/powerpoint/2010/main" val="364345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A New Fire Station (Step 3)</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8"/>
                <a:ext cx="8229600" cy="1897062"/>
              </a:xfrm>
              <a:effectLst>
                <a:glow rad="139700">
                  <a:schemeClr val="accent4">
                    <a:satMod val="175000"/>
                    <a:alpha val="40000"/>
                  </a:schemeClr>
                </a:glow>
              </a:effectLst>
            </p:spPr>
            <p:txBody>
              <a:bodyPr>
                <a:normAutofit/>
              </a:bodyPr>
              <a:lstStyle/>
              <a:p>
                <a:pPr marL="0" indent="0">
                  <a:buNone/>
                </a:pPr>
                <a:r>
                  <a:rPr lang="en-US" sz="2000" dirty="0" smtClean="0">
                    <a:latin typeface="+mj-lt"/>
                  </a:rPr>
                  <a:t>Find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latin typeface="+mj-lt"/>
                  </a:rPr>
                  <a:t> that minimizes </a:t>
                </a:r>
                <a14:m>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a:rPr lang="en-US" sz="2000" b="0" i="1" smtClean="0">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a14:m>
                <a:r>
                  <a:rPr lang="en-US" sz="2000" dirty="0" smtClean="0">
                    <a:latin typeface="+mj-lt"/>
                  </a:rPr>
                  <a:t> over the feasible region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 :0≤</m:t>
                      </m:r>
                      <m:r>
                        <a:rPr lang="en-US" sz="2000" b="0" i="1" smtClean="0">
                          <a:latin typeface="Cambria Math" panose="02040503050406030204" pitchFamily="18" charset="0"/>
                        </a:rPr>
                        <m:t>𝑥</m:t>
                      </m:r>
                      <m:r>
                        <a:rPr lang="en-US" sz="2000" b="0" i="1" smtClean="0">
                          <a:latin typeface="Cambria Math" panose="02040503050406030204" pitchFamily="18" charset="0"/>
                        </a:rPr>
                        <m:t>≤6, 0≤</m:t>
                      </m:r>
                      <m:r>
                        <a:rPr lang="en-US" sz="2000" b="0" i="1" smtClean="0">
                          <a:latin typeface="Cambria Math" panose="02040503050406030204" pitchFamily="18" charset="0"/>
                        </a:rPr>
                        <m:t>𝑦</m:t>
                      </m:r>
                      <m:r>
                        <a:rPr lang="en-US" sz="2000" b="0" i="1" smtClean="0">
                          <a:latin typeface="Cambria Math" panose="02040503050406030204" pitchFamily="18" charset="0"/>
                        </a:rPr>
                        <m:t>≤6}</m:t>
                      </m:r>
                    </m:oMath>
                  </m:oMathPara>
                </a14:m>
                <a:endParaRPr lang="en-US" sz="2000" dirty="0" smtClean="0">
                  <a:latin typeface="+mj-lt"/>
                </a:endParaRPr>
              </a:p>
              <a:p>
                <a:pPr marL="0" indent="0">
                  <a:buNone/>
                </a:pPr>
                <a:r>
                  <a:rPr lang="en-US" sz="2000" dirty="0" smtClean="0">
                    <a:latin typeface="+mj-lt"/>
                  </a:rPr>
                  <a:t>where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8"/>
                <a:ext cx="8229600" cy="1897062"/>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5"/>
          <a:stretch>
            <a:fillRect/>
          </a:stretch>
        </p:blipFill>
        <p:spPr>
          <a:xfrm>
            <a:off x="1265903" y="2583426"/>
            <a:ext cx="6019800" cy="2286000"/>
          </a:xfrm>
          <a:prstGeom prst="rect">
            <a:avLst/>
          </a:prstGeom>
        </p:spPr>
      </p:pic>
    </p:spTree>
    <p:extLst>
      <p:ext uri="{BB962C8B-B14F-4D97-AF65-F5344CB8AC3E}">
        <p14:creationId xmlns:p14="http://schemas.microsoft.com/office/powerpoint/2010/main" val="2124350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A New Fire Station (Step 4)</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8"/>
                <a:ext cx="8229600" cy="1897062"/>
              </a:xfrm>
              <a:effectLst>
                <a:glow rad="139700">
                  <a:schemeClr val="accent4">
                    <a:satMod val="175000"/>
                    <a:alpha val="40000"/>
                  </a:schemeClr>
                </a:glow>
              </a:effectLst>
            </p:spPr>
            <p:txBody>
              <a:bodyPr>
                <a:normAutofit/>
              </a:bodyPr>
              <a:lstStyle/>
              <a:p>
                <a:pPr marL="0" indent="0">
                  <a:buNone/>
                </a:pPr>
                <a:r>
                  <a:rPr lang="en-US" sz="2000" dirty="0" smtClean="0">
                    <a:latin typeface="+mj-lt"/>
                  </a:rPr>
                  <a:t>Find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latin typeface="+mj-lt"/>
                  </a:rPr>
                  <a:t> that minimizes </a:t>
                </a:r>
                <a14:m>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a:rPr lang="en-US" sz="2000" b="0" i="1" smtClean="0">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a14:m>
                <a:r>
                  <a:rPr lang="en-US" sz="2000" dirty="0" smtClean="0">
                    <a:latin typeface="+mj-lt"/>
                  </a:rPr>
                  <a:t> over the feasible region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 :0≤</m:t>
                      </m:r>
                      <m:r>
                        <a:rPr lang="en-US" sz="2000" b="0" i="1" smtClean="0">
                          <a:latin typeface="Cambria Math" panose="02040503050406030204" pitchFamily="18" charset="0"/>
                        </a:rPr>
                        <m:t>𝑥</m:t>
                      </m:r>
                      <m:r>
                        <a:rPr lang="en-US" sz="2000" b="0" i="1" smtClean="0">
                          <a:latin typeface="Cambria Math" panose="02040503050406030204" pitchFamily="18" charset="0"/>
                        </a:rPr>
                        <m:t>≤6, 0≤</m:t>
                      </m:r>
                      <m:r>
                        <a:rPr lang="en-US" sz="2000" b="0" i="1" smtClean="0">
                          <a:latin typeface="Cambria Math" panose="02040503050406030204" pitchFamily="18" charset="0"/>
                        </a:rPr>
                        <m:t>𝑦</m:t>
                      </m:r>
                      <m:r>
                        <a:rPr lang="en-US" sz="2000" b="0" i="1" smtClean="0">
                          <a:latin typeface="Cambria Math" panose="02040503050406030204" pitchFamily="18" charset="0"/>
                        </a:rPr>
                        <m:t>≤6}</m:t>
                      </m:r>
                    </m:oMath>
                  </m:oMathPara>
                </a14:m>
                <a:endParaRPr lang="en-US" sz="2000" dirty="0" smtClean="0">
                  <a:latin typeface="+mj-lt"/>
                </a:endParaRPr>
              </a:p>
              <a:p>
                <a:pPr marL="0" indent="0">
                  <a:buNone/>
                </a:pPr>
                <a:r>
                  <a:rPr lang="en-US" sz="2000" dirty="0" smtClean="0">
                    <a:latin typeface="+mj-lt"/>
                  </a:rPr>
                  <a:t>where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8"/>
                <a:ext cx="8229600" cy="1897062"/>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5"/>
          <a:stretch>
            <a:fillRect/>
          </a:stretch>
        </p:blipFill>
        <p:spPr>
          <a:xfrm>
            <a:off x="1265903" y="2180304"/>
            <a:ext cx="6019800" cy="2286000"/>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60375" y="4611329"/>
                <a:ext cx="8226425"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We </a:t>
                </a:r>
                <a:r>
                  <a:rPr lang="en-US" sz="2200" i="1" dirty="0" smtClean="0"/>
                  <a:t>could</a:t>
                </a:r>
                <a:r>
                  <a:rPr lang="en-US" sz="2200" dirty="0" smtClean="0"/>
                  <a:t> find partial derivatives but there is no hope of finding where </a:t>
                </a:r>
                <a14:m>
                  <m:oMath xmlns:m="http://schemas.openxmlformats.org/officeDocument/2006/math">
                    <m:r>
                      <a:rPr lang="en-US" sz="2200" i="0">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=0</m:t>
                    </m:r>
                  </m:oMath>
                </a14:m>
                <a:r>
                  <a:rPr lang="en-US" sz="2200" dirty="0" smtClean="0"/>
                  <a:t>.</a:t>
                </a:r>
              </a:p>
              <a:p>
                <a:pPr marL="285750" indent="-285750">
                  <a:buFont typeface="Arial" panose="020B0604020202020204" pitchFamily="34" charset="0"/>
                  <a:buChar char="•"/>
                </a:pPr>
                <a:r>
                  <a:rPr lang="en-US" sz="2200" dirty="0" smtClean="0"/>
                  <a:t>Similarly, with Lagrange Multipliers, we are unable to solve</a:t>
                </a:r>
                <a:br>
                  <a:rPr lang="en-US" sz="2200" dirty="0" smtClean="0"/>
                </a:br>
                <a:r>
                  <a:rPr lang="en-US" sz="2200" dirty="0" smtClean="0"/>
                  <a:t> </a:t>
                </a:r>
                <a14:m>
                  <m:oMath xmlns:m="http://schemas.openxmlformats.org/officeDocument/2006/math">
                    <m:r>
                      <a:rPr lang="en-US" sz="2200" i="0">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m:t>
                    </m:r>
                    <m:r>
                      <a:rPr lang="en-US" sz="2200" b="0" i="1" smtClean="0">
                        <a:latin typeface="Cambria Math" panose="02040503050406030204" pitchFamily="18" charset="0"/>
                      </a:rPr>
                      <m:t>𝜆</m:t>
                    </m:r>
                    <m:r>
                      <a:rPr lang="en-US" sz="2200" b="0" i="0" smtClean="0">
                        <a:latin typeface="Cambria Math" panose="02040503050406030204" pitchFamily="18" charset="0"/>
                      </a:rPr>
                      <m:t>𝛻</m:t>
                    </m:r>
                    <m:r>
                      <a:rPr lang="en-US" sz="2200" b="0" i="1" smtClean="0">
                        <a:latin typeface="Cambria Math" panose="02040503050406030204" pitchFamily="18" charset="0"/>
                      </a:rPr>
                      <m:t>𝑔</m:t>
                    </m:r>
                  </m:oMath>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4611329"/>
                <a:ext cx="8226425" cy="1446550"/>
              </a:xfrm>
              <a:prstGeom prst="rect">
                <a:avLst/>
              </a:prstGeom>
              <a:blipFill>
                <a:blip r:embed="rId6"/>
                <a:stretch>
                  <a:fillRect l="-890" t="-2521" b="-3782"/>
                </a:stretch>
              </a:blipFill>
            </p:spPr>
            <p:txBody>
              <a:bodyPr/>
              <a:lstStyle/>
              <a:p>
                <a:r>
                  <a:rPr lang="en-US">
                    <a:noFill/>
                  </a:rPr>
                  <a:t> </a:t>
                </a:r>
              </a:p>
            </p:txBody>
          </p:sp>
        </mc:Fallback>
      </mc:AlternateContent>
    </p:spTree>
    <p:extLst>
      <p:ext uri="{BB962C8B-B14F-4D97-AF65-F5344CB8AC3E}">
        <p14:creationId xmlns:p14="http://schemas.microsoft.com/office/powerpoint/2010/main" val="1239093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Graphical Approximation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457200" y="1683243"/>
                <a:ext cx="8229600" cy="923330"/>
              </a:xfrm>
              <a:prstGeom prst="rect">
                <a:avLst/>
              </a:prstGeom>
              <a:noFill/>
            </p:spPr>
            <p:txBody>
              <a:bodyPr wrap="square" rtlCol="0">
                <a:spAutoFit/>
              </a:bodyPr>
              <a:lstStyle/>
              <a:p>
                <a:r>
                  <a:rPr lang="en-US" dirty="0" smtClean="0"/>
                  <a:t>Find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r>
                  <a:rPr lang="en-US" dirty="0"/>
                  <a:t> that minimizes </a:t>
                </a:r>
                <a14:m>
                  <m:oMath xmlns:m="http://schemas.openxmlformats.org/officeDocument/2006/math">
                    <m:r>
                      <a:rPr lang="en-US" i="1">
                        <a:latin typeface="Cambria Math" panose="02040503050406030204" pitchFamily="18" charset="0"/>
                      </a:rPr>
                      <m:t>𝑧</m:t>
                    </m:r>
                    <m:r>
                      <a:rPr lang="en-US">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en-US" dirty="0"/>
                  <a:t> over the feasible region </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 :0≤</m:t>
                          </m:r>
                          <m:r>
                            <a:rPr lang="en-US" i="1">
                              <a:latin typeface="Cambria Math" panose="02040503050406030204" pitchFamily="18" charset="0"/>
                            </a:rPr>
                            <m:t>𝑥</m:t>
                          </m:r>
                          <m:r>
                            <a:rPr lang="en-US" i="1">
                              <a:latin typeface="Cambria Math" panose="02040503050406030204" pitchFamily="18" charset="0"/>
                            </a:rPr>
                            <m:t>≤6, 0≤</m:t>
                          </m:r>
                          <m:r>
                            <a:rPr lang="en-US" i="1">
                              <a:latin typeface="Cambria Math" panose="02040503050406030204" pitchFamily="18" charset="0"/>
                            </a:rPr>
                            <m:t>𝑦</m:t>
                          </m:r>
                          <m:r>
                            <a:rPr lang="en-US" i="1">
                              <a:latin typeface="Cambria Math" panose="02040503050406030204" pitchFamily="18" charset="0"/>
                            </a:rPr>
                            <m:t>≤6</m:t>
                          </m:r>
                        </m:e>
                      </m:d>
                    </m:oMath>
                  </m:oMathPara>
                </a14:m>
                <a:endParaRPr lang="en-US" dirty="0" smtClean="0"/>
              </a:p>
              <a:p>
                <a:r>
                  <a:rPr lang="en-US" dirty="0"/>
                  <a:t>Let’s examine the graphs of our objective function in order to approximate the root.</a:t>
                </a:r>
              </a:p>
            </p:txBody>
          </p:sp>
        </mc:Choice>
        <mc:Fallback xmlns="">
          <p:sp>
            <p:nvSpPr>
              <p:cNvPr id="17" name="TextBox 16"/>
              <p:cNvSpPr txBox="1">
                <a:spLocks noRot="1" noChangeAspect="1" noMove="1" noResize="1" noEditPoints="1" noAdjustHandles="1" noChangeArrowheads="1" noChangeShapeType="1" noTextEdit="1"/>
              </p:cNvSpPr>
              <p:nvPr/>
            </p:nvSpPr>
            <p:spPr>
              <a:xfrm>
                <a:off x="457200" y="1683243"/>
                <a:ext cx="8229600" cy="923330"/>
              </a:xfrm>
              <a:prstGeom prst="rect">
                <a:avLst/>
              </a:prstGeom>
              <a:blipFill>
                <a:blip r:embed="rId4"/>
                <a:stretch>
                  <a:fillRect l="-593" t="-3289" b="-9211"/>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155575" y="2606573"/>
            <a:ext cx="4484122" cy="3023289"/>
          </a:xfrm>
          <a:prstGeom prst="rect">
            <a:avLst/>
          </a:prstGeom>
        </p:spPr>
      </p:pic>
      <p:pic>
        <p:nvPicPr>
          <p:cNvPr id="5" name="Picture 4"/>
          <p:cNvPicPr>
            <a:picLocks noChangeAspect="1"/>
          </p:cNvPicPr>
          <p:nvPr/>
        </p:nvPicPr>
        <p:blipFill>
          <a:blip r:embed="rId6"/>
          <a:stretch>
            <a:fillRect/>
          </a:stretch>
        </p:blipFill>
        <p:spPr>
          <a:xfrm>
            <a:off x="4728187" y="2593340"/>
            <a:ext cx="4150641" cy="3036522"/>
          </a:xfrm>
          <a:prstGeom prst="rect">
            <a:avLst/>
          </a:prstGeom>
        </p:spPr>
      </p:pic>
    </p:spTree>
    <p:extLst>
      <p:ext uri="{BB962C8B-B14F-4D97-AF65-F5344CB8AC3E}">
        <p14:creationId xmlns:p14="http://schemas.microsoft.com/office/powerpoint/2010/main" val="428956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smtClean="0">
                <a:solidFill>
                  <a:schemeClr val="bg1"/>
                </a:solidFill>
              </a:rPr>
              <a:t>Approximating Solutions: Numerical Methods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57200" y="3262733"/>
            <a:ext cx="8096865" cy="2677656"/>
          </a:xfrm>
          <a:prstGeom prst="rect">
            <a:avLst/>
          </a:prstGeom>
          <a:noFill/>
        </p:spPr>
        <p:txBody>
          <a:bodyPr wrap="square" rtlCol="0">
            <a:spAutoFit/>
          </a:bodyPr>
          <a:lstStyle/>
          <a:p>
            <a:r>
              <a:rPr lang="en-US" sz="2400" dirty="0" smtClean="0"/>
              <a:t>There are several numerical methods to approximate solutions to equations such as this. Here is a non-comprehensive list:</a:t>
            </a:r>
          </a:p>
          <a:p>
            <a:pPr marL="285750" indent="-285750">
              <a:buFont typeface="Arial" panose="020B0604020202020204" pitchFamily="34" charset="0"/>
              <a:buChar char="•"/>
            </a:pPr>
            <a:r>
              <a:rPr lang="en-US" sz="2400" dirty="0" smtClean="0"/>
              <a:t>Grid Search</a:t>
            </a:r>
          </a:p>
          <a:p>
            <a:pPr marL="285750" indent="-285750">
              <a:buFont typeface="Arial" panose="020B0604020202020204" pitchFamily="34" charset="0"/>
              <a:buChar char="•"/>
            </a:pPr>
            <a:r>
              <a:rPr lang="en-US" sz="2400" dirty="0" smtClean="0"/>
              <a:t>Random Search</a:t>
            </a:r>
          </a:p>
          <a:p>
            <a:pPr marL="285750" indent="-285750">
              <a:buFont typeface="Arial" panose="020B0604020202020204" pitchFamily="34" charset="0"/>
              <a:buChar char="•"/>
            </a:pPr>
            <a:r>
              <a:rPr lang="en-US" sz="2400" dirty="0" smtClean="0"/>
              <a:t>Newton’s Method (multivariable)</a:t>
            </a:r>
          </a:p>
          <a:p>
            <a:pPr marL="285750" indent="-285750">
              <a:buFont typeface="Arial" panose="020B0604020202020204" pitchFamily="34" charset="0"/>
              <a:buChar char="•"/>
            </a:pPr>
            <a:r>
              <a:rPr lang="en-US" sz="2400" dirty="0" err="1" smtClean="0"/>
              <a:t>Nelder</a:t>
            </a:r>
            <a:r>
              <a:rPr lang="en-US" sz="2400" dirty="0" smtClean="0"/>
              <a:t>-Mead Method</a:t>
            </a:r>
          </a:p>
          <a:p>
            <a:pPr marL="285750" indent="-285750">
              <a:buFont typeface="Arial" panose="020B0604020202020204" pitchFamily="34" charset="0"/>
              <a:buChar char="•"/>
            </a:pPr>
            <a:r>
              <a:rPr lang="en-US" sz="2400" dirty="0" smtClean="0"/>
              <a:t>Steepest Descent</a:t>
            </a:r>
            <a:endParaRPr lang="en-US" sz="2400" dirty="0"/>
          </a:p>
        </p:txBody>
      </p:sp>
      <mc:AlternateContent xmlns:mc="http://schemas.openxmlformats.org/markup-compatibility/2006" xmlns:a14="http://schemas.microsoft.com/office/drawing/2010/main">
        <mc:Choice Requires="a14">
          <p:sp>
            <p:nvSpPr>
              <p:cNvPr id="8" name="TextBox 7"/>
              <p:cNvSpPr txBox="1"/>
              <p:nvPr/>
            </p:nvSpPr>
            <p:spPr>
              <a:xfrm>
                <a:off x="457200" y="1683243"/>
                <a:ext cx="8229600" cy="830997"/>
              </a:xfrm>
              <a:prstGeom prst="rect">
                <a:avLst/>
              </a:prstGeom>
              <a:noFill/>
            </p:spPr>
            <p:txBody>
              <a:bodyPr wrap="square" rtlCol="0">
                <a:spAutoFit/>
              </a:bodyPr>
              <a:lstStyle/>
              <a:p>
                <a:r>
                  <a:rPr lang="en-US" sz="2400" dirty="0" smtClean="0"/>
                  <a:t>Find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oMath>
                </a14:m>
                <a:r>
                  <a:rPr lang="en-US" sz="2400" dirty="0"/>
                  <a:t> that minimizes </a:t>
                </a:r>
                <a14:m>
                  <m:oMath xmlns:m="http://schemas.openxmlformats.org/officeDocument/2006/math">
                    <m:r>
                      <a:rPr lang="en-US" sz="2400" i="1">
                        <a:latin typeface="Cambria Math" panose="02040503050406030204" pitchFamily="18" charset="0"/>
                      </a:rPr>
                      <m:t>𝑧</m:t>
                    </m:r>
                    <m:r>
                      <a:rPr lang="en-US" sz="2400">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oMath>
                </a14:m>
                <a:r>
                  <a:rPr lang="en-US" sz="2400" dirty="0"/>
                  <a:t> over the feasible region </a:t>
                </a:r>
              </a:p>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:0≤</m:t>
                          </m:r>
                          <m:r>
                            <a:rPr lang="en-US" sz="2400" i="1">
                              <a:latin typeface="Cambria Math" panose="02040503050406030204" pitchFamily="18" charset="0"/>
                            </a:rPr>
                            <m:t>𝑥</m:t>
                          </m:r>
                          <m:r>
                            <a:rPr lang="en-US" sz="2400" i="1">
                              <a:latin typeface="Cambria Math" panose="02040503050406030204" pitchFamily="18" charset="0"/>
                            </a:rPr>
                            <m:t>≤6, 0≤</m:t>
                          </m:r>
                          <m:r>
                            <a:rPr lang="en-US" sz="2400" i="1">
                              <a:latin typeface="Cambria Math" panose="02040503050406030204" pitchFamily="18" charset="0"/>
                            </a:rPr>
                            <m:t>𝑦</m:t>
                          </m:r>
                          <m:r>
                            <a:rPr lang="en-US" sz="2400" i="1">
                              <a:latin typeface="Cambria Math" panose="02040503050406030204" pitchFamily="18" charset="0"/>
                            </a:rPr>
                            <m:t>≤6</m:t>
                          </m:r>
                        </m:e>
                      </m:d>
                    </m:oMath>
                  </m:oMathPara>
                </a14:m>
                <a:endParaRPr lang="en-US" sz="24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57200" y="1683243"/>
                <a:ext cx="8229600" cy="830997"/>
              </a:xfrm>
              <a:prstGeom prst="rect">
                <a:avLst/>
              </a:prstGeom>
              <a:blipFill>
                <a:blip r:embed="rId4"/>
                <a:stretch>
                  <a:fillRect l="-1111" t="-5882" b="-5882"/>
                </a:stretch>
              </a:blipFill>
            </p:spPr>
            <p:txBody>
              <a:bodyPr/>
              <a:lstStyle/>
              <a:p>
                <a:r>
                  <a:rPr lang="en-US">
                    <a:noFill/>
                  </a:rPr>
                  <a:t> </a:t>
                </a:r>
              </a:p>
            </p:txBody>
          </p:sp>
        </mc:Fallback>
      </mc:AlternateContent>
    </p:spTree>
    <p:extLst>
      <p:ext uri="{BB962C8B-B14F-4D97-AF65-F5344CB8AC3E}">
        <p14:creationId xmlns:p14="http://schemas.microsoft.com/office/powerpoint/2010/main" val="298084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Grid Search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531938"/>
                <a:ext cx="8096865"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very simple for approximating a minimum to an objective function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oMath>
                </a14:m>
                <a:endParaRPr lang="en-US" sz="2400" b="0" dirty="0" smtClean="0"/>
              </a:p>
              <a:p>
                <a:pPr marL="342900" indent="-342900">
                  <a:buFont typeface="Arial" panose="020B0604020202020204" pitchFamily="34" charset="0"/>
                  <a:buChar char="•"/>
                </a:pPr>
                <a:r>
                  <a:rPr lang="en-US" sz="2400" dirty="0" smtClean="0"/>
                  <a:t>Best used when a high degree of precision is not required.</a:t>
                </a:r>
              </a:p>
              <a:p>
                <a:pPr marL="342900" indent="-342900">
                  <a:buFont typeface="Arial" panose="020B0604020202020204" pitchFamily="34" charset="0"/>
                  <a:buChar char="•"/>
                </a:pPr>
                <a:r>
                  <a:rPr lang="en-US" sz="2400" dirty="0" smtClean="0"/>
                  <a:t>Basic Idea</a:t>
                </a:r>
              </a:p>
              <a:p>
                <a:pPr marL="800100" lvl="1" indent="-342900">
                  <a:buFont typeface="Calibri" panose="020F0502020204030204" pitchFamily="34" charset="0"/>
                  <a:buChar char="─"/>
                </a:pPr>
                <a:r>
                  <a:rPr lang="en-US" sz="2400" dirty="0" smtClean="0"/>
                  <a:t>Choose a suitable delta for step size</a:t>
                </a:r>
              </a:p>
              <a:p>
                <a:pPr marL="800100" lvl="1" indent="-342900">
                  <a:buFont typeface="Calibri" panose="020F0502020204030204" pitchFamily="34" charset="0"/>
                  <a:buChar char="─"/>
                </a:pPr>
                <a:r>
                  <a:rPr lang="en-US" sz="2400" dirty="0" smtClean="0"/>
                  <a:t>Generate evenly space </a:t>
                </a:r>
                <a14:m>
                  <m:oMath xmlns:m="http://schemas.openxmlformats.org/officeDocument/2006/math">
                    <m:r>
                      <a:rPr lang="en-US" sz="2400" i="1" dirty="0" smtClean="0">
                        <a:latin typeface="Cambria Math" panose="02040503050406030204" pitchFamily="18" charset="0"/>
                      </a:rPr>
                      <m:t>(</m:t>
                    </m:r>
                    <m:r>
                      <a:rPr lang="en-US" sz="2400" i="1" dirty="0" err="1" smtClean="0">
                        <a:latin typeface="Cambria Math" panose="02040503050406030204" pitchFamily="18" charset="0"/>
                      </a:rPr>
                      <m:t>𝑥</m:t>
                    </m:r>
                    <m:r>
                      <a:rPr lang="en-US" sz="2400" i="1" dirty="0" err="1" smtClean="0">
                        <a:latin typeface="Cambria Math" panose="02040503050406030204" pitchFamily="18" charset="0"/>
                      </a:rPr>
                      <m:t>,</m:t>
                    </m:r>
                    <m:r>
                      <a:rPr lang="en-US" sz="2400" i="1" dirty="0" err="1" smtClean="0">
                        <a:latin typeface="Cambria Math" panose="02040503050406030204" pitchFamily="18" charset="0"/>
                      </a:rPr>
                      <m:t>𝑦</m:t>
                    </m:r>
                    <m:r>
                      <a:rPr lang="en-US" sz="2400" i="1" dirty="0" smtClean="0">
                        <a:latin typeface="Cambria Math" panose="02040503050406030204" pitchFamily="18" charset="0"/>
                      </a:rPr>
                      <m:t>)</m:t>
                    </m:r>
                  </m:oMath>
                </a14:m>
                <a:r>
                  <a:rPr lang="en-US" sz="2400" dirty="0" smtClean="0"/>
                  <a:t> points in square grid using the chosen step size</a:t>
                </a:r>
              </a:p>
              <a:p>
                <a:pPr marL="800100" lvl="1" indent="-342900">
                  <a:buFont typeface="Calibri" panose="020F0502020204030204" pitchFamily="34" charset="0"/>
                  <a:buChar char="─"/>
                </a:pPr>
                <a:r>
                  <a:rPr lang="en-US" sz="2400" dirty="0" smtClean="0"/>
                  <a:t>Check to make sure the point is in the </a:t>
                </a:r>
                <a:br>
                  <a:rPr lang="en-US" sz="2400" dirty="0" smtClean="0"/>
                </a:br>
                <a:r>
                  <a:rPr lang="en-US" sz="2400" dirty="0" smtClean="0"/>
                  <a:t>domain of the function</a:t>
                </a:r>
              </a:p>
              <a:p>
                <a:pPr marL="800100" lvl="1" indent="-342900">
                  <a:buFont typeface="Calibri" panose="020F0502020204030204" pitchFamily="34" charset="0"/>
                  <a:buChar char="─"/>
                </a:pPr>
                <a:r>
                  <a:rPr lang="en-US" sz="2400" dirty="0" smtClean="0"/>
                  <a:t>Keep track of which point produces the </a:t>
                </a:r>
                <a:br>
                  <a:rPr lang="en-US" sz="2400" dirty="0" smtClean="0"/>
                </a:br>
                <a:r>
                  <a:rPr lang="en-US" sz="2400" dirty="0" smtClean="0"/>
                  <a:t>minimum to your function</a:t>
                </a:r>
              </a:p>
              <a:p>
                <a:pPr marL="342900" indent="-342900">
                  <a:buFont typeface="Arial" panose="020B0604020202020204" pitchFamily="34" charset="0"/>
                  <a:buChar char="•"/>
                </a:pP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531938"/>
                <a:ext cx="8096865" cy="4524315"/>
              </a:xfrm>
              <a:prstGeom prst="rect">
                <a:avLst/>
              </a:prstGeom>
              <a:blipFill>
                <a:blip r:embed="rId4"/>
                <a:stretch>
                  <a:fillRect l="-979" t="-1078"/>
                </a:stretch>
              </a:blipFill>
            </p:spPr>
            <p:txBody>
              <a:bodyPr/>
              <a:lstStyle/>
              <a:p>
                <a:r>
                  <a:rPr lang="en-US">
                    <a:noFill/>
                  </a:rPr>
                  <a:t> </a:t>
                </a:r>
              </a:p>
            </p:txBody>
          </p:sp>
        </mc:Fallback>
      </mc:AlternateContent>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4" descr="Image result for square grid of poi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194" y="3872211"/>
            <a:ext cx="2219325"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14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3137</TotalTime>
  <Words>1557</Words>
  <Application>Microsoft Office PowerPoint</Application>
  <PresentationFormat>On-screen Show (4:3)</PresentationFormat>
  <Paragraphs>214</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Consolas</vt:lpstr>
      <vt:lpstr>Office Theme</vt:lpstr>
      <vt:lpstr>Multivariable Optimization: Numerical Techniques</vt:lpstr>
      <vt:lpstr>Issues with Multivariable Optimization</vt:lpstr>
      <vt:lpstr>Example: A New Fire Station</vt:lpstr>
      <vt:lpstr>Example: A New Fire Station</vt:lpstr>
      <vt:lpstr>Example: A New Fire Station (Step 3)</vt:lpstr>
      <vt:lpstr>Example: A New Fire Station (Step 4)</vt:lpstr>
      <vt:lpstr>Graphical Approximation</vt:lpstr>
      <vt:lpstr>Approximating Solutions: Numerical Methods</vt:lpstr>
      <vt:lpstr>Grid Search Method</vt:lpstr>
      <vt:lpstr>Grid Search Method</vt:lpstr>
      <vt:lpstr>Approximating Solution: Grid Search</vt:lpstr>
      <vt:lpstr>Approximating Solution: Grid Search</vt:lpstr>
      <vt:lpstr>Approximating Solution: Grid Search</vt:lpstr>
      <vt:lpstr>Example: Fire Station (Step 5)</vt:lpstr>
      <vt:lpstr>Example: Manufacturing Chairs</vt:lpstr>
      <vt:lpstr>Example: Manufacturing Chairs (Step 1)</vt:lpstr>
      <vt:lpstr>Step 2: Select the modeling approach</vt:lpstr>
      <vt:lpstr>Step 3: Formulate the Model</vt:lpstr>
      <vt:lpstr>Solve the Problem (Global Approx.)</vt:lpstr>
      <vt:lpstr>Approximating Solution: Grid Search</vt:lpstr>
      <vt:lpstr>Steepest Ascent</vt:lpstr>
      <vt:lpstr>Steepest Ascent</vt:lpstr>
      <vt:lpstr>Approximating Solution: Steepest Ascent</vt:lpstr>
      <vt:lpstr>Example: Chair Manufacturing (Step 5)</vt:lpstr>
      <vt:lpstr>Notes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201</cp:revision>
  <dcterms:created xsi:type="dcterms:W3CDTF">2014-07-15T14:47:24Z</dcterms:created>
  <dcterms:modified xsi:type="dcterms:W3CDTF">2019-02-26T14:36:36Z</dcterms:modified>
</cp:coreProperties>
</file>