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5"/>
  </p:notesMasterIdLst>
  <p:sldIdLst>
    <p:sldId id="256" r:id="rId2"/>
    <p:sldId id="291" r:id="rId3"/>
    <p:sldId id="303" r:id="rId4"/>
    <p:sldId id="320" r:id="rId5"/>
    <p:sldId id="321" r:id="rId6"/>
    <p:sldId id="304" r:id="rId7"/>
    <p:sldId id="305" r:id="rId8"/>
    <p:sldId id="322" r:id="rId9"/>
    <p:sldId id="306" r:id="rId10"/>
    <p:sldId id="323" r:id="rId11"/>
    <p:sldId id="324" r:id="rId12"/>
    <p:sldId id="325" r:id="rId13"/>
    <p:sldId id="326" r:id="rId14"/>
    <p:sldId id="327" r:id="rId15"/>
    <p:sldId id="302" r:id="rId16"/>
    <p:sldId id="328" r:id="rId17"/>
    <p:sldId id="329" r:id="rId18"/>
    <p:sldId id="330" r:id="rId19"/>
    <p:sldId id="331" r:id="rId20"/>
    <p:sldId id="332" r:id="rId21"/>
    <p:sldId id="333" r:id="rId22"/>
    <p:sldId id="319" r:id="rId23"/>
    <p:sldId id="334" r:id="rId2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7572417-95C0-453A-B2CB-8088EAC0616B}">
          <p14:sldIdLst>
            <p14:sldId id="256"/>
            <p14:sldId id="291"/>
            <p14:sldId id="303"/>
            <p14:sldId id="320"/>
            <p14:sldId id="321"/>
            <p14:sldId id="304"/>
            <p14:sldId id="305"/>
            <p14:sldId id="322"/>
            <p14:sldId id="306"/>
            <p14:sldId id="323"/>
            <p14:sldId id="324"/>
            <p14:sldId id="325"/>
            <p14:sldId id="326"/>
            <p14:sldId id="327"/>
            <p14:sldId id="302"/>
            <p14:sldId id="328"/>
            <p14:sldId id="329"/>
            <p14:sldId id="330"/>
            <p14:sldId id="331"/>
            <p14:sldId id="332"/>
            <p14:sldId id="333"/>
            <p14:sldId id="319"/>
            <p14:sldId id="334"/>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1004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15" autoAdjust="0"/>
    <p:restoredTop sz="84293" autoAdjust="0"/>
  </p:normalViewPr>
  <p:slideViewPr>
    <p:cSldViewPr snapToGrid="0" snapToObjects="1">
      <p:cViewPr varScale="1">
        <p:scale>
          <a:sx n="111" d="100"/>
          <a:sy n="111" d="100"/>
        </p:scale>
        <p:origin x="594" y="108"/>
      </p:cViewPr>
      <p:guideLst>
        <p:guide orient="horz" pos="2160"/>
        <p:guide pos="288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78C7BC-9B65-4949-880E-EDD62E713078}" type="datetimeFigureOut">
              <a:rPr lang="en-US" smtClean="0"/>
              <a:t>2/21/2019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76572E-84CF-4A1E-A805-2F38D9E256E1}" type="slidenum">
              <a:rPr lang="en-US" smtClean="0"/>
              <a:t>‹#›</a:t>
            </a:fld>
            <a:endParaRPr lang="en-US"/>
          </a:p>
        </p:txBody>
      </p:sp>
    </p:spTree>
    <p:extLst>
      <p:ext uri="{BB962C8B-B14F-4D97-AF65-F5344CB8AC3E}">
        <p14:creationId xmlns:p14="http://schemas.microsoft.com/office/powerpoint/2010/main" val="3113325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76572E-84CF-4A1E-A805-2F38D9E256E1}" type="slidenum">
              <a:rPr lang="en-US" smtClean="0"/>
              <a:t>2</a:t>
            </a:fld>
            <a:endParaRPr lang="en-US"/>
          </a:p>
        </p:txBody>
      </p:sp>
    </p:spTree>
    <p:extLst>
      <p:ext uri="{BB962C8B-B14F-4D97-AF65-F5344CB8AC3E}">
        <p14:creationId xmlns:p14="http://schemas.microsoft.com/office/powerpoint/2010/main" val="33873648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value (revenue) of using all the materials</a:t>
            </a:r>
            <a:r>
              <a:rPr lang="en-US" baseline="0" dirty="0" smtClean="0"/>
              <a:t> for corn should be above 400</a:t>
            </a:r>
          </a:p>
          <a:p>
            <a:r>
              <a:rPr lang="en-US" baseline="0" dirty="0" smtClean="0"/>
              <a:t>The value of the materials for wheat is above 300</a:t>
            </a:r>
          </a:p>
          <a:p>
            <a:r>
              <a:rPr lang="en-US" baseline="0" dirty="0" smtClean="0"/>
              <a:t>The value of the materials used for oats should be above 250</a:t>
            </a:r>
          </a:p>
          <a:p>
            <a:endParaRPr lang="en-US" baseline="0" dirty="0" smtClean="0"/>
          </a:p>
          <a:p>
            <a:r>
              <a:rPr lang="en-US" baseline="0" dirty="0" smtClean="0"/>
              <a:t>We want to minimize our cost of all materials.</a:t>
            </a:r>
            <a:endParaRPr lang="en-US" dirty="0"/>
          </a:p>
        </p:txBody>
      </p:sp>
      <p:sp>
        <p:nvSpPr>
          <p:cNvPr id="4" name="Slide Number Placeholder 3"/>
          <p:cNvSpPr>
            <a:spLocks noGrp="1"/>
          </p:cNvSpPr>
          <p:nvPr>
            <p:ph type="sldNum" sz="quarter" idx="10"/>
          </p:nvPr>
        </p:nvSpPr>
        <p:spPr/>
        <p:txBody>
          <a:bodyPr/>
          <a:lstStyle/>
          <a:p>
            <a:fld id="{A776572E-84CF-4A1E-A805-2F38D9E256E1}" type="slidenum">
              <a:rPr lang="en-US" smtClean="0"/>
              <a:t>11</a:t>
            </a:fld>
            <a:endParaRPr lang="en-US"/>
          </a:p>
        </p:txBody>
      </p:sp>
    </p:spTree>
    <p:extLst>
      <p:ext uri="{BB962C8B-B14F-4D97-AF65-F5344CB8AC3E}">
        <p14:creationId xmlns:p14="http://schemas.microsoft.com/office/powerpoint/2010/main" val="41152927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endParaRPr lang="en-US" baseline="0" dirty="0" smtClean="0"/>
          </a:p>
          <a:p>
            <a:r>
              <a:rPr lang="en-US" baseline="0" dirty="0" smtClean="0"/>
              <a:t>See python file section1-1pig.py</a:t>
            </a:r>
            <a:endParaRPr lang="en-US" dirty="0"/>
          </a:p>
        </p:txBody>
      </p:sp>
      <p:sp>
        <p:nvSpPr>
          <p:cNvPr id="4" name="Slide Number Placeholder 3"/>
          <p:cNvSpPr>
            <a:spLocks noGrp="1"/>
          </p:cNvSpPr>
          <p:nvPr>
            <p:ph type="sldNum" sz="quarter" idx="10"/>
          </p:nvPr>
        </p:nvSpPr>
        <p:spPr/>
        <p:txBody>
          <a:bodyPr/>
          <a:lstStyle/>
          <a:p>
            <a:fld id="{A776572E-84CF-4A1E-A805-2F38D9E256E1}" type="slidenum">
              <a:rPr lang="en-US" smtClean="0"/>
              <a:t>12</a:t>
            </a:fld>
            <a:endParaRPr lang="en-US"/>
          </a:p>
        </p:txBody>
      </p:sp>
    </p:spTree>
    <p:extLst>
      <p:ext uri="{BB962C8B-B14F-4D97-AF65-F5344CB8AC3E}">
        <p14:creationId xmlns:p14="http://schemas.microsoft.com/office/powerpoint/2010/main" val="36413885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endParaRPr lang="en-US" baseline="0" dirty="0" smtClean="0"/>
          </a:p>
          <a:p>
            <a:r>
              <a:rPr lang="en-US" baseline="0" dirty="0" smtClean="0"/>
              <a:t>See python file section1-1pig.py</a:t>
            </a:r>
            <a:endParaRPr lang="en-US" dirty="0"/>
          </a:p>
        </p:txBody>
      </p:sp>
      <p:sp>
        <p:nvSpPr>
          <p:cNvPr id="4" name="Slide Number Placeholder 3"/>
          <p:cNvSpPr>
            <a:spLocks noGrp="1"/>
          </p:cNvSpPr>
          <p:nvPr>
            <p:ph type="sldNum" sz="quarter" idx="10"/>
          </p:nvPr>
        </p:nvSpPr>
        <p:spPr/>
        <p:txBody>
          <a:bodyPr/>
          <a:lstStyle/>
          <a:p>
            <a:fld id="{A776572E-84CF-4A1E-A805-2F38D9E256E1}" type="slidenum">
              <a:rPr lang="en-US" smtClean="0"/>
              <a:t>13</a:t>
            </a:fld>
            <a:endParaRPr lang="en-US"/>
          </a:p>
        </p:txBody>
      </p:sp>
    </p:spTree>
    <p:extLst>
      <p:ext uri="{BB962C8B-B14F-4D97-AF65-F5344CB8AC3E}">
        <p14:creationId xmlns:p14="http://schemas.microsoft.com/office/powerpoint/2010/main" val="16124890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endParaRPr lang="en-US" baseline="0" dirty="0" smtClean="0"/>
          </a:p>
          <a:p>
            <a:r>
              <a:rPr lang="en-US" baseline="0" dirty="0" smtClean="0"/>
              <a:t>See python file section1-1pig.py</a:t>
            </a:r>
            <a:endParaRPr lang="en-US" dirty="0"/>
          </a:p>
        </p:txBody>
      </p:sp>
      <p:sp>
        <p:nvSpPr>
          <p:cNvPr id="4" name="Slide Number Placeholder 3"/>
          <p:cNvSpPr>
            <a:spLocks noGrp="1"/>
          </p:cNvSpPr>
          <p:nvPr>
            <p:ph type="sldNum" sz="quarter" idx="10"/>
          </p:nvPr>
        </p:nvSpPr>
        <p:spPr/>
        <p:txBody>
          <a:bodyPr/>
          <a:lstStyle/>
          <a:p>
            <a:fld id="{A776572E-84CF-4A1E-A805-2F38D9E256E1}" type="slidenum">
              <a:rPr lang="en-US" smtClean="0"/>
              <a:t>14</a:t>
            </a:fld>
            <a:endParaRPr lang="en-US"/>
          </a:p>
        </p:txBody>
      </p:sp>
    </p:spTree>
    <p:extLst>
      <p:ext uri="{BB962C8B-B14F-4D97-AF65-F5344CB8AC3E}">
        <p14:creationId xmlns:p14="http://schemas.microsoft.com/office/powerpoint/2010/main" val="17477064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76572E-84CF-4A1E-A805-2F38D9E256E1}" type="slidenum">
              <a:rPr lang="en-US" smtClean="0"/>
              <a:t>15</a:t>
            </a:fld>
            <a:endParaRPr lang="en-US"/>
          </a:p>
        </p:txBody>
      </p:sp>
    </p:spTree>
    <p:extLst>
      <p:ext uri="{BB962C8B-B14F-4D97-AF65-F5344CB8AC3E}">
        <p14:creationId xmlns:p14="http://schemas.microsoft.com/office/powerpoint/2010/main" val="17626258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endParaRPr lang="en-US" baseline="0" dirty="0" smtClean="0"/>
          </a:p>
          <a:p>
            <a:r>
              <a:rPr lang="en-US" baseline="0" dirty="0" smtClean="0"/>
              <a:t>See python file section1-1pig.py</a:t>
            </a:r>
            <a:endParaRPr lang="en-US" dirty="0"/>
          </a:p>
        </p:txBody>
      </p:sp>
      <p:sp>
        <p:nvSpPr>
          <p:cNvPr id="4" name="Slide Number Placeholder 3"/>
          <p:cNvSpPr>
            <a:spLocks noGrp="1"/>
          </p:cNvSpPr>
          <p:nvPr>
            <p:ph type="sldNum" sz="quarter" idx="10"/>
          </p:nvPr>
        </p:nvSpPr>
        <p:spPr/>
        <p:txBody>
          <a:bodyPr/>
          <a:lstStyle/>
          <a:p>
            <a:fld id="{A776572E-84CF-4A1E-A805-2F38D9E256E1}" type="slidenum">
              <a:rPr lang="en-US" smtClean="0"/>
              <a:t>16</a:t>
            </a:fld>
            <a:endParaRPr lang="en-US"/>
          </a:p>
        </p:txBody>
      </p:sp>
    </p:spTree>
    <p:extLst>
      <p:ext uri="{BB962C8B-B14F-4D97-AF65-F5344CB8AC3E}">
        <p14:creationId xmlns:p14="http://schemas.microsoft.com/office/powerpoint/2010/main" val="2913947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endParaRPr lang="en-US" baseline="0" dirty="0" smtClean="0"/>
          </a:p>
          <a:p>
            <a:r>
              <a:rPr lang="en-US" baseline="0" dirty="0" smtClean="0"/>
              <a:t>See python file section1-1pig.py</a:t>
            </a:r>
            <a:endParaRPr lang="en-US" dirty="0"/>
          </a:p>
        </p:txBody>
      </p:sp>
      <p:sp>
        <p:nvSpPr>
          <p:cNvPr id="4" name="Slide Number Placeholder 3"/>
          <p:cNvSpPr>
            <a:spLocks noGrp="1"/>
          </p:cNvSpPr>
          <p:nvPr>
            <p:ph type="sldNum" sz="quarter" idx="10"/>
          </p:nvPr>
        </p:nvSpPr>
        <p:spPr/>
        <p:txBody>
          <a:bodyPr/>
          <a:lstStyle/>
          <a:p>
            <a:fld id="{A776572E-84CF-4A1E-A805-2F38D9E256E1}" type="slidenum">
              <a:rPr lang="en-US" smtClean="0"/>
              <a:t>17</a:t>
            </a:fld>
            <a:endParaRPr lang="en-US"/>
          </a:p>
        </p:txBody>
      </p:sp>
    </p:spTree>
    <p:extLst>
      <p:ext uri="{BB962C8B-B14F-4D97-AF65-F5344CB8AC3E}">
        <p14:creationId xmlns:p14="http://schemas.microsoft.com/office/powerpoint/2010/main" val="28227006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endParaRPr lang="en-US" baseline="0" dirty="0" smtClean="0"/>
          </a:p>
          <a:p>
            <a:r>
              <a:rPr lang="en-US" baseline="0" dirty="0" smtClean="0"/>
              <a:t>See python file section1-1pig.py</a:t>
            </a:r>
            <a:endParaRPr lang="en-US" dirty="0"/>
          </a:p>
        </p:txBody>
      </p:sp>
      <p:sp>
        <p:nvSpPr>
          <p:cNvPr id="4" name="Slide Number Placeholder 3"/>
          <p:cNvSpPr>
            <a:spLocks noGrp="1"/>
          </p:cNvSpPr>
          <p:nvPr>
            <p:ph type="sldNum" sz="quarter" idx="10"/>
          </p:nvPr>
        </p:nvSpPr>
        <p:spPr/>
        <p:txBody>
          <a:bodyPr/>
          <a:lstStyle/>
          <a:p>
            <a:fld id="{A776572E-84CF-4A1E-A805-2F38D9E256E1}" type="slidenum">
              <a:rPr lang="en-US" smtClean="0"/>
              <a:t>18</a:t>
            </a:fld>
            <a:endParaRPr lang="en-US"/>
          </a:p>
        </p:txBody>
      </p:sp>
    </p:spTree>
    <p:extLst>
      <p:ext uri="{BB962C8B-B14F-4D97-AF65-F5344CB8AC3E}">
        <p14:creationId xmlns:p14="http://schemas.microsoft.com/office/powerpoint/2010/main" val="19114028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endParaRPr lang="en-US" baseline="0" dirty="0" smtClean="0"/>
          </a:p>
          <a:p>
            <a:r>
              <a:rPr lang="en-US" baseline="0" dirty="0" smtClean="0"/>
              <a:t>See python file section1-1pig.py</a:t>
            </a:r>
            <a:endParaRPr lang="en-US" dirty="0"/>
          </a:p>
        </p:txBody>
      </p:sp>
      <p:sp>
        <p:nvSpPr>
          <p:cNvPr id="4" name="Slide Number Placeholder 3"/>
          <p:cNvSpPr>
            <a:spLocks noGrp="1"/>
          </p:cNvSpPr>
          <p:nvPr>
            <p:ph type="sldNum" sz="quarter" idx="10"/>
          </p:nvPr>
        </p:nvSpPr>
        <p:spPr/>
        <p:txBody>
          <a:bodyPr/>
          <a:lstStyle/>
          <a:p>
            <a:fld id="{A776572E-84CF-4A1E-A805-2F38D9E256E1}" type="slidenum">
              <a:rPr lang="en-US" smtClean="0"/>
              <a:t>19</a:t>
            </a:fld>
            <a:endParaRPr lang="en-US"/>
          </a:p>
        </p:txBody>
      </p:sp>
    </p:spTree>
    <p:extLst>
      <p:ext uri="{BB962C8B-B14F-4D97-AF65-F5344CB8AC3E}">
        <p14:creationId xmlns:p14="http://schemas.microsoft.com/office/powerpoint/2010/main" val="19307696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endParaRPr lang="en-US" baseline="0" dirty="0" smtClean="0"/>
          </a:p>
          <a:p>
            <a:r>
              <a:rPr lang="en-US" baseline="0" dirty="0" smtClean="0"/>
              <a:t>See python file section1-1pig.py</a:t>
            </a:r>
            <a:endParaRPr lang="en-US" dirty="0"/>
          </a:p>
        </p:txBody>
      </p:sp>
      <p:sp>
        <p:nvSpPr>
          <p:cNvPr id="4" name="Slide Number Placeholder 3"/>
          <p:cNvSpPr>
            <a:spLocks noGrp="1"/>
          </p:cNvSpPr>
          <p:nvPr>
            <p:ph type="sldNum" sz="quarter" idx="10"/>
          </p:nvPr>
        </p:nvSpPr>
        <p:spPr/>
        <p:txBody>
          <a:bodyPr/>
          <a:lstStyle/>
          <a:p>
            <a:fld id="{A776572E-84CF-4A1E-A805-2F38D9E256E1}" type="slidenum">
              <a:rPr lang="en-US" smtClean="0"/>
              <a:t>20</a:t>
            </a:fld>
            <a:endParaRPr lang="en-US"/>
          </a:p>
        </p:txBody>
      </p:sp>
    </p:spTree>
    <p:extLst>
      <p:ext uri="{BB962C8B-B14F-4D97-AF65-F5344CB8AC3E}">
        <p14:creationId xmlns:p14="http://schemas.microsoft.com/office/powerpoint/2010/main" val="35586142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76572E-84CF-4A1E-A805-2F38D9E256E1}" type="slidenum">
              <a:rPr lang="en-US" smtClean="0"/>
              <a:t>3</a:t>
            </a:fld>
            <a:endParaRPr lang="en-US"/>
          </a:p>
        </p:txBody>
      </p:sp>
    </p:spTree>
    <p:extLst>
      <p:ext uri="{BB962C8B-B14F-4D97-AF65-F5344CB8AC3E}">
        <p14:creationId xmlns:p14="http://schemas.microsoft.com/office/powerpoint/2010/main" val="32160794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endParaRPr lang="en-US" baseline="0" dirty="0" smtClean="0"/>
          </a:p>
          <a:p>
            <a:r>
              <a:rPr lang="en-US" baseline="0" dirty="0" smtClean="0"/>
              <a:t>See python file section1-1pig.py</a:t>
            </a:r>
            <a:endParaRPr lang="en-US" dirty="0"/>
          </a:p>
        </p:txBody>
      </p:sp>
      <p:sp>
        <p:nvSpPr>
          <p:cNvPr id="4" name="Slide Number Placeholder 3"/>
          <p:cNvSpPr>
            <a:spLocks noGrp="1"/>
          </p:cNvSpPr>
          <p:nvPr>
            <p:ph type="sldNum" sz="quarter" idx="10"/>
          </p:nvPr>
        </p:nvSpPr>
        <p:spPr/>
        <p:txBody>
          <a:bodyPr/>
          <a:lstStyle/>
          <a:p>
            <a:fld id="{A776572E-84CF-4A1E-A805-2F38D9E256E1}" type="slidenum">
              <a:rPr lang="en-US" smtClean="0"/>
              <a:t>21</a:t>
            </a:fld>
            <a:endParaRPr lang="en-US"/>
          </a:p>
        </p:txBody>
      </p:sp>
    </p:spTree>
    <p:extLst>
      <p:ext uri="{BB962C8B-B14F-4D97-AF65-F5344CB8AC3E}">
        <p14:creationId xmlns:p14="http://schemas.microsoft.com/office/powerpoint/2010/main" val="34683651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76572E-84CF-4A1E-A805-2F38D9E256E1}" type="slidenum">
              <a:rPr lang="en-US" smtClean="0"/>
              <a:t>22</a:t>
            </a:fld>
            <a:endParaRPr lang="en-US"/>
          </a:p>
        </p:txBody>
      </p:sp>
    </p:spTree>
    <p:extLst>
      <p:ext uri="{BB962C8B-B14F-4D97-AF65-F5344CB8AC3E}">
        <p14:creationId xmlns:p14="http://schemas.microsoft.com/office/powerpoint/2010/main" val="396999167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76572E-84CF-4A1E-A805-2F38D9E256E1}" type="slidenum">
              <a:rPr lang="en-US" smtClean="0"/>
              <a:t>23</a:t>
            </a:fld>
            <a:endParaRPr lang="en-US"/>
          </a:p>
        </p:txBody>
      </p:sp>
    </p:spTree>
    <p:extLst>
      <p:ext uri="{BB962C8B-B14F-4D97-AF65-F5344CB8AC3E}">
        <p14:creationId xmlns:p14="http://schemas.microsoft.com/office/powerpoint/2010/main" val="16358148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76572E-84CF-4A1E-A805-2F38D9E256E1}" type="slidenum">
              <a:rPr lang="en-US" smtClean="0"/>
              <a:t>4</a:t>
            </a:fld>
            <a:endParaRPr lang="en-US"/>
          </a:p>
        </p:txBody>
      </p:sp>
    </p:spTree>
    <p:extLst>
      <p:ext uri="{BB962C8B-B14F-4D97-AF65-F5344CB8AC3E}">
        <p14:creationId xmlns:p14="http://schemas.microsoft.com/office/powerpoint/2010/main" val="31151135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76572E-84CF-4A1E-A805-2F38D9E256E1}" type="slidenum">
              <a:rPr lang="en-US" smtClean="0"/>
              <a:t>5</a:t>
            </a:fld>
            <a:endParaRPr lang="en-US"/>
          </a:p>
        </p:txBody>
      </p:sp>
    </p:spTree>
    <p:extLst>
      <p:ext uri="{BB962C8B-B14F-4D97-AF65-F5344CB8AC3E}">
        <p14:creationId xmlns:p14="http://schemas.microsoft.com/office/powerpoint/2010/main" val="3891641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endParaRPr lang="en-US" baseline="0" dirty="0" smtClean="0"/>
          </a:p>
          <a:p>
            <a:r>
              <a:rPr lang="en-US" baseline="0" dirty="0" smtClean="0"/>
              <a:t>See python file section1-1pig.py</a:t>
            </a:r>
            <a:endParaRPr lang="en-US" dirty="0"/>
          </a:p>
        </p:txBody>
      </p:sp>
      <p:sp>
        <p:nvSpPr>
          <p:cNvPr id="4" name="Slide Number Placeholder 3"/>
          <p:cNvSpPr>
            <a:spLocks noGrp="1"/>
          </p:cNvSpPr>
          <p:nvPr>
            <p:ph type="sldNum" sz="quarter" idx="10"/>
          </p:nvPr>
        </p:nvSpPr>
        <p:spPr/>
        <p:txBody>
          <a:bodyPr/>
          <a:lstStyle/>
          <a:p>
            <a:fld id="{A776572E-84CF-4A1E-A805-2F38D9E256E1}" type="slidenum">
              <a:rPr lang="en-US" smtClean="0"/>
              <a:t>6</a:t>
            </a:fld>
            <a:endParaRPr lang="en-US"/>
          </a:p>
        </p:txBody>
      </p:sp>
    </p:spTree>
    <p:extLst>
      <p:ext uri="{BB962C8B-B14F-4D97-AF65-F5344CB8AC3E}">
        <p14:creationId xmlns:p14="http://schemas.microsoft.com/office/powerpoint/2010/main" val="19226104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endParaRPr lang="en-US" baseline="0" dirty="0" smtClean="0"/>
          </a:p>
          <a:p>
            <a:r>
              <a:rPr lang="en-US" baseline="0" dirty="0" smtClean="0"/>
              <a:t>See python file section1-1pig.py</a:t>
            </a:r>
            <a:endParaRPr lang="en-US" dirty="0"/>
          </a:p>
        </p:txBody>
      </p:sp>
      <p:sp>
        <p:nvSpPr>
          <p:cNvPr id="4" name="Slide Number Placeholder 3"/>
          <p:cNvSpPr>
            <a:spLocks noGrp="1"/>
          </p:cNvSpPr>
          <p:nvPr>
            <p:ph type="sldNum" sz="quarter" idx="10"/>
          </p:nvPr>
        </p:nvSpPr>
        <p:spPr/>
        <p:txBody>
          <a:bodyPr/>
          <a:lstStyle/>
          <a:p>
            <a:fld id="{A776572E-84CF-4A1E-A805-2F38D9E256E1}" type="slidenum">
              <a:rPr lang="en-US" smtClean="0"/>
              <a:t>7</a:t>
            </a:fld>
            <a:endParaRPr lang="en-US"/>
          </a:p>
        </p:txBody>
      </p:sp>
    </p:spTree>
    <p:extLst>
      <p:ext uri="{BB962C8B-B14F-4D97-AF65-F5344CB8AC3E}">
        <p14:creationId xmlns:p14="http://schemas.microsoft.com/office/powerpoint/2010/main" val="39994385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endParaRPr lang="en-US" baseline="0" dirty="0" smtClean="0"/>
          </a:p>
          <a:p>
            <a:r>
              <a:rPr lang="en-US" baseline="0" dirty="0" smtClean="0"/>
              <a:t>See python file section1-1pig.py</a:t>
            </a:r>
            <a:endParaRPr lang="en-US" dirty="0"/>
          </a:p>
        </p:txBody>
      </p:sp>
      <p:sp>
        <p:nvSpPr>
          <p:cNvPr id="4" name="Slide Number Placeholder 3"/>
          <p:cNvSpPr>
            <a:spLocks noGrp="1"/>
          </p:cNvSpPr>
          <p:nvPr>
            <p:ph type="sldNum" sz="quarter" idx="10"/>
          </p:nvPr>
        </p:nvSpPr>
        <p:spPr/>
        <p:txBody>
          <a:bodyPr/>
          <a:lstStyle/>
          <a:p>
            <a:fld id="{A776572E-84CF-4A1E-A805-2F38D9E256E1}" type="slidenum">
              <a:rPr lang="en-US" smtClean="0"/>
              <a:t>8</a:t>
            </a:fld>
            <a:endParaRPr lang="en-US"/>
          </a:p>
        </p:txBody>
      </p:sp>
    </p:spTree>
    <p:extLst>
      <p:ext uri="{BB962C8B-B14F-4D97-AF65-F5344CB8AC3E}">
        <p14:creationId xmlns:p14="http://schemas.microsoft.com/office/powerpoint/2010/main" val="30729057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76572E-84CF-4A1E-A805-2F38D9E256E1}" type="slidenum">
              <a:rPr lang="en-US" smtClean="0"/>
              <a:t>9</a:t>
            </a:fld>
            <a:endParaRPr lang="en-US"/>
          </a:p>
        </p:txBody>
      </p:sp>
    </p:spTree>
    <p:extLst>
      <p:ext uri="{BB962C8B-B14F-4D97-AF65-F5344CB8AC3E}">
        <p14:creationId xmlns:p14="http://schemas.microsoft.com/office/powerpoint/2010/main" val="17573674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76572E-84CF-4A1E-A805-2F38D9E256E1}" type="slidenum">
              <a:rPr lang="en-US" smtClean="0"/>
              <a:t>10</a:t>
            </a:fld>
            <a:endParaRPr lang="en-US"/>
          </a:p>
        </p:txBody>
      </p:sp>
    </p:spTree>
    <p:extLst>
      <p:ext uri="{BB962C8B-B14F-4D97-AF65-F5344CB8AC3E}">
        <p14:creationId xmlns:p14="http://schemas.microsoft.com/office/powerpoint/2010/main" val="26873545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7176B10-CDEB-4344-80DB-0E6AEFF25657}" type="datetimeFigureOut">
              <a:rPr lang="en-US" smtClean="0"/>
              <a:t>2/21/2019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C2E7CF-BCE9-E548-9922-D852CE0DAF5A}" type="slidenum">
              <a:rPr lang="en-US" smtClean="0"/>
              <a:t>‹#›</a:t>
            </a:fld>
            <a:endParaRPr lang="en-US"/>
          </a:p>
        </p:txBody>
      </p:sp>
    </p:spTree>
    <p:extLst>
      <p:ext uri="{BB962C8B-B14F-4D97-AF65-F5344CB8AC3E}">
        <p14:creationId xmlns:p14="http://schemas.microsoft.com/office/powerpoint/2010/main" val="7268688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176B10-CDEB-4344-80DB-0E6AEFF25657}" type="datetimeFigureOut">
              <a:rPr lang="en-US" smtClean="0"/>
              <a:t>2/21/2019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C2E7CF-BCE9-E548-9922-D852CE0DAF5A}" type="slidenum">
              <a:rPr lang="en-US" smtClean="0"/>
              <a:t>‹#›</a:t>
            </a:fld>
            <a:endParaRPr lang="en-US"/>
          </a:p>
        </p:txBody>
      </p:sp>
    </p:spTree>
    <p:extLst>
      <p:ext uri="{BB962C8B-B14F-4D97-AF65-F5344CB8AC3E}">
        <p14:creationId xmlns:p14="http://schemas.microsoft.com/office/powerpoint/2010/main" val="27719527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176B10-CDEB-4344-80DB-0E6AEFF25657}" type="datetimeFigureOut">
              <a:rPr lang="en-US" smtClean="0"/>
              <a:t>2/21/2019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C2E7CF-BCE9-E548-9922-D852CE0DAF5A}" type="slidenum">
              <a:rPr lang="en-US" smtClean="0"/>
              <a:t>‹#›</a:t>
            </a:fld>
            <a:endParaRPr lang="en-US"/>
          </a:p>
        </p:txBody>
      </p:sp>
    </p:spTree>
    <p:extLst>
      <p:ext uri="{BB962C8B-B14F-4D97-AF65-F5344CB8AC3E}">
        <p14:creationId xmlns:p14="http://schemas.microsoft.com/office/powerpoint/2010/main" val="17299783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176B10-CDEB-4344-80DB-0E6AEFF25657}" type="datetimeFigureOut">
              <a:rPr lang="en-US" smtClean="0"/>
              <a:t>2/21/2019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C2E7CF-BCE9-E548-9922-D852CE0DAF5A}" type="slidenum">
              <a:rPr lang="en-US" smtClean="0"/>
              <a:t>‹#›</a:t>
            </a:fld>
            <a:endParaRPr lang="en-US"/>
          </a:p>
        </p:txBody>
      </p:sp>
    </p:spTree>
    <p:extLst>
      <p:ext uri="{BB962C8B-B14F-4D97-AF65-F5344CB8AC3E}">
        <p14:creationId xmlns:p14="http://schemas.microsoft.com/office/powerpoint/2010/main" val="26511556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7176B10-CDEB-4344-80DB-0E6AEFF25657}" type="datetimeFigureOut">
              <a:rPr lang="en-US" smtClean="0"/>
              <a:t>2/21/2019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C2E7CF-BCE9-E548-9922-D852CE0DAF5A}" type="slidenum">
              <a:rPr lang="en-US" smtClean="0"/>
              <a:t>‹#›</a:t>
            </a:fld>
            <a:endParaRPr lang="en-US"/>
          </a:p>
        </p:txBody>
      </p:sp>
    </p:spTree>
    <p:extLst>
      <p:ext uri="{BB962C8B-B14F-4D97-AF65-F5344CB8AC3E}">
        <p14:creationId xmlns:p14="http://schemas.microsoft.com/office/powerpoint/2010/main" val="14229746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7176B10-CDEB-4344-80DB-0E6AEFF25657}" type="datetimeFigureOut">
              <a:rPr lang="en-US" smtClean="0"/>
              <a:t>2/21/2019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C2E7CF-BCE9-E548-9922-D852CE0DAF5A}" type="slidenum">
              <a:rPr lang="en-US" smtClean="0"/>
              <a:t>‹#›</a:t>
            </a:fld>
            <a:endParaRPr lang="en-US"/>
          </a:p>
        </p:txBody>
      </p:sp>
    </p:spTree>
    <p:extLst>
      <p:ext uri="{BB962C8B-B14F-4D97-AF65-F5344CB8AC3E}">
        <p14:creationId xmlns:p14="http://schemas.microsoft.com/office/powerpoint/2010/main" val="10765261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7176B10-CDEB-4344-80DB-0E6AEFF25657}" type="datetimeFigureOut">
              <a:rPr lang="en-US" smtClean="0"/>
              <a:t>2/21/2019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EC2E7CF-BCE9-E548-9922-D852CE0DAF5A}" type="slidenum">
              <a:rPr lang="en-US" smtClean="0"/>
              <a:t>‹#›</a:t>
            </a:fld>
            <a:endParaRPr lang="en-US"/>
          </a:p>
        </p:txBody>
      </p:sp>
    </p:spTree>
    <p:extLst>
      <p:ext uri="{BB962C8B-B14F-4D97-AF65-F5344CB8AC3E}">
        <p14:creationId xmlns:p14="http://schemas.microsoft.com/office/powerpoint/2010/main" val="34879713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7176B10-CDEB-4344-80DB-0E6AEFF25657}" type="datetimeFigureOut">
              <a:rPr lang="en-US" smtClean="0"/>
              <a:t>2/21/2019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EC2E7CF-BCE9-E548-9922-D852CE0DAF5A}" type="slidenum">
              <a:rPr lang="en-US" smtClean="0"/>
              <a:t>‹#›</a:t>
            </a:fld>
            <a:endParaRPr lang="en-US"/>
          </a:p>
        </p:txBody>
      </p:sp>
    </p:spTree>
    <p:extLst>
      <p:ext uri="{BB962C8B-B14F-4D97-AF65-F5344CB8AC3E}">
        <p14:creationId xmlns:p14="http://schemas.microsoft.com/office/powerpoint/2010/main" val="41085170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176B10-CDEB-4344-80DB-0E6AEFF25657}" type="datetimeFigureOut">
              <a:rPr lang="en-US" smtClean="0"/>
              <a:t>2/21/2019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EC2E7CF-BCE9-E548-9922-D852CE0DAF5A}" type="slidenum">
              <a:rPr lang="en-US" smtClean="0"/>
              <a:t>‹#›</a:t>
            </a:fld>
            <a:endParaRPr lang="en-US"/>
          </a:p>
        </p:txBody>
      </p:sp>
    </p:spTree>
    <p:extLst>
      <p:ext uri="{BB962C8B-B14F-4D97-AF65-F5344CB8AC3E}">
        <p14:creationId xmlns:p14="http://schemas.microsoft.com/office/powerpoint/2010/main" val="42535690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176B10-CDEB-4344-80DB-0E6AEFF25657}" type="datetimeFigureOut">
              <a:rPr lang="en-US" smtClean="0"/>
              <a:t>2/21/2019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C2E7CF-BCE9-E548-9922-D852CE0DAF5A}" type="slidenum">
              <a:rPr lang="en-US" smtClean="0"/>
              <a:t>‹#›</a:t>
            </a:fld>
            <a:endParaRPr lang="en-US"/>
          </a:p>
        </p:txBody>
      </p:sp>
    </p:spTree>
    <p:extLst>
      <p:ext uri="{BB962C8B-B14F-4D97-AF65-F5344CB8AC3E}">
        <p14:creationId xmlns:p14="http://schemas.microsoft.com/office/powerpoint/2010/main" val="5221815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176B10-CDEB-4344-80DB-0E6AEFF25657}" type="datetimeFigureOut">
              <a:rPr lang="en-US" smtClean="0"/>
              <a:t>2/21/2019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C2E7CF-BCE9-E548-9922-D852CE0DAF5A}" type="slidenum">
              <a:rPr lang="en-US" smtClean="0"/>
              <a:t>‹#›</a:t>
            </a:fld>
            <a:endParaRPr lang="en-US"/>
          </a:p>
        </p:txBody>
      </p:sp>
    </p:spTree>
    <p:extLst>
      <p:ext uri="{BB962C8B-B14F-4D97-AF65-F5344CB8AC3E}">
        <p14:creationId xmlns:p14="http://schemas.microsoft.com/office/powerpoint/2010/main" val="6835424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176B10-CDEB-4344-80DB-0E6AEFF25657}" type="datetimeFigureOut">
              <a:rPr lang="en-US" smtClean="0"/>
              <a:t>2/21/2019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C2E7CF-BCE9-E548-9922-D852CE0DAF5A}" type="slidenum">
              <a:rPr lang="en-US" smtClean="0"/>
              <a:t>‹#›</a:t>
            </a:fld>
            <a:endParaRPr lang="en-US"/>
          </a:p>
        </p:txBody>
      </p:sp>
    </p:spTree>
    <p:extLst>
      <p:ext uri="{BB962C8B-B14F-4D97-AF65-F5344CB8AC3E}">
        <p14:creationId xmlns:p14="http://schemas.microsoft.com/office/powerpoint/2010/main" val="1050483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7"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7" Type="http://schemas.openxmlformats.org/officeDocument/2006/relationships/image" Target="../media/image28.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1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14.xml.rels><?xml version="1.0" encoding="UTF-8" standalone="yes"?>
<Relationships xmlns="http://schemas.openxmlformats.org/package/2006/relationships"><Relationship Id="rId3" Type="http://schemas.openxmlformats.org/officeDocument/2006/relationships/image" Target="../media/image2.jpg"/><Relationship Id="rId7" Type="http://schemas.openxmlformats.org/officeDocument/2006/relationships/image" Target="../media/image36.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1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1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38.png"/></Relationships>
</file>

<file path=ppt/slides/_rels/slide1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41.png"/><Relationship Id="rId4" Type="http://schemas.openxmlformats.org/officeDocument/2006/relationships/image" Target="../media/image40.png"/></Relationships>
</file>

<file path=ppt/slides/_rels/slide1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1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46.png"/><Relationship Id="rId4" Type="http://schemas.openxmlformats.org/officeDocument/2006/relationships/image" Target="../media/image45.png"/></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48.png"/><Relationship Id="rId4" Type="http://schemas.openxmlformats.org/officeDocument/2006/relationships/image" Target="../media/image47.png"/></Relationships>
</file>

<file path=ppt/slides/_rels/slide2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2.png"/></Relationships>
</file>

<file path=ppt/slides/_rels/slide22.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52.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7"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7"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10.png"/><Relationship Id="rId4" Type="http://schemas.openxmlformats.org/officeDocument/2006/relationships/image" Target="../media/image310.png"/></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solidFill>
                  <a:schemeClr val="bg1"/>
                </a:solidFill>
              </a:rPr>
              <a:t>Linear Programming</a:t>
            </a:r>
            <a:endParaRPr lang="en-US" dirty="0">
              <a:solidFill>
                <a:schemeClr val="bg1"/>
              </a:solidFill>
            </a:endParaRPr>
          </a:p>
        </p:txBody>
      </p:sp>
      <p:sp>
        <p:nvSpPr>
          <p:cNvPr id="3" name="Subtitle 2"/>
          <p:cNvSpPr>
            <a:spLocks noGrp="1"/>
          </p:cNvSpPr>
          <p:nvPr>
            <p:ph type="subTitle" idx="1"/>
          </p:nvPr>
        </p:nvSpPr>
        <p:spPr/>
        <p:txBody>
          <a:bodyPr/>
          <a:lstStyle/>
          <a:p>
            <a:r>
              <a:rPr lang="en-US" dirty="0" smtClean="0"/>
              <a:t>MTH 564 – Mathematical Modeling</a:t>
            </a:r>
            <a:endParaRPr lang="en-US" dirty="0"/>
          </a:p>
        </p:txBody>
      </p:sp>
    </p:spTree>
    <p:extLst>
      <p:ext uri="{BB962C8B-B14F-4D97-AF65-F5344CB8AC3E}">
        <p14:creationId xmlns:p14="http://schemas.microsoft.com/office/powerpoint/2010/main" val="19534849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dirty="0" smtClean="0">
                <a:solidFill>
                  <a:schemeClr val="bg1"/>
                </a:solidFill>
              </a:rPr>
              <a:t>Strong Duality Theorem</a:t>
            </a:r>
            <a:endParaRPr lang="en-US" sz="3900" dirty="0">
              <a:solidFill>
                <a:schemeClr val="bg1"/>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487699"/>
                <a:ext cx="8229600" cy="950702"/>
              </a:xfrm>
              <a:effectLst>
                <a:glow rad="139700">
                  <a:schemeClr val="accent4">
                    <a:satMod val="175000"/>
                    <a:alpha val="40000"/>
                  </a:schemeClr>
                </a:glow>
              </a:effectLst>
            </p:spPr>
            <p:txBody>
              <a:bodyPr>
                <a:noAutofit/>
              </a:bodyPr>
              <a:lstStyle/>
              <a:p>
                <a:pPr marL="0" indent="0">
                  <a:buNone/>
                </a:pPr>
                <a:r>
                  <a:rPr lang="en-US" sz="1800" b="1" u="sng" dirty="0" smtClean="0"/>
                  <a:t>Theorem (Strong Duality)</a:t>
                </a:r>
              </a:p>
              <a:p>
                <a:pPr marL="0" indent="0">
                  <a:buNone/>
                </a:pPr>
                <a:r>
                  <a:rPr lang="en-US" sz="1800" dirty="0" smtClean="0">
                    <a:effectLst/>
                  </a:rPr>
                  <a:t>If the primal has an optimal solution </a:t>
                </a:r>
                <a14:m>
                  <m:oMath xmlns:m="http://schemas.openxmlformats.org/officeDocument/2006/math">
                    <m:sSub>
                      <m:sSubPr>
                        <m:ctrlPr>
                          <a:rPr lang="en-US" sz="1800" b="1" i="1" smtClean="0">
                            <a:latin typeface="Cambria Math" panose="02040503050406030204" pitchFamily="18" charset="0"/>
                          </a:rPr>
                        </m:ctrlPr>
                      </m:sSubPr>
                      <m:e>
                        <m:r>
                          <a:rPr lang="en-US" sz="1800" b="1">
                            <a:latin typeface="Cambria Math" panose="02040503050406030204" pitchFamily="18" charset="0"/>
                          </a:rPr>
                          <m:t>𝐱</m:t>
                        </m:r>
                      </m:e>
                      <m:sub>
                        <m:r>
                          <a:rPr lang="en-US" sz="1800" b="1" i="0" smtClean="0">
                            <a:latin typeface="Cambria Math" panose="02040503050406030204" pitchFamily="18" charset="0"/>
                          </a:rPr>
                          <m:t>𝟎</m:t>
                        </m:r>
                      </m:sub>
                    </m:sSub>
                  </m:oMath>
                </a14:m>
                <a:r>
                  <a:rPr lang="en-US" sz="1800" dirty="0"/>
                  <a:t> </a:t>
                </a:r>
                <a:r>
                  <a:rPr lang="en-US" sz="1800" dirty="0" smtClean="0"/>
                  <a:t>then the dual has an optimal solution </a:t>
                </a:r>
                <a14:m>
                  <m:oMath xmlns:m="http://schemas.openxmlformats.org/officeDocument/2006/math">
                    <m:sSub>
                      <m:sSubPr>
                        <m:ctrlPr>
                          <a:rPr lang="en-US" sz="1800" b="1" i="1">
                            <a:latin typeface="Cambria Math" panose="02040503050406030204" pitchFamily="18" charset="0"/>
                          </a:rPr>
                        </m:ctrlPr>
                      </m:sSubPr>
                      <m:e>
                        <m:r>
                          <a:rPr lang="en-US" sz="1800" b="1" i="0" smtClean="0">
                            <a:latin typeface="Cambria Math" panose="02040503050406030204" pitchFamily="18" charset="0"/>
                          </a:rPr>
                          <m:t>𝐲</m:t>
                        </m:r>
                      </m:e>
                      <m:sub>
                        <m:r>
                          <a:rPr lang="en-US" sz="1800" b="1" i="0">
                            <a:latin typeface="Cambria Math" panose="02040503050406030204" pitchFamily="18" charset="0"/>
                          </a:rPr>
                          <m:t>𝟎</m:t>
                        </m:r>
                      </m:sub>
                    </m:sSub>
                  </m:oMath>
                </a14:m>
                <a:r>
                  <a:rPr lang="en-US" sz="1800" dirty="0" smtClean="0"/>
                  <a:t> such that </a:t>
                </a:r>
                <a14:m>
                  <m:oMath xmlns:m="http://schemas.openxmlformats.org/officeDocument/2006/math">
                    <m:r>
                      <a:rPr lang="en-US" sz="1800" b="1">
                        <a:latin typeface="Cambria Math" panose="02040503050406030204" pitchFamily="18" charset="0"/>
                      </a:rPr>
                      <m:t>𝐜</m:t>
                    </m:r>
                    <m:r>
                      <a:rPr lang="en-US" sz="1800" b="1">
                        <a:latin typeface="Cambria Math" panose="02040503050406030204" pitchFamily="18" charset="0"/>
                      </a:rPr>
                      <m:t>⋅</m:t>
                    </m:r>
                    <m:sSub>
                      <m:sSubPr>
                        <m:ctrlPr>
                          <a:rPr lang="en-US" sz="1800" b="1" i="1" smtClean="0">
                            <a:latin typeface="Cambria Math" panose="02040503050406030204" pitchFamily="18" charset="0"/>
                          </a:rPr>
                        </m:ctrlPr>
                      </m:sSubPr>
                      <m:e>
                        <m:r>
                          <a:rPr lang="en-US" sz="1800" b="1">
                            <a:latin typeface="Cambria Math" panose="02040503050406030204" pitchFamily="18" charset="0"/>
                          </a:rPr>
                          <m:t>𝐱</m:t>
                        </m:r>
                      </m:e>
                      <m:sub>
                        <m:r>
                          <a:rPr lang="en-US" sz="1800" b="1" i="0" smtClean="0">
                            <a:latin typeface="Cambria Math" panose="02040503050406030204" pitchFamily="18" charset="0"/>
                          </a:rPr>
                          <m:t>𝟎</m:t>
                        </m:r>
                      </m:sub>
                    </m:sSub>
                    <m:r>
                      <a:rPr lang="en-US" sz="1800" b="1" i="0" smtClean="0">
                        <a:latin typeface="Cambria Math" panose="02040503050406030204" pitchFamily="18" charset="0"/>
                      </a:rPr>
                      <m:t>=</m:t>
                    </m:r>
                    <m:r>
                      <a:rPr lang="en-US" sz="1800" b="1">
                        <a:latin typeface="Cambria Math" panose="02040503050406030204" pitchFamily="18" charset="0"/>
                      </a:rPr>
                      <m:t>𝐛</m:t>
                    </m:r>
                    <m:r>
                      <a:rPr lang="en-US" sz="1800" b="1">
                        <a:latin typeface="Cambria Math" panose="02040503050406030204" pitchFamily="18" charset="0"/>
                      </a:rPr>
                      <m:t>⋅</m:t>
                    </m:r>
                    <m:sSub>
                      <m:sSubPr>
                        <m:ctrlPr>
                          <a:rPr lang="en-US" sz="1800" b="1" i="1" smtClean="0">
                            <a:latin typeface="Cambria Math" panose="02040503050406030204" pitchFamily="18" charset="0"/>
                          </a:rPr>
                        </m:ctrlPr>
                      </m:sSubPr>
                      <m:e>
                        <m:r>
                          <a:rPr lang="en-US" sz="1800" b="1">
                            <a:latin typeface="Cambria Math" panose="02040503050406030204" pitchFamily="18" charset="0"/>
                          </a:rPr>
                          <m:t>𝐲</m:t>
                        </m:r>
                      </m:e>
                      <m:sub>
                        <m:r>
                          <a:rPr lang="en-US" sz="1800" b="1" i="0" smtClean="0">
                            <a:latin typeface="Cambria Math" panose="02040503050406030204" pitchFamily="18" charset="0"/>
                          </a:rPr>
                          <m:t>𝟎</m:t>
                        </m:r>
                      </m:sub>
                    </m:sSub>
                  </m:oMath>
                </a14:m>
                <a:r>
                  <a:rPr lang="en-US" sz="1800" dirty="0" smtClean="0"/>
                  <a:t>. That is, the optimal solutions are equal.</a:t>
                </a:r>
                <a:endParaRPr lang="en-US" sz="1800" b="1" u="sng" dirty="0">
                  <a:latin typeface="Verdana" panose="020B0604030504040204" pitchFamily="34"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487699"/>
                <a:ext cx="8229600" cy="950702"/>
              </a:xfrm>
              <a:blipFill>
                <a:blip r:embed="rId4"/>
                <a:stretch>
                  <a:fillRect/>
                </a:stretch>
              </a:blipFill>
              <a:effectLst>
                <a:glow rad="139700">
                  <a:schemeClr val="accent4">
                    <a:satMod val="175000"/>
                    <a:alpha val="40000"/>
                  </a:schemeClr>
                </a:glow>
              </a:effectLst>
            </p:spPr>
            <p:txBody>
              <a:bodyPr/>
              <a:lstStyle/>
              <a:p>
                <a:r>
                  <a:rPr lang="en-US">
                    <a:noFill/>
                  </a:rPr>
                  <a:t> </a:t>
                </a:r>
              </a:p>
            </p:txBody>
          </p:sp>
        </mc:Fallback>
      </mc:AlternateContent>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Image result for brian beaver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4" name="TextBox 3"/>
              <p:cNvSpPr txBox="1"/>
              <p:nvPr/>
            </p:nvSpPr>
            <p:spPr>
              <a:xfrm>
                <a:off x="457200" y="2458059"/>
                <a:ext cx="3652684" cy="1631216"/>
              </a:xfrm>
              <a:prstGeom prst="rect">
                <a:avLst/>
              </a:prstGeom>
              <a:noFill/>
              <a:ln>
                <a:solidFill>
                  <a:srgbClr val="002060"/>
                </a:solidFill>
              </a:ln>
            </p:spPr>
            <p:txBody>
              <a:bodyPr wrap="square" rtlCol="0">
                <a:spAutoFit/>
              </a:bodyPr>
              <a:lstStyle/>
              <a:p>
                <a:r>
                  <a:rPr lang="en-US" sz="2000" b="1" u="sng" dirty="0" smtClean="0"/>
                  <a:t>Primal</a:t>
                </a:r>
                <a:endParaRPr lang="en-US" sz="2000" b="1" u="sng" dirty="0"/>
              </a:p>
              <a:p>
                <a:r>
                  <a:rPr lang="en-US" sz="2000" dirty="0"/>
                  <a:t>Maximize </a:t>
                </a:r>
                <a14:m>
                  <m:oMath xmlns:m="http://schemas.openxmlformats.org/officeDocument/2006/math">
                    <m:r>
                      <a:rPr lang="en-US" sz="2000" i="1">
                        <a:latin typeface="Cambria Math" panose="02040503050406030204" pitchFamily="18" charset="0"/>
                      </a:rPr>
                      <m:t>𝑓</m:t>
                    </m:r>
                    <m:d>
                      <m:dPr>
                        <m:ctrlPr>
                          <a:rPr lang="en-US" sz="2000" i="1">
                            <a:latin typeface="Cambria Math" panose="02040503050406030204" pitchFamily="18" charset="0"/>
                          </a:rPr>
                        </m:ctrlPr>
                      </m:dPr>
                      <m:e>
                        <m:r>
                          <a:rPr lang="en-US" sz="2000" b="1">
                            <a:latin typeface="Cambria Math" panose="02040503050406030204" pitchFamily="18" charset="0"/>
                          </a:rPr>
                          <m:t>𝐱</m:t>
                        </m:r>
                      </m:e>
                    </m:d>
                    <m:r>
                      <a:rPr lang="en-US" sz="2000" i="1">
                        <a:latin typeface="Cambria Math" panose="02040503050406030204" pitchFamily="18" charset="0"/>
                      </a:rPr>
                      <m:t>=</m:t>
                    </m:r>
                    <m:r>
                      <a:rPr lang="en-US" sz="2000" b="1">
                        <a:latin typeface="Cambria Math" panose="02040503050406030204" pitchFamily="18" charset="0"/>
                      </a:rPr>
                      <m:t>𝐜</m:t>
                    </m:r>
                    <m:r>
                      <a:rPr lang="en-US" sz="2000" b="1">
                        <a:latin typeface="Cambria Math" panose="02040503050406030204" pitchFamily="18" charset="0"/>
                      </a:rPr>
                      <m:t>⋅</m:t>
                    </m:r>
                    <m:r>
                      <a:rPr lang="en-US" sz="2000" b="1">
                        <a:latin typeface="Cambria Math" panose="02040503050406030204" pitchFamily="18" charset="0"/>
                      </a:rPr>
                      <m:t>𝐱</m:t>
                    </m:r>
                  </m:oMath>
                </a14:m>
                <a:r>
                  <a:rPr lang="en-US" sz="2000" b="1" dirty="0"/>
                  <a:t> </a:t>
                </a:r>
                <a:r>
                  <a:rPr lang="en-US" sz="2000" dirty="0"/>
                  <a:t>subject to</a:t>
                </a:r>
              </a:p>
              <a:p>
                <a:r>
                  <a:rPr lang="en-US" sz="2000" b="1" dirty="0"/>
                  <a:t>				 </a:t>
                </a:r>
                <a14:m>
                  <m:oMath xmlns:m="http://schemas.openxmlformats.org/officeDocument/2006/math">
                    <m:r>
                      <a:rPr lang="en-US" sz="2000" b="1">
                        <a:latin typeface="Cambria Math" panose="02040503050406030204" pitchFamily="18" charset="0"/>
                      </a:rPr>
                      <m:t>𝐀𝐱</m:t>
                    </m:r>
                    <m:r>
                      <a:rPr lang="en-US" sz="2000" b="1" i="1">
                        <a:latin typeface="Cambria Math" panose="02040503050406030204" pitchFamily="18" charset="0"/>
                      </a:rPr>
                      <m:t>≤</m:t>
                    </m:r>
                    <m:r>
                      <a:rPr lang="en-US" sz="2000" b="1">
                        <a:latin typeface="Cambria Math" panose="02040503050406030204" pitchFamily="18" charset="0"/>
                      </a:rPr>
                      <m:t>𝐛</m:t>
                    </m:r>
                  </m:oMath>
                </a14:m>
                <a:r>
                  <a:rPr lang="en-US" sz="2000" b="1" dirty="0">
                    <a:latin typeface="Cambria Math" panose="02040503050406030204" pitchFamily="18" charset="0"/>
                  </a:rPr>
                  <a:t/>
                </a:r>
                <a:br>
                  <a:rPr lang="en-US" sz="2000" b="1" dirty="0">
                    <a:latin typeface="Cambria Math" panose="02040503050406030204" pitchFamily="18" charset="0"/>
                  </a:rPr>
                </a:br>
                <a:r>
                  <a:rPr lang="en-US" sz="2000" b="1" dirty="0">
                    <a:latin typeface="Cambria Math" panose="02040503050406030204" pitchFamily="18" charset="0"/>
                  </a:rPr>
                  <a:t>				  </a:t>
                </a:r>
                <a14:m>
                  <m:oMath xmlns:m="http://schemas.openxmlformats.org/officeDocument/2006/math">
                    <m:r>
                      <a:rPr lang="en-US" sz="2000" b="1">
                        <a:latin typeface="Cambria Math" panose="02040503050406030204" pitchFamily="18" charset="0"/>
                      </a:rPr>
                      <m:t>𝐱</m:t>
                    </m:r>
                    <m:r>
                      <a:rPr lang="en-US" sz="2000" b="1" i="1">
                        <a:latin typeface="Cambria Math" panose="02040503050406030204" pitchFamily="18" charset="0"/>
                      </a:rPr>
                      <m:t>≥</m:t>
                    </m:r>
                  </m:oMath>
                </a14:m>
                <a:r>
                  <a:rPr lang="en-US" sz="2000" b="1" dirty="0"/>
                  <a:t> 0</a:t>
                </a:r>
              </a:p>
              <a:p>
                <a:endParaRPr lang="en-US" sz="2000" b="1" u="sng" dirty="0">
                  <a:latin typeface="Verdana" panose="020B0604030504040204" pitchFamily="34" charset="0"/>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457200" y="2458059"/>
                <a:ext cx="3652684" cy="1631216"/>
              </a:xfrm>
              <a:prstGeom prst="rect">
                <a:avLst/>
              </a:prstGeom>
              <a:blipFill>
                <a:blip r:embed="rId5"/>
                <a:stretch>
                  <a:fillRect l="-1498" t="-1481"/>
                </a:stretch>
              </a:blipFill>
              <a:ln>
                <a:solidFill>
                  <a:srgbClr val="002060"/>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4483511" y="2462975"/>
                <a:ext cx="4203290" cy="1605952"/>
              </a:xfrm>
              <a:prstGeom prst="rect">
                <a:avLst/>
              </a:prstGeom>
              <a:noFill/>
              <a:ln>
                <a:solidFill>
                  <a:srgbClr val="002060"/>
                </a:solidFill>
              </a:ln>
            </p:spPr>
            <p:txBody>
              <a:bodyPr wrap="square" rtlCol="0">
                <a:spAutoFit/>
              </a:bodyPr>
              <a:lstStyle/>
              <a:p>
                <a:r>
                  <a:rPr lang="en-US" sz="2000" b="1" u="sng" dirty="0" smtClean="0"/>
                  <a:t>Dual</a:t>
                </a:r>
                <a:endParaRPr lang="en-US" sz="2000" b="1" u="sng" dirty="0"/>
              </a:p>
              <a:p>
                <a:r>
                  <a:rPr lang="en-US" sz="2000" dirty="0" smtClean="0"/>
                  <a:t>Minimize </a:t>
                </a:r>
                <a14:m>
                  <m:oMath xmlns:m="http://schemas.openxmlformats.org/officeDocument/2006/math">
                    <m:r>
                      <a:rPr lang="en-US" sz="2000" b="0" i="1" smtClean="0">
                        <a:latin typeface="Cambria Math" panose="02040503050406030204" pitchFamily="18" charset="0"/>
                      </a:rPr>
                      <m:t>𝑔</m:t>
                    </m:r>
                    <m:d>
                      <m:dPr>
                        <m:ctrlPr>
                          <a:rPr lang="en-US" sz="2000" i="1">
                            <a:latin typeface="Cambria Math" panose="02040503050406030204" pitchFamily="18" charset="0"/>
                          </a:rPr>
                        </m:ctrlPr>
                      </m:dPr>
                      <m:e>
                        <m:r>
                          <a:rPr lang="en-US" sz="2000" b="1" i="0" smtClean="0">
                            <a:latin typeface="Cambria Math" panose="02040503050406030204" pitchFamily="18" charset="0"/>
                          </a:rPr>
                          <m:t>𝐲</m:t>
                        </m:r>
                      </m:e>
                    </m:d>
                    <m:r>
                      <a:rPr lang="en-US" sz="2000" i="1">
                        <a:latin typeface="Cambria Math" panose="02040503050406030204" pitchFamily="18" charset="0"/>
                      </a:rPr>
                      <m:t>=</m:t>
                    </m:r>
                    <m:r>
                      <a:rPr lang="en-US" sz="2000" b="1" i="0" smtClean="0">
                        <a:latin typeface="Cambria Math" panose="02040503050406030204" pitchFamily="18" charset="0"/>
                      </a:rPr>
                      <m:t>𝐛</m:t>
                    </m:r>
                    <m:r>
                      <a:rPr lang="en-US" sz="2000" b="1">
                        <a:latin typeface="Cambria Math" panose="02040503050406030204" pitchFamily="18" charset="0"/>
                      </a:rPr>
                      <m:t>⋅</m:t>
                    </m:r>
                    <m:r>
                      <a:rPr lang="en-US" sz="2000" b="1" i="0" smtClean="0">
                        <a:latin typeface="Cambria Math" panose="02040503050406030204" pitchFamily="18" charset="0"/>
                      </a:rPr>
                      <m:t>𝐲</m:t>
                    </m:r>
                  </m:oMath>
                </a14:m>
                <a:r>
                  <a:rPr lang="en-US" sz="2000" b="1" dirty="0"/>
                  <a:t> </a:t>
                </a:r>
                <a:r>
                  <a:rPr lang="en-US" sz="2000" dirty="0"/>
                  <a:t>subject to</a:t>
                </a:r>
              </a:p>
              <a:p>
                <a:r>
                  <a:rPr lang="en-US" sz="2000" b="1" dirty="0"/>
                  <a:t>				 </a:t>
                </a:r>
                <a14:m>
                  <m:oMath xmlns:m="http://schemas.openxmlformats.org/officeDocument/2006/math">
                    <m:sSup>
                      <m:sSupPr>
                        <m:ctrlPr>
                          <a:rPr lang="en-US" sz="2000" b="1" i="1" smtClean="0">
                            <a:latin typeface="Cambria Math" panose="02040503050406030204" pitchFamily="18" charset="0"/>
                          </a:rPr>
                        </m:ctrlPr>
                      </m:sSupPr>
                      <m:e>
                        <m:r>
                          <a:rPr lang="en-US" sz="2000" b="1">
                            <a:latin typeface="Cambria Math" panose="02040503050406030204" pitchFamily="18" charset="0"/>
                          </a:rPr>
                          <m:t>𝐀</m:t>
                        </m:r>
                      </m:e>
                      <m:sup>
                        <m:r>
                          <a:rPr lang="en-US" sz="2000" b="1" i="0" smtClean="0">
                            <a:latin typeface="Cambria Math" panose="02040503050406030204" pitchFamily="18" charset="0"/>
                          </a:rPr>
                          <m:t>𝐓</m:t>
                        </m:r>
                      </m:sup>
                    </m:sSup>
                    <m:r>
                      <a:rPr lang="en-US" sz="2000" b="1" i="0" smtClean="0">
                        <a:latin typeface="Cambria Math" panose="02040503050406030204" pitchFamily="18" charset="0"/>
                      </a:rPr>
                      <m:t>𝐲</m:t>
                    </m:r>
                    <m:r>
                      <a:rPr lang="en-US" sz="2000" b="1" i="1" smtClean="0">
                        <a:latin typeface="Cambria Math" panose="02040503050406030204" pitchFamily="18" charset="0"/>
                      </a:rPr>
                      <m:t>≥</m:t>
                    </m:r>
                    <m:r>
                      <a:rPr lang="en-US" sz="2000" b="1" i="0" smtClean="0">
                        <a:latin typeface="Cambria Math" panose="02040503050406030204" pitchFamily="18" charset="0"/>
                      </a:rPr>
                      <m:t>𝐜</m:t>
                    </m:r>
                  </m:oMath>
                </a14:m>
                <a:r>
                  <a:rPr lang="en-US" sz="2000" b="1" dirty="0">
                    <a:latin typeface="Cambria Math" panose="02040503050406030204" pitchFamily="18" charset="0"/>
                  </a:rPr>
                  <a:t/>
                </a:r>
                <a:br>
                  <a:rPr lang="en-US" sz="2000" b="1" dirty="0">
                    <a:latin typeface="Cambria Math" panose="02040503050406030204" pitchFamily="18" charset="0"/>
                  </a:rPr>
                </a:br>
                <a:r>
                  <a:rPr lang="en-US" sz="2000" b="1" dirty="0">
                    <a:latin typeface="Cambria Math" panose="02040503050406030204" pitchFamily="18" charset="0"/>
                  </a:rPr>
                  <a:t>				  </a:t>
                </a:r>
                <a14:m>
                  <m:oMath xmlns:m="http://schemas.openxmlformats.org/officeDocument/2006/math">
                    <m:r>
                      <a:rPr lang="en-US" sz="2000" b="1" i="0" smtClean="0">
                        <a:latin typeface="Cambria Math" panose="02040503050406030204" pitchFamily="18" charset="0"/>
                      </a:rPr>
                      <m:t>𝐲</m:t>
                    </m:r>
                    <m:r>
                      <a:rPr lang="en-US" sz="2000" b="1" i="1">
                        <a:latin typeface="Cambria Math" panose="02040503050406030204" pitchFamily="18" charset="0"/>
                      </a:rPr>
                      <m:t>≥</m:t>
                    </m:r>
                  </m:oMath>
                </a14:m>
                <a:r>
                  <a:rPr lang="en-US" sz="2000" b="1" dirty="0"/>
                  <a:t> 0</a:t>
                </a:r>
              </a:p>
              <a:p>
                <a:endParaRPr lang="en-US" b="1" u="sng" dirty="0">
                  <a:latin typeface="Verdana" panose="020B0604030504040204" pitchFamily="34" charset="0"/>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4483511" y="2462975"/>
                <a:ext cx="4203290" cy="1605952"/>
              </a:xfrm>
              <a:prstGeom prst="rect">
                <a:avLst/>
              </a:prstGeom>
              <a:blipFill>
                <a:blip r:embed="rId6"/>
                <a:stretch>
                  <a:fillRect l="-1301" t="-1509"/>
                </a:stretch>
              </a:blipFill>
              <a:ln>
                <a:solidFill>
                  <a:srgbClr val="002060"/>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457199" y="4336026"/>
                <a:ext cx="8106697" cy="1487202"/>
              </a:xfrm>
              <a:prstGeom prst="rect">
                <a:avLst/>
              </a:prstGeom>
              <a:noFill/>
            </p:spPr>
            <p:txBody>
              <a:bodyPr wrap="square" rtlCol="0">
                <a:spAutoFit/>
              </a:bodyPr>
              <a:lstStyle/>
              <a:p>
                <a:r>
                  <a:rPr lang="en-US" dirty="0" smtClean="0"/>
                  <a:t>Idea: </a:t>
                </a:r>
                <a14:m>
                  <m:oMath xmlns:m="http://schemas.openxmlformats.org/officeDocument/2006/math">
                    <m:r>
                      <a:rPr lang="en-US" b="1">
                        <a:latin typeface="Cambria Math" panose="02040503050406030204" pitchFamily="18" charset="0"/>
                      </a:rPr>
                      <m:t>𝐛</m:t>
                    </m:r>
                    <m:r>
                      <a:rPr lang="en-US" b="1">
                        <a:latin typeface="Cambria Math" panose="02040503050406030204" pitchFamily="18" charset="0"/>
                      </a:rPr>
                      <m:t>⋅</m:t>
                    </m:r>
                    <m:sSub>
                      <m:sSubPr>
                        <m:ctrlPr>
                          <a:rPr lang="en-US" b="1" i="1" smtClean="0">
                            <a:latin typeface="Cambria Math" panose="02040503050406030204" pitchFamily="18" charset="0"/>
                          </a:rPr>
                        </m:ctrlPr>
                      </m:sSubPr>
                      <m:e>
                        <m:r>
                          <a:rPr lang="en-US" b="1">
                            <a:latin typeface="Cambria Math" panose="02040503050406030204" pitchFamily="18" charset="0"/>
                          </a:rPr>
                          <m:t>𝐲</m:t>
                        </m:r>
                      </m:e>
                      <m:sub>
                        <m:r>
                          <a:rPr lang="en-US" b="1" i="0" smtClean="0">
                            <a:latin typeface="Cambria Math" panose="02040503050406030204" pitchFamily="18" charset="0"/>
                          </a:rPr>
                          <m:t>𝟎</m:t>
                        </m:r>
                      </m:sub>
                    </m:sSub>
                    <m:r>
                      <a:rPr lang="en-US" b="1" i="0" smtClean="0">
                        <a:latin typeface="Cambria Math" panose="02040503050406030204" pitchFamily="18" charset="0"/>
                      </a:rPr>
                      <m:t>=</m:t>
                    </m:r>
                    <m:sSub>
                      <m:sSubPr>
                        <m:ctrlPr>
                          <a:rPr lang="en-US" b="1" i="1" smtClean="0">
                            <a:latin typeface="Cambria Math" panose="02040503050406030204" pitchFamily="18" charset="0"/>
                          </a:rPr>
                        </m:ctrlPr>
                      </m:sSubPr>
                      <m:e>
                        <m:r>
                          <a:rPr lang="en-US" b="1">
                            <a:latin typeface="Cambria Math" panose="02040503050406030204" pitchFamily="18" charset="0"/>
                          </a:rPr>
                          <m:t>𝐲</m:t>
                        </m:r>
                      </m:e>
                      <m:sub>
                        <m:r>
                          <a:rPr lang="en-US" b="1" i="0" smtClean="0">
                            <a:latin typeface="Cambria Math" panose="02040503050406030204" pitchFamily="18" charset="0"/>
                          </a:rPr>
                          <m:t>𝟎</m:t>
                        </m:r>
                      </m:sub>
                    </m:sSub>
                    <m:r>
                      <a:rPr lang="en-US" b="1" i="1" smtClean="0">
                        <a:latin typeface="Cambria Math" panose="02040503050406030204" pitchFamily="18" charset="0"/>
                      </a:rPr>
                      <m:t>⋅</m:t>
                    </m:r>
                    <m:r>
                      <a:rPr lang="en-US" b="1" i="0" smtClean="0">
                        <a:latin typeface="Cambria Math" panose="02040503050406030204" pitchFamily="18" charset="0"/>
                      </a:rPr>
                      <m:t>𝐛</m:t>
                    </m:r>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0" smtClean="0">
                            <a:latin typeface="Cambria Math" panose="02040503050406030204" pitchFamily="18" charset="0"/>
                          </a:rPr>
                          <m:t>𝐲</m:t>
                        </m:r>
                      </m:e>
                      <m:sub>
                        <m:r>
                          <a:rPr lang="en-US" b="1" i="0" smtClean="0">
                            <a:latin typeface="Cambria Math" panose="02040503050406030204" pitchFamily="18" charset="0"/>
                          </a:rPr>
                          <m:t>𝟎</m:t>
                        </m:r>
                      </m:sub>
                    </m:sSub>
                    <m:r>
                      <a:rPr lang="en-US" b="1">
                        <a:latin typeface="Cambria Math" panose="02040503050406030204" pitchFamily="18" charset="0"/>
                      </a:rPr>
                      <m:t>⋅</m:t>
                    </m:r>
                    <m:r>
                      <a:rPr lang="en-US" b="1" i="0" smtClean="0">
                        <a:latin typeface="Cambria Math" panose="02040503050406030204" pitchFamily="18" charset="0"/>
                      </a:rPr>
                      <m:t>𝐀</m:t>
                    </m:r>
                    <m:sSub>
                      <m:sSubPr>
                        <m:ctrlPr>
                          <a:rPr lang="en-US" b="1" i="1" smtClean="0">
                            <a:latin typeface="Cambria Math" panose="02040503050406030204" pitchFamily="18" charset="0"/>
                          </a:rPr>
                        </m:ctrlPr>
                      </m:sSubPr>
                      <m:e>
                        <m:r>
                          <a:rPr lang="en-US" b="1" i="0" smtClean="0">
                            <a:latin typeface="Cambria Math" panose="02040503050406030204" pitchFamily="18" charset="0"/>
                          </a:rPr>
                          <m:t>𝐱</m:t>
                        </m:r>
                      </m:e>
                      <m:sub>
                        <m:r>
                          <a:rPr lang="en-US" b="1" i="0" smtClean="0">
                            <a:latin typeface="Cambria Math" panose="02040503050406030204" pitchFamily="18" charset="0"/>
                          </a:rPr>
                          <m:t>𝟎</m:t>
                        </m:r>
                      </m:sub>
                    </m:sSub>
                  </m:oMath>
                </a14:m>
                <a:r>
                  <a:rPr lang="en-US" dirty="0" smtClean="0"/>
                  <a:t> since </a:t>
                </a:r>
                <a14:m>
                  <m:oMath xmlns:m="http://schemas.openxmlformats.org/officeDocument/2006/math">
                    <m:r>
                      <a:rPr lang="en-US" b="1">
                        <a:latin typeface="Cambria Math" panose="02040503050406030204" pitchFamily="18" charset="0"/>
                      </a:rPr>
                      <m:t>𝐲</m:t>
                    </m:r>
                    <m:r>
                      <a:rPr lang="en-US" b="1" i="1">
                        <a:latin typeface="Cambria Math" panose="02040503050406030204" pitchFamily="18" charset="0"/>
                      </a:rPr>
                      <m:t>≥</m:t>
                    </m:r>
                  </m:oMath>
                </a14:m>
                <a:r>
                  <a:rPr lang="en-US" b="1" dirty="0"/>
                  <a:t> 0</a:t>
                </a:r>
                <a:r>
                  <a:rPr lang="en-US" dirty="0" smtClean="0"/>
                  <a:t> and </a:t>
                </a:r>
                <a14:m>
                  <m:oMath xmlns:m="http://schemas.openxmlformats.org/officeDocument/2006/math">
                    <m:r>
                      <a:rPr lang="en-US" b="1">
                        <a:latin typeface="Cambria Math" panose="02040503050406030204" pitchFamily="18" charset="0"/>
                      </a:rPr>
                      <m:t>𝐀𝐱</m:t>
                    </m:r>
                    <m:r>
                      <a:rPr lang="en-US" b="1" i="1">
                        <a:latin typeface="Cambria Math" panose="02040503050406030204" pitchFamily="18" charset="0"/>
                      </a:rPr>
                      <m:t>≤</m:t>
                    </m:r>
                    <m:r>
                      <a:rPr lang="en-US" b="1">
                        <a:latin typeface="Cambria Math" panose="02040503050406030204" pitchFamily="18" charset="0"/>
                      </a:rPr>
                      <m:t>𝐛</m:t>
                    </m:r>
                  </m:oMath>
                </a14:m>
                <a:endParaRPr lang="en-US" dirty="0" smtClean="0"/>
              </a:p>
              <a:p>
                <a:r>
                  <a:rPr lang="en-US" dirty="0"/>
                  <a:t>	</a:t>
                </a:r>
                <a:r>
                  <a:rPr lang="en-US" dirty="0" smtClean="0"/>
                  <a:t>	 		 </a:t>
                </a:r>
                <a14:m>
                  <m:oMath xmlns:m="http://schemas.openxmlformats.org/officeDocument/2006/math">
                    <m:r>
                      <a:rPr lang="en-US" b="1">
                        <a:latin typeface="Cambria Math" panose="02040503050406030204" pitchFamily="18" charset="0"/>
                      </a:rPr>
                      <m:t>=</m:t>
                    </m:r>
                    <m:sSub>
                      <m:sSubPr>
                        <m:ctrlPr>
                          <a:rPr lang="en-US" b="1" i="1">
                            <a:latin typeface="Cambria Math" panose="02040503050406030204" pitchFamily="18" charset="0"/>
                          </a:rPr>
                        </m:ctrlPr>
                      </m:sSubPr>
                      <m:e>
                        <m:sSup>
                          <m:sSupPr>
                            <m:ctrlPr>
                              <a:rPr lang="en-US" b="1" i="1" smtClean="0">
                                <a:latin typeface="Cambria Math" panose="02040503050406030204" pitchFamily="18" charset="0"/>
                              </a:rPr>
                            </m:ctrlPr>
                          </m:sSupPr>
                          <m:e>
                            <m:r>
                              <a:rPr lang="en-US" b="1" i="0" smtClean="0">
                                <a:latin typeface="Cambria Math" panose="02040503050406030204" pitchFamily="18" charset="0"/>
                              </a:rPr>
                              <m:t>𝐀</m:t>
                            </m:r>
                          </m:e>
                          <m:sup>
                            <m:r>
                              <a:rPr lang="en-US" b="1" i="1" smtClean="0">
                                <a:latin typeface="Cambria Math" panose="02040503050406030204" pitchFamily="18" charset="0"/>
                              </a:rPr>
                              <m:t>𝑻</m:t>
                            </m:r>
                          </m:sup>
                        </m:sSup>
                        <m:r>
                          <a:rPr lang="en-US" b="1">
                            <a:latin typeface="Cambria Math" panose="02040503050406030204" pitchFamily="18" charset="0"/>
                          </a:rPr>
                          <m:t>𝐲</m:t>
                        </m:r>
                      </m:e>
                      <m:sub>
                        <m:r>
                          <a:rPr lang="en-US" b="1">
                            <a:latin typeface="Cambria Math" panose="02040503050406030204" pitchFamily="18" charset="0"/>
                          </a:rPr>
                          <m:t>𝟎</m:t>
                        </m:r>
                      </m:sub>
                    </m:sSub>
                    <m:r>
                      <a:rPr lang="en-US" b="1" i="1">
                        <a:latin typeface="Cambria Math" panose="02040503050406030204" pitchFamily="18" charset="0"/>
                      </a:rPr>
                      <m:t>⋅</m:t>
                    </m:r>
                    <m:sSub>
                      <m:sSubPr>
                        <m:ctrlPr>
                          <a:rPr lang="en-US" b="1" i="1" smtClean="0">
                            <a:latin typeface="Cambria Math" panose="02040503050406030204" pitchFamily="18" charset="0"/>
                          </a:rPr>
                        </m:ctrlPr>
                      </m:sSubPr>
                      <m:e>
                        <m:r>
                          <a:rPr lang="en-US" b="1" i="0" smtClean="0">
                            <a:latin typeface="Cambria Math" panose="02040503050406030204" pitchFamily="18" charset="0"/>
                          </a:rPr>
                          <m:t>𝐱</m:t>
                        </m:r>
                      </m:e>
                      <m:sub>
                        <m:r>
                          <a:rPr lang="en-US" b="1" i="0" smtClean="0">
                            <a:latin typeface="Cambria Math" panose="02040503050406030204" pitchFamily="18" charset="0"/>
                          </a:rPr>
                          <m:t>𝟎</m:t>
                        </m:r>
                      </m:sub>
                    </m:sSub>
                  </m:oMath>
                </a14:m>
                <a:r>
                  <a:rPr lang="en-US" dirty="0" smtClean="0"/>
                  <a:t> by properties from Linear algebra</a:t>
                </a:r>
              </a:p>
              <a:p>
                <a:r>
                  <a:rPr lang="en-US" dirty="0"/>
                  <a:t>	</a:t>
                </a:r>
                <a:r>
                  <a:rPr lang="en-US" dirty="0" smtClean="0"/>
                  <a:t>			</a:t>
                </a:r>
                <a:r>
                  <a:rPr lang="en-US" b="1" dirty="0"/>
                  <a:t> </a:t>
                </a:r>
                <a14:m>
                  <m:oMath xmlns:m="http://schemas.openxmlformats.org/officeDocument/2006/math">
                    <m:r>
                      <a:rPr lang="en-US" b="1" i="1" smtClean="0">
                        <a:latin typeface="Cambria Math" panose="02040503050406030204" pitchFamily="18" charset="0"/>
                      </a:rPr>
                      <m:t>≥</m:t>
                    </m:r>
                    <m:r>
                      <a:rPr lang="en-US" b="1" i="0" smtClean="0">
                        <a:latin typeface="Cambria Math" panose="02040503050406030204" pitchFamily="18" charset="0"/>
                      </a:rPr>
                      <m:t>𝐜</m:t>
                    </m:r>
                    <m:r>
                      <a:rPr lang="en-US" b="1" i="1">
                        <a:latin typeface="Cambria Math" panose="02040503050406030204" pitchFamily="18" charset="0"/>
                      </a:rPr>
                      <m:t>⋅</m:t>
                    </m:r>
                    <m:sSub>
                      <m:sSubPr>
                        <m:ctrlPr>
                          <a:rPr lang="en-US" b="1" i="1">
                            <a:latin typeface="Cambria Math" panose="02040503050406030204" pitchFamily="18" charset="0"/>
                          </a:rPr>
                        </m:ctrlPr>
                      </m:sSubPr>
                      <m:e>
                        <m:r>
                          <a:rPr lang="en-US" b="1">
                            <a:latin typeface="Cambria Math" panose="02040503050406030204" pitchFamily="18" charset="0"/>
                          </a:rPr>
                          <m:t>𝐱</m:t>
                        </m:r>
                      </m:e>
                      <m:sub>
                        <m:r>
                          <a:rPr lang="en-US" b="1">
                            <a:latin typeface="Cambria Math" panose="02040503050406030204" pitchFamily="18" charset="0"/>
                          </a:rPr>
                          <m:t>𝟎</m:t>
                        </m:r>
                      </m:sub>
                    </m:sSub>
                  </m:oMath>
                </a14:m>
                <a:r>
                  <a:rPr lang="en-US" dirty="0" smtClean="0"/>
                  <a:t> since </a:t>
                </a:r>
                <a14:m>
                  <m:oMath xmlns:m="http://schemas.openxmlformats.org/officeDocument/2006/math">
                    <m:r>
                      <a:rPr lang="en-US" b="1" i="0" smtClean="0">
                        <a:latin typeface="Cambria Math" panose="02040503050406030204" pitchFamily="18" charset="0"/>
                      </a:rPr>
                      <m:t>𝐱</m:t>
                    </m:r>
                    <m:r>
                      <a:rPr lang="en-US" b="1" i="1">
                        <a:latin typeface="Cambria Math" panose="02040503050406030204" pitchFamily="18" charset="0"/>
                      </a:rPr>
                      <m:t>≥</m:t>
                    </m:r>
                  </m:oMath>
                </a14:m>
                <a:r>
                  <a:rPr lang="en-US" b="1" dirty="0"/>
                  <a:t> 0</a:t>
                </a:r>
                <a:r>
                  <a:rPr lang="en-US" dirty="0"/>
                  <a:t> and</a:t>
                </a:r>
                <a14:m>
                  <m:oMath xmlns:m="http://schemas.openxmlformats.org/officeDocument/2006/math">
                    <m:sSup>
                      <m:sSupPr>
                        <m:ctrlPr>
                          <a:rPr lang="en-US" b="1" i="1">
                            <a:latin typeface="Cambria Math" panose="02040503050406030204" pitchFamily="18" charset="0"/>
                          </a:rPr>
                        </m:ctrlPr>
                      </m:sSupPr>
                      <m:e>
                        <m:r>
                          <a:rPr lang="en-US" b="1">
                            <a:latin typeface="Cambria Math" panose="02040503050406030204" pitchFamily="18" charset="0"/>
                          </a:rPr>
                          <m:t>𝐀</m:t>
                        </m:r>
                      </m:e>
                      <m:sup>
                        <m:r>
                          <a:rPr lang="en-US" b="1">
                            <a:latin typeface="Cambria Math" panose="02040503050406030204" pitchFamily="18" charset="0"/>
                          </a:rPr>
                          <m:t>𝐓</m:t>
                        </m:r>
                      </m:sup>
                    </m:sSup>
                    <m:r>
                      <a:rPr lang="en-US" b="1">
                        <a:latin typeface="Cambria Math" panose="02040503050406030204" pitchFamily="18" charset="0"/>
                      </a:rPr>
                      <m:t>𝐲</m:t>
                    </m:r>
                    <m:r>
                      <a:rPr lang="en-US" b="1" i="1">
                        <a:latin typeface="Cambria Math" panose="02040503050406030204" pitchFamily="18" charset="0"/>
                      </a:rPr>
                      <m:t>≥</m:t>
                    </m:r>
                    <m:r>
                      <a:rPr lang="en-US" b="1">
                        <a:latin typeface="Cambria Math" panose="02040503050406030204" pitchFamily="18" charset="0"/>
                      </a:rPr>
                      <m:t>𝐜</m:t>
                    </m:r>
                  </m:oMath>
                </a14:m>
                <a:endParaRPr lang="en-US" dirty="0" smtClean="0"/>
              </a:p>
              <a:p>
                <a:r>
                  <a:rPr lang="en-US" dirty="0" smtClean="0"/>
                  <a:t>This gives us that </a:t>
                </a:r>
                <a14:m>
                  <m:oMath xmlns:m="http://schemas.openxmlformats.org/officeDocument/2006/math">
                    <m:r>
                      <a:rPr lang="en-US" b="1">
                        <a:latin typeface="Cambria Math" panose="02040503050406030204" pitchFamily="18" charset="0"/>
                      </a:rPr>
                      <m:t>𝐛</m:t>
                    </m:r>
                    <m:r>
                      <a:rPr lang="en-US" b="1">
                        <a:latin typeface="Cambria Math" panose="02040503050406030204" pitchFamily="18" charset="0"/>
                      </a:rPr>
                      <m:t>⋅</m:t>
                    </m:r>
                    <m:sSub>
                      <m:sSubPr>
                        <m:ctrlPr>
                          <a:rPr lang="en-US" b="1" i="1">
                            <a:latin typeface="Cambria Math" panose="02040503050406030204" pitchFamily="18" charset="0"/>
                          </a:rPr>
                        </m:ctrlPr>
                      </m:sSubPr>
                      <m:e>
                        <m:r>
                          <a:rPr lang="en-US" b="1">
                            <a:latin typeface="Cambria Math" panose="02040503050406030204" pitchFamily="18" charset="0"/>
                          </a:rPr>
                          <m:t>𝐲</m:t>
                        </m:r>
                      </m:e>
                      <m:sub>
                        <m:r>
                          <a:rPr lang="en-US" b="1">
                            <a:latin typeface="Cambria Math" panose="02040503050406030204" pitchFamily="18" charset="0"/>
                          </a:rPr>
                          <m:t>𝟎</m:t>
                        </m:r>
                      </m:sub>
                    </m:sSub>
                    <m:r>
                      <a:rPr lang="en-US" b="1" i="1">
                        <a:latin typeface="Cambria Math" panose="02040503050406030204" pitchFamily="18" charset="0"/>
                      </a:rPr>
                      <m:t>≥</m:t>
                    </m:r>
                    <m:r>
                      <a:rPr lang="en-US" b="1">
                        <a:latin typeface="Cambria Math" panose="02040503050406030204" pitchFamily="18" charset="0"/>
                      </a:rPr>
                      <m:t>𝐜</m:t>
                    </m:r>
                    <m:r>
                      <a:rPr lang="en-US" b="1" i="1">
                        <a:latin typeface="Cambria Math" panose="02040503050406030204" pitchFamily="18" charset="0"/>
                      </a:rPr>
                      <m:t>⋅</m:t>
                    </m:r>
                    <m:sSub>
                      <m:sSubPr>
                        <m:ctrlPr>
                          <a:rPr lang="en-US" b="1" i="1">
                            <a:latin typeface="Cambria Math" panose="02040503050406030204" pitchFamily="18" charset="0"/>
                          </a:rPr>
                        </m:ctrlPr>
                      </m:sSubPr>
                      <m:e>
                        <m:r>
                          <a:rPr lang="en-US" b="1">
                            <a:latin typeface="Cambria Math" panose="02040503050406030204" pitchFamily="18" charset="0"/>
                          </a:rPr>
                          <m:t>𝐱</m:t>
                        </m:r>
                      </m:e>
                      <m:sub>
                        <m:r>
                          <a:rPr lang="en-US" b="1">
                            <a:latin typeface="Cambria Math" panose="02040503050406030204" pitchFamily="18" charset="0"/>
                          </a:rPr>
                          <m:t>𝟎</m:t>
                        </m:r>
                      </m:sub>
                    </m:sSub>
                    <m:r>
                      <a:rPr lang="en-US" b="1" i="1" smtClean="0">
                        <a:latin typeface="Cambria Math" panose="02040503050406030204" pitchFamily="18" charset="0"/>
                      </a:rPr>
                      <m:t>.</m:t>
                    </m:r>
                  </m:oMath>
                </a14:m>
                <a:endParaRPr lang="en-US" dirty="0"/>
              </a:p>
              <a:p>
                <a:r>
                  <a:rPr lang="en-US" dirty="0" smtClean="0"/>
                  <a:t>Showing that </a:t>
                </a:r>
                <a14:m>
                  <m:oMath xmlns:m="http://schemas.openxmlformats.org/officeDocument/2006/math">
                    <m:r>
                      <a:rPr lang="en-US" b="1">
                        <a:latin typeface="Cambria Math" panose="02040503050406030204" pitchFamily="18" charset="0"/>
                      </a:rPr>
                      <m:t>𝐛</m:t>
                    </m:r>
                    <m:r>
                      <a:rPr lang="en-US" b="1">
                        <a:latin typeface="Cambria Math" panose="02040503050406030204" pitchFamily="18" charset="0"/>
                      </a:rPr>
                      <m:t>⋅</m:t>
                    </m:r>
                    <m:sSub>
                      <m:sSubPr>
                        <m:ctrlPr>
                          <a:rPr lang="en-US" b="1" i="1">
                            <a:latin typeface="Cambria Math" panose="02040503050406030204" pitchFamily="18" charset="0"/>
                          </a:rPr>
                        </m:ctrlPr>
                      </m:sSubPr>
                      <m:e>
                        <m:r>
                          <a:rPr lang="en-US" b="1">
                            <a:latin typeface="Cambria Math" panose="02040503050406030204" pitchFamily="18" charset="0"/>
                          </a:rPr>
                          <m:t>𝐲</m:t>
                        </m:r>
                      </m:e>
                      <m:sub>
                        <m:r>
                          <a:rPr lang="en-US" b="1">
                            <a:latin typeface="Cambria Math" panose="02040503050406030204" pitchFamily="18" charset="0"/>
                          </a:rPr>
                          <m:t>𝟎</m:t>
                        </m:r>
                      </m:sub>
                    </m:sSub>
                    <m:r>
                      <a:rPr lang="en-US" b="1" i="1" smtClean="0">
                        <a:latin typeface="Cambria Math" panose="02040503050406030204" pitchFamily="18" charset="0"/>
                      </a:rPr>
                      <m:t>≤</m:t>
                    </m:r>
                    <m:r>
                      <a:rPr lang="en-US" b="1">
                        <a:latin typeface="Cambria Math" panose="02040503050406030204" pitchFamily="18" charset="0"/>
                      </a:rPr>
                      <m:t>𝐜</m:t>
                    </m:r>
                    <m:r>
                      <a:rPr lang="en-US" b="1" i="1">
                        <a:latin typeface="Cambria Math" panose="02040503050406030204" pitchFamily="18" charset="0"/>
                      </a:rPr>
                      <m:t>⋅</m:t>
                    </m:r>
                    <m:sSub>
                      <m:sSubPr>
                        <m:ctrlPr>
                          <a:rPr lang="en-US" b="1" i="1">
                            <a:latin typeface="Cambria Math" panose="02040503050406030204" pitchFamily="18" charset="0"/>
                          </a:rPr>
                        </m:ctrlPr>
                      </m:sSubPr>
                      <m:e>
                        <m:r>
                          <a:rPr lang="en-US" b="1">
                            <a:latin typeface="Cambria Math" panose="02040503050406030204" pitchFamily="18" charset="0"/>
                          </a:rPr>
                          <m:t>𝐱</m:t>
                        </m:r>
                      </m:e>
                      <m:sub>
                        <m:r>
                          <a:rPr lang="en-US" b="1">
                            <a:latin typeface="Cambria Math" panose="02040503050406030204" pitchFamily="18" charset="0"/>
                          </a:rPr>
                          <m:t>𝟎</m:t>
                        </m:r>
                      </m:sub>
                    </m:sSub>
                  </m:oMath>
                </a14:m>
                <a:r>
                  <a:rPr lang="en-US" dirty="0" smtClean="0"/>
                  <a:t> is harder, but a proof can be found in most LP texts.</a:t>
                </a:r>
                <a:endParaRPr lang="en-US" dirty="0"/>
              </a:p>
            </p:txBody>
          </p:sp>
        </mc:Choice>
        <mc:Fallback xmlns="">
          <p:sp>
            <p:nvSpPr>
              <p:cNvPr id="5" name="TextBox 4"/>
              <p:cNvSpPr txBox="1">
                <a:spLocks noRot="1" noChangeAspect="1" noMove="1" noResize="1" noEditPoints="1" noAdjustHandles="1" noChangeArrowheads="1" noChangeShapeType="1" noTextEdit="1"/>
              </p:cNvSpPr>
              <p:nvPr/>
            </p:nvSpPr>
            <p:spPr>
              <a:xfrm>
                <a:off x="457199" y="4336026"/>
                <a:ext cx="8106697" cy="1487202"/>
              </a:xfrm>
              <a:prstGeom prst="rect">
                <a:avLst/>
              </a:prstGeom>
              <a:blipFill>
                <a:blip r:embed="rId7"/>
                <a:stretch>
                  <a:fillRect l="-602" t="-2049" b="-5738"/>
                </a:stretch>
              </a:blipFill>
            </p:spPr>
            <p:txBody>
              <a:bodyPr/>
              <a:lstStyle/>
              <a:p>
                <a:r>
                  <a:rPr lang="en-US">
                    <a:noFill/>
                  </a:rPr>
                  <a:t> </a:t>
                </a:r>
              </a:p>
            </p:txBody>
          </p:sp>
        </mc:Fallback>
      </mc:AlternateContent>
    </p:spTree>
    <p:extLst>
      <p:ext uri="{BB962C8B-B14F-4D97-AF65-F5344CB8AC3E}">
        <p14:creationId xmlns:p14="http://schemas.microsoft.com/office/powerpoint/2010/main" val="2868464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dirty="0" smtClean="0">
                <a:solidFill>
                  <a:schemeClr val="bg1"/>
                </a:solidFill>
              </a:rPr>
              <a:t>Farm Example : Dual Problem</a:t>
            </a:r>
            <a:endParaRPr lang="en-US" sz="3900" dirty="0">
              <a:solidFill>
                <a:schemeClr val="bg1"/>
              </a:solidFill>
            </a:endParaRP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Image result for brian beaver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7" name="Content Placeholder 2"/>
              <p:cNvSpPr txBox="1">
                <a:spLocks/>
              </p:cNvSpPr>
              <p:nvPr/>
            </p:nvSpPr>
            <p:spPr>
              <a:xfrm>
                <a:off x="391098" y="1536088"/>
                <a:ext cx="2319052" cy="1945242"/>
              </a:xfrm>
              <a:prstGeom prst="rect">
                <a:avLst/>
              </a:prstGeom>
              <a:effectLst>
                <a:glow rad="139700">
                  <a:schemeClr val="accent4">
                    <a:satMod val="175000"/>
                    <a:alpha val="40000"/>
                  </a:schemeClr>
                </a:glow>
              </a:effectLst>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1800" b="1" u="sng" dirty="0" smtClean="0">
                    <a:latin typeface="+mj-lt"/>
                  </a:rPr>
                  <a:t>Variables:</a:t>
                </a:r>
              </a:p>
              <a:p>
                <a:pPr marL="0" indent="0">
                  <a:buFont typeface="Arial"/>
                  <a:buNone/>
                </a:pPr>
                <a14:m>
                  <m:oMath xmlns:m="http://schemas.openxmlformats.org/officeDocument/2006/math">
                    <m:sSub>
                      <m:sSubPr>
                        <m:ctrlPr>
                          <a:rPr lang="en-US" sz="1800" b="0" i="1" dirty="0" smtClean="0">
                            <a:latin typeface="Cambria Math" panose="02040503050406030204" pitchFamily="18" charset="0"/>
                          </a:rPr>
                        </m:ctrlPr>
                      </m:sSubPr>
                      <m:e>
                        <m:r>
                          <a:rPr lang="en-US" sz="1800" b="0" i="1" dirty="0" smtClean="0">
                            <a:latin typeface="Cambria Math" panose="02040503050406030204" pitchFamily="18" charset="0"/>
                          </a:rPr>
                          <m:t>𝑥</m:t>
                        </m:r>
                      </m:e>
                      <m:sub>
                        <m:r>
                          <a:rPr lang="en-US" sz="1800" b="0" i="1" dirty="0" smtClean="0">
                            <a:latin typeface="Cambria Math" panose="02040503050406030204" pitchFamily="18" charset="0"/>
                          </a:rPr>
                          <m:t>1</m:t>
                        </m:r>
                      </m:sub>
                    </m:sSub>
                  </m:oMath>
                </a14:m>
                <a:r>
                  <a:rPr lang="en-US" sz="1800" i="1" dirty="0" smtClean="0">
                    <a:latin typeface="+mj-lt"/>
                  </a:rPr>
                  <a:t> – </a:t>
                </a:r>
                <a:r>
                  <a:rPr lang="en-US" sz="1800" dirty="0" smtClean="0">
                    <a:latin typeface="+mj-lt"/>
                  </a:rPr>
                  <a:t>acres of corn</a:t>
                </a:r>
              </a:p>
              <a:p>
                <a:pPr marL="0" indent="0">
                  <a:buNone/>
                </a:pP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𝑥</m:t>
                        </m:r>
                      </m:e>
                      <m:sub>
                        <m:r>
                          <a:rPr lang="en-US" sz="1800" b="0" i="1" dirty="0" smtClean="0">
                            <a:latin typeface="Cambria Math" panose="02040503050406030204" pitchFamily="18" charset="0"/>
                          </a:rPr>
                          <m:t>2</m:t>
                        </m:r>
                      </m:sub>
                    </m:sSub>
                  </m:oMath>
                </a14:m>
                <a:r>
                  <a:rPr lang="en-US" sz="1800" i="1" dirty="0" smtClean="0">
                    <a:latin typeface="+mj-lt"/>
                  </a:rPr>
                  <a:t> – </a:t>
                </a:r>
                <a:r>
                  <a:rPr lang="en-US" sz="1800" dirty="0" smtClean="0"/>
                  <a:t>acres of wheat</a:t>
                </a:r>
              </a:p>
              <a:p>
                <a:pPr marL="0" indent="0">
                  <a:buNone/>
                </a:pP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𝑥</m:t>
                        </m:r>
                      </m:e>
                      <m:sub>
                        <m:r>
                          <a:rPr lang="en-US" sz="1800" b="0" i="1" dirty="0" smtClean="0">
                            <a:latin typeface="Cambria Math" panose="02040503050406030204" pitchFamily="18" charset="0"/>
                          </a:rPr>
                          <m:t>3</m:t>
                        </m:r>
                      </m:sub>
                    </m:sSub>
                  </m:oMath>
                </a14:m>
                <a:r>
                  <a:rPr lang="en-US" sz="1800" i="1" dirty="0"/>
                  <a:t> – </a:t>
                </a:r>
                <a:r>
                  <a:rPr lang="en-US" sz="1800" dirty="0"/>
                  <a:t>acres of </a:t>
                </a:r>
                <a:r>
                  <a:rPr lang="en-US" sz="1800" dirty="0" smtClean="0"/>
                  <a:t>oats</a:t>
                </a:r>
                <a:endParaRPr lang="en-US" sz="1800" dirty="0" smtClean="0">
                  <a:latin typeface="+mj-lt"/>
                </a:endParaRPr>
              </a:p>
              <a:p>
                <a:pPr marL="0" indent="0">
                  <a:buNone/>
                </a:pPr>
                <a:endParaRPr lang="en-US" sz="1800" i="1" dirty="0" smtClean="0">
                  <a:latin typeface="+mj-lt"/>
                </a:endParaRPr>
              </a:p>
            </p:txBody>
          </p:sp>
        </mc:Choice>
        <mc:Fallback xmlns="">
          <p:sp>
            <p:nvSpPr>
              <p:cNvPr id="7" name="Content Placeholder 2"/>
              <p:cNvSpPr txBox="1">
                <a:spLocks noRot="1" noChangeAspect="1" noMove="1" noResize="1" noEditPoints="1" noAdjustHandles="1" noChangeArrowheads="1" noChangeShapeType="1" noTextEdit="1"/>
              </p:cNvSpPr>
              <p:nvPr/>
            </p:nvSpPr>
            <p:spPr>
              <a:xfrm>
                <a:off x="391098" y="1536088"/>
                <a:ext cx="2319052" cy="1945242"/>
              </a:xfrm>
              <a:prstGeom prst="rect">
                <a:avLst/>
              </a:prstGeom>
              <a:blipFill>
                <a:blip r:embed="rId4"/>
                <a:stretch>
                  <a:fillRect/>
                </a:stretch>
              </a:blipFill>
              <a:effectLst>
                <a:glow rad="139700">
                  <a:schemeClr val="accent4">
                    <a:satMod val="175000"/>
                    <a:alpha val="40000"/>
                  </a:schemeClr>
                </a:glow>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p:cNvSpPr txBox="1"/>
              <p:nvPr/>
            </p:nvSpPr>
            <p:spPr>
              <a:xfrm>
                <a:off x="3070310" y="1604936"/>
                <a:ext cx="5260736" cy="2031325"/>
              </a:xfrm>
              <a:prstGeom prst="rect">
                <a:avLst/>
              </a:prstGeom>
              <a:gradFill>
                <a:gsLst>
                  <a:gs pos="11000">
                    <a:schemeClr val="accent4">
                      <a:lumMod val="20000"/>
                      <a:lumOff val="80000"/>
                    </a:schemeClr>
                  </a:gs>
                  <a:gs pos="0">
                    <a:schemeClr val="accent4">
                      <a:lumMod val="20000"/>
                      <a:lumOff val="80000"/>
                    </a:schemeClr>
                  </a:gs>
                  <a:gs pos="100000">
                    <a:schemeClr val="accent4">
                      <a:lumMod val="40000"/>
                      <a:lumOff val="60000"/>
                    </a:schemeClr>
                  </a:gs>
                </a:gsLst>
                <a:lin ang="16200000" scaled="0"/>
              </a:gradFill>
            </p:spPr>
            <p:txBody>
              <a:bodyPr wrap="none" rtlCol="0">
                <a:spAutoFit/>
              </a:bodyPr>
              <a:lstStyle/>
              <a:p>
                <a:r>
                  <a:rPr lang="en-US" b="1" u="sng" dirty="0" smtClean="0"/>
                  <a:t>Primal</a:t>
                </a:r>
              </a:p>
              <a:p>
                <a:r>
                  <a:rPr lang="en-US" dirty="0" smtClean="0"/>
                  <a:t>Maximize </a:t>
                </a:r>
                <a14:m>
                  <m:oMath xmlns:m="http://schemas.openxmlformats.org/officeDocument/2006/math">
                    <m:r>
                      <a:rPr lang="en-US" b="0" i="1" smtClean="0">
                        <a:latin typeface="Cambria Math" panose="02040503050406030204" pitchFamily="18" charset="0"/>
                      </a:rPr>
                      <m:t>𝑓</m:t>
                    </m:r>
                    <m:r>
                      <a:rPr lang="en-US" b="0" i="1" smtClean="0">
                        <a:latin typeface="Cambria Math" panose="02040503050406030204" pitchFamily="18" charset="0"/>
                      </a:rPr>
                      <m:t>(</m:t>
                    </m:r>
                    <m:r>
                      <a:rPr lang="en-US" b="1" i="0" smtClean="0">
                        <a:latin typeface="Cambria Math" panose="02040503050406030204" pitchFamily="18" charset="0"/>
                      </a:rPr>
                      <m:t>𝐱</m:t>
                    </m:r>
                    <m:r>
                      <a:rPr lang="en-US" b="0" i="1" smtClean="0">
                        <a:latin typeface="Cambria Math" panose="02040503050406030204" pitchFamily="18" charset="0"/>
                      </a:rPr>
                      <m:t>)</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400</m:t>
                        </m:r>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200</m:t>
                        </m:r>
                        <m:r>
                          <a:rPr lang="en-US" i="1">
                            <a:latin typeface="Cambria Math" panose="02040503050406030204" pitchFamily="18" charset="0"/>
                          </a:rPr>
                          <m:t>𝑥</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250</m:t>
                        </m:r>
                        <m:r>
                          <a:rPr lang="en-US" i="1">
                            <a:latin typeface="Cambria Math" panose="02040503050406030204" pitchFamily="18" charset="0"/>
                          </a:rPr>
                          <m:t>𝑥</m:t>
                        </m:r>
                      </m:e>
                      <m:sub>
                        <m:r>
                          <a:rPr lang="en-US" i="1">
                            <a:latin typeface="Cambria Math" panose="02040503050406030204" pitchFamily="18" charset="0"/>
                          </a:rPr>
                          <m:t>3</m:t>
                        </m:r>
                      </m:sub>
                    </m:sSub>
                  </m:oMath>
                </a14:m>
                <a:r>
                  <a:rPr lang="en-US" dirty="0" smtClean="0"/>
                  <a:t> subject to</a:t>
                </a:r>
              </a:p>
              <a:p>
                <a:endParaRPr lang="en-US" dirty="0"/>
              </a:p>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3.0</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+1.0</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r>
                        <a:rPr lang="en-US" i="1">
                          <a:latin typeface="Cambria Math" panose="02040503050406030204" pitchFamily="18" charset="0"/>
                        </a:rPr>
                        <m:t>+1.5</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3</m:t>
                          </m:r>
                        </m:sub>
                      </m:sSub>
                      <m:r>
                        <a:rPr lang="en-US" b="0" i="1" smtClean="0">
                          <a:latin typeface="Cambria Math" panose="02040503050406030204" pitchFamily="18" charset="0"/>
                        </a:rPr>
                        <m:t>≤1,000</m:t>
                      </m:r>
                    </m:oMath>
                  </m:oMathPara>
                </a14:m>
                <a:endParaRPr lang="en-US" dirty="0" smtClean="0"/>
              </a:p>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0.8</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+0.2</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r>
                        <a:rPr lang="en-US" i="1">
                          <a:latin typeface="Cambria Math" panose="02040503050406030204" pitchFamily="18" charset="0"/>
                        </a:rPr>
                        <m:t>+0.3</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3</m:t>
                          </m:r>
                        </m:sub>
                      </m:sSub>
                      <m:r>
                        <a:rPr lang="en-US" b="0" i="1" smtClean="0">
                          <a:latin typeface="Cambria Math" panose="02040503050406030204" pitchFamily="18" charset="0"/>
                        </a:rPr>
                        <m:t>≤300</m:t>
                      </m:r>
                    </m:oMath>
                  </m:oMathPara>
                </a14:m>
                <a:endParaRPr lang="en-US" dirty="0" smtClean="0"/>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3</m:t>
                          </m:r>
                        </m:sub>
                      </m:sSub>
                      <m:r>
                        <a:rPr lang="en-US" b="0" i="1" smtClean="0">
                          <a:latin typeface="Cambria Math" panose="02040503050406030204" pitchFamily="18" charset="0"/>
                        </a:rPr>
                        <m:t>≤625</m:t>
                      </m:r>
                    </m:oMath>
                  </m:oMathPara>
                </a14:m>
                <a:endParaRPr lang="en-US" dirty="0" smtClean="0"/>
              </a:p>
              <a:p>
                <a:r>
                  <a:rPr lang="en-US" dirty="0" smtClean="0"/>
                  <a:t>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≥0, </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r>
                      <a:rPr lang="en-US" i="1">
                        <a:latin typeface="Cambria Math" panose="02040503050406030204" pitchFamily="18" charset="0"/>
                      </a:rPr>
                      <m:t>≥0, </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3</m:t>
                        </m:r>
                      </m:sub>
                    </m:sSub>
                    <m:r>
                      <a:rPr lang="en-US" i="1">
                        <a:latin typeface="Cambria Math" panose="02040503050406030204" pitchFamily="18" charset="0"/>
                      </a:rPr>
                      <m:t>≥0</m:t>
                    </m:r>
                  </m:oMath>
                </a14:m>
                <a:endParaRPr lang="en-US" dirty="0"/>
              </a:p>
            </p:txBody>
          </p:sp>
        </mc:Choice>
        <mc:Fallback xmlns="">
          <p:sp>
            <p:nvSpPr>
              <p:cNvPr id="4" name="TextBox 3"/>
              <p:cNvSpPr txBox="1">
                <a:spLocks noRot="1" noChangeAspect="1" noMove="1" noResize="1" noEditPoints="1" noAdjustHandles="1" noChangeArrowheads="1" noChangeShapeType="1" noTextEdit="1"/>
              </p:cNvSpPr>
              <p:nvPr/>
            </p:nvSpPr>
            <p:spPr>
              <a:xfrm>
                <a:off x="3070310" y="1604936"/>
                <a:ext cx="5260736" cy="2031325"/>
              </a:xfrm>
              <a:prstGeom prst="rect">
                <a:avLst/>
              </a:prstGeom>
              <a:blipFill>
                <a:blip r:embed="rId5"/>
                <a:stretch>
                  <a:fillRect l="-1043" t="-1502" b="-3904"/>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 name="TextBox 10"/>
              <p:cNvSpPr txBox="1"/>
              <p:nvPr/>
            </p:nvSpPr>
            <p:spPr>
              <a:xfrm>
                <a:off x="3070310" y="3910600"/>
                <a:ext cx="5491055" cy="2031325"/>
              </a:xfrm>
              <a:prstGeom prst="rect">
                <a:avLst/>
              </a:prstGeom>
              <a:gradFill>
                <a:gsLst>
                  <a:gs pos="11000">
                    <a:schemeClr val="accent2">
                      <a:lumMod val="20000"/>
                      <a:lumOff val="80000"/>
                    </a:schemeClr>
                  </a:gs>
                  <a:gs pos="0">
                    <a:schemeClr val="accent2">
                      <a:lumMod val="20000"/>
                      <a:lumOff val="80000"/>
                    </a:schemeClr>
                  </a:gs>
                  <a:gs pos="100000">
                    <a:schemeClr val="accent2">
                      <a:lumMod val="20000"/>
                      <a:lumOff val="80000"/>
                    </a:schemeClr>
                  </a:gs>
                </a:gsLst>
                <a:lin ang="16200000" scaled="0"/>
              </a:gradFill>
            </p:spPr>
            <p:txBody>
              <a:bodyPr wrap="none" rtlCol="0">
                <a:spAutoFit/>
              </a:bodyPr>
              <a:lstStyle/>
              <a:p>
                <a:r>
                  <a:rPr lang="en-US" b="1" u="sng" dirty="0" smtClean="0"/>
                  <a:t>Dual</a:t>
                </a:r>
              </a:p>
              <a:p>
                <a:r>
                  <a:rPr lang="en-US" dirty="0" smtClean="0"/>
                  <a:t>Minimize </a:t>
                </a:r>
                <a14:m>
                  <m:oMath xmlns:m="http://schemas.openxmlformats.org/officeDocument/2006/math">
                    <m:r>
                      <a:rPr lang="en-US" b="0" i="1" smtClean="0">
                        <a:latin typeface="Cambria Math" panose="02040503050406030204" pitchFamily="18" charset="0"/>
                      </a:rPr>
                      <m:t>𝑔</m:t>
                    </m:r>
                    <m:r>
                      <a:rPr lang="en-US" b="0" i="1" smtClean="0">
                        <a:latin typeface="Cambria Math" panose="02040503050406030204" pitchFamily="18" charset="0"/>
                      </a:rPr>
                      <m:t>(</m:t>
                    </m:r>
                    <m:r>
                      <a:rPr lang="en-US" b="1" i="0" smtClean="0">
                        <a:latin typeface="Cambria Math" panose="02040503050406030204" pitchFamily="18" charset="0"/>
                      </a:rPr>
                      <m:t>𝐲</m:t>
                    </m:r>
                    <m:r>
                      <a:rPr lang="en-US" b="0" i="1" smtClean="0">
                        <a:latin typeface="Cambria Math" panose="02040503050406030204" pitchFamily="18" charset="0"/>
                      </a:rPr>
                      <m:t>)</m:t>
                    </m:r>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10</m:t>
                        </m:r>
                        <m:r>
                          <a:rPr lang="en-US" i="1">
                            <a:latin typeface="Cambria Math" panose="02040503050406030204" pitchFamily="18" charset="0"/>
                          </a:rPr>
                          <m:t>00</m:t>
                        </m:r>
                        <m:r>
                          <a:rPr lang="en-US" b="0" i="1" smtClean="0">
                            <a:latin typeface="Cambria Math" panose="02040503050406030204" pitchFamily="18" charset="0"/>
                          </a:rPr>
                          <m:t>𝑦</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3</m:t>
                        </m:r>
                        <m:r>
                          <a:rPr lang="en-US" i="1">
                            <a:latin typeface="Cambria Math" panose="02040503050406030204" pitchFamily="18" charset="0"/>
                          </a:rPr>
                          <m:t>00</m:t>
                        </m:r>
                        <m:r>
                          <a:rPr lang="en-US" b="0" i="1" smtClean="0">
                            <a:latin typeface="Cambria Math" panose="02040503050406030204" pitchFamily="18" charset="0"/>
                          </a:rPr>
                          <m:t>𝑦</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6</m:t>
                        </m:r>
                        <m:r>
                          <a:rPr lang="en-US" i="1">
                            <a:latin typeface="Cambria Math" panose="02040503050406030204" pitchFamily="18" charset="0"/>
                          </a:rPr>
                          <m:t>25</m:t>
                        </m:r>
                        <m:r>
                          <a:rPr lang="en-US" b="0" i="1" smtClean="0">
                            <a:latin typeface="Cambria Math" panose="02040503050406030204" pitchFamily="18" charset="0"/>
                          </a:rPr>
                          <m:t>𝑦</m:t>
                        </m:r>
                      </m:e>
                      <m:sub>
                        <m:r>
                          <a:rPr lang="en-US" i="1">
                            <a:latin typeface="Cambria Math" panose="02040503050406030204" pitchFamily="18" charset="0"/>
                          </a:rPr>
                          <m:t>3</m:t>
                        </m:r>
                      </m:sub>
                    </m:sSub>
                  </m:oMath>
                </a14:m>
                <a:r>
                  <a:rPr lang="en-US" dirty="0" smtClean="0"/>
                  <a:t> subject to</a:t>
                </a:r>
              </a:p>
              <a:p>
                <a:endParaRPr lang="en-US" dirty="0"/>
              </a:p>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3.0</m:t>
                      </m:r>
                      <m:sSub>
                        <m:sSubPr>
                          <m:ctrlPr>
                            <a:rPr lang="en-US" i="1">
                              <a:latin typeface="Cambria Math" panose="02040503050406030204" pitchFamily="18" charset="0"/>
                            </a:rPr>
                          </m:ctrlPr>
                        </m:sSubPr>
                        <m:e>
                          <m:r>
                            <a:rPr lang="en-US" b="0" i="1" smtClean="0">
                              <a:latin typeface="Cambria Math" panose="02040503050406030204" pitchFamily="18" charset="0"/>
                            </a:rPr>
                            <m:t>𝑦</m:t>
                          </m:r>
                        </m:e>
                        <m:sub>
                          <m:r>
                            <a:rPr lang="en-US" i="1">
                              <a:latin typeface="Cambria Math" panose="02040503050406030204" pitchFamily="18" charset="0"/>
                            </a:rPr>
                            <m:t>1</m:t>
                          </m:r>
                        </m:sub>
                      </m:sSub>
                      <m:r>
                        <a:rPr lang="en-US" i="1">
                          <a:latin typeface="Cambria Math" panose="02040503050406030204" pitchFamily="18" charset="0"/>
                        </a:rPr>
                        <m:t>+</m:t>
                      </m:r>
                      <m:r>
                        <a:rPr lang="en-US" b="0" i="1" smtClean="0">
                          <a:latin typeface="Cambria Math" panose="02040503050406030204" pitchFamily="18" charset="0"/>
                        </a:rPr>
                        <m:t>0.8</m:t>
                      </m:r>
                      <m:sSub>
                        <m:sSubPr>
                          <m:ctrlPr>
                            <a:rPr lang="en-US" i="1">
                              <a:latin typeface="Cambria Math" panose="02040503050406030204" pitchFamily="18" charset="0"/>
                            </a:rPr>
                          </m:ctrlPr>
                        </m:sSubPr>
                        <m:e>
                          <m:r>
                            <a:rPr lang="en-US" b="0" i="1" smtClean="0">
                              <a:latin typeface="Cambria Math" panose="02040503050406030204" pitchFamily="18" charset="0"/>
                            </a:rPr>
                            <m:t>𝑦</m:t>
                          </m:r>
                        </m:e>
                        <m:sub>
                          <m:r>
                            <a:rPr lang="en-US" i="1">
                              <a:latin typeface="Cambria Math" panose="02040503050406030204" pitchFamily="18" charset="0"/>
                            </a:rPr>
                            <m:t>2</m:t>
                          </m:r>
                        </m:sub>
                      </m:sSub>
                      <m:r>
                        <a:rPr lang="en-US" i="1">
                          <a:latin typeface="Cambria Math" panose="02040503050406030204" pitchFamily="18" charset="0"/>
                        </a:rPr>
                        <m:t>+1</m:t>
                      </m:r>
                      <m:sSub>
                        <m:sSubPr>
                          <m:ctrlPr>
                            <a:rPr lang="en-US" i="1">
                              <a:latin typeface="Cambria Math" panose="02040503050406030204" pitchFamily="18" charset="0"/>
                            </a:rPr>
                          </m:ctrlPr>
                        </m:sSubPr>
                        <m:e>
                          <m:r>
                            <a:rPr lang="en-US" b="0" i="1" smtClean="0">
                              <a:latin typeface="Cambria Math" panose="02040503050406030204" pitchFamily="18" charset="0"/>
                            </a:rPr>
                            <m:t>𝑦</m:t>
                          </m:r>
                        </m:e>
                        <m:sub>
                          <m:r>
                            <a:rPr lang="en-US" i="1">
                              <a:latin typeface="Cambria Math" panose="02040503050406030204" pitchFamily="18" charset="0"/>
                            </a:rPr>
                            <m:t>3</m:t>
                          </m:r>
                        </m:sub>
                      </m:sSub>
                      <m:r>
                        <a:rPr lang="en-US" b="0" i="1" smtClean="0">
                          <a:latin typeface="Cambria Math" panose="02040503050406030204" pitchFamily="18" charset="0"/>
                        </a:rPr>
                        <m:t>≥400</m:t>
                      </m:r>
                    </m:oMath>
                  </m:oMathPara>
                </a14:m>
                <a:endParaRPr lang="en-US" dirty="0" smtClean="0"/>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1.0</m:t>
                      </m:r>
                      <m:sSub>
                        <m:sSubPr>
                          <m:ctrlPr>
                            <a:rPr lang="en-US" i="1">
                              <a:latin typeface="Cambria Math" panose="02040503050406030204" pitchFamily="18" charset="0"/>
                            </a:rPr>
                          </m:ctrlPr>
                        </m:sSubPr>
                        <m:e>
                          <m:r>
                            <a:rPr lang="en-US" b="0" i="1" smtClean="0">
                              <a:latin typeface="Cambria Math" panose="02040503050406030204" pitchFamily="18" charset="0"/>
                            </a:rPr>
                            <m:t>𝑦</m:t>
                          </m:r>
                        </m:e>
                        <m:sub>
                          <m:r>
                            <a:rPr lang="en-US" i="1">
                              <a:latin typeface="Cambria Math" panose="02040503050406030204" pitchFamily="18" charset="0"/>
                            </a:rPr>
                            <m:t>1</m:t>
                          </m:r>
                        </m:sub>
                      </m:sSub>
                      <m:r>
                        <a:rPr lang="en-US" i="1">
                          <a:latin typeface="Cambria Math" panose="02040503050406030204" pitchFamily="18" charset="0"/>
                        </a:rPr>
                        <m:t>+0.2</m:t>
                      </m:r>
                      <m:sSub>
                        <m:sSubPr>
                          <m:ctrlPr>
                            <a:rPr lang="en-US" i="1">
                              <a:latin typeface="Cambria Math" panose="02040503050406030204" pitchFamily="18" charset="0"/>
                            </a:rPr>
                          </m:ctrlPr>
                        </m:sSubPr>
                        <m:e>
                          <m:r>
                            <a:rPr lang="en-US" b="0" i="1" smtClean="0">
                              <a:latin typeface="Cambria Math" panose="02040503050406030204" pitchFamily="18" charset="0"/>
                            </a:rPr>
                            <m:t>𝑦</m:t>
                          </m:r>
                        </m:e>
                        <m:sub>
                          <m:r>
                            <a:rPr lang="en-US" i="1">
                              <a:latin typeface="Cambria Math" panose="02040503050406030204" pitchFamily="18" charset="0"/>
                            </a:rPr>
                            <m:t>2</m:t>
                          </m:r>
                        </m:sub>
                      </m:sSub>
                      <m:r>
                        <a:rPr lang="en-US" i="1">
                          <a:latin typeface="Cambria Math" panose="02040503050406030204" pitchFamily="18" charset="0"/>
                        </a:rPr>
                        <m:t>+</m:t>
                      </m:r>
                      <m:r>
                        <a:rPr lang="en-US" b="0" i="1" smtClean="0">
                          <a:latin typeface="Cambria Math" panose="02040503050406030204" pitchFamily="18" charset="0"/>
                        </a:rPr>
                        <m:t>1</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3</m:t>
                          </m:r>
                        </m:sub>
                      </m:sSub>
                      <m:r>
                        <a:rPr lang="en-US" b="0" i="1" smtClean="0">
                          <a:latin typeface="Cambria Math" panose="02040503050406030204" pitchFamily="18" charset="0"/>
                        </a:rPr>
                        <m:t>≥</m:t>
                      </m:r>
                      <m:r>
                        <a:rPr lang="en-US" b="0" i="1" smtClean="0">
                          <a:latin typeface="Cambria Math" panose="02040503050406030204" pitchFamily="18" charset="0"/>
                        </a:rPr>
                        <m:t>2</m:t>
                      </m:r>
                      <m:r>
                        <a:rPr lang="en-US" b="0" i="1" smtClean="0">
                          <a:latin typeface="Cambria Math" panose="02040503050406030204" pitchFamily="18" charset="0"/>
                        </a:rPr>
                        <m:t>00</m:t>
                      </m:r>
                    </m:oMath>
                  </m:oMathPara>
                </a14:m>
                <a:endParaRPr lang="en-US" dirty="0" smtClean="0"/>
              </a:p>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1.5</m:t>
                          </m:r>
                          <m:r>
                            <a:rPr lang="en-US" b="0" i="1" smtClean="0">
                              <a:latin typeface="Cambria Math" panose="02040503050406030204" pitchFamily="18" charset="0"/>
                            </a:rPr>
                            <m:t>𝑦</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0.3</m:t>
                          </m:r>
                          <m:r>
                            <a:rPr lang="en-US" b="0" i="1" smtClean="0">
                              <a:latin typeface="Cambria Math" panose="02040503050406030204" pitchFamily="18" charset="0"/>
                            </a:rPr>
                            <m:t>𝑦</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1</m:t>
                          </m:r>
                          <m:r>
                            <a:rPr lang="en-US" b="0" i="1" smtClean="0">
                              <a:latin typeface="Cambria Math" panose="02040503050406030204" pitchFamily="18" charset="0"/>
                            </a:rPr>
                            <m:t>𝑦</m:t>
                          </m:r>
                        </m:e>
                        <m:sub>
                          <m:r>
                            <a:rPr lang="en-US" i="1">
                              <a:latin typeface="Cambria Math" panose="02040503050406030204" pitchFamily="18" charset="0"/>
                            </a:rPr>
                            <m:t>3</m:t>
                          </m:r>
                        </m:sub>
                      </m:sSub>
                      <m:r>
                        <a:rPr lang="en-US" b="0" i="1" smtClean="0">
                          <a:latin typeface="Cambria Math" panose="02040503050406030204" pitchFamily="18" charset="0"/>
                        </a:rPr>
                        <m:t>≥250</m:t>
                      </m:r>
                    </m:oMath>
                  </m:oMathPara>
                </a14:m>
                <a:endParaRPr lang="en-US" dirty="0" smtClean="0"/>
              </a:p>
              <a:p>
                <a:r>
                  <a:rPr lang="en-US" dirty="0" smtClean="0"/>
                  <a:t>and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𝑦</m:t>
                        </m:r>
                      </m:e>
                      <m:sub>
                        <m:r>
                          <a:rPr lang="en-US" i="1">
                            <a:latin typeface="Cambria Math" panose="02040503050406030204" pitchFamily="18" charset="0"/>
                          </a:rPr>
                          <m:t>1</m:t>
                        </m:r>
                      </m:sub>
                    </m:sSub>
                    <m:r>
                      <a:rPr lang="en-US" i="1">
                        <a:latin typeface="Cambria Math" panose="02040503050406030204" pitchFamily="18" charset="0"/>
                      </a:rPr>
                      <m:t>≥0, </m:t>
                    </m:r>
                    <m:sSub>
                      <m:sSubPr>
                        <m:ctrlPr>
                          <a:rPr lang="en-US" i="1">
                            <a:latin typeface="Cambria Math" panose="02040503050406030204" pitchFamily="18" charset="0"/>
                          </a:rPr>
                        </m:ctrlPr>
                      </m:sSubPr>
                      <m:e>
                        <m:r>
                          <a:rPr lang="en-US" b="0" i="1" smtClean="0">
                            <a:latin typeface="Cambria Math" panose="02040503050406030204" pitchFamily="18" charset="0"/>
                          </a:rPr>
                          <m:t>𝑦</m:t>
                        </m:r>
                      </m:e>
                      <m:sub>
                        <m:r>
                          <a:rPr lang="en-US" i="1">
                            <a:latin typeface="Cambria Math" panose="02040503050406030204" pitchFamily="18" charset="0"/>
                          </a:rPr>
                          <m:t>2</m:t>
                        </m:r>
                      </m:sub>
                    </m:sSub>
                    <m:r>
                      <a:rPr lang="en-US" i="1">
                        <a:latin typeface="Cambria Math" panose="02040503050406030204" pitchFamily="18" charset="0"/>
                      </a:rPr>
                      <m:t>≥0, </m:t>
                    </m:r>
                    <m:sSub>
                      <m:sSubPr>
                        <m:ctrlPr>
                          <a:rPr lang="en-US" i="1">
                            <a:latin typeface="Cambria Math" panose="02040503050406030204" pitchFamily="18" charset="0"/>
                          </a:rPr>
                        </m:ctrlPr>
                      </m:sSubPr>
                      <m:e>
                        <m:r>
                          <a:rPr lang="en-US" b="0" i="1" smtClean="0">
                            <a:latin typeface="Cambria Math" panose="02040503050406030204" pitchFamily="18" charset="0"/>
                          </a:rPr>
                          <m:t>𝑦</m:t>
                        </m:r>
                      </m:e>
                      <m:sub>
                        <m:r>
                          <a:rPr lang="en-US" i="1">
                            <a:latin typeface="Cambria Math" panose="02040503050406030204" pitchFamily="18" charset="0"/>
                          </a:rPr>
                          <m:t>3</m:t>
                        </m:r>
                      </m:sub>
                    </m:sSub>
                    <m:r>
                      <a:rPr lang="en-US" i="1">
                        <a:latin typeface="Cambria Math" panose="02040503050406030204" pitchFamily="18" charset="0"/>
                      </a:rPr>
                      <m:t>≥0</m:t>
                    </m:r>
                  </m:oMath>
                </a14:m>
                <a:endParaRPr lang="en-US" dirty="0"/>
              </a:p>
            </p:txBody>
          </p:sp>
        </mc:Choice>
        <mc:Fallback>
          <p:sp>
            <p:nvSpPr>
              <p:cNvPr id="11" name="TextBox 10"/>
              <p:cNvSpPr txBox="1">
                <a:spLocks noRot="1" noChangeAspect="1" noMove="1" noResize="1" noEditPoints="1" noAdjustHandles="1" noChangeArrowheads="1" noChangeShapeType="1" noTextEdit="1"/>
              </p:cNvSpPr>
              <p:nvPr/>
            </p:nvSpPr>
            <p:spPr>
              <a:xfrm>
                <a:off x="3070310" y="3910600"/>
                <a:ext cx="5491055" cy="2031325"/>
              </a:xfrm>
              <a:prstGeom prst="rect">
                <a:avLst/>
              </a:prstGeom>
              <a:blipFill>
                <a:blip r:embed="rId6"/>
                <a:stretch>
                  <a:fillRect l="-1000" t="-1802" b="-390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Content Placeholder 2"/>
              <p:cNvSpPr txBox="1">
                <a:spLocks/>
              </p:cNvSpPr>
              <p:nvPr/>
            </p:nvSpPr>
            <p:spPr>
              <a:xfrm>
                <a:off x="307976" y="3910599"/>
                <a:ext cx="2545394" cy="2346982"/>
              </a:xfrm>
              <a:prstGeom prst="rect">
                <a:avLst/>
              </a:prstGeom>
              <a:effectLst>
                <a:glow rad="139700">
                  <a:schemeClr val="accent4">
                    <a:satMod val="175000"/>
                    <a:alpha val="40000"/>
                  </a:schemeClr>
                </a:glow>
              </a:effectLst>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1800" b="1" u="sng" dirty="0" smtClean="0">
                    <a:latin typeface="+mj-lt"/>
                  </a:rPr>
                  <a:t>Variables:</a:t>
                </a:r>
              </a:p>
              <a:p>
                <a:pPr marL="0" indent="0">
                  <a:buFont typeface="Arial"/>
                  <a:buNone/>
                </a:pPr>
                <a14:m>
                  <m:oMath xmlns:m="http://schemas.openxmlformats.org/officeDocument/2006/math">
                    <m:sSub>
                      <m:sSubPr>
                        <m:ctrlPr>
                          <a:rPr lang="en-US" sz="1800" b="0" i="1" dirty="0" smtClean="0">
                            <a:latin typeface="Cambria Math" panose="02040503050406030204" pitchFamily="18" charset="0"/>
                          </a:rPr>
                        </m:ctrlPr>
                      </m:sSubPr>
                      <m:e>
                        <m:r>
                          <a:rPr lang="en-US" sz="1800" b="0" i="1" dirty="0" smtClean="0">
                            <a:latin typeface="Cambria Math" panose="02040503050406030204" pitchFamily="18" charset="0"/>
                          </a:rPr>
                          <m:t>𝑦</m:t>
                        </m:r>
                      </m:e>
                      <m:sub>
                        <m:r>
                          <a:rPr lang="en-US" sz="1800" b="0" i="1" dirty="0" smtClean="0">
                            <a:latin typeface="Cambria Math" panose="02040503050406030204" pitchFamily="18" charset="0"/>
                          </a:rPr>
                          <m:t>1</m:t>
                        </m:r>
                      </m:sub>
                    </m:sSub>
                  </m:oMath>
                </a14:m>
                <a:r>
                  <a:rPr lang="en-US" sz="1800" i="1" dirty="0" smtClean="0">
                    <a:latin typeface="+mj-lt"/>
                  </a:rPr>
                  <a:t> – </a:t>
                </a:r>
                <a:r>
                  <a:rPr lang="en-US" sz="1800" dirty="0" smtClean="0">
                    <a:latin typeface="+mj-lt"/>
                  </a:rPr>
                  <a:t>value of irrigation </a:t>
                </a:r>
                <a:br>
                  <a:rPr lang="en-US" sz="1800" dirty="0" smtClean="0">
                    <a:latin typeface="+mj-lt"/>
                  </a:rPr>
                </a:br>
                <a:r>
                  <a:rPr lang="en-US" sz="1800" dirty="0" smtClean="0">
                    <a:latin typeface="+mj-lt"/>
                  </a:rPr>
                  <a:t>($ per acre-</a:t>
                </a:r>
                <a:r>
                  <a:rPr lang="en-US" sz="1800" dirty="0" err="1" smtClean="0">
                    <a:latin typeface="+mj-lt"/>
                  </a:rPr>
                  <a:t>ft</a:t>
                </a:r>
                <a:r>
                  <a:rPr lang="en-US" sz="1800" dirty="0" smtClean="0">
                    <a:latin typeface="+mj-lt"/>
                  </a:rPr>
                  <a:t>)</a:t>
                </a:r>
              </a:p>
              <a:p>
                <a:pPr marL="0" indent="0">
                  <a:buNone/>
                </a:pPr>
                <a14:m>
                  <m:oMath xmlns:m="http://schemas.openxmlformats.org/officeDocument/2006/math">
                    <m:sSub>
                      <m:sSubPr>
                        <m:ctrlPr>
                          <a:rPr lang="en-US" sz="1800" i="1" dirty="0">
                            <a:latin typeface="Cambria Math" panose="02040503050406030204" pitchFamily="18" charset="0"/>
                          </a:rPr>
                        </m:ctrlPr>
                      </m:sSubPr>
                      <m:e>
                        <m:r>
                          <a:rPr lang="en-US" sz="1800" b="0" i="1" dirty="0" smtClean="0">
                            <a:latin typeface="Cambria Math" panose="02040503050406030204" pitchFamily="18" charset="0"/>
                          </a:rPr>
                          <m:t>𝑦</m:t>
                        </m:r>
                      </m:e>
                      <m:sub>
                        <m:r>
                          <a:rPr lang="en-US" sz="1800" b="0" i="1" dirty="0" smtClean="0">
                            <a:latin typeface="Cambria Math" panose="02040503050406030204" pitchFamily="18" charset="0"/>
                          </a:rPr>
                          <m:t>2</m:t>
                        </m:r>
                      </m:sub>
                    </m:sSub>
                  </m:oMath>
                </a14:m>
                <a:r>
                  <a:rPr lang="en-US" sz="1800" i="1" dirty="0" smtClean="0">
                    <a:latin typeface="+mj-lt"/>
                  </a:rPr>
                  <a:t> – </a:t>
                </a:r>
                <a:r>
                  <a:rPr lang="en-US" sz="1800" dirty="0" smtClean="0"/>
                  <a:t>value of labor </a:t>
                </a:r>
                <a:br>
                  <a:rPr lang="en-US" sz="1800" dirty="0" smtClean="0"/>
                </a:br>
                <a:r>
                  <a:rPr lang="en-US" sz="1800" dirty="0" smtClean="0"/>
                  <a:t>($ per </a:t>
                </a:r>
                <a:r>
                  <a:rPr lang="en-US" sz="1800" dirty="0" err="1" smtClean="0"/>
                  <a:t>hr</a:t>
                </a:r>
                <a:r>
                  <a:rPr lang="en-US" sz="1800" dirty="0" smtClean="0"/>
                  <a:t>/</a:t>
                </a:r>
                <a:r>
                  <a:rPr lang="en-US" sz="1800" dirty="0" err="1" smtClean="0"/>
                  <a:t>wk</a:t>
                </a:r>
                <a:r>
                  <a:rPr lang="en-US" sz="1800" dirty="0" smtClean="0"/>
                  <a:t>)</a:t>
                </a:r>
              </a:p>
              <a:p>
                <a:pPr marL="0" indent="0">
                  <a:buNone/>
                </a:pPr>
                <a14:m>
                  <m:oMath xmlns:m="http://schemas.openxmlformats.org/officeDocument/2006/math">
                    <m:sSub>
                      <m:sSubPr>
                        <m:ctrlPr>
                          <a:rPr lang="en-US" sz="1800" i="1" dirty="0">
                            <a:latin typeface="Cambria Math" panose="02040503050406030204" pitchFamily="18" charset="0"/>
                          </a:rPr>
                        </m:ctrlPr>
                      </m:sSubPr>
                      <m:e>
                        <m:r>
                          <a:rPr lang="en-US" sz="1800" b="0" i="1" dirty="0" smtClean="0">
                            <a:latin typeface="Cambria Math" panose="02040503050406030204" pitchFamily="18" charset="0"/>
                          </a:rPr>
                          <m:t>𝑦</m:t>
                        </m:r>
                      </m:e>
                      <m:sub>
                        <m:r>
                          <a:rPr lang="en-US" sz="1800" b="0" i="1" dirty="0" smtClean="0">
                            <a:latin typeface="Cambria Math" panose="02040503050406030204" pitchFamily="18" charset="0"/>
                          </a:rPr>
                          <m:t>3</m:t>
                        </m:r>
                      </m:sub>
                    </m:sSub>
                  </m:oMath>
                </a14:m>
                <a:r>
                  <a:rPr lang="en-US" sz="1800" i="1" dirty="0"/>
                  <a:t> – </a:t>
                </a:r>
                <a:r>
                  <a:rPr lang="en-US" sz="1800" dirty="0" smtClean="0"/>
                  <a:t>value of acre </a:t>
                </a:r>
                <a:br>
                  <a:rPr lang="en-US" sz="1800" dirty="0" smtClean="0"/>
                </a:br>
                <a:r>
                  <a:rPr lang="en-US" sz="1800" dirty="0" smtClean="0"/>
                  <a:t>($ per acre)</a:t>
                </a:r>
                <a:endParaRPr lang="en-US" sz="1800" dirty="0" smtClean="0">
                  <a:latin typeface="+mj-lt"/>
                </a:endParaRPr>
              </a:p>
              <a:p>
                <a:pPr marL="0" indent="0">
                  <a:buNone/>
                </a:pPr>
                <a:endParaRPr lang="en-US" sz="1800" i="1" dirty="0" smtClean="0">
                  <a:latin typeface="+mj-lt"/>
                </a:endParaRPr>
              </a:p>
            </p:txBody>
          </p:sp>
        </mc:Choice>
        <mc:Fallback xmlns="">
          <p:sp>
            <p:nvSpPr>
              <p:cNvPr id="12" name="Content Placeholder 2"/>
              <p:cNvSpPr txBox="1">
                <a:spLocks noRot="1" noChangeAspect="1" noMove="1" noResize="1" noEditPoints="1" noAdjustHandles="1" noChangeArrowheads="1" noChangeShapeType="1" noTextEdit="1"/>
              </p:cNvSpPr>
              <p:nvPr/>
            </p:nvSpPr>
            <p:spPr>
              <a:xfrm>
                <a:off x="307976" y="3910599"/>
                <a:ext cx="2545394" cy="2346982"/>
              </a:xfrm>
              <a:prstGeom prst="rect">
                <a:avLst/>
              </a:prstGeom>
              <a:blipFill>
                <a:blip r:embed="rId7"/>
                <a:stretch>
                  <a:fillRect/>
                </a:stretch>
              </a:blipFill>
              <a:effectLst>
                <a:glow rad="139700">
                  <a:schemeClr val="accent4">
                    <a:satMod val="175000"/>
                    <a:alpha val="40000"/>
                  </a:schemeClr>
                </a:glow>
              </a:effectLst>
            </p:spPr>
            <p:txBody>
              <a:bodyPr/>
              <a:lstStyle/>
              <a:p>
                <a:r>
                  <a:rPr lang="en-US">
                    <a:noFill/>
                  </a:rPr>
                  <a:t> </a:t>
                </a:r>
              </a:p>
            </p:txBody>
          </p:sp>
        </mc:Fallback>
      </mc:AlternateContent>
    </p:spTree>
    <p:extLst>
      <p:ext uri="{BB962C8B-B14F-4D97-AF65-F5344CB8AC3E}">
        <p14:creationId xmlns:p14="http://schemas.microsoft.com/office/powerpoint/2010/main" val="1986449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dirty="0">
                <a:solidFill>
                  <a:schemeClr val="bg1"/>
                </a:solidFill>
              </a:rPr>
              <a:t>Farm Example: </a:t>
            </a:r>
            <a:r>
              <a:rPr lang="en-US" sz="3900" dirty="0" smtClean="0">
                <a:solidFill>
                  <a:schemeClr val="bg1"/>
                </a:solidFill>
              </a:rPr>
              <a:t>Solve </a:t>
            </a:r>
            <a:r>
              <a:rPr lang="en-US" sz="3900" dirty="0">
                <a:solidFill>
                  <a:schemeClr val="bg1"/>
                </a:solidFill>
              </a:rPr>
              <a:t>the Dual</a:t>
            </a: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Content Placeholder 2"/>
          <p:cNvSpPr>
            <a:spLocks noGrp="1"/>
          </p:cNvSpPr>
          <p:nvPr>
            <p:ph idx="1"/>
          </p:nvPr>
        </p:nvSpPr>
        <p:spPr>
          <a:xfrm>
            <a:off x="3601454" y="3471295"/>
            <a:ext cx="5234074" cy="2753235"/>
          </a:xfrm>
          <a:noFill/>
          <a:ln cmpd="sng">
            <a:solidFill>
              <a:srgbClr val="002060"/>
            </a:solidFill>
          </a:ln>
          <a:effectLst>
            <a:glow rad="139700">
              <a:schemeClr val="accent4">
                <a:satMod val="175000"/>
                <a:alpha val="40000"/>
              </a:schemeClr>
            </a:glow>
          </a:effectLst>
        </p:spPr>
        <p:txBody>
          <a:bodyPr>
            <a:normAutofit/>
          </a:bodyPr>
          <a:lstStyle/>
          <a:p>
            <a:pPr marL="0" indent="0">
              <a:buNone/>
            </a:pPr>
            <a:r>
              <a:rPr lang="en-US" sz="1900" dirty="0" smtClean="0">
                <a:latin typeface="+mj-lt"/>
              </a:rPr>
              <a:t>Consider the problem above</a:t>
            </a:r>
            <a:endParaRPr lang="en-US" sz="1900" dirty="0">
              <a:latin typeface="+mj-lt"/>
            </a:endParaRPr>
          </a:p>
          <a:p>
            <a:r>
              <a:rPr lang="en-US" sz="1900" dirty="0" smtClean="0">
                <a:latin typeface="+mj-lt"/>
              </a:rPr>
              <a:t>We use </a:t>
            </a:r>
            <a:r>
              <a:rPr lang="en-US" sz="1900" i="1" dirty="0" smtClean="0">
                <a:latin typeface="+mj-lt"/>
              </a:rPr>
              <a:t>c = </a:t>
            </a:r>
            <a:r>
              <a:rPr lang="en-US" sz="1900" dirty="0"/>
              <a:t>[1000, 300, 625</a:t>
            </a:r>
            <a:r>
              <a:rPr lang="en-US" sz="1900" dirty="0" smtClean="0"/>
              <a:t>]</a:t>
            </a:r>
            <a:r>
              <a:rPr lang="en-US" sz="1900" dirty="0" smtClean="0">
                <a:latin typeface="+mj-lt"/>
              </a:rPr>
              <a:t>. </a:t>
            </a:r>
          </a:p>
          <a:p>
            <a:r>
              <a:rPr lang="en-US" sz="1900" dirty="0">
                <a:latin typeface="+mj-lt"/>
              </a:rPr>
              <a:t>b</a:t>
            </a:r>
            <a:r>
              <a:rPr lang="en-US" sz="1900" dirty="0" smtClean="0">
                <a:latin typeface="+mj-lt"/>
              </a:rPr>
              <a:t> = </a:t>
            </a:r>
            <a:r>
              <a:rPr lang="en-US" sz="1900" dirty="0" smtClean="0"/>
              <a:t>[400,200,250</a:t>
            </a:r>
            <a:r>
              <a:rPr lang="en-US" sz="1900" dirty="0"/>
              <a:t>]</a:t>
            </a:r>
            <a:r>
              <a:rPr lang="en-US" sz="1900" dirty="0" smtClean="0">
                <a:latin typeface="+mj-lt"/>
              </a:rPr>
              <a:t> is a list of upper bounds for the constraints </a:t>
            </a:r>
          </a:p>
          <a:p>
            <a:r>
              <a:rPr lang="en-US" sz="1900" dirty="0" smtClean="0">
                <a:latin typeface="+mj-lt"/>
              </a:rPr>
              <a:t>A = [[3, 0.8, 1], [1.0, 0.2, 1], [1.5, 0.3, 1]] represents the matrix for the constraints.</a:t>
            </a:r>
          </a:p>
          <a:p>
            <a:r>
              <a:rPr lang="en-US" sz="1900" dirty="0" smtClean="0">
                <a:latin typeface="+mj-lt"/>
              </a:rPr>
              <a:t>All the variables are bounded below by 0.</a:t>
            </a:r>
          </a:p>
        </p:txBody>
      </p:sp>
      <mc:AlternateContent xmlns:mc="http://schemas.openxmlformats.org/markup-compatibility/2006" xmlns:a14="http://schemas.microsoft.com/office/drawing/2010/main">
        <mc:Choice Requires="a14">
          <p:sp>
            <p:nvSpPr>
              <p:cNvPr id="15" name="TextBox 14"/>
              <p:cNvSpPr txBox="1"/>
              <p:nvPr/>
            </p:nvSpPr>
            <p:spPr>
              <a:xfrm>
                <a:off x="457200" y="1464198"/>
                <a:ext cx="2935995" cy="3985130"/>
              </a:xfrm>
              <a:prstGeom prst="rect">
                <a:avLst/>
              </a:prstGeom>
              <a:noFill/>
            </p:spPr>
            <p:txBody>
              <a:bodyPr wrap="square" rtlCol="0">
                <a:spAutoFit/>
              </a:bodyPr>
              <a:lstStyle/>
              <a:p>
                <a:r>
                  <a:rPr lang="en-US" dirty="0" smtClean="0"/>
                  <a:t>We use the </a:t>
                </a:r>
                <a:r>
                  <a:rPr lang="en-US" dirty="0" err="1" smtClean="0">
                    <a:solidFill>
                      <a:srgbClr val="0070C0"/>
                    </a:solidFill>
                    <a:latin typeface="Consolas" panose="020B0609020204030204" pitchFamily="49" charset="0"/>
                  </a:rPr>
                  <a:t>scipy.optimize</a:t>
                </a:r>
                <a:r>
                  <a:rPr lang="en-US" dirty="0" smtClean="0"/>
                  <a:t> function </a:t>
                </a:r>
                <a:r>
                  <a:rPr lang="en-US" dirty="0" err="1" smtClean="0">
                    <a:solidFill>
                      <a:srgbClr val="0070C0"/>
                    </a:solidFill>
                    <a:latin typeface="Consolas" panose="020B0609020204030204" pitchFamily="49" charset="0"/>
                  </a:rPr>
                  <a:t>linprog</a:t>
                </a:r>
                <a:r>
                  <a:rPr lang="en-US" dirty="0" smtClean="0">
                    <a:solidFill>
                      <a:srgbClr val="0070C0"/>
                    </a:solidFill>
                    <a:latin typeface="Consolas" panose="020B0609020204030204" pitchFamily="49" charset="0"/>
                  </a:rPr>
                  <a:t>.</a:t>
                </a:r>
              </a:p>
              <a:p>
                <a:endParaRPr lang="en-US" b="1" dirty="0" smtClean="0"/>
              </a:p>
              <a:p>
                <a:r>
                  <a:rPr lang="en-US" dirty="0" smtClean="0"/>
                  <a:t>Minimize </a:t>
                </a:r>
                <a14:m>
                  <m:oMath xmlns:m="http://schemas.openxmlformats.org/officeDocument/2006/math">
                    <m:r>
                      <a:rPr lang="en-US" b="0" i="1" smtClean="0">
                        <a:latin typeface="Cambria Math" panose="02040503050406030204" pitchFamily="18" charset="0"/>
                      </a:rPr>
                      <m:t>𝑔</m:t>
                    </m:r>
                    <m:d>
                      <m:dPr>
                        <m:ctrlPr>
                          <a:rPr lang="en-US" i="1">
                            <a:latin typeface="Cambria Math" panose="02040503050406030204" pitchFamily="18" charset="0"/>
                          </a:rPr>
                        </m:ctrlPr>
                      </m:dPr>
                      <m:e>
                        <m:r>
                          <a:rPr lang="en-US" b="1" i="0" smtClean="0">
                            <a:latin typeface="Cambria Math" panose="02040503050406030204" pitchFamily="18" charset="0"/>
                          </a:rPr>
                          <m:t>𝐲</m:t>
                        </m:r>
                      </m:e>
                    </m:d>
                    <m:r>
                      <a:rPr lang="en-US" i="1">
                        <a:latin typeface="Cambria Math" panose="02040503050406030204" pitchFamily="18" charset="0"/>
                      </a:rPr>
                      <m:t>=</m:t>
                    </m:r>
                    <m:r>
                      <a:rPr lang="en-US" b="1" i="0" smtClean="0">
                        <a:latin typeface="Cambria Math" panose="02040503050406030204" pitchFamily="18" charset="0"/>
                      </a:rPr>
                      <m:t>𝐛</m:t>
                    </m:r>
                    <m:r>
                      <a:rPr lang="en-US" b="1">
                        <a:latin typeface="Cambria Math" panose="02040503050406030204" pitchFamily="18" charset="0"/>
                      </a:rPr>
                      <m:t>⋅</m:t>
                    </m:r>
                    <m:r>
                      <a:rPr lang="en-US" b="1">
                        <a:latin typeface="Cambria Math" panose="02040503050406030204" pitchFamily="18" charset="0"/>
                      </a:rPr>
                      <m:t>𝐲</m:t>
                    </m:r>
                  </m:oMath>
                </a14:m>
                <a:r>
                  <a:rPr lang="en-US" dirty="0" smtClean="0"/>
                  <a:t> </a:t>
                </a:r>
                <a:r>
                  <a:rPr lang="en-US" dirty="0"/>
                  <a:t>subject to</a:t>
                </a:r>
              </a:p>
              <a:p>
                <a:r>
                  <a:rPr lang="en-US" b="1" dirty="0" smtClean="0"/>
                  <a:t>	</a:t>
                </a:r>
                <a:r>
                  <a:rPr lang="en-US" b="1" dirty="0"/>
                  <a:t>		 </a:t>
                </a:r>
                <a14:m>
                  <m:oMath xmlns:m="http://schemas.openxmlformats.org/officeDocument/2006/math">
                    <m:sSup>
                      <m:sSupPr>
                        <m:ctrlPr>
                          <a:rPr lang="en-US" b="1" i="1" smtClean="0">
                            <a:latin typeface="Cambria Math" panose="02040503050406030204" pitchFamily="18" charset="0"/>
                          </a:rPr>
                        </m:ctrlPr>
                      </m:sSupPr>
                      <m:e>
                        <m:r>
                          <a:rPr lang="en-US" b="1">
                            <a:latin typeface="Cambria Math" panose="02040503050406030204" pitchFamily="18" charset="0"/>
                          </a:rPr>
                          <m:t>𝐀</m:t>
                        </m:r>
                      </m:e>
                      <m:sup>
                        <m:r>
                          <a:rPr lang="en-US" b="1" i="0" smtClean="0">
                            <a:latin typeface="Cambria Math" panose="02040503050406030204" pitchFamily="18" charset="0"/>
                          </a:rPr>
                          <m:t>𝐓</m:t>
                        </m:r>
                      </m:sup>
                    </m:sSup>
                    <m:r>
                      <a:rPr lang="en-US" b="1" i="0" smtClean="0">
                        <a:latin typeface="Cambria Math" panose="02040503050406030204" pitchFamily="18" charset="0"/>
                      </a:rPr>
                      <m:t>𝐲</m:t>
                    </m:r>
                    <m:r>
                      <a:rPr lang="en-US" b="1" i="1" smtClean="0">
                        <a:latin typeface="Cambria Math" panose="02040503050406030204" pitchFamily="18" charset="0"/>
                      </a:rPr>
                      <m:t>≥</m:t>
                    </m:r>
                    <m:r>
                      <a:rPr lang="en-US" b="1" i="0" smtClean="0">
                        <a:latin typeface="Cambria Math" panose="02040503050406030204" pitchFamily="18" charset="0"/>
                      </a:rPr>
                      <m:t>𝐜</m:t>
                    </m:r>
                  </m:oMath>
                </a14:m>
                <a:r>
                  <a:rPr lang="en-US" b="1" dirty="0">
                    <a:latin typeface="Cambria Math" panose="02040503050406030204" pitchFamily="18" charset="0"/>
                  </a:rPr>
                  <a:t/>
                </a:r>
                <a:br>
                  <a:rPr lang="en-US" b="1" dirty="0">
                    <a:latin typeface="Cambria Math" panose="02040503050406030204" pitchFamily="18" charset="0"/>
                  </a:rPr>
                </a:br>
                <a:r>
                  <a:rPr lang="en-US" b="1" dirty="0">
                    <a:latin typeface="Cambria Math" panose="02040503050406030204" pitchFamily="18" charset="0"/>
                  </a:rPr>
                  <a:t>	</a:t>
                </a:r>
                <a:r>
                  <a:rPr lang="en-US" b="1" dirty="0" smtClean="0">
                    <a:latin typeface="Cambria Math" panose="02040503050406030204" pitchFamily="18" charset="0"/>
                  </a:rPr>
                  <a:t>	</a:t>
                </a:r>
                <a:r>
                  <a:rPr lang="en-US" b="1" dirty="0">
                    <a:latin typeface="Cambria Math" panose="02040503050406030204" pitchFamily="18" charset="0"/>
                  </a:rPr>
                  <a:t>	  y</a:t>
                </a:r>
                <a:r>
                  <a:rPr lang="en-US" b="1" dirty="0" smtClean="0">
                    <a:latin typeface="Cambria Math" panose="02040503050406030204" pitchFamily="18" charset="0"/>
                  </a:rPr>
                  <a:t> </a:t>
                </a:r>
                <a14:m>
                  <m:oMath xmlns:m="http://schemas.openxmlformats.org/officeDocument/2006/math">
                    <m:r>
                      <a:rPr lang="en-US" b="1" i="1">
                        <a:latin typeface="Cambria Math" panose="02040503050406030204" pitchFamily="18" charset="0"/>
                      </a:rPr>
                      <m:t>≥</m:t>
                    </m:r>
                  </m:oMath>
                </a14:m>
                <a:r>
                  <a:rPr lang="en-US" b="1" dirty="0"/>
                  <a:t> 0</a:t>
                </a:r>
              </a:p>
              <a:p>
                <a:endParaRPr lang="en-US" dirty="0" smtClean="0"/>
              </a:p>
              <a:p>
                <a:r>
                  <a:rPr lang="en-US" dirty="0" smtClean="0"/>
                  <a:t>We must change </a:t>
                </a:r>
                <a14:m>
                  <m:oMath xmlns:m="http://schemas.openxmlformats.org/officeDocument/2006/math">
                    <m:sSup>
                      <m:sSupPr>
                        <m:ctrlPr>
                          <a:rPr lang="en-US" b="1" i="1">
                            <a:latin typeface="Cambria Math" panose="02040503050406030204" pitchFamily="18" charset="0"/>
                          </a:rPr>
                        </m:ctrlPr>
                      </m:sSupPr>
                      <m:e>
                        <m:r>
                          <a:rPr lang="en-US" b="1">
                            <a:latin typeface="Cambria Math" panose="02040503050406030204" pitchFamily="18" charset="0"/>
                          </a:rPr>
                          <m:t>𝐀</m:t>
                        </m:r>
                      </m:e>
                      <m:sup>
                        <m:r>
                          <a:rPr lang="en-US" b="1">
                            <a:latin typeface="Cambria Math" panose="02040503050406030204" pitchFamily="18" charset="0"/>
                          </a:rPr>
                          <m:t>𝐓</m:t>
                        </m:r>
                      </m:sup>
                    </m:sSup>
                    <m:r>
                      <a:rPr lang="en-US" b="1">
                        <a:latin typeface="Cambria Math" panose="02040503050406030204" pitchFamily="18" charset="0"/>
                      </a:rPr>
                      <m:t>𝐲</m:t>
                    </m:r>
                    <m:r>
                      <a:rPr lang="en-US" b="1" i="1">
                        <a:latin typeface="Cambria Math" panose="02040503050406030204" pitchFamily="18" charset="0"/>
                      </a:rPr>
                      <m:t>≥</m:t>
                    </m:r>
                    <m:r>
                      <a:rPr lang="en-US" b="1">
                        <a:latin typeface="Cambria Math" panose="02040503050406030204" pitchFamily="18" charset="0"/>
                      </a:rPr>
                      <m:t>𝐜</m:t>
                    </m:r>
                  </m:oMath>
                </a14:m>
                <a:r>
                  <a:rPr lang="en-US" dirty="0" smtClean="0"/>
                  <a:t> to </a:t>
                </a:r>
                <a14:m>
                  <m:oMath xmlns:m="http://schemas.openxmlformats.org/officeDocument/2006/math">
                    <m:sSup>
                      <m:sSupPr>
                        <m:ctrlPr>
                          <a:rPr lang="en-US" b="1" i="1">
                            <a:latin typeface="Cambria Math" panose="02040503050406030204" pitchFamily="18" charset="0"/>
                          </a:rPr>
                        </m:ctrlPr>
                      </m:sSupPr>
                      <m:e>
                        <m:r>
                          <a:rPr lang="en-US" b="1" i="0" smtClean="0">
                            <a:latin typeface="Cambria Math" panose="02040503050406030204" pitchFamily="18" charset="0"/>
                          </a:rPr>
                          <m:t>−</m:t>
                        </m:r>
                        <m:r>
                          <a:rPr lang="en-US" b="1">
                            <a:latin typeface="Cambria Math" panose="02040503050406030204" pitchFamily="18" charset="0"/>
                          </a:rPr>
                          <m:t>𝐀</m:t>
                        </m:r>
                      </m:e>
                      <m:sup>
                        <m:r>
                          <a:rPr lang="en-US" b="1">
                            <a:latin typeface="Cambria Math" panose="02040503050406030204" pitchFamily="18" charset="0"/>
                          </a:rPr>
                          <m:t>𝐓</m:t>
                        </m:r>
                      </m:sup>
                    </m:sSup>
                    <m:r>
                      <a:rPr lang="en-US" b="1">
                        <a:latin typeface="Cambria Math" panose="02040503050406030204" pitchFamily="18" charset="0"/>
                      </a:rPr>
                      <m:t>𝐲</m:t>
                    </m:r>
                    <m:r>
                      <a:rPr lang="en-US" b="1" i="1" smtClean="0">
                        <a:latin typeface="Cambria Math" panose="02040503050406030204" pitchFamily="18" charset="0"/>
                      </a:rPr>
                      <m:t>≤</m:t>
                    </m:r>
                    <m:r>
                      <a:rPr lang="en-US" b="1" i="0" smtClean="0">
                        <a:latin typeface="Cambria Math" panose="02040503050406030204" pitchFamily="18" charset="0"/>
                      </a:rPr>
                      <m:t>−</m:t>
                    </m:r>
                    <m:r>
                      <a:rPr lang="en-US" b="1">
                        <a:latin typeface="Cambria Math" panose="02040503050406030204" pitchFamily="18" charset="0"/>
                      </a:rPr>
                      <m:t>𝐜</m:t>
                    </m:r>
                  </m:oMath>
                </a14:m>
                <a:r>
                  <a:rPr lang="en-US" dirty="0" smtClean="0"/>
                  <a:t> for use in </a:t>
                </a:r>
                <a:r>
                  <a:rPr lang="en-US" dirty="0" err="1">
                    <a:solidFill>
                      <a:srgbClr val="0070C0"/>
                    </a:solidFill>
                    <a:latin typeface="Consolas" panose="020B0609020204030204" pitchFamily="49" charset="0"/>
                  </a:rPr>
                  <a:t>linprog</a:t>
                </a:r>
                <a:r>
                  <a:rPr lang="en-US" dirty="0" smtClean="0"/>
                  <a:t>.</a:t>
                </a:r>
              </a:p>
              <a:p>
                <a:endParaRPr lang="en-US" b="1" u="sng" dirty="0" smtClean="0">
                  <a:solidFill>
                    <a:srgbClr val="00B050"/>
                  </a:solidFill>
                </a:endParaRPr>
              </a:p>
              <a:p>
                <a:r>
                  <a:rPr lang="en-US" b="1" u="sng" dirty="0" smtClean="0">
                    <a:solidFill>
                      <a:srgbClr val="00B050"/>
                    </a:solidFill>
                  </a:rPr>
                  <a:t>Python: lpfarm.py</a:t>
                </a:r>
                <a:endParaRPr lang="en-US" b="1" u="sng" dirty="0">
                  <a:solidFill>
                    <a:srgbClr val="00B050"/>
                  </a:solidFill>
                </a:endParaRPr>
              </a:p>
            </p:txBody>
          </p:sp>
        </mc:Choice>
        <mc:Fallback xmlns="">
          <p:sp>
            <p:nvSpPr>
              <p:cNvPr id="15" name="TextBox 14"/>
              <p:cNvSpPr txBox="1">
                <a:spLocks noRot="1" noChangeAspect="1" noMove="1" noResize="1" noEditPoints="1" noAdjustHandles="1" noChangeArrowheads="1" noChangeShapeType="1" noTextEdit="1"/>
              </p:cNvSpPr>
              <p:nvPr/>
            </p:nvSpPr>
            <p:spPr>
              <a:xfrm>
                <a:off x="457200" y="1464198"/>
                <a:ext cx="2935995" cy="3985130"/>
              </a:xfrm>
              <a:prstGeom prst="rect">
                <a:avLst/>
              </a:prstGeom>
              <a:blipFill>
                <a:blip r:embed="rId4"/>
                <a:stretch>
                  <a:fillRect l="-1660" t="-765" b="-1529"/>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TextBox 6"/>
              <p:cNvSpPr txBox="1"/>
              <p:nvPr/>
            </p:nvSpPr>
            <p:spPr>
              <a:xfrm>
                <a:off x="3533021" y="1428267"/>
                <a:ext cx="5491055" cy="2031325"/>
              </a:xfrm>
              <a:prstGeom prst="rect">
                <a:avLst/>
              </a:prstGeom>
              <a:gradFill>
                <a:gsLst>
                  <a:gs pos="11000">
                    <a:schemeClr val="accent2">
                      <a:lumMod val="20000"/>
                      <a:lumOff val="80000"/>
                    </a:schemeClr>
                  </a:gs>
                  <a:gs pos="0">
                    <a:schemeClr val="accent2">
                      <a:lumMod val="20000"/>
                      <a:lumOff val="80000"/>
                    </a:schemeClr>
                  </a:gs>
                  <a:gs pos="100000">
                    <a:schemeClr val="accent2">
                      <a:lumMod val="20000"/>
                      <a:lumOff val="80000"/>
                    </a:schemeClr>
                  </a:gs>
                </a:gsLst>
                <a:lin ang="16200000" scaled="0"/>
              </a:gradFill>
            </p:spPr>
            <p:txBody>
              <a:bodyPr wrap="none" rtlCol="0">
                <a:spAutoFit/>
              </a:bodyPr>
              <a:lstStyle/>
              <a:p>
                <a:r>
                  <a:rPr lang="en-US" b="1" u="sng" dirty="0" smtClean="0"/>
                  <a:t>Dual</a:t>
                </a:r>
              </a:p>
              <a:p>
                <a:r>
                  <a:rPr lang="en-US" dirty="0" smtClean="0"/>
                  <a:t>Minimize </a:t>
                </a:r>
                <a14:m>
                  <m:oMath xmlns:m="http://schemas.openxmlformats.org/officeDocument/2006/math">
                    <m:r>
                      <a:rPr lang="en-US" b="0" i="1" smtClean="0">
                        <a:latin typeface="Cambria Math" panose="02040503050406030204" pitchFamily="18" charset="0"/>
                      </a:rPr>
                      <m:t>𝑔</m:t>
                    </m:r>
                    <m:r>
                      <a:rPr lang="en-US" b="0" i="1" smtClean="0">
                        <a:latin typeface="Cambria Math" panose="02040503050406030204" pitchFamily="18" charset="0"/>
                      </a:rPr>
                      <m:t>(</m:t>
                    </m:r>
                    <m:r>
                      <a:rPr lang="en-US" b="1" i="0" smtClean="0">
                        <a:latin typeface="Cambria Math" panose="02040503050406030204" pitchFamily="18" charset="0"/>
                      </a:rPr>
                      <m:t>𝐲</m:t>
                    </m:r>
                    <m:r>
                      <a:rPr lang="en-US" b="0" i="1" smtClean="0">
                        <a:latin typeface="Cambria Math" panose="02040503050406030204" pitchFamily="18" charset="0"/>
                      </a:rPr>
                      <m:t>)</m:t>
                    </m:r>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10</m:t>
                        </m:r>
                        <m:r>
                          <a:rPr lang="en-US" i="1">
                            <a:latin typeface="Cambria Math" panose="02040503050406030204" pitchFamily="18" charset="0"/>
                          </a:rPr>
                          <m:t>00</m:t>
                        </m:r>
                        <m:r>
                          <a:rPr lang="en-US" b="0" i="1" smtClean="0">
                            <a:latin typeface="Cambria Math" panose="02040503050406030204" pitchFamily="18" charset="0"/>
                          </a:rPr>
                          <m:t>𝑦</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3</m:t>
                        </m:r>
                        <m:r>
                          <a:rPr lang="en-US" i="1">
                            <a:latin typeface="Cambria Math" panose="02040503050406030204" pitchFamily="18" charset="0"/>
                          </a:rPr>
                          <m:t>00</m:t>
                        </m:r>
                        <m:r>
                          <a:rPr lang="en-US" b="0" i="1" smtClean="0">
                            <a:latin typeface="Cambria Math" panose="02040503050406030204" pitchFamily="18" charset="0"/>
                          </a:rPr>
                          <m:t>𝑦</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6</m:t>
                        </m:r>
                        <m:r>
                          <a:rPr lang="en-US" i="1">
                            <a:latin typeface="Cambria Math" panose="02040503050406030204" pitchFamily="18" charset="0"/>
                          </a:rPr>
                          <m:t>25</m:t>
                        </m:r>
                        <m:r>
                          <a:rPr lang="en-US" b="0" i="1" smtClean="0">
                            <a:latin typeface="Cambria Math" panose="02040503050406030204" pitchFamily="18" charset="0"/>
                          </a:rPr>
                          <m:t>𝑦</m:t>
                        </m:r>
                      </m:e>
                      <m:sub>
                        <m:r>
                          <a:rPr lang="en-US" i="1">
                            <a:latin typeface="Cambria Math" panose="02040503050406030204" pitchFamily="18" charset="0"/>
                          </a:rPr>
                          <m:t>3</m:t>
                        </m:r>
                      </m:sub>
                    </m:sSub>
                  </m:oMath>
                </a14:m>
                <a:r>
                  <a:rPr lang="en-US" dirty="0" smtClean="0"/>
                  <a:t> subject to</a:t>
                </a:r>
              </a:p>
              <a:p>
                <a:endParaRPr lang="en-US" dirty="0"/>
              </a:p>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3.0</m:t>
                      </m:r>
                      <m:sSub>
                        <m:sSubPr>
                          <m:ctrlPr>
                            <a:rPr lang="en-US" i="1">
                              <a:latin typeface="Cambria Math" panose="02040503050406030204" pitchFamily="18" charset="0"/>
                            </a:rPr>
                          </m:ctrlPr>
                        </m:sSubPr>
                        <m:e>
                          <m:r>
                            <a:rPr lang="en-US" b="0" i="1" smtClean="0">
                              <a:latin typeface="Cambria Math" panose="02040503050406030204" pitchFamily="18" charset="0"/>
                            </a:rPr>
                            <m:t>𝑦</m:t>
                          </m:r>
                        </m:e>
                        <m:sub>
                          <m:r>
                            <a:rPr lang="en-US" i="1">
                              <a:latin typeface="Cambria Math" panose="02040503050406030204" pitchFamily="18" charset="0"/>
                            </a:rPr>
                            <m:t>1</m:t>
                          </m:r>
                        </m:sub>
                      </m:sSub>
                      <m:r>
                        <a:rPr lang="en-US" i="1">
                          <a:latin typeface="Cambria Math" panose="02040503050406030204" pitchFamily="18" charset="0"/>
                        </a:rPr>
                        <m:t>+</m:t>
                      </m:r>
                      <m:r>
                        <a:rPr lang="en-US" b="0" i="1" smtClean="0">
                          <a:latin typeface="Cambria Math" panose="02040503050406030204" pitchFamily="18" charset="0"/>
                        </a:rPr>
                        <m:t>0.8</m:t>
                      </m:r>
                      <m:sSub>
                        <m:sSubPr>
                          <m:ctrlPr>
                            <a:rPr lang="en-US" i="1">
                              <a:latin typeface="Cambria Math" panose="02040503050406030204" pitchFamily="18" charset="0"/>
                            </a:rPr>
                          </m:ctrlPr>
                        </m:sSubPr>
                        <m:e>
                          <m:r>
                            <a:rPr lang="en-US" b="0" i="1" smtClean="0">
                              <a:latin typeface="Cambria Math" panose="02040503050406030204" pitchFamily="18" charset="0"/>
                            </a:rPr>
                            <m:t>𝑦</m:t>
                          </m:r>
                        </m:e>
                        <m:sub>
                          <m:r>
                            <a:rPr lang="en-US" i="1">
                              <a:latin typeface="Cambria Math" panose="02040503050406030204" pitchFamily="18" charset="0"/>
                            </a:rPr>
                            <m:t>2</m:t>
                          </m:r>
                        </m:sub>
                      </m:sSub>
                      <m:r>
                        <a:rPr lang="en-US" i="1">
                          <a:latin typeface="Cambria Math" panose="02040503050406030204" pitchFamily="18" charset="0"/>
                        </a:rPr>
                        <m:t>+1</m:t>
                      </m:r>
                      <m:sSub>
                        <m:sSubPr>
                          <m:ctrlPr>
                            <a:rPr lang="en-US" i="1">
                              <a:latin typeface="Cambria Math" panose="02040503050406030204" pitchFamily="18" charset="0"/>
                            </a:rPr>
                          </m:ctrlPr>
                        </m:sSubPr>
                        <m:e>
                          <m:r>
                            <a:rPr lang="en-US" b="0" i="1" smtClean="0">
                              <a:latin typeface="Cambria Math" panose="02040503050406030204" pitchFamily="18" charset="0"/>
                            </a:rPr>
                            <m:t>𝑦</m:t>
                          </m:r>
                        </m:e>
                        <m:sub>
                          <m:r>
                            <a:rPr lang="en-US" i="1">
                              <a:latin typeface="Cambria Math" panose="02040503050406030204" pitchFamily="18" charset="0"/>
                            </a:rPr>
                            <m:t>3</m:t>
                          </m:r>
                        </m:sub>
                      </m:sSub>
                      <m:r>
                        <a:rPr lang="en-US" b="0" i="1" smtClean="0">
                          <a:latin typeface="Cambria Math" panose="02040503050406030204" pitchFamily="18" charset="0"/>
                        </a:rPr>
                        <m:t>≥400</m:t>
                      </m:r>
                    </m:oMath>
                  </m:oMathPara>
                </a14:m>
                <a:endParaRPr lang="en-US" dirty="0" smtClean="0"/>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1.0</m:t>
                      </m:r>
                      <m:sSub>
                        <m:sSubPr>
                          <m:ctrlPr>
                            <a:rPr lang="en-US" i="1">
                              <a:latin typeface="Cambria Math" panose="02040503050406030204" pitchFamily="18" charset="0"/>
                            </a:rPr>
                          </m:ctrlPr>
                        </m:sSubPr>
                        <m:e>
                          <m:r>
                            <a:rPr lang="en-US" b="0" i="1" smtClean="0">
                              <a:latin typeface="Cambria Math" panose="02040503050406030204" pitchFamily="18" charset="0"/>
                            </a:rPr>
                            <m:t>𝑦</m:t>
                          </m:r>
                        </m:e>
                        <m:sub>
                          <m:r>
                            <a:rPr lang="en-US" i="1">
                              <a:latin typeface="Cambria Math" panose="02040503050406030204" pitchFamily="18" charset="0"/>
                            </a:rPr>
                            <m:t>1</m:t>
                          </m:r>
                        </m:sub>
                      </m:sSub>
                      <m:r>
                        <a:rPr lang="en-US" i="1">
                          <a:latin typeface="Cambria Math" panose="02040503050406030204" pitchFamily="18" charset="0"/>
                        </a:rPr>
                        <m:t>+0.2</m:t>
                      </m:r>
                      <m:sSub>
                        <m:sSubPr>
                          <m:ctrlPr>
                            <a:rPr lang="en-US" i="1">
                              <a:latin typeface="Cambria Math" panose="02040503050406030204" pitchFamily="18" charset="0"/>
                            </a:rPr>
                          </m:ctrlPr>
                        </m:sSubPr>
                        <m:e>
                          <m:r>
                            <a:rPr lang="en-US" b="0" i="1" smtClean="0">
                              <a:latin typeface="Cambria Math" panose="02040503050406030204" pitchFamily="18" charset="0"/>
                            </a:rPr>
                            <m:t>𝑦</m:t>
                          </m:r>
                        </m:e>
                        <m:sub>
                          <m:r>
                            <a:rPr lang="en-US" i="1">
                              <a:latin typeface="Cambria Math" panose="02040503050406030204" pitchFamily="18" charset="0"/>
                            </a:rPr>
                            <m:t>2</m:t>
                          </m:r>
                        </m:sub>
                      </m:sSub>
                      <m:r>
                        <a:rPr lang="en-US" i="1">
                          <a:latin typeface="Cambria Math" panose="02040503050406030204" pitchFamily="18" charset="0"/>
                        </a:rPr>
                        <m:t>+</m:t>
                      </m:r>
                      <m:r>
                        <a:rPr lang="en-US" b="0" i="1" smtClean="0">
                          <a:latin typeface="Cambria Math" panose="02040503050406030204" pitchFamily="18" charset="0"/>
                        </a:rPr>
                        <m:t>1</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3</m:t>
                          </m:r>
                        </m:sub>
                      </m:sSub>
                      <m:r>
                        <a:rPr lang="en-US" b="0" i="1" smtClean="0">
                          <a:latin typeface="Cambria Math" panose="02040503050406030204" pitchFamily="18" charset="0"/>
                        </a:rPr>
                        <m:t>≥</m:t>
                      </m:r>
                      <m:r>
                        <a:rPr lang="en-US" b="0" i="1" smtClean="0">
                          <a:latin typeface="Cambria Math" panose="02040503050406030204" pitchFamily="18" charset="0"/>
                        </a:rPr>
                        <m:t>2</m:t>
                      </m:r>
                      <m:r>
                        <a:rPr lang="en-US" b="0" i="1" smtClean="0">
                          <a:latin typeface="Cambria Math" panose="02040503050406030204" pitchFamily="18" charset="0"/>
                        </a:rPr>
                        <m:t>00</m:t>
                      </m:r>
                    </m:oMath>
                  </m:oMathPara>
                </a14:m>
                <a:endParaRPr lang="en-US" dirty="0" smtClean="0"/>
              </a:p>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1.5</m:t>
                          </m:r>
                          <m:r>
                            <a:rPr lang="en-US" b="0" i="1" smtClean="0">
                              <a:latin typeface="Cambria Math" panose="02040503050406030204" pitchFamily="18" charset="0"/>
                            </a:rPr>
                            <m:t>𝑦</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0.3</m:t>
                          </m:r>
                          <m:r>
                            <a:rPr lang="en-US" b="0" i="1" smtClean="0">
                              <a:latin typeface="Cambria Math" panose="02040503050406030204" pitchFamily="18" charset="0"/>
                            </a:rPr>
                            <m:t>𝑦</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1</m:t>
                          </m:r>
                          <m:r>
                            <a:rPr lang="en-US" b="0" i="1" smtClean="0">
                              <a:latin typeface="Cambria Math" panose="02040503050406030204" pitchFamily="18" charset="0"/>
                            </a:rPr>
                            <m:t>𝑦</m:t>
                          </m:r>
                        </m:e>
                        <m:sub>
                          <m:r>
                            <a:rPr lang="en-US" i="1">
                              <a:latin typeface="Cambria Math" panose="02040503050406030204" pitchFamily="18" charset="0"/>
                            </a:rPr>
                            <m:t>3</m:t>
                          </m:r>
                        </m:sub>
                      </m:sSub>
                      <m:r>
                        <a:rPr lang="en-US" b="0" i="1" smtClean="0">
                          <a:latin typeface="Cambria Math" panose="02040503050406030204" pitchFamily="18" charset="0"/>
                        </a:rPr>
                        <m:t>≥250</m:t>
                      </m:r>
                    </m:oMath>
                  </m:oMathPara>
                </a14:m>
                <a:endParaRPr lang="en-US" dirty="0" smtClean="0"/>
              </a:p>
              <a:p>
                <a:r>
                  <a:rPr lang="en-US" dirty="0" smtClean="0"/>
                  <a:t>and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𝑦</m:t>
                        </m:r>
                      </m:e>
                      <m:sub>
                        <m:r>
                          <a:rPr lang="en-US" i="1">
                            <a:latin typeface="Cambria Math" panose="02040503050406030204" pitchFamily="18" charset="0"/>
                          </a:rPr>
                          <m:t>1</m:t>
                        </m:r>
                      </m:sub>
                    </m:sSub>
                    <m:r>
                      <a:rPr lang="en-US" i="1">
                        <a:latin typeface="Cambria Math" panose="02040503050406030204" pitchFamily="18" charset="0"/>
                      </a:rPr>
                      <m:t>≥0, </m:t>
                    </m:r>
                    <m:sSub>
                      <m:sSubPr>
                        <m:ctrlPr>
                          <a:rPr lang="en-US" i="1">
                            <a:latin typeface="Cambria Math" panose="02040503050406030204" pitchFamily="18" charset="0"/>
                          </a:rPr>
                        </m:ctrlPr>
                      </m:sSubPr>
                      <m:e>
                        <m:r>
                          <a:rPr lang="en-US" b="0" i="1" smtClean="0">
                            <a:latin typeface="Cambria Math" panose="02040503050406030204" pitchFamily="18" charset="0"/>
                          </a:rPr>
                          <m:t>𝑦</m:t>
                        </m:r>
                      </m:e>
                      <m:sub>
                        <m:r>
                          <a:rPr lang="en-US" i="1">
                            <a:latin typeface="Cambria Math" panose="02040503050406030204" pitchFamily="18" charset="0"/>
                          </a:rPr>
                          <m:t>2</m:t>
                        </m:r>
                      </m:sub>
                    </m:sSub>
                    <m:r>
                      <a:rPr lang="en-US" i="1">
                        <a:latin typeface="Cambria Math" panose="02040503050406030204" pitchFamily="18" charset="0"/>
                      </a:rPr>
                      <m:t>≥0, </m:t>
                    </m:r>
                    <m:sSub>
                      <m:sSubPr>
                        <m:ctrlPr>
                          <a:rPr lang="en-US" i="1">
                            <a:latin typeface="Cambria Math" panose="02040503050406030204" pitchFamily="18" charset="0"/>
                          </a:rPr>
                        </m:ctrlPr>
                      </m:sSubPr>
                      <m:e>
                        <m:r>
                          <a:rPr lang="en-US" b="0" i="1" smtClean="0">
                            <a:latin typeface="Cambria Math" panose="02040503050406030204" pitchFamily="18" charset="0"/>
                          </a:rPr>
                          <m:t>𝑦</m:t>
                        </m:r>
                      </m:e>
                      <m:sub>
                        <m:r>
                          <a:rPr lang="en-US" i="1">
                            <a:latin typeface="Cambria Math" panose="02040503050406030204" pitchFamily="18" charset="0"/>
                          </a:rPr>
                          <m:t>3</m:t>
                        </m:r>
                      </m:sub>
                    </m:sSub>
                    <m:r>
                      <a:rPr lang="en-US" i="1">
                        <a:latin typeface="Cambria Math" panose="02040503050406030204" pitchFamily="18" charset="0"/>
                      </a:rPr>
                      <m:t>≥0</m:t>
                    </m:r>
                  </m:oMath>
                </a14:m>
                <a:endParaRPr lang="en-US" dirty="0"/>
              </a:p>
            </p:txBody>
          </p:sp>
        </mc:Choice>
        <mc:Fallback>
          <p:sp>
            <p:nvSpPr>
              <p:cNvPr id="7" name="TextBox 6"/>
              <p:cNvSpPr txBox="1">
                <a:spLocks noRot="1" noChangeAspect="1" noMove="1" noResize="1" noEditPoints="1" noAdjustHandles="1" noChangeArrowheads="1" noChangeShapeType="1" noTextEdit="1"/>
              </p:cNvSpPr>
              <p:nvPr/>
            </p:nvSpPr>
            <p:spPr>
              <a:xfrm>
                <a:off x="3533021" y="1428267"/>
                <a:ext cx="5491055" cy="2031325"/>
              </a:xfrm>
              <a:prstGeom prst="rect">
                <a:avLst/>
              </a:prstGeom>
              <a:blipFill>
                <a:blip r:embed="rId5"/>
                <a:stretch>
                  <a:fillRect l="-1000" t="-1497" b="-3593"/>
                </a:stretch>
              </a:blipFill>
            </p:spPr>
            <p:txBody>
              <a:bodyPr/>
              <a:lstStyle/>
              <a:p>
                <a:r>
                  <a:rPr lang="en-US">
                    <a:noFill/>
                  </a:rPr>
                  <a:t> </a:t>
                </a:r>
              </a:p>
            </p:txBody>
          </p:sp>
        </mc:Fallback>
      </mc:AlternateContent>
    </p:spTree>
    <p:extLst>
      <p:ext uri="{BB962C8B-B14F-4D97-AF65-F5344CB8AC3E}">
        <p14:creationId xmlns:p14="http://schemas.microsoft.com/office/powerpoint/2010/main" val="2161469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animEffect transition="in" filter="fade">
                                      <p:cBhvr>
                                        <p:cTn id="7" dur="500"/>
                                        <p:tgtEl>
                                          <p:spTgt spid="1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11">
                                            <p:txEl>
                                              <p:pRg st="2" end="2"/>
                                            </p:txEl>
                                          </p:spTgt>
                                        </p:tgtEl>
                                        <p:attrNameLst>
                                          <p:attrName>style.visibility</p:attrName>
                                        </p:attrNameLst>
                                      </p:cBhvr>
                                      <p:to>
                                        <p:strVal val="visible"/>
                                      </p:to>
                                    </p:set>
                                    <p:animEffect transition="in" filter="fade">
                                      <p:cBhvr>
                                        <p:cTn id="12" dur="1000"/>
                                        <p:tgtEl>
                                          <p:spTgt spid="11">
                                            <p:txEl>
                                              <p:pRg st="2" end="2"/>
                                            </p:txEl>
                                          </p:spTgt>
                                        </p:tgtEl>
                                      </p:cBhvr>
                                    </p:animEffect>
                                    <p:anim calcmode="lin" valueType="num">
                                      <p:cBhvr>
                                        <p:cTn id="13" dur="1000" fill="hold"/>
                                        <p:tgtEl>
                                          <p:spTgt spid="11">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11">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11">
                                            <p:txEl>
                                              <p:pRg st="3" end="3"/>
                                            </p:txEl>
                                          </p:spTgt>
                                        </p:tgtEl>
                                        <p:attrNameLst>
                                          <p:attrName>style.visibility</p:attrName>
                                        </p:attrNameLst>
                                      </p:cBhvr>
                                      <p:to>
                                        <p:strVal val="visible"/>
                                      </p:to>
                                    </p:set>
                                    <p:animEffect transition="in" filter="fade">
                                      <p:cBhvr>
                                        <p:cTn id="19" dur="1000"/>
                                        <p:tgtEl>
                                          <p:spTgt spid="11">
                                            <p:txEl>
                                              <p:pRg st="3" end="3"/>
                                            </p:txEl>
                                          </p:spTgt>
                                        </p:tgtEl>
                                      </p:cBhvr>
                                    </p:animEffect>
                                    <p:anim calcmode="lin" valueType="num">
                                      <p:cBhvr>
                                        <p:cTn id="20" dur="1000" fill="hold"/>
                                        <p:tgtEl>
                                          <p:spTgt spid="11">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11">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11">
                                            <p:txEl>
                                              <p:pRg st="4" end="4"/>
                                            </p:txEl>
                                          </p:spTgt>
                                        </p:tgtEl>
                                        <p:attrNameLst>
                                          <p:attrName>style.visibility</p:attrName>
                                        </p:attrNameLst>
                                      </p:cBhvr>
                                      <p:to>
                                        <p:strVal val="visible"/>
                                      </p:to>
                                    </p:set>
                                    <p:animEffect transition="in" filter="fade">
                                      <p:cBhvr>
                                        <p:cTn id="26" dur="1000"/>
                                        <p:tgtEl>
                                          <p:spTgt spid="11">
                                            <p:txEl>
                                              <p:pRg st="4" end="4"/>
                                            </p:txEl>
                                          </p:spTgt>
                                        </p:tgtEl>
                                      </p:cBhvr>
                                    </p:animEffect>
                                    <p:anim calcmode="lin" valueType="num">
                                      <p:cBhvr>
                                        <p:cTn id="27" dur="1000" fill="hold"/>
                                        <p:tgtEl>
                                          <p:spTgt spid="11">
                                            <p:txEl>
                                              <p:pRg st="4" end="4"/>
                                            </p:txEl>
                                          </p:spTgt>
                                        </p:tgtEl>
                                        <p:attrNameLst>
                                          <p:attrName>ppt_x</p:attrName>
                                        </p:attrNameLst>
                                      </p:cBhvr>
                                      <p:tavLst>
                                        <p:tav tm="0">
                                          <p:val>
                                            <p:strVal val="#ppt_x"/>
                                          </p:val>
                                        </p:tav>
                                        <p:tav tm="100000">
                                          <p:val>
                                            <p:strVal val="#ppt_x"/>
                                          </p:val>
                                        </p:tav>
                                      </p:tavLst>
                                    </p:anim>
                                    <p:anim calcmode="lin" valueType="num">
                                      <p:cBhvr>
                                        <p:cTn id="28" dur="1000" fill="hold"/>
                                        <p:tgtEl>
                                          <p:spTgt spid="11">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fade">
                                      <p:cBhvr>
                                        <p:cTn id="3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dirty="0" smtClean="0">
                <a:solidFill>
                  <a:schemeClr val="bg1"/>
                </a:solidFill>
              </a:rPr>
              <a:t>Farm Example: Dual Solution</a:t>
            </a:r>
            <a:endParaRPr lang="en-US" sz="3900" dirty="0">
              <a:solidFill>
                <a:schemeClr val="bg1"/>
              </a:solidFill>
            </a:endParaRP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Image result for brian beaver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12" name="TextBox 11"/>
              <p:cNvSpPr txBox="1"/>
              <p:nvPr/>
            </p:nvSpPr>
            <p:spPr>
              <a:xfrm>
                <a:off x="454024" y="3759465"/>
                <a:ext cx="8226425" cy="1446550"/>
              </a:xfrm>
              <a:prstGeom prst="rect">
                <a:avLst/>
              </a:prstGeom>
              <a:noFill/>
            </p:spPr>
            <p:txBody>
              <a:bodyPr wrap="square" rtlCol="0">
                <a:spAutoFit/>
              </a:bodyPr>
              <a:lstStyle/>
              <a:p>
                <a:r>
                  <a:rPr lang="en-US" sz="2200" dirty="0" smtClean="0"/>
                  <a:t>The output from our program tells us that the minimum occurs at</a:t>
                </a:r>
              </a:p>
              <a:p>
                <a14:m>
                  <m:oMath xmlns:m="http://schemas.openxmlformats.org/officeDocument/2006/math">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𝑦</m:t>
                        </m:r>
                      </m:e>
                      <m:sub>
                        <m:r>
                          <a:rPr lang="en-US" sz="2200" b="0" i="1" smtClean="0">
                            <a:latin typeface="Cambria Math" panose="02040503050406030204" pitchFamily="18" charset="0"/>
                          </a:rPr>
                          <m:t>1</m:t>
                        </m:r>
                      </m:sub>
                    </m:sSub>
                    <m:r>
                      <a:rPr lang="en-US" sz="2200" b="0" i="1" smtClean="0">
                        <a:latin typeface="Cambria Math" panose="02040503050406030204" pitchFamily="18" charset="0"/>
                      </a:rPr>
                      <m:t>=100.0 </m:t>
                    </m:r>
                  </m:oMath>
                </a14:m>
                <a:r>
                  <a:rPr lang="en-US" sz="2200" dirty="0" smtClean="0"/>
                  <a:t>		</a:t>
                </a:r>
                <a14:m>
                  <m:oMath xmlns:m="http://schemas.openxmlformats.org/officeDocument/2006/math">
                    <m:sSub>
                      <m:sSubPr>
                        <m:ctrlPr>
                          <a:rPr lang="en-US" sz="2200" i="1">
                            <a:latin typeface="Cambria Math" panose="02040503050406030204" pitchFamily="18" charset="0"/>
                          </a:rPr>
                        </m:ctrlPr>
                      </m:sSubPr>
                      <m:e>
                        <m:r>
                          <a:rPr lang="en-US" sz="2200" b="0" i="1" smtClean="0">
                            <a:latin typeface="Cambria Math" panose="02040503050406030204" pitchFamily="18" charset="0"/>
                          </a:rPr>
                          <m:t>𝑦</m:t>
                        </m:r>
                      </m:e>
                      <m:sub>
                        <m:r>
                          <a:rPr lang="en-US" sz="2200" b="0" i="1" smtClean="0">
                            <a:latin typeface="Cambria Math" panose="02040503050406030204" pitchFamily="18" charset="0"/>
                          </a:rPr>
                          <m:t>2</m:t>
                        </m:r>
                      </m:sub>
                    </m:sSub>
                    <m:r>
                      <a:rPr lang="en-US" sz="2200" b="0" i="1" smtClean="0">
                        <a:latin typeface="Cambria Math" panose="02040503050406030204" pitchFamily="18" charset="0"/>
                      </a:rPr>
                      <m:t>=0.0</m:t>
                    </m:r>
                    <m:r>
                      <a:rPr lang="en-US" sz="2200" i="1">
                        <a:latin typeface="Cambria Math" panose="02040503050406030204" pitchFamily="18" charset="0"/>
                      </a:rPr>
                      <m:t> </m:t>
                    </m:r>
                  </m:oMath>
                </a14:m>
                <a:r>
                  <a:rPr lang="en-US" sz="2200" dirty="0" smtClean="0"/>
                  <a:t>		</a:t>
                </a:r>
                <a14:m>
                  <m:oMath xmlns:m="http://schemas.openxmlformats.org/officeDocument/2006/math">
                    <m:sSub>
                      <m:sSubPr>
                        <m:ctrlPr>
                          <a:rPr lang="en-US" sz="2200" i="1">
                            <a:latin typeface="Cambria Math" panose="02040503050406030204" pitchFamily="18" charset="0"/>
                          </a:rPr>
                        </m:ctrlPr>
                      </m:sSubPr>
                      <m:e>
                        <m:r>
                          <a:rPr lang="en-US" sz="2200" b="0" i="1" smtClean="0">
                            <a:latin typeface="Cambria Math" panose="02040503050406030204" pitchFamily="18" charset="0"/>
                          </a:rPr>
                          <m:t>𝑦</m:t>
                        </m:r>
                      </m:e>
                      <m:sub>
                        <m:r>
                          <a:rPr lang="en-US" sz="2200" b="0" i="1" smtClean="0">
                            <a:latin typeface="Cambria Math" panose="02040503050406030204" pitchFamily="18" charset="0"/>
                          </a:rPr>
                          <m:t>3</m:t>
                        </m:r>
                      </m:sub>
                    </m:sSub>
                    <m:r>
                      <a:rPr lang="en-US" sz="2200" i="1">
                        <a:latin typeface="Cambria Math" panose="02040503050406030204" pitchFamily="18" charset="0"/>
                      </a:rPr>
                      <m:t>=</m:t>
                    </m:r>
                    <m:r>
                      <a:rPr lang="en-US" sz="2200" b="0" i="1" smtClean="0">
                        <a:latin typeface="Cambria Math" panose="02040503050406030204" pitchFamily="18" charset="0"/>
                      </a:rPr>
                      <m:t>100.0</m:t>
                    </m:r>
                    <m:r>
                      <a:rPr lang="en-US" sz="2200" i="1">
                        <a:latin typeface="Cambria Math" panose="02040503050406030204" pitchFamily="18" charset="0"/>
                      </a:rPr>
                      <m:t> </m:t>
                    </m:r>
                  </m:oMath>
                </a14:m>
                <a:r>
                  <a:rPr lang="en-US" sz="2200" dirty="0" smtClean="0"/>
                  <a:t>     </a:t>
                </a:r>
              </a:p>
              <a:p>
                <a:r>
                  <a:rPr lang="en-US" sz="2200" dirty="0" smtClean="0"/>
                  <a:t>giving us an optimal solution of </a:t>
                </a:r>
                <a14:m>
                  <m:oMath xmlns:m="http://schemas.openxmlformats.org/officeDocument/2006/math">
                    <m:r>
                      <a:rPr lang="en-US" sz="2200" i="1">
                        <a:latin typeface="Cambria Math" panose="02040503050406030204" pitchFamily="18" charset="0"/>
                      </a:rPr>
                      <m:t>𝑔</m:t>
                    </m:r>
                    <m:r>
                      <a:rPr lang="en-US" sz="2200" i="1">
                        <a:latin typeface="Cambria Math" panose="02040503050406030204" pitchFamily="18" charset="0"/>
                      </a:rPr>
                      <m:t>(</m:t>
                    </m:r>
                    <m:r>
                      <a:rPr lang="en-US" sz="2200" b="1">
                        <a:latin typeface="Cambria Math" panose="02040503050406030204" pitchFamily="18" charset="0"/>
                      </a:rPr>
                      <m:t>𝐲</m:t>
                    </m:r>
                    <m:r>
                      <a:rPr lang="en-US" sz="2200" i="1">
                        <a:latin typeface="Cambria Math" panose="02040503050406030204" pitchFamily="18" charset="0"/>
                      </a:rPr>
                      <m:t>)=</m:t>
                    </m:r>
                    <m:r>
                      <a:rPr lang="en-US" sz="2200" b="0" i="1" smtClean="0">
                        <a:latin typeface="Cambria Math" panose="02040503050406030204" pitchFamily="18" charset="0"/>
                      </a:rPr>
                      <m:t>162,500</m:t>
                    </m:r>
                  </m:oMath>
                </a14:m>
                <a:r>
                  <a:rPr lang="en-US" sz="2200" dirty="0" smtClean="0"/>
                  <a:t>, as guaranteed by the Strong Duality Theorem.</a:t>
                </a:r>
                <a:endParaRPr lang="en-US" sz="2200" dirty="0"/>
              </a:p>
            </p:txBody>
          </p:sp>
        </mc:Choice>
        <mc:Fallback xmlns="">
          <p:sp>
            <p:nvSpPr>
              <p:cNvPr id="12" name="TextBox 11"/>
              <p:cNvSpPr txBox="1">
                <a:spLocks noRot="1" noChangeAspect="1" noMove="1" noResize="1" noEditPoints="1" noAdjustHandles="1" noChangeArrowheads="1" noChangeShapeType="1" noTextEdit="1"/>
              </p:cNvSpPr>
              <p:nvPr/>
            </p:nvSpPr>
            <p:spPr>
              <a:xfrm>
                <a:off x="454024" y="3759465"/>
                <a:ext cx="8226425" cy="1446550"/>
              </a:xfrm>
              <a:prstGeom prst="rect">
                <a:avLst/>
              </a:prstGeom>
              <a:blipFill>
                <a:blip r:embed="rId4"/>
                <a:stretch>
                  <a:fillRect l="-963" t="-2954" r="-1333" b="-759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TextBox 6"/>
              <p:cNvSpPr txBox="1"/>
              <p:nvPr/>
            </p:nvSpPr>
            <p:spPr>
              <a:xfrm>
                <a:off x="454024" y="1572889"/>
                <a:ext cx="5491055" cy="2031325"/>
              </a:xfrm>
              <a:prstGeom prst="rect">
                <a:avLst/>
              </a:prstGeom>
              <a:gradFill>
                <a:gsLst>
                  <a:gs pos="11000">
                    <a:schemeClr val="accent2">
                      <a:lumMod val="20000"/>
                      <a:lumOff val="80000"/>
                    </a:schemeClr>
                  </a:gs>
                  <a:gs pos="0">
                    <a:schemeClr val="accent2">
                      <a:lumMod val="20000"/>
                      <a:lumOff val="80000"/>
                    </a:schemeClr>
                  </a:gs>
                  <a:gs pos="100000">
                    <a:schemeClr val="accent2">
                      <a:lumMod val="20000"/>
                      <a:lumOff val="80000"/>
                    </a:schemeClr>
                  </a:gs>
                </a:gsLst>
                <a:lin ang="16200000" scaled="0"/>
              </a:gradFill>
            </p:spPr>
            <p:txBody>
              <a:bodyPr wrap="none" rtlCol="0">
                <a:spAutoFit/>
              </a:bodyPr>
              <a:lstStyle/>
              <a:p>
                <a:r>
                  <a:rPr lang="en-US" b="1" u="sng" dirty="0" smtClean="0"/>
                  <a:t>Dual</a:t>
                </a:r>
              </a:p>
              <a:p>
                <a:r>
                  <a:rPr lang="en-US" dirty="0" smtClean="0"/>
                  <a:t>Minimize </a:t>
                </a:r>
                <a14:m>
                  <m:oMath xmlns:m="http://schemas.openxmlformats.org/officeDocument/2006/math">
                    <m:r>
                      <a:rPr lang="en-US" b="0" i="1" smtClean="0">
                        <a:latin typeface="Cambria Math" panose="02040503050406030204" pitchFamily="18" charset="0"/>
                      </a:rPr>
                      <m:t>𝑔</m:t>
                    </m:r>
                    <m:r>
                      <a:rPr lang="en-US" b="0" i="1" smtClean="0">
                        <a:latin typeface="Cambria Math" panose="02040503050406030204" pitchFamily="18" charset="0"/>
                      </a:rPr>
                      <m:t>(</m:t>
                    </m:r>
                    <m:r>
                      <a:rPr lang="en-US" b="1" i="0" smtClean="0">
                        <a:latin typeface="Cambria Math" panose="02040503050406030204" pitchFamily="18" charset="0"/>
                      </a:rPr>
                      <m:t>𝐲</m:t>
                    </m:r>
                    <m:r>
                      <a:rPr lang="en-US" b="0" i="1" smtClean="0">
                        <a:latin typeface="Cambria Math" panose="02040503050406030204" pitchFamily="18" charset="0"/>
                      </a:rPr>
                      <m:t>)</m:t>
                    </m:r>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10</m:t>
                        </m:r>
                        <m:r>
                          <a:rPr lang="en-US" i="1">
                            <a:latin typeface="Cambria Math" panose="02040503050406030204" pitchFamily="18" charset="0"/>
                          </a:rPr>
                          <m:t>00</m:t>
                        </m:r>
                        <m:r>
                          <a:rPr lang="en-US" b="0" i="1" smtClean="0">
                            <a:latin typeface="Cambria Math" panose="02040503050406030204" pitchFamily="18" charset="0"/>
                          </a:rPr>
                          <m:t>𝑦</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3</m:t>
                        </m:r>
                        <m:r>
                          <a:rPr lang="en-US" i="1">
                            <a:latin typeface="Cambria Math" panose="02040503050406030204" pitchFamily="18" charset="0"/>
                          </a:rPr>
                          <m:t>00</m:t>
                        </m:r>
                        <m:r>
                          <a:rPr lang="en-US" b="0" i="1" smtClean="0">
                            <a:latin typeface="Cambria Math" panose="02040503050406030204" pitchFamily="18" charset="0"/>
                          </a:rPr>
                          <m:t>𝑦</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6</m:t>
                        </m:r>
                        <m:r>
                          <a:rPr lang="en-US" i="1">
                            <a:latin typeface="Cambria Math" panose="02040503050406030204" pitchFamily="18" charset="0"/>
                          </a:rPr>
                          <m:t>25</m:t>
                        </m:r>
                        <m:r>
                          <a:rPr lang="en-US" b="0" i="1" smtClean="0">
                            <a:latin typeface="Cambria Math" panose="02040503050406030204" pitchFamily="18" charset="0"/>
                          </a:rPr>
                          <m:t>𝑦</m:t>
                        </m:r>
                      </m:e>
                      <m:sub>
                        <m:r>
                          <a:rPr lang="en-US" i="1">
                            <a:latin typeface="Cambria Math" panose="02040503050406030204" pitchFamily="18" charset="0"/>
                          </a:rPr>
                          <m:t>3</m:t>
                        </m:r>
                      </m:sub>
                    </m:sSub>
                  </m:oMath>
                </a14:m>
                <a:r>
                  <a:rPr lang="en-US" dirty="0" smtClean="0"/>
                  <a:t> subject to</a:t>
                </a:r>
              </a:p>
              <a:p>
                <a:endParaRPr lang="en-US" dirty="0"/>
              </a:p>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3.0</m:t>
                      </m:r>
                      <m:sSub>
                        <m:sSubPr>
                          <m:ctrlPr>
                            <a:rPr lang="en-US" i="1">
                              <a:latin typeface="Cambria Math" panose="02040503050406030204" pitchFamily="18" charset="0"/>
                            </a:rPr>
                          </m:ctrlPr>
                        </m:sSubPr>
                        <m:e>
                          <m:r>
                            <a:rPr lang="en-US" b="0" i="1" smtClean="0">
                              <a:latin typeface="Cambria Math" panose="02040503050406030204" pitchFamily="18" charset="0"/>
                            </a:rPr>
                            <m:t>𝑦</m:t>
                          </m:r>
                        </m:e>
                        <m:sub>
                          <m:r>
                            <a:rPr lang="en-US" i="1">
                              <a:latin typeface="Cambria Math" panose="02040503050406030204" pitchFamily="18" charset="0"/>
                            </a:rPr>
                            <m:t>1</m:t>
                          </m:r>
                        </m:sub>
                      </m:sSub>
                      <m:r>
                        <a:rPr lang="en-US" i="1">
                          <a:latin typeface="Cambria Math" panose="02040503050406030204" pitchFamily="18" charset="0"/>
                        </a:rPr>
                        <m:t>+</m:t>
                      </m:r>
                      <m:r>
                        <a:rPr lang="en-US" b="0" i="1" smtClean="0">
                          <a:latin typeface="Cambria Math" panose="02040503050406030204" pitchFamily="18" charset="0"/>
                        </a:rPr>
                        <m:t>0.8</m:t>
                      </m:r>
                      <m:sSub>
                        <m:sSubPr>
                          <m:ctrlPr>
                            <a:rPr lang="en-US" i="1">
                              <a:latin typeface="Cambria Math" panose="02040503050406030204" pitchFamily="18" charset="0"/>
                            </a:rPr>
                          </m:ctrlPr>
                        </m:sSubPr>
                        <m:e>
                          <m:r>
                            <a:rPr lang="en-US" b="0" i="1" smtClean="0">
                              <a:latin typeface="Cambria Math" panose="02040503050406030204" pitchFamily="18" charset="0"/>
                            </a:rPr>
                            <m:t>𝑦</m:t>
                          </m:r>
                        </m:e>
                        <m:sub>
                          <m:r>
                            <a:rPr lang="en-US" i="1">
                              <a:latin typeface="Cambria Math" panose="02040503050406030204" pitchFamily="18" charset="0"/>
                            </a:rPr>
                            <m:t>2</m:t>
                          </m:r>
                        </m:sub>
                      </m:sSub>
                      <m:r>
                        <a:rPr lang="en-US" i="1">
                          <a:latin typeface="Cambria Math" panose="02040503050406030204" pitchFamily="18" charset="0"/>
                        </a:rPr>
                        <m:t>+1</m:t>
                      </m:r>
                      <m:sSub>
                        <m:sSubPr>
                          <m:ctrlPr>
                            <a:rPr lang="en-US" i="1">
                              <a:latin typeface="Cambria Math" panose="02040503050406030204" pitchFamily="18" charset="0"/>
                            </a:rPr>
                          </m:ctrlPr>
                        </m:sSubPr>
                        <m:e>
                          <m:r>
                            <a:rPr lang="en-US" b="0" i="1" smtClean="0">
                              <a:latin typeface="Cambria Math" panose="02040503050406030204" pitchFamily="18" charset="0"/>
                            </a:rPr>
                            <m:t>𝑦</m:t>
                          </m:r>
                        </m:e>
                        <m:sub>
                          <m:r>
                            <a:rPr lang="en-US" i="1">
                              <a:latin typeface="Cambria Math" panose="02040503050406030204" pitchFamily="18" charset="0"/>
                            </a:rPr>
                            <m:t>3</m:t>
                          </m:r>
                        </m:sub>
                      </m:sSub>
                      <m:r>
                        <a:rPr lang="en-US" b="0" i="1" smtClean="0">
                          <a:latin typeface="Cambria Math" panose="02040503050406030204" pitchFamily="18" charset="0"/>
                        </a:rPr>
                        <m:t>≥400</m:t>
                      </m:r>
                    </m:oMath>
                  </m:oMathPara>
                </a14:m>
                <a:endParaRPr lang="en-US" dirty="0" smtClean="0"/>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1.0</m:t>
                      </m:r>
                      <m:sSub>
                        <m:sSubPr>
                          <m:ctrlPr>
                            <a:rPr lang="en-US" i="1">
                              <a:latin typeface="Cambria Math" panose="02040503050406030204" pitchFamily="18" charset="0"/>
                            </a:rPr>
                          </m:ctrlPr>
                        </m:sSubPr>
                        <m:e>
                          <m:r>
                            <a:rPr lang="en-US" b="0" i="1" smtClean="0">
                              <a:latin typeface="Cambria Math" panose="02040503050406030204" pitchFamily="18" charset="0"/>
                            </a:rPr>
                            <m:t>𝑦</m:t>
                          </m:r>
                        </m:e>
                        <m:sub>
                          <m:r>
                            <a:rPr lang="en-US" i="1">
                              <a:latin typeface="Cambria Math" panose="02040503050406030204" pitchFamily="18" charset="0"/>
                            </a:rPr>
                            <m:t>1</m:t>
                          </m:r>
                        </m:sub>
                      </m:sSub>
                      <m:r>
                        <a:rPr lang="en-US" i="1">
                          <a:latin typeface="Cambria Math" panose="02040503050406030204" pitchFamily="18" charset="0"/>
                        </a:rPr>
                        <m:t>+0.2</m:t>
                      </m:r>
                      <m:sSub>
                        <m:sSubPr>
                          <m:ctrlPr>
                            <a:rPr lang="en-US" i="1">
                              <a:latin typeface="Cambria Math" panose="02040503050406030204" pitchFamily="18" charset="0"/>
                            </a:rPr>
                          </m:ctrlPr>
                        </m:sSubPr>
                        <m:e>
                          <m:r>
                            <a:rPr lang="en-US" b="0" i="1" smtClean="0">
                              <a:latin typeface="Cambria Math" panose="02040503050406030204" pitchFamily="18" charset="0"/>
                            </a:rPr>
                            <m:t>𝑦</m:t>
                          </m:r>
                        </m:e>
                        <m:sub>
                          <m:r>
                            <a:rPr lang="en-US" i="1">
                              <a:latin typeface="Cambria Math" panose="02040503050406030204" pitchFamily="18" charset="0"/>
                            </a:rPr>
                            <m:t>2</m:t>
                          </m:r>
                        </m:sub>
                      </m:sSub>
                      <m:r>
                        <a:rPr lang="en-US" i="1">
                          <a:latin typeface="Cambria Math" panose="02040503050406030204" pitchFamily="18" charset="0"/>
                        </a:rPr>
                        <m:t>+</m:t>
                      </m:r>
                      <m:r>
                        <a:rPr lang="en-US" b="0" i="1" smtClean="0">
                          <a:latin typeface="Cambria Math" panose="02040503050406030204" pitchFamily="18" charset="0"/>
                        </a:rPr>
                        <m:t>1</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3</m:t>
                          </m:r>
                        </m:sub>
                      </m:sSub>
                      <m:r>
                        <a:rPr lang="en-US" b="0" i="1" smtClean="0">
                          <a:latin typeface="Cambria Math" panose="02040503050406030204" pitchFamily="18" charset="0"/>
                        </a:rPr>
                        <m:t>≥</m:t>
                      </m:r>
                      <m:r>
                        <a:rPr lang="en-US" b="0" i="1" smtClean="0">
                          <a:latin typeface="Cambria Math" panose="02040503050406030204" pitchFamily="18" charset="0"/>
                        </a:rPr>
                        <m:t>2</m:t>
                      </m:r>
                      <m:r>
                        <a:rPr lang="en-US" b="0" i="1" smtClean="0">
                          <a:latin typeface="Cambria Math" panose="02040503050406030204" pitchFamily="18" charset="0"/>
                        </a:rPr>
                        <m:t>00</m:t>
                      </m:r>
                    </m:oMath>
                  </m:oMathPara>
                </a14:m>
                <a:endParaRPr lang="en-US" dirty="0" smtClean="0"/>
              </a:p>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1.5</m:t>
                          </m:r>
                          <m:r>
                            <a:rPr lang="en-US" b="0" i="1" smtClean="0">
                              <a:latin typeface="Cambria Math" panose="02040503050406030204" pitchFamily="18" charset="0"/>
                            </a:rPr>
                            <m:t>𝑦</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0.3</m:t>
                          </m:r>
                          <m:r>
                            <a:rPr lang="en-US" b="0" i="1" smtClean="0">
                              <a:latin typeface="Cambria Math" panose="02040503050406030204" pitchFamily="18" charset="0"/>
                            </a:rPr>
                            <m:t>𝑦</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1</m:t>
                          </m:r>
                          <m:r>
                            <a:rPr lang="en-US" b="0" i="1" smtClean="0">
                              <a:latin typeface="Cambria Math" panose="02040503050406030204" pitchFamily="18" charset="0"/>
                            </a:rPr>
                            <m:t>𝑦</m:t>
                          </m:r>
                        </m:e>
                        <m:sub>
                          <m:r>
                            <a:rPr lang="en-US" i="1">
                              <a:latin typeface="Cambria Math" panose="02040503050406030204" pitchFamily="18" charset="0"/>
                            </a:rPr>
                            <m:t>3</m:t>
                          </m:r>
                        </m:sub>
                      </m:sSub>
                      <m:r>
                        <a:rPr lang="en-US" b="0" i="1" smtClean="0">
                          <a:latin typeface="Cambria Math" panose="02040503050406030204" pitchFamily="18" charset="0"/>
                        </a:rPr>
                        <m:t>≥250</m:t>
                      </m:r>
                    </m:oMath>
                  </m:oMathPara>
                </a14:m>
                <a:endParaRPr lang="en-US" dirty="0" smtClean="0"/>
              </a:p>
              <a:p>
                <a:r>
                  <a:rPr lang="en-US" dirty="0" smtClean="0"/>
                  <a:t>and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𝑦</m:t>
                        </m:r>
                      </m:e>
                      <m:sub>
                        <m:r>
                          <a:rPr lang="en-US" i="1">
                            <a:latin typeface="Cambria Math" panose="02040503050406030204" pitchFamily="18" charset="0"/>
                          </a:rPr>
                          <m:t>1</m:t>
                        </m:r>
                      </m:sub>
                    </m:sSub>
                    <m:r>
                      <a:rPr lang="en-US" i="1">
                        <a:latin typeface="Cambria Math" panose="02040503050406030204" pitchFamily="18" charset="0"/>
                      </a:rPr>
                      <m:t>≥0, </m:t>
                    </m:r>
                    <m:sSub>
                      <m:sSubPr>
                        <m:ctrlPr>
                          <a:rPr lang="en-US" i="1">
                            <a:latin typeface="Cambria Math" panose="02040503050406030204" pitchFamily="18" charset="0"/>
                          </a:rPr>
                        </m:ctrlPr>
                      </m:sSubPr>
                      <m:e>
                        <m:r>
                          <a:rPr lang="en-US" b="0" i="1" smtClean="0">
                            <a:latin typeface="Cambria Math" panose="02040503050406030204" pitchFamily="18" charset="0"/>
                          </a:rPr>
                          <m:t>𝑦</m:t>
                        </m:r>
                      </m:e>
                      <m:sub>
                        <m:r>
                          <a:rPr lang="en-US" i="1">
                            <a:latin typeface="Cambria Math" panose="02040503050406030204" pitchFamily="18" charset="0"/>
                          </a:rPr>
                          <m:t>2</m:t>
                        </m:r>
                      </m:sub>
                    </m:sSub>
                    <m:r>
                      <a:rPr lang="en-US" i="1">
                        <a:latin typeface="Cambria Math" panose="02040503050406030204" pitchFamily="18" charset="0"/>
                      </a:rPr>
                      <m:t>≥0, </m:t>
                    </m:r>
                    <m:sSub>
                      <m:sSubPr>
                        <m:ctrlPr>
                          <a:rPr lang="en-US" i="1">
                            <a:latin typeface="Cambria Math" panose="02040503050406030204" pitchFamily="18" charset="0"/>
                          </a:rPr>
                        </m:ctrlPr>
                      </m:sSubPr>
                      <m:e>
                        <m:r>
                          <a:rPr lang="en-US" b="0" i="1" smtClean="0">
                            <a:latin typeface="Cambria Math" panose="02040503050406030204" pitchFamily="18" charset="0"/>
                          </a:rPr>
                          <m:t>𝑦</m:t>
                        </m:r>
                      </m:e>
                      <m:sub>
                        <m:r>
                          <a:rPr lang="en-US" i="1">
                            <a:latin typeface="Cambria Math" panose="02040503050406030204" pitchFamily="18" charset="0"/>
                          </a:rPr>
                          <m:t>3</m:t>
                        </m:r>
                      </m:sub>
                    </m:sSub>
                    <m:r>
                      <a:rPr lang="en-US" i="1">
                        <a:latin typeface="Cambria Math" panose="02040503050406030204" pitchFamily="18" charset="0"/>
                      </a:rPr>
                      <m:t>≥0</m:t>
                    </m:r>
                  </m:oMath>
                </a14:m>
                <a:endParaRPr lang="en-US" dirty="0"/>
              </a:p>
            </p:txBody>
          </p:sp>
        </mc:Choice>
        <mc:Fallback>
          <p:sp>
            <p:nvSpPr>
              <p:cNvPr id="7" name="TextBox 6"/>
              <p:cNvSpPr txBox="1">
                <a:spLocks noRot="1" noChangeAspect="1" noMove="1" noResize="1" noEditPoints="1" noAdjustHandles="1" noChangeArrowheads="1" noChangeShapeType="1" noTextEdit="1"/>
              </p:cNvSpPr>
              <p:nvPr/>
            </p:nvSpPr>
            <p:spPr>
              <a:xfrm>
                <a:off x="454024" y="1572889"/>
                <a:ext cx="5491055" cy="2031325"/>
              </a:xfrm>
              <a:prstGeom prst="rect">
                <a:avLst/>
              </a:prstGeom>
              <a:blipFill>
                <a:blip r:embed="rId5"/>
                <a:stretch>
                  <a:fillRect l="-888" t="-1502" b="-3904"/>
                </a:stretch>
              </a:blipFill>
            </p:spPr>
            <p:txBody>
              <a:bodyPr/>
              <a:lstStyle/>
              <a:p>
                <a:r>
                  <a:rPr lang="en-US">
                    <a:noFill/>
                  </a:rPr>
                  <a:t> </a:t>
                </a:r>
              </a:p>
            </p:txBody>
          </p:sp>
        </mc:Fallback>
      </mc:AlternateContent>
    </p:spTree>
    <p:extLst>
      <p:ext uri="{BB962C8B-B14F-4D97-AF65-F5344CB8AC3E}">
        <p14:creationId xmlns:p14="http://schemas.microsoft.com/office/powerpoint/2010/main" val="636059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dirty="0" smtClean="0">
                <a:solidFill>
                  <a:schemeClr val="bg1"/>
                </a:solidFill>
              </a:rPr>
              <a:t>Farm Example: Shadow Prices</a:t>
            </a:r>
            <a:endParaRPr lang="en-US" sz="3900" dirty="0">
              <a:solidFill>
                <a:schemeClr val="bg1"/>
              </a:solidFill>
            </a:endParaRP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Image result for brian beaver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12" name="TextBox 11"/>
              <p:cNvSpPr txBox="1"/>
              <p:nvPr/>
            </p:nvSpPr>
            <p:spPr>
              <a:xfrm>
                <a:off x="460375" y="1417638"/>
                <a:ext cx="5224433" cy="923330"/>
              </a:xfrm>
              <a:prstGeom prst="rect">
                <a:avLst/>
              </a:prstGeom>
              <a:noFill/>
            </p:spPr>
            <p:txBody>
              <a:bodyPr wrap="square" rtlCol="0">
                <a:spAutoFit/>
              </a:bodyPr>
              <a:lstStyle/>
              <a:p>
                <a:r>
                  <a:rPr lang="en-US" dirty="0" smtClean="0"/>
                  <a:t>The dual solution is</a:t>
                </a:r>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1</m:t>
                        </m:r>
                      </m:sub>
                    </m:sSub>
                    <m:r>
                      <a:rPr lang="en-US" b="0" i="1" smtClean="0">
                        <a:latin typeface="Cambria Math" panose="02040503050406030204" pitchFamily="18" charset="0"/>
                      </a:rPr>
                      <m:t>=100.0 </m:t>
                    </m:r>
                  </m:oMath>
                </a14:m>
                <a:r>
                  <a:rPr lang="en-US" dirty="0" smtClean="0"/>
                  <a:t>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2</m:t>
                        </m:r>
                      </m:sub>
                    </m:sSub>
                    <m:r>
                      <a:rPr lang="en-US" b="0" i="1" smtClean="0">
                        <a:latin typeface="Cambria Math" panose="02040503050406030204" pitchFamily="18" charset="0"/>
                      </a:rPr>
                      <m:t>=0.0</m:t>
                    </m:r>
                    <m:r>
                      <a:rPr lang="en-US" i="1">
                        <a:latin typeface="Cambria Math" panose="02040503050406030204" pitchFamily="18" charset="0"/>
                      </a:rPr>
                      <m:t> </m:t>
                    </m:r>
                  </m:oMath>
                </a14:m>
                <a:r>
                  <a:rPr lang="en-US" dirty="0" smtClean="0"/>
                  <a:t>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3</m:t>
                        </m:r>
                      </m:sub>
                    </m:sSub>
                    <m:r>
                      <a:rPr lang="en-US" i="1">
                        <a:latin typeface="Cambria Math" panose="02040503050406030204" pitchFamily="18" charset="0"/>
                      </a:rPr>
                      <m:t>=</m:t>
                    </m:r>
                    <m:r>
                      <a:rPr lang="en-US" b="0" i="1" smtClean="0">
                        <a:latin typeface="Cambria Math" panose="02040503050406030204" pitchFamily="18" charset="0"/>
                      </a:rPr>
                      <m:t>100.0</m:t>
                    </m:r>
                    <m:r>
                      <a:rPr lang="en-US" i="1">
                        <a:latin typeface="Cambria Math" panose="02040503050406030204" pitchFamily="18" charset="0"/>
                      </a:rPr>
                      <m:t> </m:t>
                    </m:r>
                  </m:oMath>
                </a14:m>
                <a:r>
                  <a:rPr lang="en-US" dirty="0" smtClean="0"/>
                  <a:t>     </a:t>
                </a:r>
              </a:p>
              <a:p>
                <a:r>
                  <a:rPr lang="en-US" dirty="0" smtClean="0"/>
                  <a:t>giving us </a:t>
                </a:r>
                <a14:m>
                  <m:oMath xmlns:m="http://schemas.openxmlformats.org/officeDocument/2006/math">
                    <m:r>
                      <a:rPr lang="en-US" i="1">
                        <a:latin typeface="Cambria Math" panose="02040503050406030204" pitchFamily="18" charset="0"/>
                      </a:rPr>
                      <m:t>𝑔</m:t>
                    </m:r>
                    <m:r>
                      <a:rPr lang="en-US" i="1">
                        <a:latin typeface="Cambria Math" panose="02040503050406030204" pitchFamily="18" charset="0"/>
                      </a:rPr>
                      <m:t>(</m:t>
                    </m:r>
                    <m:r>
                      <a:rPr lang="en-US" b="1">
                        <a:latin typeface="Cambria Math" panose="02040503050406030204" pitchFamily="18" charset="0"/>
                      </a:rPr>
                      <m:t>𝐲</m:t>
                    </m:r>
                    <m:r>
                      <a:rPr lang="en-US" i="1">
                        <a:latin typeface="Cambria Math" panose="02040503050406030204" pitchFamily="18" charset="0"/>
                      </a:rPr>
                      <m:t>)=</m:t>
                    </m:r>
                    <m:r>
                      <a:rPr lang="en-US" b="0" i="1" smtClean="0">
                        <a:latin typeface="Cambria Math" panose="02040503050406030204" pitchFamily="18" charset="0"/>
                      </a:rPr>
                      <m:t>162,500</m:t>
                    </m:r>
                  </m:oMath>
                </a14:m>
                <a:r>
                  <a:rPr lang="en-US" dirty="0" smtClean="0"/>
                  <a:t>.</a:t>
                </a:r>
                <a:endParaRPr lang="en-US" dirty="0"/>
              </a:p>
            </p:txBody>
          </p:sp>
        </mc:Choice>
        <mc:Fallback xmlns="">
          <p:sp>
            <p:nvSpPr>
              <p:cNvPr id="12" name="TextBox 11"/>
              <p:cNvSpPr txBox="1">
                <a:spLocks noRot="1" noChangeAspect="1" noMove="1" noResize="1" noEditPoints="1" noAdjustHandles="1" noChangeArrowheads="1" noChangeShapeType="1" noTextEdit="1"/>
              </p:cNvSpPr>
              <p:nvPr/>
            </p:nvSpPr>
            <p:spPr>
              <a:xfrm>
                <a:off x="460375" y="1417638"/>
                <a:ext cx="5224433" cy="923330"/>
              </a:xfrm>
              <a:prstGeom prst="rect">
                <a:avLst/>
              </a:prstGeom>
              <a:blipFill>
                <a:blip r:embed="rId4"/>
                <a:stretch>
                  <a:fillRect l="-1050" t="-3974" b="-993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Content Placeholder 2"/>
              <p:cNvSpPr txBox="1">
                <a:spLocks/>
              </p:cNvSpPr>
              <p:nvPr/>
            </p:nvSpPr>
            <p:spPr>
              <a:xfrm>
                <a:off x="6141406" y="1437052"/>
                <a:ext cx="2545394" cy="2346982"/>
              </a:xfrm>
              <a:prstGeom prst="rect">
                <a:avLst/>
              </a:prstGeom>
              <a:effectLst>
                <a:glow rad="139700">
                  <a:schemeClr val="accent4">
                    <a:satMod val="175000"/>
                    <a:alpha val="40000"/>
                  </a:schemeClr>
                </a:glow>
              </a:effectLst>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1800" b="1" u="sng" dirty="0" smtClean="0">
                    <a:latin typeface="+mj-lt"/>
                  </a:rPr>
                  <a:t>Variables:</a:t>
                </a:r>
              </a:p>
              <a:p>
                <a:pPr marL="0" indent="0">
                  <a:buFont typeface="Arial"/>
                  <a:buNone/>
                </a:pPr>
                <a14:m>
                  <m:oMath xmlns:m="http://schemas.openxmlformats.org/officeDocument/2006/math">
                    <m:sSub>
                      <m:sSubPr>
                        <m:ctrlPr>
                          <a:rPr lang="en-US" sz="1800" b="0" i="1" dirty="0" smtClean="0">
                            <a:latin typeface="Cambria Math" panose="02040503050406030204" pitchFamily="18" charset="0"/>
                          </a:rPr>
                        </m:ctrlPr>
                      </m:sSubPr>
                      <m:e>
                        <m:r>
                          <a:rPr lang="en-US" sz="1800" b="0" i="1" dirty="0" smtClean="0">
                            <a:latin typeface="Cambria Math" panose="02040503050406030204" pitchFamily="18" charset="0"/>
                          </a:rPr>
                          <m:t>𝑦</m:t>
                        </m:r>
                      </m:e>
                      <m:sub>
                        <m:r>
                          <a:rPr lang="en-US" sz="1800" b="0" i="1" dirty="0" smtClean="0">
                            <a:latin typeface="Cambria Math" panose="02040503050406030204" pitchFamily="18" charset="0"/>
                          </a:rPr>
                          <m:t>1</m:t>
                        </m:r>
                      </m:sub>
                    </m:sSub>
                  </m:oMath>
                </a14:m>
                <a:r>
                  <a:rPr lang="en-US" sz="1800" i="1" dirty="0" smtClean="0">
                    <a:latin typeface="+mj-lt"/>
                  </a:rPr>
                  <a:t> – </a:t>
                </a:r>
                <a:r>
                  <a:rPr lang="en-US" sz="1800" dirty="0" smtClean="0">
                    <a:latin typeface="+mj-lt"/>
                  </a:rPr>
                  <a:t>value of irrigation </a:t>
                </a:r>
                <a:br>
                  <a:rPr lang="en-US" sz="1800" dirty="0" smtClean="0">
                    <a:latin typeface="+mj-lt"/>
                  </a:rPr>
                </a:br>
                <a:r>
                  <a:rPr lang="en-US" sz="1800" dirty="0" smtClean="0">
                    <a:latin typeface="+mj-lt"/>
                  </a:rPr>
                  <a:t>($ per acre-</a:t>
                </a:r>
                <a:r>
                  <a:rPr lang="en-US" sz="1800" dirty="0" err="1" smtClean="0">
                    <a:latin typeface="+mj-lt"/>
                  </a:rPr>
                  <a:t>ft</a:t>
                </a:r>
                <a:r>
                  <a:rPr lang="en-US" sz="1800" dirty="0" smtClean="0">
                    <a:latin typeface="+mj-lt"/>
                  </a:rPr>
                  <a:t>)</a:t>
                </a:r>
              </a:p>
              <a:p>
                <a:pPr marL="0" indent="0">
                  <a:buNone/>
                </a:pPr>
                <a14:m>
                  <m:oMath xmlns:m="http://schemas.openxmlformats.org/officeDocument/2006/math">
                    <m:sSub>
                      <m:sSubPr>
                        <m:ctrlPr>
                          <a:rPr lang="en-US" sz="1800" i="1" dirty="0">
                            <a:latin typeface="Cambria Math" panose="02040503050406030204" pitchFamily="18" charset="0"/>
                          </a:rPr>
                        </m:ctrlPr>
                      </m:sSubPr>
                      <m:e>
                        <m:r>
                          <a:rPr lang="en-US" sz="1800" b="0" i="1" dirty="0" smtClean="0">
                            <a:latin typeface="Cambria Math" panose="02040503050406030204" pitchFamily="18" charset="0"/>
                          </a:rPr>
                          <m:t>𝑦</m:t>
                        </m:r>
                      </m:e>
                      <m:sub>
                        <m:r>
                          <a:rPr lang="en-US" sz="1800" b="0" i="1" dirty="0" smtClean="0">
                            <a:latin typeface="Cambria Math" panose="02040503050406030204" pitchFamily="18" charset="0"/>
                          </a:rPr>
                          <m:t>2</m:t>
                        </m:r>
                      </m:sub>
                    </m:sSub>
                  </m:oMath>
                </a14:m>
                <a:r>
                  <a:rPr lang="en-US" sz="1800" i="1" dirty="0" smtClean="0">
                    <a:latin typeface="+mj-lt"/>
                  </a:rPr>
                  <a:t> – </a:t>
                </a:r>
                <a:r>
                  <a:rPr lang="en-US" sz="1800" dirty="0" smtClean="0"/>
                  <a:t>value of labor </a:t>
                </a:r>
                <a:br>
                  <a:rPr lang="en-US" sz="1800" dirty="0" smtClean="0"/>
                </a:br>
                <a:r>
                  <a:rPr lang="en-US" sz="1800" dirty="0" smtClean="0"/>
                  <a:t>($ per </a:t>
                </a:r>
                <a:r>
                  <a:rPr lang="en-US" sz="1800" dirty="0" err="1" smtClean="0"/>
                  <a:t>hr</a:t>
                </a:r>
                <a:r>
                  <a:rPr lang="en-US" sz="1800" dirty="0" smtClean="0"/>
                  <a:t>/</a:t>
                </a:r>
                <a:r>
                  <a:rPr lang="en-US" sz="1800" dirty="0" err="1" smtClean="0"/>
                  <a:t>wk</a:t>
                </a:r>
                <a:r>
                  <a:rPr lang="en-US" sz="1800" dirty="0" smtClean="0"/>
                  <a:t>)</a:t>
                </a:r>
              </a:p>
              <a:p>
                <a:pPr marL="0" indent="0">
                  <a:buNone/>
                </a:pPr>
                <a14:m>
                  <m:oMath xmlns:m="http://schemas.openxmlformats.org/officeDocument/2006/math">
                    <m:sSub>
                      <m:sSubPr>
                        <m:ctrlPr>
                          <a:rPr lang="en-US" sz="1800" i="1" dirty="0">
                            <a:latin typeface="Cambria Math" panose="02040503050406030204" pitchFamily="18" charset="0"/>
                          </a:rPr>
                        </m:ctrlPr>
                      </m:sSubPr>
                      <m:e>
                        <m:r>
                          <a:rPr lang="en-US" sz="1800" b="0" i="1" dirty="0" smtClean="0">
                            <a:latin typeface="Cambria Math" panose="02040503050406030204" pitchFamily="18" charset="0"/>
                          </a:rPr>
                          <m:t>𝑦</m:t>
                        </m:r>
                      </m:e>
                      <m:sub>
                        <m:r>
                          <a:rPr lang="en-US" sz="1800" b="0" i="1" dirty="0" smtClean="0">
                            <a:latin typeface="Cambria Math" panose="02040503050406030204" pitchFamily="18" charset="0"/>
                          </a:rPr>
                          <m:t>3</m:t>
                        </m:r>
                      </m:sub>
                    </m:sSub>
                  </m:oMath>
                </a14:m>
                <a:r>
                  <a:rPr lang="en-US" sz="1800" i="1" dirty="0"/>
                  <a:t> – </a:t>
                </a:r>
                <a:r>
                  <a:rPr lang="en-US" sz="1800" dirty="0" smtClean="0"/>
                  <a:t>value of acre </a:t>
                </a:r>
                <a:br>
                  <a:rPr lang="en-US" sz="1800" dirty="0" smtClean="0"/>
                </a:br>
                <a:r>
                  <a:rPr lang="en-US" sz="1800" dirty="0" smtClean="0"/>
                  <a:t>($ per acre)</a:t>
                </a:r>
                <a:endParaRPr lang="en-US" sz="1800" dirty="0" smtClean="0">
                  <a:latin typeface="+mj-lt"/>
                </a:endParaRPr>
              </a:p>
              <a:p>
                <a:pPr marL="0" indent="0">
                  <a:buNone/>
                </a:pPr>
                <a:endParaRPr lang="en-US" sz="1800" i="1" dirty="0" smtClean="0">
                  <a:latin typeface="+mj-lt"/>
                </a:endParaRPr>
              </a:p>
            </p:txBody>
          </p:sp>
        </mc:Choice>
        <mc:Fallback xmlns="">
          <p:sp>
            <p:nvSpPr>
              <p:cNvPr id="8" name="Content Placeholder 2"/>
              <p:cNvSpPr txBox="1">
                <a:spLocks noRot="1" noChangeAspect="1" noMove="1" noResize="1" noEditPoints="1" noAdjustHandles="1" noChangeArrowheads="1" noChangeShapeType="1" noTextEdit="1"/>
              </p:cNvSpPr>
              <p:nvPr/>
            </p:nvSpPr>
            <p:spPr>
              <a:xfrm>
                <a:off x="6141406" y="1437052"/>
                <a:ext cx="2545394" cy="2346982"/>
              </a:xfrm>
              <a:prstGeom prst="rect">
                <a:avLst/>
              </a:prstGeom>
              <a:blipFill>
                <a:blip r:embed="rId5"/>
                <a:stretch>
                  <a:fillRect/>
                </a:stretch>
              </a:blipFill>
              <a:effectLst>
                <a:glow rad="139700">
                  <a:schemeClr val="accent4">
                    <a:satMod val="175000"/>
                    <a:alpha val="40000"/>
                  </a:schemeClr>
                </a:glow>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457201" y="2512786"/>
                <a:ext cx="5227608" cy="923330"/>
              </a:xfrm>
              <a:prstGeom prst="rect">
                <a:avLst/>
              </a:prstGeom>
              <a:noFill/>
            </p:spPr>
            <p:txBody>
              <a:bodyPr wrap="square" rtlCol="0">
                <a:spAutoFit/>
              </a:bodyPr>
              <a:lstStyle/>
              <a:p>
                <a:r>
                  <a:rPr lang="en-US" dirty="0" smtClean="0"/>
                  <a:t>From the primal solution we have the slack variables:</a:t>
                </a:r>
              </a:p>
              <a:p>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𝑠</m:t>
                        </m:r>
                      </m:e>
                      <m:sub>
                        <m:r>
                          <a:rPr lang="en-US" i="1">
                            <a:latin typeface="Cambria Math" panose="02040503050406030204" pitchFamily="18" charset="0"/>
                          </a:rPr>
                          <m:t>1</m:t>
                        </m:r>
                      </m:sub>
                    </m:sSub>
                    <m:r>
                      <a:rPr lang="en-US" i="1">
                        <a:latin typeface="Cambria Math" panose="02040503050406030204" pitchFamily="18" charset="0"/>
                      </a:rPr>
                      <m:t>=</m:t>
                    </m:r>
                    <m:r>
                      <a:rPr lang="en-US" b="0" i="1" smtClean="0">
                        <a:latin typeface="Cambria Math" panose="02040503050406030204" pitchFamily="18" charset="0"/>
                      </a:rPr>
                      <m:t>0</m:t>
                    </m:r>
                    <m:r>
                      <a:rPr lang="en-US" i="1">
                        <a:latin typeface="Cambria Math" panose="02040503050406030204" pitchFamily="18" charset="0"/>
                      </a:rPr>
                      <m:t> </m:t>
                    </m:r>
                  </m:oMath>
                </a14:m>
                <a:r>
                  <a:rPr lang="en-US" dirty="0"/>
                  <a:t>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𝑠</m:t>
                        </m:r>
                      </m:e>
                      <m:sub>
                        <m:r>
                          <a:rPr lang="en-US" i="1">
                            <a:latin typeface="Cambria Math" panose="02040503050406030204" pitchFamily="18" charset="0"/>
                          </a:rPr>
                          <m:t>2</m:t>
                        </m:r>
                      </m:sub>
                    </m:sSub>
                    <m:r>
                      <a:rPr lang="en-US" i="1">
                        <a:latin typeface="Cambria Math" panose="02040503050406030204" pitchFamily="18" charset="0"/>
                      </a:rPr>
                      <m:t>=</m:t>
                    </m:r>
                    <m:r>
                      <a:rPr lang="en-US" b="0" i="1" smtClean="0">
                        <a:latin typeface="Cambria Math" panose="02040503050406030204" pitchFamily="18" charset="0"/>
                      </a:rPr>
                      <m:t>62.</m:t>
                    </m:r>
                    <m:r>
                      <a:rPr lang="en-US" i="1">
                        <a:latin typeface="Cambria Math" panose="02040503050406030204" pitchFamily="18" charset="0"/>
                      </a:rPr>
                      <m:t>5 </m:t>
                    </m:r>
                  </m:oMath>
                </a14:m>
                <a:r>
                  <a:rPr lang="en-US" dirty="0"/>
                  <a:t>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𝑠</m:t>
                        </m:r>
                      </m:e>
                      <m:sub>
                        <m:r>
                          <a:rPr lang="en-US" i="1">
                            <a:latin typeface="Cambria Math" panose="02040503050406030204" pitchFamily="18" charset="0"/>
                          </a:rPr>
                          <m:t>3</m:t>
                        </m:r>
                      </m:sub>
                    </m:sSub>
                    <m:r>
                      <a:rPr lang="en-US" i="1">
                        <a:latin typeface="Cambria Math" panose="02040503050406030204" pitchFamily="18" charset="0"/>
                      </a:rPr>
                      <m:t>=0</m:t>
                    </m:r>
                  </m:oMath>
                </a14:m>
                <a:endParaRPr lang="en-US" dirty="0" smtClean="0"/>
              </a:p>
              <a:p>
                <a:r>
                  <a:rPr lang="en-US" dirty="0" smtClean="0"/>
                  <a:t>for the constraints on irrigation, labor, and acre.</a:t>
                </a:r>
              </a:p>
            </p:txBody>
          </p:sp>
        </mc:Choice>
        <mc:Fallback xmlns="">
          <p:sp>
            <p:nvSpPr>
              <p:cNvPr id="9" name="TextBox 8"/>
              <p:cNvSpPr txBox="1">
                <a:spLocks noRot="1" noChangeAspect="1" noMove="1" noResize="1" noEditPoints="1" noAdjustHandles="1" noChangeArrowheads="1" noChangeShapeType="1" noTextEdit="1"/>
              </p:cNvSpPr>
              <p:nvPr/>
            </p:nvSpPr>
            <p:spPr>
              <a:xfrm>
                <a:off x="457201" y="2512786"/>
                <a:ext cx="5227608" cy="923330"/>
              </a:xfrm>
              <a:prstGeom prst="rect">
                <a:avLst/>
              </a:prstGeom>
              <a:blipFill>
                <a:blip r:embed="rId6"/>
                <a:stretch>
                  <a:fillRect l="-932" t="-3289" b="-92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p:cNvSpPr txBox="1"/>
              <p:nvPr/>
            </p:nvSpPr>
            <p:spPr>
              <a:xfrm>
                <a:off x="460375" y="3590682"/>
                <a:ext cx="8226425" cy="2585323"/>
              </a:xfrm>
              <a:prstGeom prst="rect">
                <a:avLst/>
              </a:prstGeom>
              <a:solidFill>
                <a:schemeClr val="bg1"/>
              </a:solidFill>
              <a:ln>
                <a:solidFill>
                  <a:srgbClr val="002060"/>
                </a:solidFill>
              </a:ln>
            </p:spPr>
            <p:txBody>
              <a:bodyPr wrap="square" rtlCol="0">
                <a:spAutoFit/>
              </a:bodyPr>
              <a:lstStyle/>
              <a:p>
                <a:r>
                  <a:rPr lang="en-US" b="1" u="sng" dirty="0" smtClean="0"/>
                  <a:t>Interpretation</a:t>
                </a:r>
              </a:p>
              <a:p>
                <a:r>
                  <a:rPr lang="en-US" dirty="0" smtClean="0"/>
                  <a:t>The dual solutions are the shadow prices (or dual prices). An extra acre-</a:t>
                </a:r>
                <a:r>
                  <a:rPr lang="en-US" dirty="0" err="1" smtClean="0"/>
                  <a:t>ft</a:t>
                </a:r>
                <a:r>
                  <a:rPr lang="en-US" dirty="0" smtClean="0"/>
                  <a:t> of irrigation will result in an additional $100 of yield. The farm should be willing to purchase additional irrigation water for up to $100 per acre-ft. Alternatively, the farm should not sell any of its irrigation water for less than $100 per acre-ft. Similarly, an extra acre of land is also worth $100. </a:t>
                </a:r>
              </a:p>
              <a:p>
                <a:endParaRPr lang="en-US" dirty="0"/>
              </a:p>
              <a:p>
                <a:r>
                  <a:rPr lang="en-US" dirty="0" smtClean="0"/>
                  <a:t>Notice that additional labor is worth $0. This is because there is an excess of labor as indicated by the slack variable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𝑠</m:t>
                        </m:r>
                      </m:e>
                      <m:sub>
                        <m:r>
                          <a:rPr lang="en-US" i="1">
                            <a:latin typeface="Cambria Math" panose="02040503050406030204" pitchFamily="18" charset="0"/>
                          </a:rPr>
                          <m:t>2</m:t>
                        </m:r>
                      </m:sub>
                    </m:sSub>
                    <m:r>
                      <a:rPr lang="en-US" b="0" i="1" smtClean="0">
                        <a:latin typeface="Cambria Math" panose="02040503050406030204" pitchFamily="18" charset="0"/>
                      </a:rPr>
                      <m:t>.</m:t>
                    </m:r>
                  </m:oMath>
                </a14:m>
                <a:endParaRPr lang="en-US" dirty="0"/>
              </a:p>
            </p:txBody>
          </p:sp>
        </mc:Choice>
        <mc:Fallback xmlns="">
          <p:sp>
            <p:nvSpPr>
              <p:cNvPr id="3" name="TextBox 2"/>
              <p:cNvSpPr txBox="1">
                <a:spLocks noRot="1" noChangeAspect="1" noMove="1" noResize="1" noEditPoints="1" noAdjustHandles="1" noChangeArrowheads="1" noChangeShapeType="1" noTextEdit="1"/>
              </p:cNvSpPr>
              <p:nvPr/>
            </p:nvSpPr>
            <p:spPr>
              <a:xfrm>
                <a:off x="460375" y="3590682"/>
                <a:ext cx="8226425" cy="2585323"/>
              </a:xfrm>
              <a:prstGeom prst="rect">
                <a:avLst/>
              </a:prstGeom>
              <a:blipFill>
                <a:blip r:embed="rId7"/>
                <a:stretch>
                  <a:fillRect l="-592" t="-939" r="-592" b="-2582"/>
                </a:stretch>
              </a:blipFill>
              <a:ln>
                <a:solidFill>
                  <a:srgbClr val="002060"/>
                </a:solidFill>
              </a:ln>
            </p:spPr>
            <p:txBody>
              <a:bodyPr/>
              <a:lstStyle/>
              <a:p>
                <a:r>
                  <a:rPr lang="en-US">
                    <a:noFill/>
                  </a:rPr>
                  <a:t> </a:t>
                </a:r>
              </a:p>
            </p:txBody>
          </p:sp>
        </mc:Fallback>
      </mc:AlternateContent>
    </p:spTree>
    <p:extLst>
      <p:ext uri="{BB962C8B-B14F-4D97-AF65-F5344CB8AC3E}">
        <p14:creationId xmlns:p14="http://schemas.microsoft.com/office/powerpoint/2010/main" val="1847853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60375" y="274638"/>
            <a:ext cx="8229600" cy="1143000"/>
          </a:xfrm>
          <a:solidFill>
            <a:srgbClr val="210042"/>
          </a:solidFill>
        </p:spPr>
        <p:txBody>
          <a:bodyPr>
            <a:normAutofit/>
          </a:bodyPr>
          <a:lstStyle/>
          <a:p>
            <a:r>
              <a:rPr lang="en-US" sz="3900" dirty="0" smtClean="0">
                <a:solidFill>
                  <a:schemeClr val="bg1"/>
                </a:solidFill>
              </a:rPr>
              <a:t>Sensitivity Analysis: Yield Amount</a:t>
            </a:r>
            <a:endParaRPr lang="en-US" sz="3900" dirty="0">
              <a:solidFill>
                <a:schemeClr val="bg1"/>
              </a:solidFill>
            </a:endParaRP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Image result for brian beaver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Content Placeholder 2"/>
          <p:cNvSpPr txBox="1">
            <a:spLocks/>
          </p:cNvSpPr>
          <p:nvPr/>
        </p:nvSpPr>
        <p:spPr>
          <a:xfrm>
            <a:off x="3406878" y="1506363"/>
            <a:ext cx="5383161" cy="1836605"/>
          </a:xfrm>
          <a:prstGeom prst="rect">
            <a:avLst/>
          </a:prstGeom>
          <a:effectLst>
            <a:glow rad="139700">
              <a:schemeClr val="accent4">
                <a:satMod val="175000"/>
                <a:alpha val="40000"/>
              </a:schemeClr>
            </a:glow>
          </a:effectLst>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1800" b="1" u="sng" dirty="0" smtClean="0"/>
              <a:t>Yield Parameters:</a:t>
            </a:r>
            <a:endParaRPr lang="en-US" sz="1800" b="1" u="sng" dirty="0"/>
          </a:p>
          <a:p>
            <a:pPr marL="0" indent="0">
              <a:buNone/>
            </a:pPr>
            <a:r>
              <a:rPr lang="en-US" sz="1800" dirty="0" smtClean="0"/>
              <a:t>$400 </a:t>
            </a:r>
            <a:r>
              <a:rPr lang="en-US" sz="1800" dirty="0"/>
              <a:t>– </a:t>
            </a:r>
            <a:r>
              <a:rPr lang="en-US" sz="1800" dirty="0" smtClean="0"/>
              <a:t>yield per acre of corn</a:t>
            </a:r>
            <a:endParaRPr lang="en-US" sz="1800" dirty="0"/>
          </a:p>
          <a:p>
            <a:pPr marL="0" indent="0">
              <a:buNone/>
            </a:pPr>
            <a:r>
              <a:rPr lang="en-US" sz="1800" dirty="0" smtClean="0"/>
              <a:t>$200 </a:t>
            </a:r>
            <a:r>
              <a:rPr lang="en-US" sz="1800" dirty="0"/>
              <a:t>– </a:t>
            </a:r>
            <a:r>
              <a:rPr lang="en-US" sz="1800" dirty="0" smtClean="0"/>
              <a:t>yield per acre of wheat</a:t>
            </a:r>
            <a:endParaRPr lang="en-US" sz="1800" dirty="0"/>
          </a:p>
          <a:p>
            <a:pPr marL="0" indent="0">
              <a:buNone/>
            </a:pPr>
            <a:r>
              <a:rPr lang="en-US" sz="1800" dirty="0" smtClean="0"/>
              <a:t>$250 </a:t>
            </a:r>
            <a:r>
              <a:rPr lang="en-US" sz="1800" dirty="0"/>
              <a:t>– </a:t>
            </a:r>
            <a:r>
              <a:rPr lang="en-US" sz="1800" dirty="0" smtClean="0"/>
              <a:t>yield per acre of oats</a:t>
            </a:r>
            <a:endParaRPr lang="en-US" sz="1800" dirty="0"/>
          </a:p>
        </p:txBody>
      </p:sp>
      <p:sp>
        <p:nvSpPr>
          <p:cNvPr id="3" name="TextBox 2"/>
          <p:cNvSpPr txBox="1"/>
          <p:nvPr/>
        </p:nvSpPr>
        <p:spPr>
          <a:xfrm>
            <a:off x="3406878" y="3726426"/>
            <a:ext cx="5270090" cy="923330"/>
          </a:xfrm>
          <a:prstGeom prst="rect">
            <a:avLst/>
          </a:prstGeom>
          <a:noFill/>
        </p:spPr>
        <p:txBody>
          <a:bodyPr wrap="square" rtlCol="0">
            <a:spAutoFit/>
          </a:bodyPr>
          <a:lstStyle/>
          <a:p>
            <a:r>
              <a:rPr lang="en-US" dirty="0" smtClean="0"/>
              <a:t>The yield per acre of each crop varies with the market. Suppose this amount changes slightly. How does this affect our solution?</a:t>
            </a:r>
            <a:endParaRPr lang="en-US" dirty="0"/>
          </a:p>
        </p:txBody>
      </p:sp>
      <mc:AlternateContent xmlns:mc="http://schemas.openxmlformats.org/markup-compatibility/2006" xmlns:a14="http://schemas.microsoft.com/office/drawing/2010/main">
        <mc:Choice Requires="a14">
          <p:sp>
            <p:nvSpPr>
              <p:cNvPr id="8" name="Content Placeholder 2"/>
              <p:cNvSpPr txBox="1">
                <a:spLocks/>
              </p:cNvSpPr>
              <p:nvPr/>
            </p:nvSpPr>
            <p:spPr>
              <a:xfrm>
                <a:off x="460375" y="1494188"/>
                <a:ext cx="3117395" cy="3315204"/>
              </a:xfrm>
              <a:prstGeom prst="rect">
                <a:avLst/>
              </a:prstGeom>
              <a:effectLst>
                <a:glow rad="139700">
                  <a:schemeClr val="accent4">
                    <a:satMod val="175000"/>
                    <a:alpha val="40000"/>
                  </a:schemeClr>
                </a:glow>
              </a:effectLst>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1800" b="1" u="sng" dirty="0" smtClean="0">
                    <a:latin typeface="+mj-lt"/>
                  </a:rPr>
                  <a:t>Assumptions:</a:t>
                </a:r>
              </a:p>
              <a:p>
                <a:pPr marL="0" indent="0">
                  <a:buNone/>
                </a:pPr>
                <a14:m>
                  <m:oMathPara xmlns:m="http://schemas.openxmlformats.org/officeDocument/2006/math">
                    <m:oMathParaPr>
                      <m:jc m:val="left"/>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1</m:t>
                          </m:r>
                        </m:sub>
                      </m:sSub>
                      <m:r>
                        <a:rPr lang="en-US" sz="1800" i="1">
                          <a:latin typeface="Cambria Math" panose="02040503050406030204" pitchFamily="18" charset="0"/>
                        </a:rPr>
                        <m:t>≥0</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2</m:t>
                          </m:r>
                        </m:sub>
                      </m:sSub>
                      <m:r>
                        <a:rPr lang="en-US" sz="1800" b="0" i="1" smtClean="0">
                          <a:latin typeface="Cambria Math" panose="02040503050406030204" pitchFamily="18" charset="0"/>
                        </a:rPr>
                        <m:t>≥0,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3</m:t>
                          </m:r>
                        </m:sub>
                      </m:sSub>
                      <m:r>
                        <a:rPr lang="en-US" sz="1800" b="0" i="1" smtClean="0">
                          <a:latin typeface="Cambria Math" panose="02040503050406030204" pitchFamily="18" charset="0"/>
                        </a:rPr>
                        <m:t>≥0</m:t>
                      </m:r>
                    </m:oMath>
                  </m:oMathPara>
                </a14:m>
                <a:endParaRPr lang="en-US" sz="1800" i="1" dirty="0"/>
              </a:p>
              <a:p>
                <a:pPr marL="0" indent="0">
                  <a:buFont typeface="Arial"/>
                  <a:buNone/>
                </a:pPr>
                <a:r>
                  <a:rPr lang="en-US" sz="1800" b="0" i="1" dirty="0" smtClean="0">
                    <a:latin typeface="Cambria Math" panose="02040503050406030204" pitchFamily="18" charset="0"/>
                  </a:rPr>
                  <a:t/>
                </a:r>
                <a:br>
                  <a:rPr lang="en-US" sz="1800" b="0" i="1" dirty="0" smtClean="0">
                    <a:latin typeface="Cambria Math" panose="02040503050406030204" pitchFamily="18" charset="0"/>
                  </a:rPr>
                </a:br>
                <a14:m>
                  <m:oMathPara xmlns:m="http://schemas.openxmlformats.org/officeDocument/2006/math">
                    <m:oMathParaPr>
                      <m:jc m:val="left"/>
                    </m:oMathParaPr>
                    <m:oMath xmlns:m="http://schemas.openxmlformats.org/officeDocument/2006/math">
                      <m:r>
                        <a:rPr lang="en-US" sz="1800" b="0" i="1" smtClean="0">
                          <a:latin typeface="Cambria Math" panose="02040503050406030204" pitchFamily="18" charset="0"/>
                        </a:rPr>
                        <m:t>𝑤</m:t>
                      </m:r>
                      <m:r>
                        <a:rPr lang="en-US" sz="1800" b="0" i="1" smtClean="0">
                          <a:latin typeface="Cambria Math" panose="02040503050406030204" pitchFamily="18" charset="0"/>
                        </a:rPr>
                        <m:t>=3.0</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1</m:t>
                          </m:r>
                        </m:sub>
                      </m:sSub>
                      <m:r>
                        <a:rPr lang="en-US" sz="1800" b="0" i="1" smtClean="0">
                          <a:latin typeface="Cambria Math" panose="02040503050406030204" pitchFamily="18" charset="0"/>
                        </a:rPr>
                        <m:t>+1.0</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2</m:t>
                          </m:r>
                        </m:sub>
                      </m:sSub>
                      <m:r>
                        <a:rPr lang="en-US" sz="1800" b="0" i="1" smtClean="0">
                          <a:latin typeface="Cambria Math" panose="02040503050406030204" pitchFamily="18" charset="0"/>
                        </a:rPr>
                        <m:t>+1.5</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3</m:t>
                          </m:r>
                        </m:sub>
                      </m:sSub>
                    </m:oMath>
                  </m:oMathPara>
                </a14:m>
                <a:endParaRPr lang="en-US" sz="1800" b="0" i="1" dirty="0" smtClean="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sz="1800" b="0" i="1" smtClean="0">
                          <a:latin typeface="Cambria Math" panose="02040503050406030204" pitchFamily="18" charset="0"/>
                        </a:rPr>
                        <m:t>𝑙</m:t>
                      </m:r>
                      <m:r>
                        <a:rPr lang="en-US" sz="1800" i="1">
                          <a:latin typeface="Cambria Math" panose="02040503050406030204" pitchFamily="18" charset="0"/>
                        </a:rPr>
                        <m:t>=</m:t>
                      </m:r>
                      <m:r>
                        <a:rPr lang="en-US" sz="1800" b="0" i="1" smtClean="0">
                          <a:latin typeface="Cambria Math" panose="02040503050406030204" pitchFamily="18" charset="0"/>
                        </a:rPr>
                        <m:t>0.8</m:t>
                      </m:r>
                      <m:sSub>
                        <m:sSubPr>
                          <m:ctrlPr>
                            <a:rPr lang="en-US" sz="1800" i="1">
                              <a:latin typeface="Cambria Math" panose="02040503050406030204" pitchFamily="18" charset="0"/>
                            </a:rPr>
                          </m:ctrlPr>
                        </m:sSubPr>
                        <m:e>
                          <m:r>
                            <a:rPr lang="en-US" sz="1800" i="1">
                              <a:latin typeface="Cambria Math" panose="02040503050406030204" pitchFamily="18" charset="0"/>
                            </a:rPr>
                            <m:t>𝑥</m:t>
                          </m:r>
                        </m:e>
                        <m:sub>
                          <m:r>
                            <a:rPr lang="en-US" sz="1800" i="1">
                              <a:latin typeface="Cambria Math" panose="02040503050406030204" pitchFamily="18" charset="0"/>
                            </a:rPr>
                            <m:t>1</m:t>
                          </m:r>
                        </m:sub>
                      </m:sSub>
                      <m:r>
                        <a:rPr lang="en-US" sz="1800" i="1">
                          <a:latin typeface="Cambria Math" panose="02040503050406030204" pitchFamily="18" charset="0"/>
                        </a:rPr>
                        <m:t>+</m:t>
                      </m:r>
                      <m:r>
                        <a:rPr lang="en-US" sz="1800" b="0" i="1" smtClean="0">
                          <a:latin typeface="Cambria Math" panose="02040503050406030204" pitchFamily="18" charset="0"/>
                        </a:rPr>
                        <m:t>0.2</m:t>
                      </m:r>
                      <m:sSub>
                        <m:sSubPr>
                          <m:ctrlPr>
                            <a:rPr lang="en-US" sz="1800" i="1">
                              <a:latin typeface="Cambria Math" panose="02040503050406030204" pitchFamily="18" charset="0"/>
                            </a:rPr>
                          </m:ctrlPr>
                        </m:sSubPr>
                        <m:e>
                          <m:r>
                            <a:rPr lang="en-US" sz="1800" i="1">
                              <a:latin typeface="Cambria Math" panose="02040503050406030204" pitchFamily="18" charset="0"/>
                            </a:rPr>
                            <m:t>𝑥</m:t>
                          </m:r>
                        </m:e>
                        <m:sub>
                          <m:r>
                            <a:rPr lang="en-US" sz="1800" i="1">
                              <a:latin typeface="Cambria Math" panose="02040503050406030204" pitchFamily="18" charset="0"/>
                            </a:rPr>
                            <m:t>2</m:t>
                          </m:r>
                        </m:sub>
                      </m:sSub>
                      <m:r>
                        <a:rPr lang="en-US" sz="1800" i="1">
                          <a:latin typeface="Cambria Math" panose="02040503050406030204" pitchFamily="18" charset="0"/>
                        </a:rPr>
                        <m:t>+</m:t>
                      </m:r>
                      <m:r>
                        <a:rPr lang="en-US" sz="1800" b="0" i="1" smtClean="0">
                          <a:latin typeface="Cambria Math" panose="02040503050406030204" pitchFamily="18" charset="0"/>
                        </a:rPr>
                        <m:t>0.3</m:t>
                      </m:r>
                      <m:sSub>
                        <m:sSubPr>
                          <m:ctrlPr>
                            <a:rPr lang="en-US" sz="1800" i="1">
                              <a:latin typeface="Cambria Math" panose="02040503050406030204" pitchFamily="18" charset="0"/>
                            </a:rPr>
                          </m:ctrlPr>
                        </m:sSubPr>
                        <m:e>
                          <m:r>
                            <a:rPr lang="en-US" sz="1800" i="1">
                              <a:latin typeface="Cambria Math" panose="02040503050406030204" pitchFamily="18" charset="0"/>
                            </a:rPr>
                            <m:t>𝑥</m:t>
                          </m:r>
                        </m:e>
                        <m:sub>
                          <m:r>
                            <a:rPr lang="en-US" sz="1800" i="1">
                              <a:latin typeface="Cambria Math" panose="02040503050406030204" pitchFamily="18" charset="0"/>
                            </a:rPr>
                            <m:t>3</m:t>
                          </m:r>
                        </m:sub>
                      </m:sSub>
                    </m:oMath>
                  </m:oMathPara>
                </a14:m>
                <a:endParaRPr lang="en-US" sz="1800" i="1" dirty="0" smtClean="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sz="1800" b="0" i="1" smtClean="0">
                          <a:latin typeface="Cambria Math" panose="02040503050406030204" pitchFamily="18" charset="0"/>
                        </a:rPr>
                        <m:t>𝑡</m:t>
                      </m:r>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𝑥</m:t>
                          </m:r>
                        </m:e>
                        <m:sub>
                          <m:r>
                            <a:rPr lang="en-US" sz="1800" i="1">
                              <a:latin typeface="Cambria Math" panose="02040503050406030204" pitchFamily="18" charset="0"/>
                            </a:rPr>
                            <m:t>1</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𝑥</m:t>
                          </m:r>
                        </m:e>
                        <m:sub>
                          <m:r>
                            <a:rPr lang="en-US" sz="1800" i="1">
                              <a:latin typeface="Cambria Math" panose="02040503050406030204" pitchFamily="18" charset="0"/>
                            </a:rPr>
                            <m:t>2</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𝑥</m:t>
                          </m:r>
                        </m:e>
                        <m:sub>
                          <m:r>
                            <a:rPr lang="en-US" sz="1800" i="1">
                              <a:latin typeface="Cambria Math" panose="02040503050406030204" pitchFamily="18" charset="0"/>
                            </a:rPr>
                            <m:t>3</m:t>
                          </m:r>
                        </m:sub>
                      </m:sSub>
                    </m:oMath>
                  </m:oMathPara>
                </a14:m>
                <a:endParaRPr lang="en-US" sz="1800" i="1" dirty="0" smtClean="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sz="1800" b="0" i="1" smtClean="0">
                          <a:latin typeface="Cambria Math" panose="02040503050406030204" pitchFamily="18" charset="0"/>
                        </a:rPr>
                        <m:t>𝑧</m:t>
                      </m:r>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b="0" i="1" smtClean="0">
                              <a:latin typeface="Cambria Math" panose="02040503050406030204" pitchFamily="18" charset="0"/>
                            </a:rPr>
                            <m:t>400</m:t>
                          </m:r>
                          <m:r>
                            <a:rPr lang="en-US" sz="1800" i="1">
                              <a:latin typeface="Cambria Math" panose="02040503050406030204" pitchFamily="18" charset="0"/>
                            </a:rPr>
                            <m:t>𝑥</m:t>
                          </m:r>
                        </m:e>
                        <m:sub>
                          <m:r>
                            <a:rPr lang="en-US" sz="1800" i="1">
                              <a:latin typeface="Cambria Math" panose="02040503050406030204" pitchFamily="18" charset="0"/>
                            </a:rPr>
                            <m:t>1</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b="0" i="1" smtClean="0">
                              <a:latin typeface="Cambria Math" panose="02040503050406030204" pitchFamily="18" charset="0"/>
                            </a:rPr>
                            <m:t>200</m:t>
                          </m:r>
                          <m:r>
                            <a:rPr lang="en-US" sz="1800" i="1">
                              <a:latin typeface="Cambria Math" panose="02040503050406030204" pitchFamily="18" charset="0"/>
                            </a:rPr>
                            <m:t>𝑥</m:t>
                          </m:r>
                        </m:e>
                        <m:sub>
                          <m:r>
                            <a:rPr lang="en-US" sz="1800" i="1">
                              <a:latin typeface="Cambria Math" panose="02040503050406030204" pitchFamily="18" charset="0"/>
                            </a:rPr>
                            <m:t>2</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b="0" i="1" smtClean="0">
                              <a:latin typeface="Cambria Math" panose="02040503050406030204" pitchFamily="18" charset="0"/>
                            </a:rPr>
                            <m:t>250</m:t>
                          </m:r>
                          <m:r>
                            <a:rPr lang="en-US" sz="1800" i="1">
                              <a:latin typeface="Cambria Math" panose="02040503050406030204" pitchFamily="18" charset="0"/>
                            </a:rPr>
                            <m:t>𝑥</m:t>
                          </m:r>
                        </m:e>
                        <m:sub>
                          <m:r>
                            <a:rPr lang="en-US" sz="1800" i="1">
                              <a:latin typeface="Cambria Math" panose="02040503050406030204" pitchFamily="18" charset="0"/>
                            </a:rPr>
                            <m:t>3</m:t>
                          </m:r>
                        </m:sub>
                      </m:sSub>
                    </m:oMath>
                  </m:oMathPara>
                </a14:m>
                <a:endParaRPr lang="en-US" sz="1800" i="1" dirty="0" smtClean="0">
                  <a:latin typeface="Cambria Math" panose="02040503050406030204" pitchFamily="18" charset="0"/>
                </a:endParaRPr>
              </a:p>
              <a:p>
                <a:pPr marL="0" indent="0">
                  <a:buNone/>
                </a:pPr>
                <a:endParaRPr lang="en-US" sz="1800"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sz="1800" i="1">
                          <a:latin typeface="Cambria Math" panose="02040503050406030204" pitchFamily="18" charset="0"/>
                        </a:rPr>
                        <m:t>𝑤</m:t>
                      </m:r>
                      <m:r>
                        <a:rPr lang="en-US" sz="1800" b="0" i="1" smtClean="0">
                          <a:latin typeface="Cambria Math" panose="02040503050406030204" pitchFamily="18" charset="0"/>
                        </a:rPr>
                        <m:t>≤1,000</m:t>
                      </m:r>
                    </m:oMath>
                  </m:oMathPara>
                </a14:m>
                <a:endParaRPr lang="en-US" sz="1800"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sz="1800" b="0" i="1" smtClean="0">
                          <a:latin typeface="Cambria Math" panose="02040503050406030204" pitchFamily="18" charset="0"/>
                        </a:rPr>
                        <m:t>𝑙</m:t>
                      </m:r>
                      <m:r>
                        <a:rPr lang="en-US" sz="1800" i="1">
                          <a:latin typeface="Cambria Math" panose="02040503050406030204" pitchFamily="18" charset="0"/>
                        </a:rPr>
                        <m:t>≤</m:t>
                      </m:r>
                      <m:r>
                        <a:rPr lang="en-US" sz="1800" b="0" i="1" smtClean="0">
                          <a:latin typeface="Cambria Math" panose="02040503050406030204" pitchFamily="18" charset="0"/>
                        </a:rPr>
                        <m:t>300</m:t>
                      </m:r>
                    </m:oMath>
                  </m:oMathPara>
                </a14:m>
                <a:endParaRPr lang="en-US" sz="1800" i="1" dirty="0" smtClean="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sz="1800" b="0" i="1" smtClean="0">
                          <a:latin typeface="Cambria Math" panose="02040503050406030204" pitchFamily="18" charset="0"/>
                        </a:rPr>
                        <m:t>𝑡</m:t>
                      </m:r>
                      <m:r>
                        <a:rPr lang="en-US" sz="1800" i="1">
                          <a:latin typeface="Cambria Math" panose="02040503050406030204" pitchFamily="18" charset="0"/>
                        </a:rPr>
                        <m:t>≤</m:t>
                      </m:r>
                      <m:r>
                        <a:rPr lang="en-US" sz="1800" b="0" i="1" smtClean="0">
                          <a:latin typeface="Cambria Math" panose="02040503050406030204" pitchFamily="18" charset="0"/>
                        </a:rPr>
                        <m:t>625</m:t>
                      </m:r>
                    </m:oMath>
                  </m:oMathPara>
                </a14:m>
                <a:endParaRPr lang="en-US" sz="1800" b="0" dirty="0" smtClean="0">
                  <a:latin typeface="+mj-lt"/>
                </a:endParaRPr>
              </a:p>
              <a:p>
                <a:pPr marL="0" indent="0">
                  <a:buFont typeface="Arial"/>
                  <a:buNone/>
                </a:pPr>
                <a:endParaRPr lang="en-US" sz="1800" b="0" dirty="0" smtClean="0">
                  <a:latin typeface="+mj-lt"/>
                </a:endParaRPr>
              </a:p>
            </p:txBody>
          </p:sp>
        </mc:Choice>
        <mc:Fallback xmlns="">
          <p:sp>
            <p:nvSpPr>
              <p:cNvPr id="8" name="Content Placeholder 2"/>
              <p:cNvSpPr txBox="1">
                <a:spLocks noRot="1" noChangeAspect="1" noMove="1" noResize="1" noEditPoints="1" noAdjustHandles="1" noChangeArrowheads="1" noChangeShapeType="1" noTextEdit="1"/>
              </p:cNvSpPr>
              <p:nvPr/>
            </p:nvSpPr>
            <p:spPr>
              <a:xfrm>
                <a:off x="460375" y="1494188"/>
                <a:ext cx="3117395" cy="3315204"/>
              </a:xfrm>
              <a:prstGeom prst="rect">
                <a:avLst/>
              </a:prstGeom>
              <a:blipFill>
                <a:blip r:embed="rId4"/>
                <a:stretch>
                  <a:fillRect/>
                </a:stretch>
              </a:blipFill>
              <a:effectLst>
                <a:glow rad="139700">
                  <a:schemeClr val="accent4">
                    <a:satMod val="175000"/>
                    <a:alpha val="40000"/>
                  </a:schemeClr>
                </a:glow>
              </a:effectLst>
            </p:spPr>
            <p:txBody>
              <a:bodyPr/>
              <a:lstStyle/>
              <a:p>
                <a:r>
                  <a:rPr lang="en-US">
                    <a:noFill/>
                  </a:rPr>
                  <a:t> </a:t>
                </a:r>
              </a:p>
            </p:txBody>
          </p:sp>
        </mc:Fallback>
      </mc:AlternateContent>
    </p:spTree>
    <p:extLst>
      <p:ext uri="{BB962C8B-B14F-4D97-AF65-F5344CB8AC3E}">
        <p14:creationId xmlns:p14="http://schemas.microsoft.com/office/powerpoint/2010/main" val="710835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3"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dirty="0" smtClean="0">
                <a:solidFill>
                  <a:schemeClr val="bg1"/>
                </a:solidFill>
              </a:rPr>
              <a:t>Sensitivity: Corn Yield</a:t>
            </a:r>
            <a:endParaRPr lang="en-US" sz="3900" dirty="0">
              <a:solidFill>
                <a:schemeClr val="bg1"/>
              </a:solidFill>
            </a:endParaRP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10" name="TextBox 9"/>
              <p:cNvSpPr txBox="1"/>
              <p:nvPr/>
            </p:nvSpPr>
            <p:spPr>
              <a:xfrm>
                <a:off x="3744675" y="1417638"/>
                <a:ext cx="4918141" cy="1754326"/>
              </a:xfrm>
              <a:prstGeom prst="rect">
                <a:avLst/>
              </a:prstGeom>
              <a:gradFill>
                <a:gsLst>
                  <a:gs pos="11000">
                    <a:schemeClr val="accent4">
                      <a:lumMod val="20000"/>
                      <a:lumOff val="80000"/>
                    </a:schemeClr>
                  </a:gs>
                  <a:gs pos="0">
                    <a:schemeClr val="accent4">
                      <a:lumMod val="20000"/>
                      <a:lumOff val="80000"/>
                    </a:schemeClr>
                  </a:gs>
                  <a:gs pos="100000">
                    <a:schemeClr val="accent4">
                      <a:lumMod val="40000"/>
                      <a:lumOff val="60000"/>
                    </a:schemeClr>
                  </a:gs>
                </a:gsLst>
                <a:lin ang="16200000" scaled="0"/>
              </a:gradFill>
            </p:spPr>
            <p:txBody>
              <a:bodyPr wrap="none" rtlCol="0">
                <a:spAutoFit/>
              </a:bodyPr>
              <a:lstStyle/>
              <a:p>
                <a:r>
                  <a:rPr lang="en-US" dirty="0" smtClean="0"/>
                  <a:t>Maximize </a:t>
                </a:r>
                <a14:m>
                  <m:oMath xmlns:m="http://schemas.openxmlformats.org/officeDocument/2006/math">
                    <m:r>
                      <a:rPr lang="en-US" b="0" i="1" smtClean="0">
                        <a:latin typeface="Cambria Math" panose="02040503050406030204" pitchFamily="18" charset="0"/>
                      </a:rPr>
                      <m:t>𝑧</m:t>
                    </m:r>
                    <m:r>
                      <a:rPr lang="en-US" i="1">
                        <a:latin typeface="Cambria Math" panose="02040503050406030204" pitchFamily="18" charset="0"/>
                      </a:rPr>
                      <m:t>=</m:t>
                    </m:r>
                    <m:sSub>
                      <m:sSubPr>
                        <m:ctrlPr>
                          <a:rPr lang="en-US" i="1">
                            <a:latin typeface="Cambria Math" panose="02040503050406030204" pitchFamily="18" charset="0"/>
                          </a:rPr>
                        </m:ctrlPr>
                      </m:sSubPr>
                      <m:e>
                        <m:r>
                          <a:rPr lang="en-US" i="1" smtClean="0">
                            <a:solidFill>
                              <a:srgbClr val="FF0000"/>
                            </a:solidFill>
                            <a:latin typeface="Cambria Math" panose="02040503050406030204" pitchFamily="18" charset="0"/>
                          </a:rPr>
                          <m:t>4</m:t>
                        </m:r>
                        <m:r>
                          <a:rPr lang="en-US" b="0" i="1" smtClean="0">
                            <a:solidFill>
                              <a:srgbClr val="FF0000"/>
                            </a:solidFill>
                            <a:latin typeface="Cambria Math" panose="02040503050406030204" pitchFamily="18" charset="0"/>
                          </a:rPr>
                          <m:t>5</m:t>
                        </m:r>
                        <m:r>
                          <a:rPr lang="en-US" i="1">
                            <a:solidFill>
                              <a:srgbClr val="FF0000"/>
                            </a:solidFill>
                            <a:latin typeface="Cambria Math" panose="02040503050406030204" pitchFamily="18" charset="0"/>
                          </a:rPr>
                          <m:t>0</m:t>
                        </m:r>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200</m:t>
                        </m:r>
                        <m:r>
                          <a:rPr lang="en-US" i="1">
                            <a:latin typeface="Cambria Math" panose="02040503050406030204" pitchFamily="18" charset="0"/>
                          </a:rPr>
                          <m:t>𝑥</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smtClean="0">
                            <a:solidFill>
                              <a:schemeClr val="tx1"/>
                            </a:solidFill>
                            <a:latin typeface="Cambria Math" panose="02040503050406030204" pitchFamily="18" charset="0"/>
                          </a:rPr>
                          <m:t>2</m:t>
                        </m:r>
                        <m:r>
                          <a:rPr lang="en-US" b="0" i="1" smtClean="0">
                            <a:solidFill>
                              <a:schemeClr val="tx1"/>
                            </a:solidFill>
                            <a:latin typeface="Cambria Math" panose="02040503050406030204" pitchFamily="18" charset="0"/>
                          </a:rPr>
                          <m:t>5</m:t>
                        </m:r>
                        <m:r>
                          <a:rPr lang="en-US" i="1">
                            <a:solidFill>
                              <a:schemeClr val="tx1"/>
                            </a:solidFill>
                            <a:latin typeface="Cambria Math" panose="02040503050406030204" pitchFamily="18" charset="0"/>
                          </a:rPr>
                          <m:t>0</m:t>
                        </m:r>
                        <m:r>
                          <a:rPr lang="en-US" i="1">
                            <a:latin typeface="Cambria Math" panose="02040503050406030204" pitchFamily="18" charset="0"/>
                          </a:rPr>
                          <m:t>𝑥</m:t>
                        </m:r>
                      </m:e>
                      <m:sub>
                        <m:r>
                          <a:rPr lang="en-US" i="1">
                            <a:latin typeface="Cambria Math" panose="02040503050406030204" pitchFamily="18" charset="0"/>
                          </a:rPr>
                          <m:t>3</m:t>
                        </m:r>
                      </m:sub>
                    </m:sSub>
                  </m:oMath>
                </a14:m>
                <a:r>
                  <a:rPr lang="en-US" dirty="0" smtClean="0"/>
                  <a:t> subject to</a:t>
                </a:r>
              </a:p>
              <a:p>
                <a:endParaRPr lang="en-US" dirty="0"/>
              </a:p>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3.0</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+1.0</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r>
                        <a:rPr lang="en-US" i="1">
                          <a:latin typeface="Cambria Math" panose="02040503050406030204" pitchFamily="18" charset="0"/>
                        </a:rPr>
                        <m:t>+1.5</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3</m:t>
                          </m:r>
                        </m:sub>
                      </m:sSub>
                      <m:r>
                        <a:rPr lang="en-US" b="0" i="1" smtClean="0">
                          <a:latin typeface="Cambria Math" panose="02040503050406030204" pitchFamily="18" charset="0"/>
                        </a:rPr>
                        <m:t>≤1,000</m:t>
                      </m:r>
                    </m:oMath>
                  </m:oMathPara>
                </a14:m>
                <a:endParaRPr lang="en-US" dirty="0" smtClean="0"/>
              </a:p>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0.8</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+0.2</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r>
                        <a:rPr lang="en-US" i="1">
                          <a:latin typeface="Cambria Math" panose="02040503050406030204" pitchFamily="18" charset="0"/>
                        </a:rPr>
                        <m:t>+0.3</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3</m:t>
                          </m:r>
                        </m:sub>
                      </m:sSub>
                      <m:r>
                        <a:rPr lang="en-US" b="0" i="1" smtClean="0">
                          <a:latin typeface="Cambria Math" panose="02040503050406030204" pitchFamily="18" charset="0"/>
                        </a:rPr>
                        <m:t>≤300</m:t>
                      </m:r>
                    </m:oMath>
                  </m:oMathPara>
                </a14:m>
                <a:endParaRPr lang="en-US" dirty="0" smtClean="0"/>
              </a:p>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smtClean="0">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r>
                        <a:rPr lang="en-US"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3</m:t>
                          </m:r>
                        </m:sub>
                      </m:sSub>
                      <m:r>
                        <a:rPr lang="en-US" b="0" i="1" smtClean="0">
                          <a:latin typeface="Cambria Math" panose="02040503050406030204" pitchFamily="18" charset="0"/>
                        </a:rPr>
                        <m:t>≤625</m:t>
                      </m:r>
                    </m:oMath>
                  </m:oMathPara>
                </a14:m>
                <a:endParaRPr lang="en-US" dirty="0" smtClean="0"/>
              </a:p>
              <a:p>
                <a:r>
                  <a:rPr lang="en-US" dirty="0" smtClean="0"/>
                  <a:t>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≥0, </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r>
                      <a:rPr lang="en-US" i="1">
                        <a:latin typeface="Cambria Math" panose="02040503050406030204" pitchFamily="18" charset="0"/>
                      </a:rPr>
                      <m:t>≥0, </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3</m:t>
                        </m:r>
                      </m:sub>
                    </m:sSub>
                    <m:r>
                      <a:rPr lang="en-US" i="1">
                        <a:latin typeface="Cambria Math" panose="02040503050406030204" pitchFamily="18" charset="0"/>
                      </a:rPr>
                      <m:t>≥0</m:t>
                    </m:r>
                  </m:oMath>
                </a14:m>
                <a:endParaRPr lang="en-US" dirty="0"/>
              </a:p>
            </p:txBody>
          </p:sp>
        </mc:Choice>
        <mc:Fallback xmlns="">
          <p:sp>
            <p:nvSpPr>
              <p:cNvPr id="10" name="TextBox 9"/>
              <p:cNvSpPr txBox="1">
                <a:spLocks noRot="1" noChangeAspect="1" noMove="1" noResize="1" noEditPoints="1" noAdjustHandles="1" noChangeArrowheads="1" noChangeShapeType="1" noTextEdit="1"/>
              </p:cNvSpPr>
              <p:nvPr/>
            </p:nvSpPr>
            <p:spPr>
              <a:xfrm>
                <a:off x="3744675" y="1417638"/>
                <a:ext cx="4918141" cy="1754326"/>
              </a:xfrm>
              <a:prstGeom prst="rect">
                <a:avLst/>
              </a:prstGeom>
              <a:blipFill>
                <a:blip r:embed="rId4"/>
                <a:stretch>
                  <a:fillRect l="-991" t="-2091" r="-248" b="-4878"/>
                </a:stretch>
              </a:blipFill>
            </p:spPr>
            <p:txBody>
              <a:bodyPr/>
              <a:lstStyle/>
              <a:p>
                <a:r>
                  <a:rPr lang="en-US">
                    <a:noFill/>
                  </a:rPr>
                  <a:t> </a:t>
                </a:r>
              </a:p>
            </p:txBody>
          </p:sp>
        </mc:Fallback>
      </mc:AlternateContent>
      <p:sp>
        <p:nvSpPr>
          <p:cNvPr id="11" name="Content Placeholder 2"/>
          <p:cNvSpPr>
            <a:spLocks noGrp="1"/>
          </p:cNvSpPr>
          <p:nvPr>
            <p:ph idx="1"/>
          </p:nvPr>
        </p:nvSpPr>
        <p:spPr>
          <a:xfrm>
            <a:off x="3744675" y="3228921"/>
            <a:ext cx="4935775" cy="3026913"/>
          </a:xfrm>
          <a:noFill/>
          <a:ln cmpd="sng">
            <a:solidFill>
              <a:srgbClr val="002060"/>
            </a:solidFill>
          </a:ln>
          <a:effectLst>
            <a:glow rad="139700">
              <a:schemeClr val="accent4">
                <a:satMod val="175000"/>
                <a:alpha val="40000"/>
              </a:schemeClr>
            </a:glow>
          </a:effectLst>
        </p:spPr>
        <p:txBody>
          <a:bodyPr>
            <a:normAutofit/>
          </a:bodyPr>
          <a:lstStyle/>
          <a:p>
            <a:pPr marL="0" indent="0">
              <a:buNone/>
            </a:pPr>
            <a:r>
              <a:rPr lang="en-US" sz="1900" dirty="0" smtClean="0">
                <a:latin typeface="+mj-lt"/>
              </a:rPr>
              <a:t>Consider the problem above</a:t>
            </a:r>
            <a:endParaRPr lang="en-US" sz="1900" dirty="0">
              <a:latin typeface="+mj-lt"/>
            </a:endParaRPr>
          </a:p>
          <a:p>
            <a:r>
              <a:rPr lang="en-US" sz="1900" dirty="0" smtClean="0">
                <a:latin typeface="+mj-lt"/>
              </a:rPr>
              <a:t>We use </a:t>
            </a:r>
            <a:r>
              <a:rPr lang="en-US" sz="1900" i="1" dirty="0" smtClean="0">
                <a:latin typeface="+mj-lt"/>
              </a:rPr>
              <a:t>c = </a:t>
            </a:r>
            <a:r>
              <a:rPr lang="en-US" sz="1900" dirty="0" smtClean="0">
                <a:latin typeface="+mj-lt"/>
              </a:rPr>
              <a:t>[</a:t>
            </a:r>
            <a:r>
              <a:rPr lang="en-US" sz="1900" dirty="0" smtClean="0">
                <a:solidFill>
                  <a:srgbClr val="FF0000"/>
                </a:solidFill>
                <a:latin typeface="+mj-lt"/>
              </a:rPr>
              <a:t>-450</a:t>
            </a:r>
            <a:r>
              <a:rPr lang="en-US" sz="1900" dirty="0" smtClean="0">
                <a:latin typeface="+mj-lt"/>
              </a:rPr>
              <a:t>,-200,-250]. </a:t>
            </a:r>
          </a:p>
          <a:p>
            <a:r>
              <a:rPr lang="en-US" sz="1900" dirty="0">
                <a:latin typeface="+mj-lt"/>
              </a:rPr>
              <a:t>b</a:t>
            </a:r>
            <a:r>
              <a:rPr lang="en-US" sz="1900" dirty="0" smtClean="0">
                <a:latin typeface="+mj-lt"/>
              </a:rPr>
              <a:t> = [1000, 300, 625] is a list of upper bounds for the constraints </a:t>
            </a:r>
          </a:p>
          <a:p>
            <a:r>
              <a:rPr lang="en-US" sz="1900" dirty="0" smtClean="0">
                <a:latin typeface="+mj-lt"/>
              </a:rPr>
              <a:t>A = [[3, 1, 1.5], [0.8, 0.2, 0.3], [1, 1, 1]] represents the matrix for the constraints.</a:t>
            </a:r>
          </a:p>
          <a:p>
            <a:r>
              <a:rPr lang="en-US" sz="1900" dirty="0" smtClean="0">
                <a:latin typeface="+mj-lt"/>
              </a:rPr>
              <a:t>All the variables are bounded below by 0.</a:t>
            </a:r>
          </a:p>
        </p:txBody>
      </p:sp>
      <mc:AlternateContent xmlns:mc="http://schemas.openxmlformats.org/markup-compatibility/2006" xmlns:a14="http://schemas.microsoft.com/office/drawing/2010/main">
        <mc:Choice Requires="a14">
          <p:sp>
            <p:nvSpPr>
              <p:cNvPr id="15" name="TextBox 14"/>
              <p:cNvSpPr txBox="1"/>
              <p:nvPr/>
            </p:nvSpPr>
            <p:spPr>
              <a:xfrm>
                <a:off x="457200" y="1436096"/>
                <a:ext cx="3287475" cy="3693319"/>
              </a:xfrm>
              <a:prstGeom prst="rect">
                <a:avLst/>
              </a:prstGeom>
              <a:noFill/>
            </p:spPr>
            <p:txBody>
              <a:bodyPr wrap="square" rtlCol="0">
                <a:spAutoFit/>
              </a:bodyPr>
              <a:lstStyle/>
              <a:p>
                <a:r>
                  <a:rPr lang="en-US" dirty="0" smtClean="0"/>
                  <a:t>Suppose the yield for corn increases from 400 to </a:t>
                </a:r>
                <a:r>
                  <a:rPr lang="en-US" dirty="0" smtClean="0">
                    <a:solidFill>
                      <a:srgbClr val="FF0000"/>
                    </a:solidFill>
                  </a:rPr>
                  <a:t>450</a:t>
                </a:r>
                <a:r>
                  <a:rPr lang="en-US" dirty="0" smtClean="0"/>
                  <a:t>.</a:t>
                </a:r>
              </a:p>
              <a:p>
                <a:endParaRPr lang="en-US" dirty="0" smtClean="0"/>
              </a:p>
              <a:p>
                <a:r>
                  <a:rPr lang="en-US" dirty="0" smtClean="0"/>
                  <a:t>We use the </a:t>
                </a:r>
                <a:r>
                  <a:rPr lang="en-US" dirty="0" err="1" smtClean="0">
                    <a:solidFill>
                      <a:srgbClr val="0070C0"/>
                    </a:solidFill>
                    <a:latin typeface="Consolas" panose="020B0609020204030204" pitchFamily="49" charset="0"/>
                  </a:rPr>
                  <a:t>scipy.optimize</a:t>
                </a:r>
                <a:r>
                  <a:rPr lang="en-US" dirty="0" smtClean="0"/>
                  <a:t> function </a:t>
                </a:r>
                <a:r>
                  <a:rPr lang="en-US" dirty="0" err="1" smtClean="0">
                    <a:solidFill>
                      <a:srgbClr val="0070C0"/>
                    </a:solidFill>
                    <a:latin typeface="Consolas" panose="020B0609020204030204" pitchFamily="49" charset="0"/>
                  </a:rPr>
                  <a:t>linprog</a:t>
                </a:r>
                <a:r>
                  <a:rPr lang="en-US" dirty="0" smtClean="0">
                    <a:solidFill>
                      <a:srgbClr val="0070C0"/>
                    </a:solidFill>
                    <a:latin typeface="Consolas" panose="020B0609020204030204" pitchFamily="49" charset="0"/>
                  </a:rPr>
                  <a:t>.</a:t>
                </a:r>
              </a:p>
              <a:p>
                <a:endParaRPr lang="en-US" b="1" dirty="0" smtClean="0"/>
              </a:p>
              <a:p>
                <a:r>
                  <a:rPr lang="en-US" dirty="0" smtClean="0"/>
                  <a:t>Minimize </a:t>
                </a:r>
                <a14:m>
                  <m:oMath xmlns:m="http://schemas.openxmlformats.org/officeDocument/2006/math">
                    <m:r>
                      <a:rPr lang="en-US" b="0" i="0" smtClean="0">
                        <a:latin typeface="Cambria Math" panose="02040503050406030204" pitchFamily="18" charset="0"/>
                      </a:rPr>
                      <m:t>−</m:t>
                    </m:r>
                    <m:r>
                      <a:rPr lang="en-US" i="1">
                        <a:latin typeface="Cambria Math" panose="02040503050406030204" pitchFamily="18" charset="0"/>
                      </a:rPr>
                      <m:t>𝑓</m:t>
                    </m:r>
                    <m:d>
                      <m:dPr>
                        <m:ctrlPr>
                          <a:rPr lang="en-US" i="1">
                            <a:latin typeface="Cambria Math" panose="02040503050406030204" pitchFamily="18" charset="0"/>
                          </a:rPr>
                        </m:ctrlPr>
                      </m:dPr>
                      <m:e>
                        <m:r>
                          <a:rPr lang="en-US" b="1">
                            <a:latin typeface="Cambria Math" panose="02040503050406030204" pitchFamily="18" charset="0"/>
                          </a:rPr>
                          <m:t>𝐱</m:t>
                        </m:r>
                      </m:e>
                    </m:d>
                    <m:r>
                      <a:rPr lang="en-US" i="1">
                        <a:latin typeface="Cambria Math" panose="02040503050406030204" pitchFamily="18" charset="0"/>
                      </a:rPr>
                      <m:t>=</m:t>
                    </m:r>
                    <m:r>
                      <a:rPr lang="en-US" b="1" i="0" smtClean="0">
                        <a:latin typeface="Cambria Math" panose="02040503050406030204" pitchFamily="18" charset="0"/>
                      </a:rPr>
                      <m:t>−</m:t>
                    </m:r>
                    <m:r>
                      <a:rPr lang="en-US" b="1">
                        <a:latin typeface="Cambria Math" panose="02040503050406030204" pitchFamily="18" charset="0"/>
                      </a:rPr>
                      <m:t>𝐜</m:t>
                    </m:r>
                    <m:r>
                      <a:rPr lang="en-US" b="1">
                        <a:latin typeface="Cambria Math" panose="02040503050406030204" pitchFamily="18" charset="0"/>
                      </a:rPr>
                      <m:t>⋅</m:t>
                    </m:r>
                    <m:r>
                      <a:rPr lang="en-US" b="1">
                        <a:latin typeface="Cambria Math" panose="02040503050406030204" pitchFamily="18" charset="0"/>
                      </a:rPr>
                      <m:t>𝐱</m:t>
                    </m:r>
                  </m:oMath>
                </a14:m>
                <a:r>
                  <a:rPr lang="en-US" b="1" dirty="0"/>
                  <a:t> </a:t>
                </a:r>
                <a:r>
                  <a:rPr lang="en-US" dirty="0"/>
                  <a:t>subject to</a:t>
                </a:r>
              </a:p>
              <a:p>
                <a:r>
                  <a:rPr lang="en-US" b="1" dirty="0" smtClean="0"/>
                  <a:t>	</a:t>
                </a:r>
                <a:r>
                  <a:rPr lang="en-US" b="1" dirty="0"/>
                  <a:t>		 </a:t>
                </a:r>
                <a14:m>
                  <m:oMath xmlns:m="http://schemas.openxmlformats.org/officeDocument/2006/math">
                    <m:r>
                      <a:rPr lang="en-US" b="1">
                        <a:latin typeface="Cambria Math" panose="02040503050406030204" pitchFamily="18" charset="0"/>
                      </a:rPr>
                      <m:t>𝐀𝐱</m:t>
                    </m:r>
                    <m:r>
                      <a:rPr lang="en-US" b="1" i="1">
                        <a:latin typeface="Cambria Math" panose="02040503050406030204" pitchFamily="18" charset="0"/>
                      </a:rPr>
                      <m:t>≤</m:t>
                    </m:r>
                    <m:r>
                      <a:rPr lang="en-US" b="1">
                        <a:latin typeface="Cambria Math" panose="02040503050406030204" pitchFamily="18" charset="0"/>
                      </a:rPr>
                      <m:t>𝐛</m:t>
                    </m:r>
                  </m:oMath>
                </a14:m>
                <a:r>
                  <a:rPr lang="en-US" b="1" dirty="0">
                    <a:latin typeface="Cambria Math" panose="02040503050406030204" pitchFamily="18" charset="0"/>
                  </a:rPr>
                  <a:t/>
                </a:r>
                <a:br>
                  <a:rPr lang="en-US" b="1" dirty="0">
                    <a:latin typeface="Cambria Math" panose="02040503050406030204" pitchFamily="18" charset="0"/>
                  </a:rPr>
                </a:br>
                <a:r>
                  <a:rPr lang="en-US" b="1" dirty="0">
                    <a:latin typeface="Cambria Math" panose="02040503050406030204" pitchFamily="18" charset="0"/>
                  </a:rPr>
                  <a:t>	</a:t>
                </a:r>
                <a:r>
                  <a:rPr lang="en-US" b="1" dirty="0" smtClean="0">
                    <a:latin typeface="Cambria Math" panose="02040503050406030204" pitchFamily="18" charset="0"/>
                  </a:rPr>
                  <a:t>	</a:t>
                </a:r>
                <a:r>
                  <a:rPr lang="en-US" b="1" dirty="0">
                    <a:latin typeface="Cambria Math" panose="02040503050406030204" pitchFamily="18" charset="0"/>
                  </a:rPr>
                  <a:t>	  </a:t>
                </a:r>
                <a14:m>
                  <m:oMath xmlns:m="http://schemas.openxmlformats.org/officeDocument/2006/math">
                    <m:r>
                      <a:rPr lang="en-US" b="1">
                        <a:latin typeface="Cambria Math" panose="02040503050406030204" pitchFamily="18" charset="0"/>
                      </a:rPr>
                      <m:t>𝐱</m:t>
                    </m:r>
                    <m:r>
                      <a:rPr lang="en-US" b="1" i="1">
                        <a:latin typeface="Cambria Math" panose="02040503050406030204" pitchFamily="18" charset="0"/>
                      </a:rPr>
                      <m:t>≥</m:t>
                    </m:r>
                  </m:oMath>
                </a14:m>
                <a:r>
                  <a:rPr lang="en-US" b="1" dirty="0"/>
                  <a:t> 0</a:t>
                </a:r>
              </a:p>
              <a:p>
                <a:r>
                  <a:rPr lang="en-US" dirty="0" smtClean="0"/>
                  <a:t>We then take the result and negate it.        </a:t>
                </a:r>
                <a:br>
                  <a:rPr lang="en-US" dirty="0" smtClean="0"/>
                </a:br>
                <a:r>
                  <a:rPr lang="en-US" b="1" u="sng" dirty="0" smtClean="0">
                    <a:solidFill>
                      <a:srgbClr val="00B050"/>
                    </a:solidFill>
                  </a:rPr>
                  <a:t>Python: lpfarm.py</a:t>
                </a:r>
                <a:endParaRPr lang="en-US" b="1" u="sng" dirty="0">
                  <a:solidFill>
                    <a:srgbClr val="00B050"/>
                  </a:solidFill>
                </a:endParaRPr>
              </a:p>
            </p:txBody>
          </p:sp>
        </mc:Choice>
        <mc:Fallback xmlns="">
          <p:sp>
            <p:nvSpPr>
              <p:cNvPr id="15" name="TextBox 14"/>
              <p:cNvSpPr txBox="1">
                <a:spLocks noRot="1" noChangeAspect="1" noMove="1" noResize="1" noEditPoints="1" noAdjustHandles="1" noChangeArrowheads="1" noChangeShapeType="1" noTextEdit="1"/>
              </p:cNvSpPr>
              <p:nvPr/>
            </p:nvSpPr>
            <p:spPr>
              <a:xfrm>
                <a:off x="457200" y="1436096"/>
                <a:ext cx="3287475" cy="3693319"/>
              </a:xfrm>
              <a:prstGeom prst="rect">
                <a:avLst/>
              </a:prstGeom>
              <a:blipFill>
                <a:blip r:embed="rId5"/>
                <a:stretch>
                  <a:fillRect l="-1484" t="-992" b="-1818"/>
                </a:stretch>
              </a:blipFill>
            </p:spPr>
            <p:txBody>
              <a:bodyPr/>
              <a:lstStyle/>
              <a:p>
                <a:r>
                  <a:rPr lang="en-US">
                    <a:noFill/>
                  </a:rPr>
                  <a:t> </a:t>
                </a:r>
              </a:p>
            </p:txBody>
          </p:sp>
        </mc:Fallback>
      </mc:AlternateContent>
    </p:spTree>
    <p:extLst>
      <p:ext uri="{BB962C8B-B14F-4D97-AF65-F5344CB8AC3E}">
        <p14:creationId xmlns:p14="http://schemas.microsoft.com/office/powerpoint/2010/main" val="335826800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dirty="0" smtClean="0">
                <a:solidFill>
                  <a:schemeClr val="bg1"/>
                </a:solidFill>
              </a:rPr>
              <a:t>Sensitivity: Corn Yield</a:t>
            </a:r>
            <a:endParaRPr lang="en-US" sz="3900" dirty="0">
              <a:solidFill>
                <a:schemeClr val="bg1"/>
              </a:solidFill>
            </a:endParaRP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Image result for brian beaver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12" name="TextBox 11"/>
              <p:cNvSpPr txBox="1"/>
              <p:nvPr/>
            </p:nvSpPr>
            <p:spPr>
              <a:xfrm>
                <a:off x="454024" y="1458986"/>
                <a:ext cx="8226425" cy="1969770"/>
              </a:xfrm>
              <a:prstGeom prst="rect">
                <a:avLst/>
              </a:prstGeom>
              <a:noFill/>
            </p:spPr>
            <p:txBody>
              <a:bodyPr wrap="square" rtlCol="0">
                <a:spAutoFit/>
              </a:bodyPr>
              <a:lstStyle/>
              <a:p>
                <a:r>
                  <a:rPr lang="en-US" sz="2000" dirty="0" smtClean="0"/>
                  <a:t>The original output from our program tells us that the maximum occurs at</a:t>
                </a:r>
              </a:p>
              <a:p>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=187.5 </m:t>
                    </m:r>
                  </m:oMath>
                </a14:m>
                <a:r>
                  <a:rPr lang="en-US" sz="2000" dirty="0" smtClean="0"/>
                  <a:t>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=437.5</m:t>
                    </m:r>
                    <m:r>
                      <a:rPr lang="en-US" sz="2000" i="1">
                        <a:latin typeface="Cambria Math" panose="02040503050406030204" pitchFamily="18" charset="0"/>
                      </a:rPr>
                      <m:t> </m:t>
                    </m:r>
                  </m:oMath>
                </a14:m>
                <a:r>
                  <a:rPr lang="en-US" sz="2000" dirty="0" smtClean="0"/>
                  <a:t>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b="0" i="1" smtClean="0">
                            <a:latin typeface="Cambria Math" panose="02040503050406030204" pitchFamily="18" charset="0"/>
                          </a:rPr>
                          <m:t>3</m:t>
                        </m:r>
                      </m:sub>
                    </m:sSub>
                    <m:r>
                      <a:rPr lang="en-US" sz="2000" i="1">
                        <a:latin typeface="Cambria Math" panose="02040503050406030204" pitchFamily="18" charset="0"/>
                      </a:rPr>
                      <m:t>=</m:t>
                    </m:r>
                    <m:r>
                      <a:rPr lang="en-US" sz="2000" b="0" i="1" smtClean="0">
                        <a:latin typeface="Cambria Math" panose="02040503050406030204" pitchFamily="18" charset="0"/>
                      </a:rPr>
                      <m:t>0</m:t>
                    </m:r>
                    <m:r>
                      <a:rPr lang="en-US" sz="2000" i="1">
                        <a:latin typeface="Cambria Math" panose="02040503050406030204" pitchFamily="18" charset="0"/>
                      </a:rPr>
                      <m:t> </m:t>
                    </m:r>
                  </m:oMath>
                </a14:m>
                <a:r>
                  <a:rPr lang="en-US" sz="2000" dirty="0" smtClean="0"/>
                  <a:t>     </a:t>
                </a:r>
              </a:p>
              <a:p>
                <a:r>
                  <a:rPr lang="en-US" sz="2000" dirty="0" smtClean="0"/>
                  <a:t>giving us an optimal solution of </a:t>
                </a:r>
                <a14:m>
                  <m:oMath xmlns:m="http://schemas.openxmlformats.org/officeDocument/2006/math">
                    <m:r>
                      <a:rPr lang="en-US" sz="2000" b="0" i="1" smtClean="0">
                        <a:latin typeface="Cambria Math" panose="02040503050406030204" pitchFamily="18" charset="0"/>
                      </a:rPr>
                      <m:t>𝑧</m:t>
                    </m:r>
                    <m:r>
                      <a:rPr lang="en-US" sz="2000" b="0" i="1" smtClean="0">
                        <a:latin typeface="Cambria Math" panose="02040503050406030204" pitchFamily="18" charset="0"/>
                      </a:rPr>
                      <m:t>=162,500 </m:t>
                    </m:r>
                  </m:oMath>
                </a14:m>
                <a:r>
                  <a:rPr lang="en-US" sz="2000" dirty="0" smtClean="0"/>
                  <a:t>with slack variables</a:t>
                </a:r>
                <a:endParaRPr lang="en-US" sz="2000" dirty="0"/>
              </a:p>
              <a:p>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𝑠</m:t>
                        </m:r>
                      </m:e>
                      <m:sub>
                        <m:r>
                          <a:rPr lang="en-US" sz="2000" i="1">
                            <a:latin typeface="Cambria Math" panose="02040503050406030204" pitchFamily="18" charset="0"/>
                          </a:rPr>
                          <m:t>1</m:t>
                        </m:r>
                      </m:sub>
                    </m:sSub>
                    <m:r>
                      <a:rPr lang="en-US" sz="2000" i="1">
                        <a:latin typeface="Cambria Math" panose="02040503050406030204" pitchFamily="18" charset="0"/>
                      </a:rPr>
                      <m:t>=0 </m:t>
                    </m:r>
                  </m:oMath>
                </a14:m>
                <a:r>
                  <a:rPr lang="en-US" sz="2000" dirty="0"/>
                  <a:t>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𝑠</m:t>
                        </m:r>
                      </m:e>
                      <m:sub>
                        <m:r>
                          <a:rPr lang="en-US" sz="2000" i="1">
                            <a:latin typeface="Cambria Math" panose="02040503050406030204" pitchFamily="18" charset="0"/>
                          </a:rPr>
                          <m:t>2</m:t>
                        </m:r>
                      </m:sub>
                    </m:sSub>
                    <m:r>
                      <a:rPr lang="en-US" sz="2000" i="1">
                        <a:latin typeface="Cambria Math" panose="02040503050406030204" pitchFamily="18" charset="0"/>
                      </a:rPr>
                      <m:t>=62.5 </m:t>
                    </m:r>
                  </m:oMath>
                </a14:m>
                <a:r>
                  <a:rPr lang="en-US" sz="2000" dirty="0"/>
                  <a:t>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𝑠</m:t>
                        </m:r>
                      </m:e>
                      <m:sub>
                        <m:r>
                          <a:rPr lang="en-US" sz="2000" i="1">
                            <a:latin typeface="Cambria Math" panose="02040503050406030204" pitchFamily="18" charset="0"/>
                          </a:rPr>
                          <m:t>3</m:t>
                        </m:r>
                      </m:sub>
                    </m:sSub>
                    <m:r>
                      <a:rPr lang="en-US" sz="2000" i="1">
                        <a:latin typeface="Cambria Math" panose="02040503050406030204" pitchFamily="18" charset="0"/>
                      </a:rPr>
                      <m:t>=0</m:t>
                    </m:r>
                  </m:oMath>
                </a14:m>
                <a:endParaRPr lang="en-US" sz="2000" dirty="0" smtClean="0"/>
              </a:p>
              <a:p>
                <a:r>
                  <a:rPr lang="en-US" sz="2000" dirty="0" smtClean="0"/>
                  <a:t>and shadow (dual) prices</a:t>
                </a:r>
              </a:p>
              <a:p>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𝑦</m:t>
                        </m:r>
                      </m:e>
                      <m:sub>
                        <m:r>
                          <a:rPr lang="en-US" sz="2000" i="1">
                            <a:latin typeface="Cambria Math" panose="02040503050406030204" pitchFamily="18" charset="0"/>
                          </a:rPr>
                          <m:t>1</m:t>
                        </m:r>
                      </m:sub>
                    </m:sSub>
                    <m:r>
                      <a:rPr lang="en-US" sz="2000" i="1">
                        <a:latin typeface="Cambria Math" panose="02040503050406030204" pitchFamily="18" charset="0"/>
                      </a:rPr>
                      <m:t>=100.0 </m:t>
                    </m:r>
                  </m:oMath>
                </a14:m>
                <a:r>
                  <a:rPr lang="en-US" sz="2000" dirty="0"/>
                  <a:t>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𝑦</m:t>
                        </m:r>
                      </m:e>
                      <m:sub>
                        <m:r>
                          <a:rPr lang="en-US" sz="2000" i="1">
                            <a:latin typeface="Cambria Math" panose="02040503050406030204" pitchFamily="18" charset="0"/>
                          </a:rPr>
                          <m:t>2</m:t>
                        </m:r>
                      </m:sub>
                    </m:sSub>
                    <m:r>
                      <a:rPr lang="en-US" sz="2000" i="1">
                        <a:latin typeface="Cambria Math" panose="02040503050406030204" pitchFamily="18" charset="0"/>
                      </a:rPr>
                      <m:t>=0.0 </m:t>
                    </m:r>
                  </m:oMath>
                </a14:m>
                <a:r>
                  <a:rPr lang="en-US" sz="2000" dirty="0"/>
                  <a:t>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𝑦</m:t>
                        </m:r>
                      </m:e>
                      <m:sub>
                        <m:r>
                          <a:rPr lang="en-US" sz="2000" i="1">
                            <a:latin typeface="Cambria Math" panose="02040503050406030204" pitchFamily="18" charset="0"/>
                          </a:rPr>
                          <m:t>3</m:t>
                        </m:r>
                      </m:sub>
                    </m:sSub>
                    <m:r>
                      <a:rPr lang="en-US" sz="2000" i="1">
                        <a:latin typeface="Cambria Math" panose="02040503050406030204" pitchFamily="18" charset="0"/>
                      </a:rPr>
                      <m:t>=100.0</m:t>
                    </m:r>
                  </m:oMath>
                </a14:m>
                <a:endParaRPr lang="en-US" sz="2000" dirty="0"/>
              </a:p>
            </p:txBody>
          </p:sp>
        </mc:Choice>
        <mc:Fallback xmlns="">
          <p:sp>
            <p:nvSpPr>
              <p:cNvPr id="12" name="TextBox 11"/>
              <p:cNvSpPr txBox="1">
                <a:spLocks noRot="1" noChangeAspect="1" noMove="1" noResize="1" noEditPoints="1" noAdjustHandles="1" noChangeArrowheads="1" noChangeShapeType="1" noTextEdit="1"/>
              </p:cNvSpPr>
              <p:nvPr/>
            </p:nvSpPr>
            <p:spPr>
              <a:xfrm>
                <a:off x="454024" y="1458986"/>
                <a:ext cx="8226425" cy="1969770"/>
              </a:xfrm>
              <a:prstGeom prst="rect">
                <a:avLst/>
              </a:prstGeom>
              <a:blipFill>
                <a:blip r:embed="rId4"/>
                <a:stretch>
                  <a:fillRect l="-741" t="-154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454023" y="3623907"/>
                <a:ext cx="8226425" cy="2246769"/>
              </a:xfrm>
              <a:prstGeom prst="rect">
                <a:avLst/>
              </a:prstGeom>
              <a:noFill/>
              <a:ln>
                <a:solidFill>
                  <a:srgbClr val="002060"/>
                </a:solidFill>
              </a:ln>
            </p:spPr>
            <p:txBody>
              <a:bodyPr wrap="square" rtlCol="0">
                <a:spAutoFit/>
              </a:bodyPr>
              <a:lstStyle/>
              <a:p>
                <a:r>
                  <a:rPr lang="en-US" sz="2000" dirty="0" smtClean="0"/>
                  <a:t>The new output from our program (using $</a:t>
                </a:r>
                <a:r>
                  <a:rPr lang="en-US" sz="2000" dirty="0" smtClean="0">
                    <a:solidFill>
                      <a:srgbClr val="FF0000"/>
                    </a:solidFill>
                  </a:rPr>
                  <a:t>450</a:t>
                </a:r>
                <a:r>
                  <a:rPr lang="en-US" sz="2000" dirty="0" smtClean="0"/>
                  <a:t>) tells us that the maximum occurs at</a:t>
                </a:r>
              </a:p>
              <a:p>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=187.5 </m:t>
                    </m:r>
                  </m:oMath>
                </a14:m>
                <a:r>
                  <a:rPr lang="en-US" sz="2000" dirty="0" smtClean="0"/>
                  <a:t>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=437.5</m:t>
                    </m:r>
                    <m:r>
                      <a:rPr lang="en-US" sz="2000" i="1">
                        <a:latin typeface="Cambria Math" panose="02040503050406030204" pitchFamily="18" charset="0"/>
                      </a:rPr>
                      <m:t> </m:t>
                    </m:r>
                  </m:oMath>
                </a14:m>
                <a:r>
                  <a:rPr lang="en-US" sz="2000" dirty="0" smtClean="0"/>
                  <a:t>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b="0" i="1" smtClean="0">
                            <a:latin typeface="Cambria Math" panose="02040503050406030204" pitchFamily="18" charset="0"/>
                          </a:rPr>
                          <m:t>3</m:t>
                        </m:r>
                      </m:sub>
                    </m:sSub>
                    <m:r>
                      <a:rPr lang="en-US" sz="2000" i="1">
                        <a:latin typeface="Cambria Math" panose="02040503050406030204" pitchFamily="18" charset="0"/>
                      </a:rPr>
                      <m:t>=</m:t>
                    </m:r>
                    <m:r>
                      <a:rPr lang="en-US" sz="2000" b="0" i="1" smtClean="0">
                        <a:latin typeface="Cambria Math" panose="02040503050406030204" pitchFamily="18" charset="0"/>
                      </a:rPr>
                      <m:t>0</m:t>
                    </m:r>
                    <m:r>
                      <a:rPr lang="en-US" sz="2000" i="1">
                        <a:latin typeface="Cambria Math" panose="02040503050406030204" pitchFamily="18" charset="0"/>
                      </a:rPr>
                      <m:t> </m:t>
                    </m:r>
                  </m:oMath>
                </a14:m>
                <a:r>
                  <a:rPr lang="en-US" sz="2000" dirty="0" smtClean="0"/>
                  <a:t>     </a:t>
                </a:r>
              </a:p>
              <a:p>
                <a:r>
                  <a:rPr lang="en-US" sz="2000" dirty="0"/>
                  <a:t>giving us an optimal solution of </a:t>
                </a:r>
                <a14:m>
                  <m:oMath xmlns:m="http://schemas.openxmlformats.org/officeDocument/2006/math">
                    <m:r>
                      <a:rPr lang="en-US" sz="2000" i="1">
                        <a:latin typeface="Cambria Math" panose="02040503050406030204" pitchFamily="18" charset="0"/>
                      </a:rPr>
                      <m:t>𝑧</m:t>
                    </m:r>
                    <m:r>
                      <a:rPr lang="en-US" sz="2000" i="1">
                        <a:latin typeface="Cambria Math" panose="02040503050406030204" pitchFamily="18" charset="0"/>
                      </a:rPr>
                      <m:t>=171,875 </m:t>
                    </m:r>
                  </m:oMath>
                </a14:m>
                <a:r>
                  <a:rPr lang="en-US" sz="2000" dirty="0"/>
                  <a:t>with slack variables</a:t>
                </a:r>
              </a:p>
              <a:p>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𝑠</m:t>
                        </m:r>
                      </m:e>
                      <m:sub>
                        <m:r>
                          <a:rPr lang="en-US" sz="2000" i="1">
                            <a:latin typeface="Cambria Math" panose="02040503050406030204" pitchFamily="18" charset="0"/>
                          </a:rPr>
                          <m:t>1</m:t>
                        </m:r>
                      </m:sub>
                    </m:sSub>
                    <m:r>
                      <a:rPr lang="en-US" sz="2000" i="1">
                        <a:latin typeface="Cambria Math" panose="02040503050406030204" pitchFamily="18" charset="0"/>
                      </a:rPr>
                      <m:t>=0 </m:t>
                    </m:r>
                  </m:oMath>
                </a14:m>
                <a:r>
                  <a:rPr lang="en-US" sz="2000" dirty="0"/>
                  <a:t>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𝑠</m:t>
                        </m:r>
                      </m:e>
                      <m:sub>
                        <m:r>
                          <a:rPr lang="en-US" sz="2000" i="1">
                            <a:latin typeface="Cambria Math" panose="02040503050406030204" pitchFamily="18" charset="0"/>
                          </a:rPr>
                          <m:t>2</m:t>
                        </m:r>
                      </m:sub>
                    </m:sSub>
                    <m:r>
                      <a:rPr lang="en-US" sz="2000" i="1">
                        <a:latin typeface="Cambria Math" panose="02040503050406030204" pitchFamily="18" charset="0"/>
                      </a:rPr>
                      <m:t>=62.5 </m:t>
                    </m:r>
                  </m:oMath>
                </a14:m>
                <a:r>
                  <a:rPr lang="en-US" sz="2000" dirty="0"/>
                  <a:t>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𝑠</m:t>
                        </m:r>
                      </m:e>
                      <m:sub>
                        <m:r>
                          <a:rPr lang="en-US" sz="2000" i="1">
                            <a:latin typeface="Cambria Math" panose="02040503050406030204" pitchFamily="18" charset="0"/>
                          </a:rPr>
                          <m:t>3</m:t>
                        </m:r>
                      </m:sub>
                    </m:sSub>
                    <m:r>
                      <a:rPr lang="en-US" sz="2000" i="1">
                        <a:latin typeface="Cambria Math" panose="02040503050406030204" pitchFamily="18" charset="0"/>
                      </a:rPr>
                      <m:t>=0</m:t>
                    </m:r>
                  </m:oMath>
                </a14:m>
                <a:endParaRPr lang="en-US" sz="2000" dirty="0"/>
              </a:p>
              <a:p>
                <a:r>
                  <a:rPr lang="en-US" sz="2000" dirty="0"/>
                  <a:t>and shadow (dual) prices</a:t>
                </a:r>
              </a:p>
              <a:p>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𝑦</m:t>
                        </m:r>
                      </m:e>
                      <m:sub>
                        <m:r>
                          <a:rPr lang="en-US" sz="2000" i="1">
                            <a:latin typeface="Cambria Math" panose="02040503050406030204" pitchFamily="18" charset="0"/>
                          </a:rPr>
                          <m:t>1</m:t>
                        </m:r>
                      </m:sub>
                    </m:sSub>
                    <m:r>
                      <a:rPr lang="en-US" sz="2000" i="1">
                        <a:latin typeface="Cambria Math" panose="02040503050406030204" pitchFamily="18" charset="0"/>
                      </a:rPr>
                      <m:t>=1</m:t>
                    </m:r>
                    <m:r>
                      <a:rPr lang="en-US" sz="2000" b="0" i="1" smtClean="0">
                        <a:latin typeface="Cambria Math" panose="02040503050406030204" pitchFamily="18" charset="0"/>
                      </a:rPr>
                      <m:t>25</m:t>
                    </m:r>
                    <m:r>
                      <a:rPr lang="en-US" sz="2000" i="1">
                        <a:latin typeface="Cambria Math" panose="02040503050406030204" pitchFamily="18" charset="0"/>
                      </a:rPr>
                      <m:t>.0 </m:t>
                    </m:r>
                  </m:oMath>
                </a14:m>
                <a:r>
                  <a:rPr lang="en-US" sz="2000" dirty="0"/>
                  <a:t>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𝑦</m:t>
                        </m:r>
                      </m:e>
                      <m:sub>
                        <m:r>
                          <a:rPr lang="en-US" sz="2000" i="1">
                            <a:latin typeface="Cambria Math" panose="02040503050406030204" pitchFamily="18" charset="0"/>
                          </a:rPr>
                          <m:t>2</m:t>
                        </m:r>
                      </m:sub>
                    </m:sSub>
                    <m:r>
                      <a:rPr lang="en-US" sz="2000" i="1">
                        <a:latin typeface="Cambria Math" panose="02040503050406030204" pitchFamily="18" charset="0"/>
                      </a:rPr>
                      <m:t>=0.0 </m:t>
                    </m:r>
                  </m:oMath>
                </a14:m>
                <a:r>
                  <a:rPr lang="en-US" sz="2000" dirty="0"/>
                  <a:t>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𝑦</m:t>
                        </m:r>
                      </m:e>
                      <m:sub>
                        <m:r>
                          <a:rPr lang="en-US" sz="2000" i="1">
                            <a:latin typeface="Cambria Math" panose="02040503050406030204" pitchFamily="18" charset="0"/>
                          </a:rPr>
                          <m:t>3</m:t>
                        </m:r>
                      </m:sub>
                    </m:sSub>
                    <m:r>
                      <a:rPr lang="en-US" sz="2000" i="1">
                        <a:latin typeface="Cambria Math" panose="02040503050406030204" pitchFamily="18" charset="0"/>
                      </a:rPr>
                      <m:t>=</m:t>
                    </m:r>
                    <m:r>
                      <a:rPr lang="en-US" sz="2000" b="0" i="1" smtClean="0">
                        <a:latin typeface="Cambria Math" panose="02040503050406030204" pitchFamily="18" charset="0"/>
                      </a:rPr>
                      <m:t>75</m:t>
                    </m:r>
                    <m:r>
                      <a:rPr lang="en-US" sz="2000" i="1">
                        <a:latin typeface="Cambria Math" panose="02040503050406030204" pitchFamily="18" charset="0"/>
                      </a:rPr>
                      <m:t>.0</m:t>
                    </m:r>
                  </m:oMath>
                </a14:m>
                <a:endParaRPr lang="en-US" sz="2000" dirty="0"/>
              </a:p>
            </p:txBody>
          </p:sp>
        </mc:Choice>
        <mc:Fallback xmlns="">
          <p:sp>
            <p:nvSpPr>
              <p:cNvPr id="7" name="TextBox 6"/>
              <p:cNvSpPr txBox="1">
                <a:spLocks noRot="1" noChangeAspect="1" noMove="1" noResize="1" noEditPoints="1" noAdjustHandles="1" noChangeArrowheads="1" noChangeShapeType="1" noTextEdit="1"/>
              </p:cNvSpPr>
              <p:nvPr/>
            </p:nvSpPr>
            <p:spPr>
              <a:xfrm>
                <a:off x="454023" y="3623907"/>
                <a:ext cx="8226425" cy="2246769"/>
              </a:xfrm>
              <a:prstGeom prst="rect">
                <a:avLst/>
              </a:prstGeom>
              <a:blipFill>
                <a:blip r:embed="rId5"/>
                <a:stretch>
                  <a:fillRect l="-666" t="-1078" b="-270"/>
                </a:stretch>
              </a:blipFill>
              <a:ln>
                <a:solidFill>
                  <a:srgbClr val="002060"/>
                </a:solidFill>
              </a:ln>
            </p:spPr>
            <p:txBody>
              <a:bodyPr/>
              <a:lstStyle/>
              <a:p>
                <a:r>
                  <a:rPr lang="en-US">
                    <a:noFill/>
                  </a:rPr>
                  <a:t> </a:t>
                </a:r>
              </a:p>
            </p:txBody>
          </p:sp>
        </mc:Fallback>
      </mc:AlternateContent>
    </p:spTree>
    <p:extLst>
      <p:ext uri="{BB962C8B-B14F-4D97-AF65-F5344CB8AC3E}">
        <p14:creationId xmlns:p14="http://schemas.microsoft.com/office/powerpoint/2010/main" val="2304165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dirty="0" smtClean="0">
                <a:solidFill>
                  <a:schemeClr val="bg1"/>
                </a:solidFill>
              </a:rPr>
              <a:t>Sensitivity: Corn Yield (Comparison)</a:t>
            </a:r>
            <a:endParaRPr lang="en-US" sz="3900" dirty="0">
              <a:solidFill>
                <a:schemeClr val="bg1"/>
              </a:solidFill>
            </a:endParaRP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Image result for brian beaver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12" name="TextBox 11"/>
              <p:cNvSpPr txBox="1"/>
              <p:nvPr/>
            </p:nvSpPr>
            <p:spPr>
              <a:xfrm>
                <a:off x="449758" y="1458986"/>
                <a:ext cx="4087735" cy="1477328"/>
              </a:xfrm>
              <a:prstGeom prst="rect">
                <a:avLst/>
              </a:prstGeom>
              <a:noFill/>
            </p:spPr>
            <p:txBody>
              <a:bodyPr wrap="square" rtlCol="0">
                <a:spAutoFit/>
              </a:bodyPr>
              <a:lstStyle/>
              <a:p>
                <a:r>
                  <a:rPr lang="en-US" dirty="0" smtClean="0"/>
                  <a:t>Original output</a:t>
                </a:r>
                <a:br>
                  <a:rPr lang="en-US" dirty="0" smtClean="0"/>
                </a:b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=187.5 </m:t>
                    </m:r>
                  </m:oMath>
                </a14:m>
                <a:r>
                  <a:rPr lang="en-US" dirty="0" smtClean="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=437.5</m:t>
                    </m:r>
                    <m:r>
                      <a:rPr lang="en-US" i="1">
                        <a:latin typeface="Cambria Math" panose="02040503050406030204" pitchFamily="18" charset="0"/>
                      </a:rPr>
                      <m:t> </m:t>
                    </m:r>
                  </m:oMath>
                </a14:m>
                <a:r>
                  <a:rPr lang="en-US" dirty="0" smtClean="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3</m:t>
                        </m:r>
                      </m:sub>
                    </m:sSub>
                    <m:r>
                      <a:rPr lang="en-US" i="1">
                        <a:latin typeface="Cambria Math" panose="02040503050406030204" pitchFamily="18" charset="0"/>
                      </a:rPr>
                      <m:t>=</m:t>
                    </m:r>
                    <m:r>
                      <a:rPr lang="en-US" b="0" i="1" smtClean="0">
                        <a:latin typeface="Cambria Math" panose="02040503050406030204" pitchFamily="18" charset="0"/>
                      </a:rPr>
                      <m:t>0</m:t>
                    </m:r>
                    <m:r>
                      <a:rPr lang="en-US" i="1">
                        <a:latin typeface="Cambria Math" panose="02040503050406030204" pitchFamily="18" charset="0"/>
                      </a:rPr>
                      <m:t> </m:t>
                    </m:r>
                  </m:oMath>
                </a14:m>
                <a:r>
                  <a:rPr lang="en-US" dirty="0" smtClean="0"/>
                  <a:t>     </a:t>
                </a:r>
              </a:p>
              <a:p>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𝑠</m:t>
                        </m:r>
                      </m:e>
                      <m:sub>
                        <m:r>
                          <a:rPr lang="en-US" i="1">
                            <a:latin typeface="Cambria Math" panose="02040503050406030204" pitchFamily="18" charset="0"/>
                          </a:rPr>
                          <m:t>1</m:t>
                        </m:r>
                      </m:sub>
                    </m:sSub>
                    <m:r>
                      <a:rPr lang="en-US" i="1">
                        <a:latin typeface="Cambria Math" panose="02040503050406030204" pitchFamily="18" charset="0"/>
                      </a:rPr>
                      <m:t>=0 </m:t>
                    </m:r>
                  </m:oMath>
                </a14:m>
                <a:r>
                  <a:rPr lang="en-US" dirty="0"/>
                  <a:t>	</a:t>
                </a:r>
                <a:r>
                  <a:rPr lang="en-US" dirty="0" smtClean="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𝑠</m:t>
                        </m:r>
                      </m:e>
                      <m:sub>
                        <m:r>
                          <a:rPr lang="en-US" i="1">
                            <a:latin typeface="Cambria Math" panose="02040503050406030204" pitchFamily="18" charset="0"/>
                          </a:rPr>
                          <m:t>2</m:t>
                        </m:r>
                      </m:sub>
                    </m:sSub>
                    <m:r>
                      <a:rPr lang="en-US" i="1">
                        <a:latin typeface="Cambria Math" panose="02040503050406030204" pitchFamily="18" charset="0"/>
                      </a:rPr>
                      <m:t>=62.5 </m:t>
                    </m:r>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𝑠</m:t>
                        </m:r>
                      </m:e>
                      <m:sub>
                        <m:r>
                          <a:rPr lang="en-US" i="1">
                            <a:latin typeface="Cambria Math" panose="02040503050406030204" pitchFamily="18" charset="0"/>
                          </a:rPr>
                          <m:t>3</m:t>
                        </m:r>
                      </m:sub>
                    </m:sSub>
                    <m:r>
                      <a:rPr lang="en-US" i="1">
                        <a:latin typeface="Cambria Math" panose="02040503050406030204" pitchFamily="18" charset="0"/>
                      </a:rPr>
                      <m:t>=0</m:t>
                    </m:r>
                  </m:oMath>
                </a14:m>
                <a:endParaRPr lang="en-US" dirty="0" smtClean="0"/>
              </a:p>
              <a:p>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1</m:t>
                        </m:r>
                      </m:sub>
                    </m:sSub>
                    <m:r>
                      <a:rPr lang="en-US" i="1">
                        <a:latin typeface="Cambria Math" panose="02040503050406030204" pitchFamily="18" charset="0"/>
                      </a:rPr>
                      <m:t>=100.0 </m:t>
                    </m:r>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2</m:t>
                        </m:r>
                      </m:sub>
                    </m:sSub>
                    <m:r>
                      <a:rPr lang="en-US" i="1">
                        <a:latin typeface="Cambria Math" panose="02040503050406030204" pitchFamily="18" charset="0"/>
                      </a:rPr>
                      <m:t>=0.0 </m:t>
                    </m:r>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3</m:t>
                        </m:r>
                      </m:sub>
                    </m:sSub>
                    <m:r>
                      <a:rPr lang="en-US" i="1">
                        <a:latin typeface="Cambria Math" panose="02040503050406030204" pitchFamily="18" charset="0"/>
                      </a:rPr>
                      <m:t>=100.0</m:t>
                    </m:r>
                  </m:oMath>
                </a14:m>
                <a:endParaRPr lang="en-US" dirty="0" smtClean="0"/>
              </a:p>
              <a:p>
                <a:r>
                  <a:rPr lang="en-US" dirty="0"/>
                  <a:t> </a:t>
                </a:r>
                <a14:m>
                  <m:oMath xmlns:m="http://schemas.openxmlformats.org/officeDocument/2006/math">
                    <m:r>
                      <a:rPr lang="en-US" i="1">
                        <a:latin typeface="Cambria Math" panose="02040503050406030204" pitchFamily="18" charset="0"/>
                      </a:rPr>
                      <m:t>𝑧</m:t>
                    </m:r>
                    <m:r>
                      <a:rPr lang="en-US" i="1">
                        <a:latin typeface="Cambria Math" panose="02040503050406030204" pitchFamily="18" charset="0"/>
                      </a:rPr>
                      <m:t>=162,500</m:t>
                    </m:r>
                  </m:oMath>
                </a14:m>
                <a:endParaRPr lang="en-US" dirty="0"/>
              </a:p>
            </p:txBody>
          </p:sp>
        </mc:Choice>
        <mc:Fallback xmlns="">
          <p:sp>
            <p:nvSpPr>
              <p:cNvPr id="12" name="TextBox 11"/>
              <p:cNvSpPr txBox="1">
                <a:spLocks noRot="1" noChangeAspect="1" noMove="1" noResize="1" noEditPoints="1" noAdjustHandles="1" noChangeArrowheads="1" noChangeShapeType="1" noTextEdit="1"/>
              </p:cNvSpPr>
              <p:nvPr/>
            </p:nvSpPr>
            <p:spPr>
              <a:xfrm>
                <a:off x="449758" y="1458986"/>
                <a:ext cx="4087735" cy="1477328"/>
              </a:xfrm>
              <a:prstGeom prst="rect">
                <a:avLst/>
              </a:prstGeom>
              <a:blipFill>
                <a:blip r:embed="rId4"/>
                <a:stretch>
                  <a:fillRect l="-1343" t="-20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454023" y="3623907"/>
                <a:ext cx="8226425" cy="1631216"/>
              </a:xfrm>
              <a:prstGeom prst="rect">
                <a:avLst/>
              </a:prstGeom>
              <a:noFill/>
              <a:ln>
                <a:solidFill>
                  <a:srgbClr val="002060"/>
                </a:solidFill>
              </a:ln>
            </p:spPr>
            <p:txBody>
              <a:bodyPr wrap="square" rtlCol="0">
                <a:spAutoFit/>
              </a:bodyPr>
              <a:lstStyle/>
              <a:p>
                <a:r>
                  <a:rPr lang="en-US" sz="2000" b="1" dirty="0" smtClean="0"/>
                  <a:t>Interpretation</a:t>
                </a:r>
              </a:p>
              <a:p>
                <a:pPr marL="342900" indent="-342900">
                  <a:buFont typeface="Arial" panose="020B0604020202020204" pitchFamily="34" charset="0"/>
                  <a:buChar char="•"/>
                </a:pPr>
                <a:r>
                  <a:rPr lang="en-US" sz="2000" dirty="0" smtClean="0"/>
                  <a:t>The change in corn yield had no effect on the decision variables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1</m:t>
                        </m:r>
                      </m:sub>
                    </m:sSub>
                  </m:oMath>
                </a14:m>
                <a:r>
                  <a:rPr lang="en-US" sz="2000" dirty="0" smtClean="0"/>
                  <a:t>,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b="0" i="1" smtClean="0">
                            <a:latin typeface="Cambria Math" panose="02040503050406030204" pitchFamily="18" charset="0"/>
                          </a:rPr>
                          <m:t>2</m:t>
                        </m:r>
                      </m:sub>
                    </m:sSub>
                  </m:oMath>
                </a14:m>
                <a:r>
                  <a:rPr lang="en-US" sz="2000" dirty="0" smtClean="0"/>
                  <a:t>,</a:t>
                </a:r>
                <a:r>
                  <a:rPr lang="en-US" sz="2000" dirty="0"/>
                  <a:t>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b="0" i="1" smtClean="0">
                            <a:latin typeface="Cambria Math" panose="02040503050406030204" pitchFamily="18" charset="0"/>
                          </a:rPr>
                          <m:t>3</m:t>
                        </m:r>
                      </m:sub>
                    </m:sSub>
                  </m:oMath>
                </a14:m>
                <a:r>
                  <a:rPr lang="en-US" sz="2000" dirty="0" smtClean="0"/>
                  <a:t>but predictability increased our overall yield (</a:t>
                </a:r>
                <a:r>
                  <a:rPr lang="en-US" sz="2000" i="1" dirty="0" smtClean="0"/>
                  <a:t>z</a:t>
                </a:r>
                <a:r>
                  <a:rPr lang="en-US" sz="2000" dirty="0" smtClean="0"/>
                  <a:t>) some. </a:t>
                </a:r>
              </a:p>
              <a:p>
                <a:pPr marL="342900" indent="-342900">
                  <a:buFont typeface="Arial" panose="020B0604020202020204" pitchFamily="34" charset="0"/>
                  <a:buChar char="•"/>
                </a:pPr>
                <a:r>
                  <a:rPr lang="en-US" sz="2000" dirty="0" smtClean="0"/>
                  <a:t>It is also interesting to note because of the change in the shadow prices, water is more valuable and acreage is less valuable. </a:t>
                </a:r>
                <a:endParaRPr lang="en-US" sz="2000" dirty="0"/>
              </a:p>
            </p:txBody>
          </p:sp>
        </mc:Choice>
        <mc:Fallback xmlns="">
          <p:sp>
            <p:nvSpPr>
              <p:cNvPr id="7" name="TextBox 6"/>
              <p:cNvSpPr txBox="1">
                <a:spLocks noRot="1" noChangeAspect="1" noMove="1" noResize="1" noEditPoints="1" noAdjustHandles="1" noChangeArrowheads="1" noChangeShapeType="1" noTextEdit="1"/>
              </p:cNvSpPr>
              <p:nvPr/>
            </p:nvSpPr>
            <p:spPr>
              <a:xfrm>
                <a:off x="454023" y="3623907"/>
                <a:ext cx="8226425" cy="1631216"/>
              </a:xfrm>
              <a:prstGeom prst="rect">
                <a:avLst/>
              </a:prstGeom>
              <a:blipFill>
                <a:blip r:embed="rId5"/>
                <a:stretch>
                  <a:fillRect l="-666" t="-1481" b="-5185"/>
                </a:stretch>
              </a:blipFill>
              <a:ln>
                <a:solidFill>
                  <a:srgbClr val="002060"/>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4738692" y="1419085"/>
                <a:ext cx="3941756" cy="1477328"/>
              </a:xfrm>
              <a:prstGeom prst="rect">
                <a:avLst/>
              </a:prstGeom>
              <a:noFill/>
            </p:spPr>
            <p:txBody>
              <a:bodyPr wrap="square" rtlCol="0">
                <a:spAutoFit/>
              </a:bodyPr>
              <a:lstStyle/>
              <a:p>
                <a:r>
                  <a:rPr lang="en-US" dirty="0" smtClean="0"/>
                  <a:t>New output</a:t>
                </a:r>
                <a:br>
                  <a:rPr lang="en-US" dirty="0" smtClean="0"/>
                </a:b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=187.5 </m:t>
                    </m:r>
                  </m:oMath>
                </a14:m>
                <a:r>
                  <a:rPr lang="en-US" dirty="0" smtClean="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=437.5</m:t>
                    </m:r>
                    <m:r>
                      <a:rPr lang="en-US" i="1">
                        <a:latin typeface="Cambria Math" panose="02040503050406030204" pitchFamily="18" charset="0"/>
                      </a:rPr>
                      <m:t> </m:t>
                    </m:r>
                  </m:oMath>
                </a14:m>
                <a:r>
                  <a:rPr lang="en-US" dirty="0" smtClean="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3</m:t>
                        </m:r>
                      </m:sub>
                    </m:sSub>
                    <m:r>
                      <a:rPr lang="en-US" i="1">
                        <a:latin typeface="Cambria Math" panose="02040503050406030204" pitchFamily="18" charset="0"/>
                      </a:rPr>
                      <m:t>=</m:t>
                    </m:r>
                    <m:r>
                      <a:rPr lang="en-US" b="0" i="1" smtClean="0">
                        <a:latin typeface="Cambria Math" panose="02040503050406030204" pitchFamily="18" charset="0"/>
                      </a:rPr>
                      <m:t>0</m:t>
                    </m:r>
                    <m:r>
                      <a:rPr lang="en-US" i="1">
                        <a:latin typeface="Cambria Math" panose="02040503050406030204" pitchFamily="18" charset="0"/>
                      </a:rPr>
                      <m:t> </m:t>
                    </m:r>
                  </m:oMath>
                </a14:m>
                <a:r>
                  <a:rPr lang="en-US" dirty="0" smtClean="0"/>
                  <a:t>     </a:t>
                </a:r>
              </a:p>
              <a:p>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𝑠</m:t>
                        </m:r>
                      </m:e>
                      <m:sub>
                        <m:r>
                          <a:rPr lang="en-US" i="1">
                            <a:latin typeface="Cambria Math" panose="02040503050406030204" pitchFamily="18" charset="0"/>
                          </a:rPr>
                          <m:t>1</m:t>
                        </m:r>
                      </m:sub>
                    </m:sSub>
                    <m:r>
                      <a:rPr lang="en-US" i="1">
                        <a:latin typeface="Cambria Math" panose="02040503050406030204" pitchFamily="18" charset="0"/>
                      </a:rPr>
                      <m:t>=0 </m:t>
                    </m:r>
                  </m:oMath>
                </a14:m>
                <a:r>
                  <a:rPr lang="en-US" dirty="0"/>
                  <a:t>	</a:t>
                </a:r>
                <a:r>
                  <a:rPr lang="en-US" dirty="0" smtClean="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𝑠</m:t>
                        </m:r>
                      </m:e>
                      <m:sub>
                        <m:r>
                          <a:rPr lang="en-US" i="1">
                            <a:latin typeface="Cambria Math" panose="02040503050406030204" pitchFamily="18" charset="0"/>
                          </a:rPr>
                          <m:t>2</m:t>
                        </m:r>
                      </m:sub>
                    </m:sSub>
                    <m:r>
                      <a:rPr lang="en-US" i="1">
                        <a:latin typeface="Cambria Math" panose="02040503050406030204" pitchFamily="18" charset="0"/>
                      </a:rPr>
                      <m:t>=62.5 </m:t>
                    </m:r>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𝑠</m:t>
                        </m:r>
                      </m:e>
                      <m:sub>
                        <m:r>
                          <a:rPr lang="en-US" i="1">
                            <a:latin typeface="Cambria Math" panose="02040503050406030204" pitchFamily="18" charset="0"/>
                          </a:rPr>
                          <m:t>3</m:t>
                        </m:r>
                      </m:sub>
                    </m:sSub>
                    <m:r>
                      <a:rPr lang="en-US" i="1">
                        <a:latin typeface="Cambria Math" panose="02040503050406030204" pitchFamily="18" charset="0"/>
                      </a:rPr>
                      <m:t>=0</m:t>
                    </m:r>
                  </m:oMath>
                </a14:m>
                <a:endParaRPr lang="en-US" dirty="0" smtClean="0"/>
              </a:p>
              <a:p>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1</m:t>
                        </m:r>
                      </m:sub>
                    </m:sSub>
                    <m:r>
                      <a:rPr lang="en-US" i="1">
                        <a:latin typeface="Cambria Math" panose="02040503050406030204" pitchFamily="18" charset="0"/>
                      </a:rPr>
                      <m:t>=1</m:t>
                    </m:r>
                    <m:r>
                      <a:rPr lang="en-US" b="0" i="1" smtClean="0">
                        <a:latin typeface="Cambria Math" panose="02040503050406030204" pitchFamily="18" charset="0"/>
                      </a:rPr>
                      <m:t>25</m:t>
                    </m:r>
                    <m:r>
                      <a:rPr lang="en-US" i="1">
                        <a:latin typeface="Cambria Math" panose="02040503050406030204" pitchFamily="18" charset="0"/>
                      </a:rPr>
                      <m:t>.0 </m:t>
                    </m:r>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2</m:t>
                        </m:r>
                      </m:sub>
                    </m:sSub>
                    <m:r>
                      <a:rPr lang="en-US" i="1">
                        <a:latin typeface="Cambria Math" panose="02040503050406030204" pitchFamily="18" charset="0"/>
                      </a:rPr>
                      <m:t>=0.0 </m:t>
                    </m:r>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3</m:t>
                        </m:r>
                      </m:sub>
                    </m:sSub>
                    <m:r>
                      <a:rPr lang="en-US" i="1">
                        <a:latin typeface="Cambria Math" panose="02040503050406030204" pitchFamily="18" charset="0"/>
                      </a:rPr>
                      <m:t>=</m:t>
                    </m:r>
                    <m:r>
                      <a:rPr lang="en-US" b="0" i="1" smtClean="0">
                        <a:latin typeface="Cambria Math" panose="02040503050406030204" pitchFamily="18" charset="0"/>
                      </a:rPr>
                      <m:t>75</m:t>
                    </m:r>
                    <m:r>
                      <a:rPr lang="en-US" i="1">
                        <a:latin typeface="Cambria Math" panose="02040503050406030204" pitchFamily="18" charset="0"/>
                      </a:rPr>
                      <m:t>.0</m:t>
                    </m:r>
                  </m:oMath>
                </a14:m>
                <a:endParaRPr lang="en-US" dirty="0" smtClean="0"/>
              </a:p>
              <a:p>
                <a:r>
                  <a:rPr lang="en-US" dirty="0" smtClean="0"/>
                  <a:t> </a:t>
                </a:r>
                <a14:m>
                  <m:oMath xmlns:m="http://schemas.openxmlformats.org/officeDocument/2006/math">
                    <m:r>
                      <a:rPr lang="en-US" i="1">
                        <a:latin typeface="Cambria Math" panose="02040503050406030204" pitchFamily="18" charset="0"/>
                      </a:rPr>
                      <m:t>𝑧</m:t>
                    </m:r>
                    <m:r>
                      <a:rPr lang="en-US" i="1">
                        <a:latin typeface="Cambria Math" panose="02040503050406030204" pitchFamily="18" charset="0"/>
                      </a:rPr>
                      <m:t>=171,875</m:t>
                    </m:r>
                  </m:oMath>
                </a14:m>
                <a:endParaRPr lang="en-US" dirty="0"/>
              </a:p>
            </p:txBody>
          </p:sp>
        </mc:Choice>
        <mc:Fallback xmlns="">
          <p:sp>
            <p:nvSpPr>
              <p:cNvPr id="8" name="TextBox 7"/>
              <p:cNvSpPr txBox="1">
                <a:spLocks noRot="1" noChangeAspect="1" noMove="1" noResize="1" noEditPoints="1" noAdjustHandles="1" noChangeArrowheads="1" noChangeShapeType="1" noTextEdit="1"/>
              </p:cNvSpPr>
              <p:nvPr/>
            </p:nvSpPr>
            <p:spPr>
              <a:xfrm>
                <a:off x="4738692" y="1419085"/>
                <a:ext cx="3941756" cy="1477328"/>
              </a:xfrm>
              <a:prstGeom prst="rect">
                <a:avLst/>
              </a:prstGeom>
              <a:blipFill>
                <a:blip r:embed="rId6"/>
                <a:stretch>
                  <a:fillRect l="-1236" t="-2479"/>
                </a:stretch>
              </a:blipFill>
            </p:spPr>
            <p:txBody>
              <a:bodyPr/>
              <a:lstStyle/>
              <a:p>
                <a:r>
                  <a:rPr lang="en-US">
                    <a:noFill/>
                  </a:rPr>
                  <a:t> </a:t>
                </a:r>
              </a:p>
            </p:txBody>
          </p:sp>
        </mc:Fallback>
      </mc:AlternateContent>
    </p:spTree>
    <p:extLst>
      <p:ext uri="{BB962C8B-B14F-4D97-AF65-F5344CB8AC3E}">
        <p14:creationId xmlns:p14="http://schemas.microsoft.com/office/powerpoint/2010/main" val="955039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dirty="0" smtClean="0">
                <a:solidFill>
                  <a:schemeClr val="bg1"/>
                </a:solidFill>
              </a:rPr>
              <a:t>Sensitivity: Oat Yield</a:t>
            </a:r>
            <a:endParaRPr lang="en-US" sz="3900" dirty="0">
              <a:solidFill>
                <a:schemeClr val="bg1"/>
              </a:solidFill>
            </a:endParaRP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10" name="TextBox 9"/>
              <p:cNvSpPr txBox="1"/>
              <p:nvPr/>
            </p:nvSpPr>
            <p:spPr>
              <a:xfrm>
                <a:off x="3744675" y="1417638"/>
                <a:ext cx="4918141" cy="1754326"/>
              </a:xfrm>
              <a:prstGeom prst="rect">
                <a:avLst/>
              </a:prstGeom>
              <a:gradFill>
                <a:gsLst>
                  <a:gs pos="11000">
                    <a:schemeClr val="accent4">
                      <a:lumMod val="20000"/>
                      <a:lumOff val="80000"/>
                    </a:schemeClr>
                  </a:gs>
                  <a:gs pos="0">
                    <a:schemeClr val="accent4">
                      <a:lumMod val="20000"/>
                      <a:lumOff val="80000"/>
                    </a:schemeClr>
                  </a:gs>
                  <a:gs pos="100000">
                    <a:schemeClr val="accent4">
                      <a:lumMod val="40000"/>
                      <a:lumOff val="60000"/>
                    </a:schemeClr>
                  </a:gs>
                </a:gsLst>
                <a:lin ang="16200000" scaled="0"/>
              </a:gradFill>
            </p:spPr>
            <p:txBody>
              <a:bodyPr wrap="none" rtlCol="0">
                <a:spAutoFit/>
              </a:bodyPr>
              <a:lstStyle/>
              <a:p>
                <a:r>
                  <a:rPr lang="en-US" dirty="0" smtClean="0"/>
                  <a:t>Maximize </a:t>
                </a:r>
                <a14:m>
                  <m:oMath xmlns:m="http://schemas.openxmlformats.org/officeDocument/2006/math">
                    <m:r>
                      <a:rPr lang="en-US" b="0" i="1" smtClean="0">
                        <a:latin typeface="Cambria Math" panose="02040503050406030204" pitchFamily="18" charset="0"/>
                      </a:rPr>
                      <m:t>𝑧</m:t>
                    </m:r>
                    <m:r>
                      <a:rPr lang="en-US" i="1">
                        <a:latin typeface="Cambria Math" panose="02040503050406030204" pitchFamily="18" charset="0"/>
                      </a:rPr>
                      <m:t>=</m:t>
                    </m:r>
                    <m:sSub>
                      <m:sSubPr>
                        <m:ctrlPr>
                          <a:rPr lang="en-US" i="1">
                            <a:latin typeface="Cambria Math" panose="02040503050406030204" pitchFamily="18" charset="0"/>
                          </a:rPr>
                        </m:ctrlPr>
                      </m:sSubPr>
                      <m:e>
                        <m:r>
                          <a:rPr lang="en-US" i="1" smtClean="0">
                            <a:solidFill>
                              <a:schemeClr val="tx1"/>
                            </a:solidFill>
                            <a:latin typeface="Cambria Math" panose="02040503050406030204" pitchFamily="18" charset="0"/>
                          </a:rPr>
                          <m:t>4</m:t>
                        </m:r>
                        <m:r>
                          <a:rPr lang="en-US" b="0" i="1" smtClean="0">
                            <a:solidFill>
                              <a:schemeClr val="tx1"/>
                            </a:solidFill>
                            <a:latin typeface="Cambria Math" panose="02040503050406030204" pitchFamily="18" charset="0"/>
                          </a:rPr>
                          <m:t>00</m:t>
                        </m:r>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200</m:t>
                        </m:r>
                        <m:r>
                          <a:rPr lang="en-US" i="1">
                            <a:latin typeface="Cambria Math" panose="02040503050406030204" pitchFamily="18" charset="0"/>
                          </a:rPr>
                          <m:t>𝑥</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smtClean="0">
                            <a:solidFill>
                              <a:srgbClr val="FF0000"/>
                            </a:solidFill>
                            <a:latin typeface="Cambria Math" panose="02040503050406030204" pitchFamily="18" charset="0"/>
                          </a:rPr>
                          <m:t>2</m:t>
                        </m:r>
                        <m:r>
                          <a:rPr lang="en-US" b="0" i="1" smtClean="0">
                            <a:solidFill>
                              <a:srgbClr val="FF0000"/>
                            </a:solidFill>
                            <a:latin typeface="Cambria Math" panose="02040503050406030204" pitchFamily="18" charset="0"/>
                          </a:rPr>
                          <m:t>6</m:t>
                        </m:r>
                        <m:r>
                          <a:rPr lang="en-US" i="1">
                            <a:solidFill>
                              <a:srgbClr val="FF0000"/>
                            </a:solidFill>
                            <a:latin typeface="Cambria Math" panose="02040503050406030204" pitchFamily="18" charset="0"/>
                          </a:rPr>
                          <m:t>0</m:t>
                        </m:r>
                        <m:r>
                          <a:rPr lang="en-US" i="1">
                            <a:latin typeface="Cambria Math" panose="02040503050406030204" pitchFamily="18" charset="0"/>
                          </a:rPr>
                          <m:t>𝑥</m:t>
                        </m:r>
                      </m:e>
                      <m:sub>
                        <m:r>
                          <a:rPr lang="en-US" i="1">
                            <a:latin typeface="Cambria Math" panose="02040503050406030204" pitchFamily="18" charset="0"/>
                          </a:rPr>
                          <m:t>3</m:t>
                        </m:r>
                      </m:sub>
                    </m:sSub>
                  </m:oMath>
                </a14:m>
                <a:r>
                  <a:rPr lang="en-US" dirty="0" smtClean="0"/>
                  <a:t> subject to</a:t>
                </a:r>
              </a:p>
              <a:p>
                <a:endParaRPr lang="en-US" dirty="0"/>
              </a:p>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3.0</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+1.0</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r>
                        <a:rPr lang="en-US" i="1">
                          <a:latin typeface="Cambria Math" panose="02040503050406030204" pitchFamily="18" charset="0"/>
                        </a:rPr>
                        <m:t>+1.5</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3</m:t>
                          </m:r>
                        </m:sub>
                      </m:sSub>
                      <m:r>
                        <a:rPr lang="en-US" b="0" i="1" smtClean="0">
                          <a:latin typeface="Cambria Math" panose="02040503050406030204" pitchFamily="18" charset="0"/>
                        </a:rPr>
                        <m:t>≤1,000</m:t>
                      </m:r>
                    </m:oMath>
                  </m:oMathPara>
                </a14:m>
                <a:endParaRPr lang="en-US" dirty="0" smtClean="0"/>
              </a:p>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0.8</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+0.2</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r>
                        <a:rPr lang="en-US" i="1">
                          <a:latin typeface="Cambria Math" panose="02040503050406030204" pitchFamily="18" charset="0"/>
                        </a:rPr>
                        <m:t>+0.3</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3</m:t>
                          </m:r>
                        </m:sub>
                      </m:sSub>
                      <m:r>
                        <a:rPr lang="en-US" b="0" i="1" smtClean="0">
                          <a:latin typeface="Cambria Math" panose="02040503050406030204" pitchFamily="18" charset="0"/>
                        </a:rPr>
                        <m:t>≤300</m:t>
                      </m:r>
                    </m:oMath>
                  </m:oMathPara>
                </a14:m>
                <a:endParaRPr lang="en-US" dirty="0" smtClean="0"/>
              </a:p>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smtClean="0">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r>
                        <a:rPr lang="en-US"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3</m:t>
                          </m:r>
                        </m:sub>
                      </m:sSub>
                      <m:r>
                        <a:rPr lang="en-US" b="0" i="1" smtClean="0">
                          <a:latin typeface="Cambria Math" panose="02040503050406030204" pitchFamily="18" charset="0"/>
                        </a:rPr>
                        <m:t>≤625</m:t>
                      </m:r>
                    </m:oMath>
                  </m:oMathPara>
                </a14:m>
                <a:endParaRPr lang="en-US" dirty="0" smtClean="0"/>
              </a:p>
              <a:p>
                <a:r>
                  <a:rPr lang="en-US" dirty="0" smtClean="0"/>
                  <a:t>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≥0, </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r>
                      <a:rPr lang="en-US" i="1">
                        <a:latin typeface="Cambria Math" panose="02040503050406030204" pitchFamily="18" charset="0"/>
                      </a:rPr>
                      <m:t>≥0, </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3</m:t>
                        </m:r>
                      </m:sub>
                    </m:sSub>
                    <m:r>
                      <a:rPr lang="en-US" i="1">
                        <a:latin typeface="Cambria Math" panose="02040503050406030204" pitchFamily="18" charset="0"/>
                      </a:rPr>
                      <m:t>≥0</m:t>
                    </m:r>
                  </m:oMath>
                </a14:m>
                <a:endParaRPr lang="en-US" dirty="0"/>
              </a:p>
            </p:txBody>
          </p:sp>
        </mc:Choice>
        <mc:Fallback xmlns="">
          <p:sp>
            <p:nvSpPr>
              <p:cNvPr id="10" name="TextBox 9"/>
              <p:cNvSpPr txBox="1">
                <a:spLocks noRot="1" noChangeAspect="1" noMove="1" noResize="1" noEditPoints="1" noAdjustHandles="1" noChangeArrowheads="1" noChangeShapeType="1" noTextEdit="1"/>
              </p:cNvSpPr>
              <p:nvPr/>
            </p:nvSpPr>
            <p:spPr>
              <a:xfrm>
                <a:off x="3744675" y="1417638"/>
                <a:ext cx="4918141" cy="1754326"/>
              </a:xfrm>
              <a:prstGeom prst="rect">
                <a:avLst/>
              </a:prstGeom>
              <a:blipFill>
                <a:blip r:embed="rId4"/>
                <a:stretch>
                  <a:fillRect l="-991" t="-2091" r="-248" b="-4878"/>
                </a:stretch>
              </a:blipFill>
            </p:spPr>
            <p:txBody>
              <a:bodyPr/>
              <a:lstStyle/>
              <a:p>
                <a:r>
                  <a:rPr lang="en-US">
                    <a:noFill/>
                  </a:rPr>
                  <a:t> </a:t>
                </a:r>
              </a:p>
            </p:txBody>
          </p:sp>
        </mc:Fallback>
      </mc:AlternateContent>
      <p:sp>
        <p:nvSpPr>
          <p:cNvPr id="11" name="Content Placeholder 2"/>
          <p:cNvSpPr>
            <a:spLocks noGrp="1"/>
          </p:cNvSpPr>
          <p:nvPr>
            <p:ph idx="1"/>
          </p:nvPr>
        </p:nvSpPr>
        <p:spPr>
          <a:xfrm>
            <a:off x="3744675" y="3228921"/>
            <a:ext cx="4935775" cy="3026913"/>
          </a:xfrm>
          <a:noFill/>
          <a:ln cmpd="sng">
            <a:solidFill>
              <a:srgbClr val="002060"/>
            </a:solidFill>
          </a:ln>
          <a:effectLst>
            <a:glow rad="139700">
              <a:schemeClr val="accent4">
                <a:satMod val="175000"/>
                <a:alpha val="40000"/>
              </a:schemeClr>
            </a:glow>
          </a:effectLst>
        </p:spPr>
        <p:txBody>
          <a:bodyPr>
            <a:normAutofit/>
          </a:bodyPr>
          <a:lstStyle/>
          <a:p>
            <a:pPr marL="0" indent="0">
              <a:buNone/>
            </a:pPr>
            <a:r>
              <a:rPr lang="en-US" sz="1900" dirty="0" smtClean="0">
                <a:latin typeface="+mj-lt"/>
              </a:rPr>
              <a:t>Consider the problem above</a:t>
            </a:r>
            <a:endParaRPr lang="en-US" sz="1900" dirty="0">
              <a:latin typeface="+mj-lt"/>
            </a:endParaRPr>
          </a:p>
          <a:p>
            <a:r>
              <a:rPr lang="en-US" sz="1900" dirty="0" smtClean="0">
                <a:latin typeface="+mj-lt"/>
              </a:rPr>
              <a:t>We use </a:t>
            </a:r>
            <a:r>
              <a:rPr lang="en-US" sz="1900" i="1" dirty="0" smtClean="0">
                <a:latin typeface="+mj-lt"/>
              </a:rPr>
              <a:t>c = </a:t>
            </a:r>
            <a:r>
              <a:rPr lang="en-US" sz="1900" dirty="0" smtClean="0">
                <a:latin typeface="+mj-lt"/>
              </a:rPr>
              <a:t>[-400,-200,-</a:t>
            </a:r>
            <a:r>
              <a:rPr lang="en-US" sz="2000" dirty="0">
                <a:solidFill>
                  <a:srgbClr val="FF0000"/>
                </a:solidFill>
              </a:rPr>
              <a:t> 260</a:t>
            </a:r>
            <a:r>
              <a:rPr lang="en-US" sz="1900" dirty="0" smtClean="0">
                <a:latin typeface="+mj-lt"/>
              </a:rPr>
              <a:t>]. </a:t>
            </a:r>
          </a:p>
          <a:p>
            <a:r>
              <a:rPr lang="en-US" sz="1900" dirty="0">
                <a:latin typeface="+mj-lt"/>
              </a:rPr>
              <a:t>b</a:t>
            </a:r>
            <a:r>
              <a:rPr lang="en-US" sz="1900" dirty="0" smtClean="0">
                <a:latin typeface="+mj-lt"/>
              </a:rPr>
              <a:t> = [1000, 300, 625] is a list of upper bounds for the constraints </a:t>
            </a:r>
          </a:p>
          <a:p>
            <a:r>
              <a:rPr lang="en-US" sz="1900" dirty="0" smtClean="0">
                <a:latin typeface="+mj-lt"/>
              </a:rPr>
              <a:t>A = [[3, 1, 1.5], [0.8, 0.2, 0.3], [1, 1, 1]] represents the matrix for the constraints.</a:t>
            </a:r>
          </a:p>
          <a:p>
            <a:r>
              <a:rPr lang="en-US" sz="1900" dirty="0" smtClean="0">
                <a:latin typeface="+mj-lt"/>
              </a:rPr>
              <a:t>All the variables are bounded below by 0.</a:t>
            </a:r>
          </a:p>
        </p:txBody>
      </p:sp>
      <mc:AlternateContent xmlns:mc="http://schemas.openxmlformats.org/markup-compatibility/2006" xmlns:a14="http://schemas.microsoft.com/office/drawing/2010/main">
        <mc:Choice Requires="a14">
          <p:sp>
            <p:nvSpPr>
              <p:cNvPr id="15" name="TextBox 14"/>
              <p:cNvSpPr txBox="1"/>
              <p:nvPr/>
            </p:nvSpPr>
            <p:spPr>
              <a:xfrm>
                <a:off x="457200" y="1436096"/>
                <a:ext cx="3287475" cy="3693319"/>
              </a:xfrm>
              <a:prstGeom prst="rect">
                <a:avLst/>
              </a:prstGeom>
              <a:noFill/>
            </p:spPr>
            <p:txBody>
              <a:bodyPr wrap="square" rtlCol="0">
                <a:spAutoFit/>
              </a:bodyPr>
              <a:lstStyle/>
              <a:p>
                <a:r>
                  <a:rPr lang="en-US" dirty="0" smtClean="0"/>
                  <a:t>Suppose the yield for </a:t>
                </a:r>
                <a:r>
                  <a:rPr lang="en-US" dirty="0" err="1" smtClean="0"/>
                  <a:t>oast</a:t>
                </a:r>
                <a:r>
                  <a:rPr lang="en-US" dirty="0" smtClean="0"/>
                  <a:t> increases from 250 to </a:t>
                </a:r>
                <a:r>
                  <a:rPr lang="en-US" dirty="0" smtClean="0">
                    <a:solidFill>
                      <a:srgbClr val="FF0000"/>
                    </a:solidFill>
                  </a:rPr>
                  <a:t>260</a:t>
                </a:r>
                <a:r>
                  <a:rPr lang="en-US" dirty="0" smtClean="0"/>
                  <a:t>.</a:t>
                </a:r>
              </a:p>
              <a:p>
                <a:endParaRPr lang="en-US" dirty="0" smtClean="0"/>
              </a:p>
              <a:p>
                <a:r>
                  <a:rPr lang="en-US" dirty="0" smtClean="0"/>
                  <a:t>We use the </a:t>
                </a:r>
                <a:r>
                  <a:rPr lang="en-US" dirty="0" err="1" smtClean="0">
                    <a:solidFill>
                      <a:srgbClr val="0070C0"/>
                    </a:solidFill>
                    <a:latin typeface="Consolas" panose="020B0609020204030204" pitchFamily="49" charset="0"/>
                  </a:rPr>
                  <a:t>scipy.optimize</a:t>
                </a:r>
                <a:r>
                  <a:rPr lang="en-US" dirty="0" smtClean="0"/>
                  <a:t> function </a:t>
                </a:r>
                <a:r>
                  <a:rPr lang="en-US" dirty="0" err="1" smtClean="0">
                    <a:solidFill>
                      <a:srgbClr val="0070C0"/>
                    </a:solidFill>
                    <a:latin typeface="Consolas" panose="020B0609020204030204" pitchFamily="49" charset="0"/>
                  </a:rPr>
                  <a:t>linprog</a:t>
                </a:r>
                <a:r>
                  <a:rPr lang="en-US" dirty="0" smtClean="0">
                    <a:solidFill>
                      <a:srgbClr val="0070C0"/>
                    </a:solidFill>
                    <a:latin typeface="Consolas" panose="020B0609020204030204" pitchFamily="49" charset="0"/>
                  </a:rPr>
                  <a:t>.</a:t>
                </a:r>
              </a:p>
              <a:p>
                <a:endParaRPr lang="en-US" b="1" dirty="0" smtClean="0"/>
              </a:p>
              <a:p>
                <a:r>
                  <a:rPr lang="en-US" dirty="0" smtClean="0"/>
                  <a:t>Minimize </a:t>
                </a:r>
                <a14:m>
                  <m:oMath xmlns:m="http://schemas.openxmlformats.org/officeDocument/2006/math">
                    <m:r>
                      <a:rPr lang="en-US" b="0" i="0" smtClean="0">
                        <a:latin typeface="Cambria Math" panose="02040503050406030204" pitchFamily="18" charset="0"/>
                      </a:rPr>
                      <m:t>−</m:t>
                    </m:r>
                    <m:r>
                      <a:rPr lang="en-US" i="1">
                        <a:latin typeface="Cambria Math" panose="02040503050406030204" pitchFamily="18" charset="0"/>
                      </a:rPr>
                      <m:t>𝑓</m:t>
                    </m:r>
                    <m:d>
                      <m:dPr>
                        <m:ctrlPr>
                          <a:rPr lang="en-US" i="1">
                            <a:latin typeface="Cambria Math" panose="02040503050406030204" pitchFamily="18" charset="0"/>
                          </a:rPr>
                        </m:ctrlPr>
                      </m:dPr>
                      <m:e>
                        <m:r>
                          <a:rPr lang="en-US" b="1">
                            <a:latin typeface="Cambria Math" panose="02040503050406030204" pitchFamily="18" charset="0"/>
                          </a:rPr>
                          <m:t>𝐱</m:t>
                        </m:r>
                      </m:e>
                    </m:d>
                    <m:r>
                      <a:rPr lang="en-US" i="1">
                        <a:latin typeface="Cambria Math" panose="02040503050406030204" pitchFamily="18" charset="0"/>
                      </a:rPr>
                      <m:t>=</m:t>
                    </m:r>
                    <m:r>
                      <a:rPr lang="en-US" b="1" i="0" smtClean="0">
                        <a:latin typeface="Cambria Math" panose="02040503050406030204" pitchFamily="18" charset="0"/>
                      </a:rPr>
                      <m:t>−</m:t>
                    </m:r>
                    <m:r>
                      <a:rPr lang="en-US" b="1">
                        <a:latin typeface="Cambria Math" panose="02040503050406030204" pitchFamily="18" charset="0"/>
                      </a:rPr>
                      <m:t>𝐜</m:t>
                    </m:r>
                    <m:r>
                      <a:rPr lang="en-US" b="1">
                        <a:latin typeface="Cambria Math" panose="02040503050406030204" pitchFamily="18" charset="0"/>
                      </a:rPr>
                      <m:t>⋅</m:t>
                    </m:r>
                    <m:r>
                      <a:rPr lang="en-US" b="1">
                        <a:latin typeface="Cambria Math" panose="02040503050406030204" pitchFamily="18" charset="0"/>
                      </a:rPr>
                      <m:t>𝐱</m:t>
                    </m:r>
                  </m:oMath>
                </a14:m>
                <a:r>
                  <a:rPr lang="en-US" b="1" dirty="0"/>
                  <a:t> </a:t>
                </a:r>
                <a:r>
                  <a:rPr lang="en-US" dirty="0"/>
                  <a:t>subject to</a:t>
                </a:r>
              </a:p>
              <a:p>
                <a:r>
                  <a:rPr lang="en-US" b="1" dirty="0" smtClean="0"/>
                  <a:t>	</a:t>
                </a:r>
                <a:r>
                  <a:rPr lang="en-US" b="1" dirty="0"/>
                  <a:t>		 </a:t>
                </a:r>
                <a14:m>
                  <m:oMath xmlns:m="http://schemas.openxmlformats.org/officeDocument/2006/math">
                    <m:r>
                      <a:rPr lang="en-US" b="1">
                        <a:latin typeface="Cambria Math" panose="02040503050406030204" pitchFamily="18" charset="0"/>
                      </a:rPr>
                      <m:t>𝐀𝐱</m:t>
                    </m:r>
                    <m:r>
                      <a:rPr lang="en-US" b="1" i="1">
                        <a:latin typeface="Cambria Math" panose="02040503050406030204" pitchFamily="18" charset="0"/>
                      </a:rPr>
                      <m:t>≤</m:t>
                    </m:r>
                    <m:r>
                      <a:rPr lang="en-US" b="1">
                        <a:latin typeface="Cambria Math" panose="02040503050406030204" pitchFamily="18" charset="0"/>
                      </a:rPr>
                      <m:t>𝐛</m:t>
                    </m:r>
                  </m:oMath>
                </a14:m>
                <a:r>
                  <a:rPr lang="en-US" b="1" dirty="0">
                    <a:latin typeface="Cambria Math" panose="02040503050406030204" pitchFamily="18" charset="0"/>
                  </a:rPr>
                  <a:t/>
                </a:r>
                <a:br>
                  <a:rPr lang="en-US" b="1" dirty="0">
                    <a:latin typeface="Cambria Math" panose="02040503050406030204" pitchFamily="18" charset="0"/>
                  </a:rPr>
                </a:br>
                <a:r>
                  <a:rPr lang="en-US" b="1" dirty="0">
                    <a:latin typeface="Cambria Math" panose="02040503050406030204" pitchFamily="18" charset="0"/>
                  </a:rPr>
                  <a:t>	</a:t>
                </a:r>
                <a:r>
                  <a:rPr lang="en-US" b="1" dirty="0" smtClean="0">
                    <a:latin typeface="Cambria Math" panose="02040503050406030204" pitchFamily="18" charset="0"/>
                  </a:rPr>
                  <a:t>	</a:t>
                </a:r>
                <a:r>
                  <a:rPr lang="en-US" b="1" dirty="0">
                    <a:latin typeface="Cambria Math" panose="02040503050406030204" pitchFamily="18" charset="0"/>
                  </a:rPr>
                  <a:t>	  </a:t>
                </a:r>
                <a14:m>
                  <m:oMath xmlns:m="http://schemas.openxmlformats.org/officeDocument/2006/math">
                    <m:r>
                      <a:rPr lang="en-US" b="1">
                        <a:latin typeface="Cambria Math" panose="02040503050406030204" pitchFamily="18" charset="0"/>
                      </a:rPr>
                      <m:t>𝐱</m:t>
                    </m:r>
                    <m:r>
                      <a:rPr lang="en-US" b="1" i="1">
                        <a:latin typeface="Cambria Math" panose="02040503050406030204" pitchFamily="18" charset="0"/>
                      </a:rPr>
                      <m:t>≥</m:t>
                    </m:r>
                  </m:oMath>
                </a14:m>
                <a:r>
                  <a:rPr lang="en-US" b="1" dirty="0"/>
                  <a:t> 0</a:t>
                </a:r>
              </a:p>
              <a:p>
                <a:r>
                  <a:rPr lang="en-US" dirty="0" smtClean="0"/>
                  <a:t>We then take the result and negate it.        </a:t>
                </a:r>
                <a:br>
                  <a:rPr lang="en-US" dirty="0" smtClean="0"/>
                </a:br>
                <a:r>
                  <a:rPr lang="en-US" b="1" u="sng" dirty="0" smtClean="0">
                    <a:solidFill>
                      <a:srgbClr val="00B050"/>
                    </a:solidFill>
                  </a:rPr>
                  <a:t>Python: lpfarm.py</a:t>
                </a:r>
                <a:endParaRPr lang="en-US" b="1" u="sng" dirty="0">
                  <a:solidFill>
                    <a:srgbClr val="00B050"/>
                  </a:solidFill>
                </a:endParaRPr>
              </a:p>
            </p:txBody>
          </p:sp>
        </mc:Choice>
        <mc:Fallback xmlns="">
          <p:sp>
            <p:nvSpPr>
              <p:cNvPr id="15" name="TextBox 14"/>
              <p:cNvSpPr txBox="1">
                <a:spLocks noRot="1" noChangeAspect="1" noMove="1" noResize="1" noEditPoints="1" noAdjustHandles="1" noChangeArrowheads="1" noChangeShapeType="1" noTextEdit="1"/>
              </p:cNvSpPr>
              <p:nvPr/>
            </p:nvSpPr>
            <p:spPr>
              <a:xfrm>
                <a:off x="457200" y="1436096"/>
                <a:ext cx="3287475" cy="3693319"/>
              </a:xfrm>
              <a:prstGeom prst="rect">
                <a:avLst/>
              </a:prstGeom>
              <a:blipFill>
                <a:blip r:embed="rId5"/>
                <a:stretch>
                  <a:fillRect l="-1484" t="-992" b="-1818"/>
                </a:stretch>
              </a:blipFill>
            </p:spPr>
            <p:txBody>
              <a:bodyPr/>
              <a:lstStyle/>
              <a:p>
                <a:r>
                  <a:rPr lang="en-US">
                    <a:noFill/>
                  </a:rPr>
                  <a:t> </a:t>
                </a:r>
              </a:p>
            </p:txBody>
          </p:sp>
        </mc:Fallback>
      </mc:AlternateContent>
    </p:spTree>
    <p:extLst>
      <p:ext uri="{BB962C8B-B14F-4D97-AF65-F5344CB8AC3E}">
        <p14:creationId xmlns:p14="http://schemas.microsoft.com/office/powerpoint/2010/main" val="26989905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dirty="0" smtClean="0">
                <a:solidFill>
                  <a:schemeClr val="bg1"/>
                </a:solidFill>
              </a:rPr>
              <a:t>Example: Farming</a:t>
            </a:r>
            <a:endParaRPr lang="en-US" sz="3900" dirty="0">
              <a:solidFill>
                <a:schemeClr val="bg1"/>
              </a:solidFill>
            </a:endParaRPr>
          </a:p>
        </p:txBody>
      </p:sp>
      <p:sp>
        <p:nvSpPr>
          <p:cNvPr id="3" name="Content Placeholder 2"/>
          <p:cNvSpPr>
            <a:spLocks noGrp="1"/>
          </p:cNvSpPr>
          <p:nvPr>
            <p:ph idx="1"/>
          </p:nvPr>
        </p:nvSpPr>
        <p:spPr>
          <a:xfrm>
            <a:off x="457200" y="1602657"/>
            <a:ext cx="8229600" cy="4365523"/>
          </a:xfrm>
          <a:effectLst>
            <a:glow rad="139700">
              <a:schemeClr val="accent4">
                <a:satMod val="175000"/>
                <a:alpha val="40000"/>
              </a:schemeClr>
            </a:glow>
          </a:effectLst>
        </p:spPr>
        <p:txBody>
          <a:bodyPr>
            <a:noAutofit/>
          </a:bodyPr>
          <a:lstStyle/>
          <a:p>
            <a:pPr marL="0" indent="0">
              <a:buNone/>
            </a:pPr>
            <a:r>
              <a:rPr lang="en-US" sz="2100" dirty="0" smtClean="0"/>
              <a:t>A family farm has 625 acres available for planting. The family is considering planting corn, wheat, and oats. It is anticipated that 1,000 acre-</a:t>
            </a:r>
            <a:r>
              <a:rPr lang="en-US" sz="2100" dirty="0" err="1" smtClean="0"/>
              <a:t>ft</a:t>
            </a:r>
            <a:r>
              <a:rPr lang="en-US" sz="2100" dirty="0" smtClean="0"/>
              <a:t> of water will be available for irrigation, and the farmers will be able to devote 300 hours of labor per week. Additional data is presented in the table below. Find the amount of each crop that should be planted for maximum profit.</a:t>
            </a:r>
          </a:p>
          <a:p>
            <a:pPr marL="0" indent="0">
              <a:buNone/>
            </a:pPr>
            <a:endParaRPr lang="en-US" sz="2100" dirty="0" smtClean="0"/>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Image result for brian beaver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aphicFrame>
        <p:nvGraphicFramePr>
          <p:cNvPr id="4" name="Table 3"/>
          <p:cNvGraphicFramePr>
            <a:graphicFrameLocks noGrp="1"/>
          </p:cNvGraphicFramePr>
          <p:nvPr>
            <p:extLst>
              <p:ext uri="{D42A27DB-BD31-4B8C-83A1-F6EECF244321}">
                <p14:modId xmlns:p14="http://schemas.microsoft.com/office/powerpoint/2010/main" val="3326407938"/>
              </p:ext>
            </p:extLst>
          </p:nvPr>
        </p:nvGraphicFramePr>
        <p:xfrm>
          <a:off x="2735515" y="3785418"/>
          <a:ext cx="4908816" cy="1483360"/>
        </p:xfrm>
        <a:graphic>
          <a:graphicData uri="http://schemas.openxmlformats.org/drawingml/2006/table">
            <a:tbl>
              <a:tblPr firstRow="1" bandRow="1">
                <a:tableStyleId>{00A15C55-8517-42AA-B614-E9B94910E393}</a:tableStyleId>
              </a:tblPr>
              <a:tblGrid>
                <a:gridCol w="2635624">
                  <a:extLst>
                    <a:ext uri="{9D8B030D-6E8A-4147-A177-3AD203B41FA5}">
                      <a16:colId xmlns:a16="http://schemas.microsoft.com/office/drawing/2014/main" val="2593796960"/>
                    </a:ext>
                  </a:extLst>
                </a:gridCol>
                <a:gridCol w="753036">
                  <a:extLst>
                    <a:ext uri="{9D8B030D-6E8A-4147-A177-3AD203B41FA5}">
                      <a16:colId xmlns:a16="http://schemas.microsoft.com/office/drawing/2014/main" val="2443907265"/>
                    </a:ext>
                  </a:extLst>
                </a:gridCol>
                <a:gridCol w="829875">
                  <a:extLst>
                    <a:ext uri="{9D8B030D-6E8A-4147-A177-3AD203B41FA5}">
                      <a16:colId xmlns:a16="http://schemas.microsoft.com/office/drawing/2014/main" val="1227898600"/>
                    </a:ext>
                  </a:extLst>
                </a:gridCol>
                <a:gridCol w="690281">
                  <a:extLst>
                    <a:ext uri="{9D8B030D-6E8A-4147-A177-3AD203B41FA5}">
                      <a16:colId xmlns:a16="http://schemas.microsoft.com/office/drawing/2014/main" val="1652262007"/>
                    </a:ext>
                  </a:extLst>
                </a:gridCol>
              </a:tblGrid>
              <a:tr h="370840">
                <a:tc>
                  <a:txBody>
                    <a:bodyPr/>
                    <a:lstStyle/>
                    <a:p>
                      <a:r>
                        <a:rPr lang="en-US" dirty="0" smtClean="0"/>
                        <a:t>Requirement (per acre)</a:t>
                      </a:r>
                      <a:endParaRPr lang="en-US" dirty="0"/>
                    </a:p>
                  </a:txBody>
                  <a:tcPr/>
                </a:tc>
                <a:tc>
                  <a:txBody>
                    <a:bodyPr/>
                    <a:lstStyle/>
                    <a:p>
                      <a:r>
                        <a:rPr lang="en-US" dirty="0" smtClean="0"/>
                        <a:t>Corn</a:t>
                      </a:r>
                      <a:endParaRPr lang="en-US" dirty="0"/>
                    </a:p>
                  </a:txBody>
                  <a:tcPr/>
                </a:tc>
                <a:tc>
                  <a:txBody>
                    <a:bodyPr/>
                    <a:lstStyle/>
                    <a:p>
                      <a:r>
                        <a:rPr lang="en-US" dirty="0" smtClean="0"/>
                        <a:t>Wheat</a:t>
                      </a:r>
                      <a:endParaRPr lang="en-US" dirty="0"/>
                    </a:p>
                  </a:txBody>
                  <a:tcPr/>
                </a:tc>
                <a:tc>
                  <a:txBody>
                    <a:bodyPr/>
                    <a:lstStyle/>
                    <a:p>
                      <a:r>
                        <a:rPr lang="en-US" dirty="0" smtClean="0"/>
                        <a:t>Oats</a:t>
                      </a:r>
                      <a:endParaRPr lang="en-US" dirty="0"/>
                    </a:p>
                  </a:txBody>
                  <a:tcPr/>
                </a:tc>
                <a:extLst>
                  <a:ext uri="{0D108BD9-81ED-4DB2-BD59-A6C34878D82A}">
                    <a16:rowId xmlns:a16="http://schemas.microsoft.com/office/drawing/2014/main" val="4280305565"/>
                  </a:ext>
                </a:extLst>
              </a:tr>
              <a:tr h="370840">
                <a:tc>
                  <a:txBody>
                    <a:bodyPr/>
                    <a:lstStyle/>
                    <a:p>
                      <a:r>
                        <a:rPr lang="en-US" dirty="0" smtClean="0"/>
                        <a:t>Irrigation (acre-</a:t>
                      </a:r>
                      <a:r>
                        <a:rPr lang="en-US" dirty="0" err="1" smtClean="0"/>
                        <a:t>ft</a:t>
                      </a:r>
                      <a:r>
                        <a:rPr lang="en-US" dirty="0" smtClean="0"/>
                        <a:t>)</a:t>
                      </a:r>
                      <a:endParaRPr lang="en-US" dirty="0"/>
                    </a:p>
                  </a:txBody>
                  <a:tcPr/>
                </a:tc>
                <a:tc>
                  <a:txBody>
                    <a:bodyPr/>
                    <a:lstStyle/>
                    <a:p>
                      <a:r>
                        <a:rPr lang="en-US" dirty="0" smtClean="0"/>
                        <a:t>3.0</a:t>
                      </a:r>
                      <a:endParaRPr lang="en-US" dirty="0"/>
                    </a:p>
                  </a:txBody>
                  <a:tcPr/>
                </a:tc>
                <a:tc>
                  <a:txBody>
                    <a:bodyPr/>
                    <a:lstStyle/>
                    <a:p>
                      <a:r>
                        <a:rPr lang="en-US" dirty="0" smtClean="0"/>
                        <a:t>1.0</a:t>
                      </a:r>
                      <a:endParaRPr lang="en-US" dirty="0"/>
                    </a:p>
                  </a:txBody>
                  <a:tcPr/>
                </a:tc>
                <a:tc>
                  <a:txBody>
                    <a:bodyPr/>
                    <a:lstStyle/>
                    <a:p>
                      <a:r>
                        <a:rPr lang="en-US" dirty="0" smtClean="0"/>
                        <a:t>1.5</a:t>
                      </a:r>
                      <a:endParaRPr lang="en-US" dirty="0"/>
                    </a:p>
                  </a:txBody>
                  <a:tcPr/>
                </a:tc>
                <a:extLst>
                  <a:ext uri="{0D108BD9-81ED-4DB2-BD59-A6C34878D82A}">
                    <a16:rowId xmlns:a16="http://schemas.microsoft.com/office/drawing/2014/main" val="1952050040"/>
                  </a:ext>
                </a:extLst>
              </a:tr>
              <a:tr h="370840">
                <a:tc>
                  <a:txBody>
                    <a:bodyPr/>
                    <a:lstStyle/>
                    <a:p>
                      <a:r>
                        <a:rPr lang="en-US" dirty="0" smtClean="0"/>
                        <a:t>Labor (</a:t>
                      </a:r>
                      <a:r>
                        <a:rPr lang="en-US" dirty="0" err="1" smtClean="0"/>
                        <a:t>hrs</a:t>
                      </a:r>
                      <a:r>
                        <a:rPr lang="en-US" dirty="0" smtClean="0"/>
                        <a:t>/week)</a:t>
                      </a:r>
                      <a:endParaRPr lang="en-US" dirty="0"/>
                    </a:p>
                  </a:txBody>
                  <a:tcPr/>
                </a:tc>
                <a:tc>
                  <a:txBody>
                    <a:bodyPr/>
                    <a:lstStyle/>
                    <a:p>
                      <a:r>
                        <a:rPr lang="en-US" dirty="0" smtClean="0"/>
                        <a:t>0.8</a:t>
                      </a:r>
                      <a:endParaRPr lang="en-US" dirty="0"/>
                    </a:p>
                  </a:txBody>
                  <a:tcPr/>
                </a:tc>
                <a:tc>
                  <a:txBody>
                    <a:bodyPr/>
                    <a:lstStyle/>
                    <a:p>
                      <a:r>
                        <a:rPr lang="en-US" dirty="0" smtClean="0"/>
                        <a:t>0.2</a:t>
                      </a:r>
                      <a:endParaRPr lang="en-US" dirty="0"/>
                    </a:p>
                  </a:txBody>
                  <a:tcPr/>
                </a:tc>
                <a:tc>
                  <a:txBody>
                    <a:bodyPr/>
                    <a:lstStyle/>
                    <a:p>
                      <a:r>
                        <a:rPr lang="en-US" dirty="0" smtClean="0"/>
                        <a:t>0.3</a:t>
                      </a:r>
                      <a:endParaRPr lang="en-US" dirty="0"/>
                    </a:p>
                  </a:txBody>
                  <a:tcPr/>
                </a:tc>
                <a:extLst>
                  <a:ext uri="{0D108BD9-81ED-4DB2-BD59-A6C34878D82A}">
                    <a16:rowId xmlns:a16="http://schemas.microsoft.com/office/drawing/2014/main" val="396825537"/>
                  </a:ext>
                </a:extLst>
              </a:tr>
              <a:tr h="370840">
                <a:tc>
                  <a:txBody>
                    <a:bodyPr/>
                    <a:lstStyle/>
                    <a:p>
                      <a:r>
                        <a:rPr lang="en-US" dirty="0" smtClean="0"/>
                        <a:t>Yield ($)</a:t>
                      </a:r>
                      <a:endParaRPr lang="en-US" dirty="0"/>
                    </a:p>
                  </a:txBody>
                  <a:tcPr/>
                </a:tc>
                <a:tc>
                  <a:txBody>
                    <a:bodyPr/>
                    <a:lstStyle/>
                    <a:p>
                      <a:r>
                        <a:rPr lang="en-US" dirty="0" smtClean="0"/>
                        <a:t>400</a:t>
                      </a:r>
                      <a:endParaRPr lang="en-US" dirty="0"/>
                    </a:p>
                  </a:txBody>
                  <a:tcPr/>
                </a:tc>
                <a:tc>
                  <a:txBody>
                    <a:bodyPr/>
                    <a:lstStyle/>
                    <a:p>
                      <a:r>
                        <a:rPr lang="en-US" dirty="0" smtClean="0"/>
                        <a:t>200</a:t>
                      </a:r>
                      <a:endParaRPr lang="en-US" dirty="0"/>
                    </a:p>
                  </a:txBody>
                  <a:tcPr/>
                </a:tc>
                <a:tc>
                  <a:txBody>
                    <a:bodyPr/>
                    <a:lstStyle/>
                    <a:p>
                      <a:r>
                        <a:rPr lang="en-US" dirty="0" smtClean="0"/>
                        <a:t>250</a:t>
                      </a:r>
                      <a:endParaRPr lang="en-US" dirty="0"/>
                    </a:p>
                  </a:txBody>
                  <a:tcPr/>
                </a:tc>
                <a:extLst>
                  <a:ext uri="{0D108BD9-81ED-4DB2-BD59-A6C34878D82A}">
                    <a16:rowId xmlns:a16="http://schemas.microsoft.com/office/drawing/2014/main" val="1608942157"/>
                  </a:ext>
                </a:extLst>
              </a:tr>
            </a:tbl>
          </a:graphicData>
        </a:graphic>
      </p:graphicFrame>
    </p:spTree>
    <p:extLst>
      <p:ext uri="{BB962C8B-B14F-4D97-AF65-F5344CB8AC3E}">
        <p14:creationId xmlns:p14="http://schemas.microsoft.com/office/powerpoint/2010/main" val="212705837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dirty="0" smtClean="0">
                <a:solidFill>
                  <a:schemeClr val="bg1"/>
                </a:solidFill>
              </a:rPr>
              <a:t>Sensitivity: Oat Yield</a:t>
            </a:r>
            <a:endParaRPr lang="en-US" sz="3900" dirty="0">
              <a:solidFill>
                <a:schemeClr val="bg1"/>
              </a:solidFill>
            </a:endParaRP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Image result for brian beaver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12" name="TextBox 11"/>
              <p:cNvSpPr txBox="1"/>
              <p:nvPr/>
            </p:nvSpPr>
            <p:spPr>
              <a:xfrm>
                <a:off x="454024" y="1458986"/>
                <a:ext cx="8226425" cy="1969770"/>
              </a:xfrm>
              <a:prstGeom prst="rect">
                <a:avLst/>
              </a:prstGeom>
              <a:noFill/>
            </p:spPr>
            <p:txBody>
              <a:bodyPr wrap="square" rtlCol="0">
                <a:spAutoFit/>
              </a:bodyPr>
              <a:lstStyle/>
              <a:p>
                <a:r>
                  <a:rPr lang="en-US" sz="2000" dirty="0" smtClean="0"/>
                  <a:t>The original output tells us that the maximum occurs at</a:t>
                </a:r>
              </a:p>
              <a:p>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=187.5 </m:t>
                    </m:r>
                  </m:oMath>
                </a14:m>
                <a:r>
                  <a:rPr lang="en-US" sz="2000" dirty="0" smtClean="0"/>
                  <a:t>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=437.5</m:t>
                    </m:r>
                    <m:r>
                      <a:rPr lang="en-US" sz="2000" i="1">
                        <a:latin typeface="Cambria Math" panose="02040503050406030204" pitchFamily="18" charset="0"/>
                      </a:rPr>
                      <m:t> </m:t>
                    </m:r>
                  </m:oMath>
                </a14:m>
                <a:r>
                  <a:rPr lang="en-US" sz="2000" dirty="0" smtClean="0"/>
                  <a:t>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b="0" i="1" smtClean="0">
                            <a:latin typeface="Cambria Math" panose="02040503050406030204" pitchFamily="18" charset="0"/>
                          </a:rPr>
                          <m:t>3</m:t>
                        </m:r>
                      </m:sub>
                    </m:sSub>
                    <m:r>
                      <a:rPr lang="en-US" sz="2000" i="1">
                        <a:latin typeface="Cambria Math" panose="02040503050406030204" pitchFamily="18" charset="0"/>
                      </a:rPr>
                      <m:t>=</m:t>
                    </m:r>
                    <m:r>
                      <a:rPr lang="en-US" sz="2000" b="0" i="1" smtClean="0">
                        <a:latin typeface="Cambria Math" panose="02040503050406030204" pitchFamily="18" charset="0"/>
                      </a:rPr>
                      <m:t>0</m:t>
                    </m:r>
                    <m:r>
                      <a:rPr lang="en-US" sz="2000" i="1">
                        <a:latin typeface="Cambria Math" panose="02040503050406030204" pitchFamily="18" charset="0"/>
                      </a:rPr>
                      <m:t> </m:t>
                    </m:r>
                  </m:oMath>
                </a14:m>
                <a:r>
                  <a:rPr lang="en-US" sz="2000" dirty="0" smtClean="0"/>
                  <a:t>     </a:t>
                </a:r>
              </a:p>
              <a:p>
                <a:r>
                  <a:rPr lang="en-US" sz="2000" dirty="0" smtClean="0"/>
                  <a:t>giving us an optimal solution of </a:t>
                </a:r>
                <a14:m>
                  <m:oMath xmlns:m="http://schemas.openxmlformats.org/officeDocument/2006/math">
                    <m:r>
                      <a:rPr lang="en-US" sz="2000" b="0" i="1" smtClean="0">
                        <a:latin typeface="Cambria Math" panose="02040503050406030204" pitchFamily="18" charset="0"/>
                      </a:rPr>
                      <m:t>𝑧</m:t>
                    </m:r>
                    <m:r>
                      <a:rPr lang="en-US" sz="2000" b="0" i="1" smtClean="0">
                        <a:latin typeface="Cambria Math" panose="02040503050406030204" pitchFamily="18" charset="0"/>
                      </a:rPr>
                      <m:t>=162,500 </m:t>
                    </m:r>
                  </m:oMath>
                </a14:m>
                <a:r>
                  <a:rPr lang="en-US" sz="2000" dirty="0" smtClean="0"/>
                  <a:t>with slack variables</a:t>
                </a:r>
                <a:endParaRPr lang="en-US" sz="2000" dirty="0"/>
              </a:p>
              <a:p>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𝑠</m:t>
                        </m:r>
                      </m:e>
                      <m:sub>
                        <m:r>
                          <a:rPr lang="en-US" sz="2000" i="1">
                            <a:latin typeface="Cambria Math" panose="02040503050406030204" pitchFamily="18" charset="0"/>
                          </a:rPr>
                          <m:t>1</m:t>
                        </m:r>
                      </m:sub>
                    </m:sSub>
                    <m:r>
                      <a:rPr lang="en-US" sz="2000" i="1">
                        <a:latin typeface="Cambria Math" panose="02040503050406030204" pitchFamily="18" charset="0"/>
                      </a:rPr>
                      <m:t>=0 </m:t>
                    </m:r>
                  </m:oMath>
                </a14:m>
                <a:r>
                  <a:rPr lang="en-US" sz="2000" dirty="0"/>
                  <a:t>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𝑠</m:t>
                        </m:r>
                      </m:e>
                      <m:sub>
                        <m:r>
                          <a:rPr lang="en-US" sz="2000" i="1">
                            <a:latin typeface="Cambria Math" panose="02040503050406030204" pitchFamily="18" charset="0"/>
                          </a:rPr>
                          <m:t>2</m:t>
                        </m:r>
                      </m:sub>
                    </m:sSub>
                    <m:r>
                      <a:rPr lang="en-US" sz="2000" i="1">
                        <a:latin typeface="Cambria Math" panose="02040503050406030204" pitchFamily="18" charset="0"/>
                      </a:rPr>
                      <m:t>=62.5 </m:t>
                    </m:r>
                  </m:oMath>
                </a14:m>
                <a:r>
                  <a:rPr lang="en-US" sz="2000" dirty="0"/>
                  <a:t>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𝑠</m:t>
                        </m:r>
                      </m:e>
                      <m:sub>
                        <m:r>
                          <a:rPr lang="en-US" sz="2000" i="1">
                            <a:latin typeface="Cambria Math" panose="02040503050406030204" pitchFamily="18" charset="0"/>
                          </a:rPr>
                          <m:t>3</m:t>
                        </m:r>
                      </m:sub>
                    </m:sSub>
                    <m:r>
                      <a:rPr lang="en-US" sz="2000" i="1">
                        <a:latin typeface="Cambria Math" panose="02040503050406030204" pitchFamily="18" charset="0"/>
                      </a:rPr>
                      <m:t>=0</m:t>
                    </m:r>
                  </m:oMath>
                </a14:m>
                <a:endParaRPr lang="en-US" sz="2000" dirty="0" smtClean="0"/>
              </a:p>
              <a:p>
                <a:r>
                  <a:rPr lang="en-US" sz="2000" dirty="0" smtClean="0"/>
                  <a:t>and shadow (dual) prices</a:t>
                </a:r>
              </a:p>
              <a:p>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𝑦</m:t>
                        </m:r>
                      </m:e>
                      <m:sub>
                        <m:r>
                          <a:rPr lang="en-US" sz="2000" i="1">
                            <a:latin typeface="Cambria Math" panose="02040503050406030204" pitchFamily="18" charset="0"/>
                          </a:rPr>
                          <m:t>1</m:t>
                        </m:r>
                      </m:sub>
                    </m:sSub>
                    <m:r>
                      <a:rPr lang="en-US" sz="2000" i="1">
                        <a:latin typeface="Cambria Math" panose="02040503050406030204" pitchFamily="18" charset="0"/>
                      </a:rPr>
                      <m:t>=100.0 </m:t>
                    </m:r>
                  </m:oMath>
                </a14:m>
                <a:r>
                  <a:rPr lang="en-US" sz="2000" dirty="0"/>
                  <a:t>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𝑦</m:t>
                        </m:r>
                      </m:e>
                      <m:sub>
                        <m:r>
                          <a:rPr lang="en-US" sz="2000" i="1">
                            <a:latin typeface="Cambria Math" panose="02040503050406030204" pitchFamily="18" charset="0"/>
                          </a:rPr>
                          <m:t>2</m:t>
                        </m:r>
                      </m:sub>
                    </m:sSub>
                    <m:r>
                      <a:rPr lang="en-US" sz="2000" i="1">
                        <a:latin typeface="Cambria Math" panose="02040503050406030204" pitchFamily="18" charset="0"/>
                      </a:rPr>
                      <m:t>=0.0 </m:t>
                    </m:r>
                  </m:oMath>
                </a14:m>
                <a:r>
                  <a:rPr lang="en-US" sz="2000" dirty="0"/>
                  <a:t>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𝑦</m:t>
                        </m:r>
                      </m:e>
                      <m:sub>
                        <m:r>
                          <a:rPr lang="en-US" sz="2000" i="1">
                            <a:latin typeface="Cambria Math" panose="02040503050406030204" pitchFamily="18" charset="0"/>
                          </a:rPr>
                          <m:t>3</m:t>
                        </m:r>
                      </m:sub>
                    </m:sSub>
                    <m:r>
                      <a:rPr lang="en-US" sz="2000" i="1">
                        <a:latin typeface="Cambria Math" panose="02040503050406030204" pitchFamily="18" charset="0"/>
                      </a:rPr>
                      <m:t>=100.0</m:t>
                    </m:r>
                  </m:oMath>
                </a14:m>
                <a:endParaRPr lang="en-US" sz="2000" dirty="0"/>
              </a:p>
            </p:txBody>
          </p:sp>
        </mc:Choice>
        <mc:Fallback xmlns="">
          <p:sp>
            <p:nvSpPr>
              <p:cNvPr id="12" name="TextBox 11"/>
              <p:cNvSpPr txBox="1">
                <a:spLocks noRot="1" noChangeAspect="1" noMove="1" noResize="1" noEditPoints="1" noAdjustHandles="1" noChangeArrowheads="1" noChangeShapeType="1" noTextEdit="1"/>
              </p:cNvSpPr>
              <p:nvPr/>
            </p:nvSpPr>
            <p:spPr>
              <a:xfrm>
                <a:off x="454024" y="1458986"/>
                <a:ext cx="8226425" cy="1969770"/>
              </a:xfrm>
              <a:prstGeom prst="rect">
                <a:avLst/>
              </a:prstGeom>
              <a:blipFill>
                <a:blip r:embed="rId4"/>
                <a:stretch>
                  <a:fillRect l="-741" t="-154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454023" y="3623907"/>
                <a:ext cx="8226425" cy="1938992"/>
              </a:xfrm>
              <a:prstGeom prst="rect">
                <a:avLst/>
              </a:prstGeom>
              <a:noFill/>
              <a:ln>
                <a:solidFill>
                  <a:srgbClr val="002060"/>
                </a:solidFill>
              </a:ln>
            </p:spPr>
            <p:txBody>
              <a:bodyPr wrap="square" rtlCol="0">
                <a:spAutoFit/>
              </a:bodyPr>
              <a:lstStyle/>
              <a:p>
                <a:r>
                  <a:rPr lang="en-US" sz="2000" dirty="0" smtClean="0"/>
                  <a:t>The new output (using $</a:t>
                </a:r>
                <a:r>
                  <a:rPr lang="en-US" sz="2000" dirty="0" smtClean="0">
                    <a:solidFill>
                      <a:srgbClr val="FF0000"/>
                    </a:solidFill>
                  </a:rPr>
                  <a:t>260</a:t>
                </a:r>
                <a:r>
                  <a:rPr lang="en-US" sz="2000" dirty="0" smtClean="0"/>
                  <a:t>) tells us that the maximum occurs at</a:t>
                </a:r>
              </a:p>
              <a:p>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=41.67 </m:t>
                    </m:r>
                  </m:oMath>
                </a14:m>
                <a:r>
                  <a:rPr lang="en-US" sz="2000" dirty="0" smtClean="0"/>
                  <a:t>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=0</m:t>
                    </m:r>
                    <m:r>
                      <a:rPr lang="en-US" sz="2000" i="1">
                        <a:latin typeface="Cambria Math" panose="02040503050406030204" pitchFamily="18" charset="0"/>
                      </a:rPr>
                      <m:t> </m:t>
                    </m:r>
                  </m:oMath>
                </a14:m>
                <a:r>
                  <a:rPr lang="en-US" sz="2000" dirty="0" smtClean="0"/>
                  <a:t>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b="0" i="1" smtClean="0">
                            <a:latin typeface="Cambria Math" panose="02040503050406030204" pitchFamily="18" charset="0"/>
                          </a:rPr>
                          <m:t>3</m:t>
                        </m:r>
                      </m:sub>
                    </m:sSub>
                    <m:r>
                      <a:rPr lang="en-US" sz="2000" i="1">
                        <a:latin typeface="Cambria Math" panose="02040503050406030204" pitchFamily="18" charset="0"/>
                      </a:rPr>
                      <m:t>=</m:t>
                    </m:r>
                    <m:r>
                      <a:rPr lang="en-US" sz="2000" b="0" i="1" smtClean="0">
                        <a:latin typeface="Cambria Math" panose="02040503050406030204" pitchFamily="18" charset="0"/>
                      </a:rPr>
                      <m:t>583.33</m:t>
                    </m:r>
                    <m:r>
                      <a:rPr lang="en-US" sz="2000" i="1">
                        <a:latin typeface="Cambria Math" panose="02040503050406030204" pitchFamily="18" charset="0"/>
                      </a:rPr>
                      <m:t> </m:t>
                    </m:r>
                  </m:oMath>
                </a14:m>
                <a:r>
                  <a:rPr lang="en-US" sz="2000" dirty="0" smtClean="0"/>
                  <a:t>     </a:t>
                </a:r>
              </a:p>
              <a:p>
                <a:r>
                  <a:rPr lang="en-US" sz="2000" dirty="0"/>
                  <a:t>giving us an optimal solution of </a:t>
                </a:r>
                <a14:m>
                  <m:oMath xmlns:m="http://schemas.openxmlformats.org/officeDocument/2006/math">
                    <m:r>
                      <a:rPr lang="en-US" sz="2000" i="1">
                        <a:latin typeface="Cambria Math" panose="02040503050406030204" pitchFamily="18" charset="0"/>
                      </a:rPr>
                      <m:t>𝑧</m:t>
                    </m:r>
                    <m:r>
                      <a:rPr lang="en-US" sz="2000" i="1">
                        <a:latin typeface="Cambria Math" panose="02040503050406030204" pitchFamily="18" charset="0"/>
                      </a:rPr>
                      <m:t>=168,333 </m:t>
                    </m:r>
                  </m:oMath>
                </a14:m>
                <a:r>
                  <a:rPr lang="en-US" sz="2000" dirty="0"/>
                  <a:t>with slack variables</a:t>
                </a:r>
              </a:p>
              <a:p>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𝑠</m:t>
                        </m:r>
                      </m:e>
                      <m:sub>
                        <m:r>
                          <a:rPr lang="en-US" sz="2000" i="1">
                            <a:latin typeface="Cambria Math" panose="02040503050406030204" pitchFamily="18" charset="0"/>
                          </a:rPr>
                          <m:t>1</m:t>
                        </m:r>
                      </m:sub>
                    </m:sSub>
                    <m:r>
                      <a:rPr lang="en-US" sz="2000" i="1">
                        <a:latin typeface="Cambria Math" panose="02040503050406030204" pitchFamily="18" charset="0"/>
                      </a:rPr>
                      <m:t>=0 </m:t>
                    </m:r>
                  </m:oMath>
                </a14:m>
                <a:r>
                  <a:rPr lang="en-US" sz="2000" dirty="0"/>
                  <a:t>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𝑠</m:t>
                        </m:r>
                      </m:e>
                      <m:sub>
                        <m:r>
                          <a:rPr lang="en-US" sz="2000" i="1">
                            <a:latin typeface="Cambria Math" panose="02040503050406030204" pitchFamily="18" charset="0"/>
                          </a:rPr>
                          <m:t>2</m:t>
                        </m:r>
                      </m:sub>
                    </m:sSub>
                    <m:r>
                      <a:rPr lang="en-US" sz="2000" i="1">
                        <a:latin typeface="Cambria Math" panose="02040503050406030204" pitchFamily="18" charset="0"/>
                      </a:rPr>
                      <m:t>=</m:t>
                    </m:r>
                    <m:r>
                      <a:rPr lang="en-US" sz="2000" b="0" i="1" smtClean="0">
                        <a:latin typeface="Cambria Math" panose="02040503050406030204" pitchFamily="18" charset="0"/>
                      </a:rPr>
                      <m:t>91.67</m:t>
                    </m:r>
                    <m:r>
                      <a:rPr lang="en-US" sz="2000" i="1">
                        <a:latin typeface="Cambria Math" panose="02040503050406030204" pitchFamily="18" charset="0"/>
                      </a:rPr>
                      <m:t> </m:t>
                    </m:r>
                  </m:oMath>
                </a14:m>
                <a:r>
                  <a:rPr lang="en-US" sz="2000" dirty="0"/>
                  <a:t>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𝑠</m:t>
                        </m:r>
                      </m:e>
                      <m:sub>
                        <m:r>
                          <a:rPr lang="en-US" sz="2000" i="1">
                            <a:latin typeface="Cambria Math" panose="02040503050406030204" pitchFamily="18" charset="0"/>
                          </a:rPr>
                          <m:t>3</m:t>
                        </m:r>
                      </m:sub>
                    </m:sSub>
                    <m:r>
                      <a:rPr lang="en-US" sz="2000" i="1">
                        <a:latin typeface="Cambria Math" panose="02040503050406030204" pitchFamily="18" charset="0"/>
                      </a:rPr>
                      <m:t>=0</m:t>
                    </m:r>
                  </m:oMath>
                </a14:m>
                <a:endParaRPr lang="en-US" sz="2000" dirty="0"/>
              </a:p>
              <a:p>
                <a:r>
                  <a:rPr lang="en-US" sz="2000" dirty="0"/>
                  <a:t>and shadow (dual) prices</a:t>
                </a:r>
              </a:p>
              <a:p>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𝑦</m:t>
                        </m:r>
                      </m:e>
                      <m:sub>
                        <m:r>
                          <a:rPr lang="en-US" sz="2000" i="1">
                            <a:latin typeface="Cambria Math" panose="02040503050406030204" pitchFamily="18" charset="0"/>
                          </a:rPr>
                          <m:t>1</m:t>
                        </m:r>
                      </m:sub>
                    </m:sSub>
                    <m:r>
                      <a:rPr lang="en-US" sz="2000" i="1">
                        <a:latin typeface="Cambria Math" panose="02040503050406030204" pitchFamily="18" charset="0"/>
                      </a:rPr>
                      <m:t>=</m:t>
                    </m:r>
                    <m:r>
                      <a:rPr lang="en-US" sz="2000" i="1" smtClean="0">
                        <a:latin typeface="Cambria Math" panose="02040503050406030204" pitchFamily="18" charset="0"/>
                      </a:rPr>
                      <m:t>9</m:t>
                    </m:r>
                    <m:r>
                      <a:rPr lang="en-US" sz="2000" b="0" i="1" smtClean="0">
                        <a:latin typeface="Cambria Math" panose="02040503050406030204" pitchFamily="18" charset="0"/>
                      </a:rPr>
                      <m:t>3</m:t>
                    </m:r>
                    <m:r>
                      <a:rPr lang="en-US" sz="2000" i="1">
                        <a:latin typeface="Cambria Math" panose="02040503050406030204" pitchFamily="18" charset="0"/>
                      </a:rPr>
                      <m:t>.</m:t>
                    </m:r>
                    <m:r>
                      <a:rPr lang="en-US" sz="2000" b="0" i="1" smtClean="0">
                        <a:latin typeface="Cambria Math" panose="02040503050406030204" pitchFamily="18" charset="0"/>
                      </a:rPr>
                      <m:t>33</m:t>
                    </m:r>
                    <m:r>
                      <a:rPr lang="en-US" sz="2000" i="1">
                        <a:latin typeface="Cambria Math" panose="02040503050406030204" pitchFamily="18" charset="0"/>
                      </a:rPr>
                      <m:t> </m:t>
                    </m:r>
                  </m:oMath>
                </a14:m>
                <a:r>
                  <a:rPr lang="en-US" sz="2000" dirty="0"/>
                  <a:t>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𝑦</m:t>
                        </m:r>
                      </m:e>
                      <m:sub>
                        <m:r>
                          <a:rPr lang="en-US" sz="2000" i="1">
                            <a:latin typeface="Cambria Math" panose="02040503050406030204" pitchFamily="18" charset="0"/>
                          </a:rPr>
                          <m:t>2</m:t>
                        </m:r>
                      </m:sub>
                    </m:sSub>
                    <m:r>
                      <a:rPr lang="en-US" sz="2000" i="1">
                        <a:latin typeface="Cambria Math" panose="02040503050406030204" pitchFamily="18" charset="0"/>
                      </a:rPr>
                      <m:t>=0.0 </m:t>
                    </m:r>
                  </m:oMath>
                </a14:m>
                <a:r>
                  <a:rPr lang="en-US" sz="2000" dirty="0"/>
                  <a:t>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𝑦</m:t>
                        </m:r>
                      </m:e>
                      <m:sub>
                        <m:r>
                          <a:rPr lang="en-US" sz="2000" i="1">
                            <a:latin typeface="Cambria Math" panose="02040503050406030204" pitchFamily="18" charset="0"/>
                          </a:rPr>
                          <m:t>3</m:t>
                        </m:r>
                      </m:sub>
                    </m:sSub>
                    <m:r>
                      <a:rPr lang="en-US" sz="2000" i="1">
                        <a:latin typeface="Cambria Math" panose="02040503050406030204" pitchFamily="18" charset="0"/>
                      </a:rPr>
                      <m:t>=</m:t>
                    </m:r>
                    <m:r>
                      <a:rPr lang="en-US" sz="2000" b="0" i="1" smtClean="0">
                        <a:latin typeface="Cambria Math" panose="02040503050406030204" pitchFamily="18" charset="0"/>
                      </a:rPr>
                      <m:t>120</m:t>
                    </m:r>
                    <m:r>
                      <a:rPr lang="en-US" sz="2000" i="1">
                        <a:latin typeface="Cambria Math" panose="02040503050406030204" pitchFamily="18" charset="0"/>
                      </a:rPr>
                      <m:t>.0</m:t>
                    </m:r>
                  </m:oMath>
                </a14:m>
                <a:endParaRPr lang="en-US" sz="2000" dirty="0"/>
              </a:p>
            </p:txBody>
          </p:sp>
        </mc:Choice>
        <mc:Fallback xmlns="">
          <p:sp>
            <p:nvSpPr>
              <p:cNvPr id="7" name="TextBox 6"/>
              <p:cNvSpPr txBox="1">
                <a:spLocks noRot="1" noChangeAspect="1" noMove="1" noResize="1" noEditPoints="1" noAdjustHandles="1" noChangeArrowheads="1" noChangeShapeType="1" noTextEdit="1"/>
              </p:cNvSpPr>
              <p:nvPr/>
            </p:nvSpPr>
            <p:spPr>
              <a:xfrm>
                <a:off x="454023" y="3623907"/>
                <a:ext cx="8226425" cy="1938992"/>
              </a:xfrm>
              <a:prstGeom prst="rect">
                <a:avLst/>
              </a:prstGeom>
              <a:blipFill>
                <a:blip r:embed="rId5"/>
                <a:stretch>
                  <a:fillRect l="-666" t="-1246" b="-312"/>
                </a:stretch>
              </a:blipFill>
              <a:ln>
                <a:solidFill>
                  <a:srgbClr val="002060"/>
                </a:solidFill>
              </a:ln>
            </p:spPr>
            <p:txBody>
              <a:bodyPr/>
              <a:lstStyle/>
              <a:p>
                <a:r>
                  <a:rPr lang="en-US">
                    <a:noFill/>
                  </a:rPr>
                  <a:t> </a:t>
                </a:r>
              </a:p>
            </p:txBody>
          </p:sp>
        </mc:Fallback>
      </mc:AlternateContent>
    </p:spTree>
    <p:extLst>
      <p:ext uri="{BB962C8B-B14F-4D97-AF65-F5344CB8AC3E}">
        <p14:creationId xmlns:p14="http://schemas.microsoft.com/office/powerpoint/2010/main" val="1682734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dirty="0" smtClean="0">
                <a:solidFill>
                  <a:schemeClr val="bg1"/>
                </a:solidFill>
              </a:rPr>
              <a:t>Sensitivity: Oat Yield (Comparison)</a:t>
            </a:r>
            <a:endParaRPr lang="en-US" sz="3900" dirty="0">
              <a:solidFill>
                <a:schemeClr val="bg1"/>
              </a:solidFill>
            </a:endParaRP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Image result for brian beaver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12" name="TextBox 11"/>
              <p:cNvSpPr txBox="1"/>
              <p:nvPr/>
            </p:nvSpPr>
            <p:spPr>
              <a:xfrm>
                <a:off x="449758" y="1458986"/>
                <a:ext cx="4087735" cy="1477328"/>
              </a:xfrm>
              <a:prstGeom prst="rect">
                <a:avLst/>
              </a:prstGeom>
              <a:noFill/>
            </p:spPr>
            <p:txBody>
              <a:bodyPr wrap="square" rtlCol="0">
                <a:spAutoFit/>
              </a:bodyPr>
              <a:lstStyle/>
              <a:p>
                <a:r>
                  <a:rPr lang="en-US" dirty="0" smtClean="0"/>
                  <a:t>Original output</a:t>
                </a:r>
                <a:br>
                  <a:rPr lang="en-US" dirty="0" smtClean="0"/>
                </a:b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=187.5 </m:t>
                    </m:r>
                  </m:oMath>
                </a14:m>
                <a:r>
                  <a:rPr lang="en-US" dirty="0" smtClean="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=437.5</m:t>
                    </m:r>
                    <m:r>
                      <a:rPr lang="en-US" i="1">
                        <a:latin typeface="Cambria Math" panose="02040503050406030204" pitchFamily="18" charset="0"/>
                      </a:rPr>
                      <m:t> </m:t>
                    </m:r>
                  </m:oMath>
                </a14:m>
                <a:r>
                  <a:rPr lang="en-US" dirty="0" smtClean="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3</m:t>
                        </m:r>
                      </m:sub>
                    </m:sSub>
                    <m:r>
                      <a:rPr lang="en-US" i="1">
                        <a:latin typeface="Cambria Math" panose="02040503050406030204" pitchFamily="18" charset="0"/>
                      </a:rPr>
                      <m:t>=</m:t>
                    </m:r>
                    <m:r>
                      <a:rPr lang="en-US" b="0" i="1" smtClean="0">
                        <a:latin typeface="Cambria Math" panose="02040503050406030204" pitchFamily="18" charset="0"/>
                      </a:rPr>
                      <m:t>0</m:t>
                    </m:r>
                    <m:r>
                      <a:rPr lang="en-US" i="1">
                        <a:latin typeface="Cambria Math" panose="02040503050406030204" pitchFamily="18" charset="0"/>
                      </a:rPr>
                      <m:t> </m:t>
                    </m:r>
                  </m:oMath>
                </a14:m>
                <a:r>
                  <a:rPr lang="en-US" dirty="0" smtClean="0"/>
                  <a:t>     </a:t>
                </a:r>
              </a:p>
              <a:p>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𝑠</m:t>
                        </m:r>
                      </m:e>
                      <m:sub>
                        <m:r>
                          <a:rPr lang="en-US" i="1">
                            <a:latin typeface="Cambria Math" panose="02040503050406030204" pitchFamily="18" charset="0"/>
                          </a:rPr>
                          <m:t>1</m:t>
                        </m:r>
                      </m:sub>
                    </m:sSub>
                    <m:r>
                      <a:rPr lang="en-US" i="1">
                        <a:latin typeface="Cambria Math" panose="02040503050406030204" pitchFamily="18" charset="0"/>
                      </a:rPr>
                      <m:t>=0 </m:t>
                    </m:r>
                  </m:oMath>
                </a14:m>
                <a:r>
                  <a:rPr lang="en-US" dirty="0"/>
                  <a:t>	</a:t>
                </a:r>
                <a:r>
                  <a:rPr lang="en-US" dirty="0" smtClean="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𝑠</m:t>
                        </m:r>
                      </m:e>
                      <m:sub>
                        <m:r>
                          <a:rPr lang="en-US" i="1">
                            <a:latin typeface="Cambria Math" panose="02040503050406030204" pitchFamily="18" charset="0"/>
                          </a:rPr>
                          <m:t>2</m:t>
                        </m:r>
                      </m:sub>
                    </m:sSub>
                    <m:r>
                      <a:rPr lang="en-US" i="1">
                        <a:latin typeface="Cambria Math" panose="02040503050406030204" pitchFamily="18" charset="0"/>
                      </a:rPr>
                      <m:t>=62.5 </m:t>
                    </m:r>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𝑠</m:t>
                        </m:r>
                      </m:e>
                      <m:sub>
                        <m:r>
                          <a:rPr lang="en-US" i="1">
                            <a:latin typeface="Cambria Math" panose="02040503050406030204" pitchFamily="18" charset="0"/>
                          </a:rPr>
                          <m:t>3</m:t>
                        </m:r>
                      </m:sub>
                    </m:sSub>
                    <m:r>
                      <a:rPr lang="en-US" i="1">
                        <a:latin typeface="Cambria Math" panose="02040503050406030204" pitchFamily="18" charset="0"/>
                      </a:rPr>
                      <m:t>=0</m:t>
                    </m:r>
                  </m:oMath>
                </a14:m>
                <a:endParaRPr lang="en-US" dirty="0" smtClean="0"/>
              </a:p>
              <a:p>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1</m:t>
                        </m:r>
                      </m:sub>
                    </m:sSub>
                    <m:r>
                      <a:rPr lang="en-US" i="1">
                        <a:latin typeface="Cambria Math" panose="02040503050406030204" pitchFamily="18" charset="0"/>
                      </a:rPr>
                      <m:t>=100.0 </m:t>
                    </m:r>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2</m:t>
                        </m:r>
                      </m:sub>
                    </m:sSub>
                    <m:r>
                      <a:rPr lang="en-US" i="1">
                        <a:latin typeface="Cambria Math" panose="02040503050406030204" pitchFamily="18" charset="0"/>
                      </a:rPr>
                      <m:t>=0.0 </m:t>
                    </m:r>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3</m:t>
                        </m:r>
                      </m:sub>
                    </m:sSub>
                    <m:r>
                      <a:rPr lang="en-US" i="1">
                        <a:latin typeface="Cambria Math" panose="02040503050406030204" pitchFamily="18" charset="0"/>
                      </a:rPr>
                      <m:t>=100.0</m:t>
                    </m:r>
                  </m:oMath>
                </a14:m>
                <a:endParaRPr lang="en-US" dirty="0" smtClean="0"/>
              </a:p>
              <a:p>
                <a:r>
                  <a:rPr lang="en-US" dirty="0"/>
                  <a:t> </a:t>
                </a:r>
                <a14:m>
                  <m:oMath xmlns:m="http://schemas.openxmlformats.org/officeDocument/2006/math">
                    <m:r>
                      <a:rPr lang="en-US" i="1">
                        <a:latin typeface="Cambria Math" panose="02040503050406030204" pitchFamily="18" charset="0"/>
                      </a:rPr>
                      <m:t>𝑧</m:t>
                    </m:r>
                    <m:r>
                      <a:rPr lang="en-US" i="1">
                        <a:latin typeface="Cambria Math" panose="02040503050406030204" pitchFamily="18" charset="0"/>
                      </a:rPr>
                      <m:t>=162,500</m:t>
                    </m:r>
                  </m:oMath>
                </a14:m>
                <a:endParaRPr lang="en-US" dirty="0"/>
              </a:p>
            </p:txBody>
          </p:sp>
        </mc:Choice>
        <mc:Fallback xmlns="">
          <p:sp>
            <p:nvSpPr>
              <p:cNvPr id="12" name="TextBox 11"/>
              <p:cNvSpPr txBox="1">
                <a:spLocks noRot="1" noChangeAspect="1" noMove="1" noResize="1" noEditPoints="1" noAdjustHandles="1" noChangeArrowheads="1" noChangeShapeType="1" noTextEdit="1"/>
              </p:cNvSpPr>
              <p:nvPr/>
            </p:nvSpPr>
            <p:spPr>
              <a:xfrm>
                <a:off x="449758" y="1458986"/>
                <a:ext cx="4087735" cy="1477328"/>
              </a:xfrm>
              <a:prstGeom prst="rect">
                <a:avLst/>
              </a:prstGeom>
              <a:blipFill>
                <a:blip r:embed="rId4"/>
                <a:stretch>
                  <a:fillRect l="-1343" t="-20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454023" y="3623907"/>
                <a:ext cx="8226425" cy="2246769"/>
              </a:xfrm>
              <a:prstGeom prst="rect">
                <a:avLst/>
              </a:prstGeom>
              <a:noFill/>
              <a:ln>
                <a:solidFill>
                  <a:srgbClr val="002060"/>
                </a:solidFill>
              </a:ln>
            </p:spPr>
            <p:txBody>
              <a:bodyPr wrap="square" rtlCol="0">
                <a:spAutoFit/>
              </a:bodyPr>
              <a:lstStyle/>
              <a:p>
                <a:r>
                  <a:rPr lang="en-US" sz="2000" b="1" dirty="0" smtClean="0"/>
                  <a:t>Interpretation</a:t>
                </a:r>
              </a:p>
              <a:p>
                <a:pPr marL="342900" indent="-342900">
                  <a:buFont typeface="Arial" panose="020B0604020202020204" pitchFamily="34" charset="0"/>
                  <a:buChar char="•"/>
                </a:pPr>
                <a:r>
                  <a:rPr lang="en-US" sz="2000" dirty="0" smtClean="0"/>
                  <a:t>A </a:t>
                </a:r>
                <a:r>
                  <a:rPr lang="en-US" sz="2000" i="1" dirty="0" smtClean="0"/>
                  <a:t>small</a:t>
                </a:r>
                <a:r>
                  <a:rPr lang="en-US" sz="2000" dirty="0" smtClean="0"/>
                  <a:t> change in oat yield had a </a:t>
                </a:r>
                <a:r>
                  <a:rPr lang="en-US" sz="2000" u="sng" dirty="0" smtClean="0"/>
                  <a:t>significant</a:t>
                </a:r>
                <a:r>
                  <a:rPr lang="en-US" sz="2000" dirty="0" smtClean="0"/>
                  <a:t> effect on the optimal solution (the simplex method pivoted) variables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1</m:t>
                        </m:r>
                      </m:sub>
                    </m:sSub>
                  </m:oMath>
                </a14:m>
                <a:r>
                  <a:rPr lang="en-US" sz="2000" dirty="0" smtClean="0"/>
                  <a:t>,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b="0" i="1" smtClean="0">
                            <a:latin typeface="Cambria Math" panose="02040503050406030204" pitchFamily="18" charset="0"/>
                          </a:rPr>
                          <m:t>2</m:t>
                        </m:r>
                      </m:sub>
                    </m:sSub>
                  </m:oMath>
                </a14:m>
                <a:r>
                  <a:rPr lang="en-US" sz="2000" dirty="0" smtClean="0"/>
                  <a:t>,</a:t>
                </a:r>
                <a:r>
                  <a:rPr lang="en-US" sz="2000" dirty="0"/>
                  <a:t>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b="0" i="1" smtClean="0">
                            <a:latin typeface="Cambria Math" panose="02040503050406030204" pitchFamily="18" charset="0"/>
                          </a:rPr>
                          <m:t>3</m:t>
                        </m:r>
                      </m:sub>
                    </m:sSub>
                  </m:oMath>
                </a14:m>
                <a:r>
                  <a:rPr lang="en-US" sz="2000" dirty="0" smtClean="0"/>
                  <a:t> and predictability increased our overall yield (</a:t>
                </a:r>
                <a:r>
                  <a:rPr lang="en-US" sz="2000" i="1" dirty="0" smtClean="0"/>
                  <a:t>z</a:t>
                </a:r>
                <a:r>
                  <a:rPr lang="en-US" sz="2000" dirty="0" smtClean="0"/>
                  <a:t>) some. </a:t>
                </a:r>
                <a:r>
                  <a:rPr lang="en-US" sz="2000" b="1" dirty="0" smtClean="0"/>
                  <a:t>Our model is very sensitivity to this parameter!</a:t>
                </a:r>
              </a:p>
              <a:p>
                <a:pPr marL="342900" indent="-342900">
                  <a:buFont typeface="Arial" panose="020B0604020202020204" pitchFamily="34" charset="0"/>
                  <a:buChar char="•"/>
                </a:pPr>
                <a:r>
                  <a:rPr lang="en-US" sz="2000" dirty="0" smtClean="0"/>
                  <a:t>It is also interesting to note because of the change in the shadow prices, water is less valuable and acreage is more valuable. </a:t>
                </a:r>
                <a:endParaRPr lang="en-US" sz="2000" dirty="0"/>
              </a:p>
            </p:txBody>
          </p:sp>
        </mc:Choice>
        <mc:Fallback xmlns="">
          <p:sp>
            <p:nvSpPr>
              <p:cNvPr id="7" name="TextBox 6"/>
              <p:cNvSpPr txBox="1">
                <a:spLocks noRot="1" noChangeAspect="1" noMove="1" noResize="1" noEditPoints="1" noAdjustHandles="1" noChangeArrowheads="1" noChangeShapeType="1" noTextEdit="1"/>
              </p:cNvSpPr>
              <p:nvPr/>
            </p:nvSpPr>
            <p:spPr>
              <a:xfrm>
                <a:off x="454023" y="3623907"/>
                <a:ext cx="8226425" cy="2246769"/>
              </a:xfrm>
              <a:prstGeom prst="rect">
                <a:avLst/>
              </a:prstGeom>
              <a:blipFill>
                <a:blip r:embed="rId5"/>
                <a:stretch>
                  <a:fillRect l="-666" t="-1078" r="-148" b="-3504"/>
                </a:stretch>
              </a:blipFill>
              <a:ln>
                <a:solidFill>
                  <a:srgbClr val="002060"/>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4738692" y="1419085"/>
                <a:ext cx="3941756" cy="1477328"/>
              </a:xfrm>
              <a:prstGeom prst="rect">
                <a:avLst/>
              </a:prstGeom>
              <a:noFill/>
            </p:spPr>
            <p:txBody>
              <a:bodyPr wrap="square" rtlCol="0">
                <a:spAutoFit/>
              </a:bodyPr>
              <a:lstStyle/>
              <a:p>
                <a:r>
                  <a:rPr lang="en-US" dirty="0" smtClean="0"/>
                  <a:t>New output</a:t>
                </a:r>
                <a:br>
                  <a:rPr lang="en-US" dirty="0" smtClean="0"/>
                </a:b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=41.67 </m:t>
                    </m:r>
                  </m:oMath>
                </a14:m>
                <a:r>
                  <a:rPr lang="en-US" dirty="0" smtClean="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=0.0</m:t>
                    </m:r>
                    <m:r>
                      <a:rPr lang="en-US" i="1">
                        <a:latin typeface="Cambria Math" panose="02040503050406030204" pitchFamily="18" charset="0"/>
                      </a:rPr>
                      <m:t> </m:t>
                    </m:r>
                  </m:oMath>
                </a14:m>
                <a:r>
                  <a:rPr lang="en-US" dirty="0" smtClean="0"/>
                  <a:t>	</a:t>
                </a:r>
                <a14:m>
                  <m:oMath xmlns:m="http://schemas.openxmlformats.org/officeDocument/2006/math">
                    <m:r>
                      <a:rPr lang="en-US" b="0" i="0" smtClean="0">
                        <a:latin typeface="Cambria Math" panose="02040503050406030204" pitchFamily="18" charset="0"/>
                      </a:rPr>
                      <m:t>    </m:t>
                    </m:r>
                    <m:sSub>
                      <m:sSubPr>
                        <m:ctrlPr>
                          <a:rPr lang="en-US" i="1">
                            <a:latin typeface="Cambria Math" panose="02040503050406030204" pitchFamily="18" charset="0"/>
                          </a:rPr>
                        </m:ctrlPr>
                      </m:sSubPr>
                      <m:e>
                        <m:r>
                          <a:rPr lang="en-US" b="0" i="1" smtClean="0">
                            <a:latin typeface="Cambria Math" panose="02040503050406030204" pitchFamily="18" charset="0"/>
                          </a:rPr>
                          <m:t> </m:t>
                        </m:r>
                        <m:r>
                          <a:rPr lang="en-US" i="1">
                            <a:latin typeface="Cambria Math" panose="02040503050406030204" pitchFamily="18" charset="0"/>
                          </a:rPr>
                          <m:t>𝑥</m:t>
                        </m:r>
                      </m:e>
                      <m:sub>
                        <m:r>
                          <a:rPr lang="en-US" b="0" i="1" smtClean="0">
                            <a:latin typeface="Cambria Math" panose="02040503050406030204" pitchFamily="18" charset="0"/>
                          </a:rPr>
                          <m:t>3</m:t>
                        </m:r>
                      </m:sub>
                    </m:sSub>
                    <m:r>
                      <a:rPr lang="en-US" i="1">
                        <a:latin typeface="Cambria Math" panose="02040503050406030204" pitchFamily="18" charset="0"/>
                      </a:rPr>
                      <m:t>=</m:t>
                    </m:r>
                    <m:r>
                      <a:rPr lang="en-US" b="0" i="1" smtClean="0">
                        <a:latin typeface="Cambria Math" panose="02040503050406030204" pitchFamily="18" charset="0"/>
                      </a:rPr>
                      <m:t>583.33</m:t>
                    </m:r>
                    <m:r>
                      <a:rPr lang="en-US" i="1">
                        <a:latin typeface="Cambria Math" panose="02040503050406030204" pitchFamily="18" charset="0"/>
                      </a:rPr>
                      <m:t> </m:t>
                    </m:r>
                  </m:oMath>
                </a14:m>
                <a:r>
                  <a:rPr lang="en-US" dirty="0" smtClean="0"/>
                  <a:t>     </a:t>
                </a:r>
              </a:p>
              <a:p>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𝑠</m:t>
                        </m:r>
                      </m:e>
                      <m:sub>
                        <m:r>
                          <a:rPr lang="en-US" i="1">
                            <a:latin typeface="Cambria Math" panose="02040503050406030204" pitchFamily="18" charset="0"/>
                          </a:rPr>
                          <m:t>1</m:t>
                        </m:r>
                      </m:sub>
                    </m:sSub>
                    <m:r>
                      <a:rPr lang="en-US" i="1">
                        <a:latin typeface="Cambria Math" panose="02040503050406030204" pitchFamily="18" charset="0"/>
                      </a:rPr>
                      <m:t>=0 </m:t>
                    </m:r>
                  </m:oMath>
                </a14:m>
                <a:r>
                  <a:rPr lang="en-US" dirty="0"/>
                  <a:t>	</a:t>
                </a:r>
                <a:r>
                  <a:rPr lang="en-US" dirty="0" smtClean="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𝑠</m:t>
                        </m:r>
                      </m:e>
                      <m:sub>
                        <m:r>
                          <a:rPr lang="en-US" i="1">
                            <a:latin typeface="Cambria Math" panose="02040503050406030204" pitchFamily="18" charset="0"/>
                          </a:rPr>
                          <m:t>2</m:t>
                        </m:r>
                      </m:sub>
                    </m:sSub>
                    <m:r>
                      <a:rPr lang="en-US" i="1">
                        <a:latin typeface="Cambria Math" panose="02040503050406030204" pitchFamily="18" charset="0"/>
                      </a:rPr>
                      <m:t>=</m:t>
                    </m:r>
                    <m:r>
                      <a:rPr lang="en-US" b="0" i="1" smtClean="0">
                        <a:latin typeface="Cambria Math" panose="02040503050406030204" pitchFamily="18" charset="0"/>
                      </a:rPr>
                      <m:t>91</m:t>
                    </m:r>
                    <m:r>
                      <a:rPr lang="en-US" i="1">
                        <a:latin typeface="Cambria Math" panose="02040503050406030204" pitchFamily="18" charset="0"/>
                      </a:rPr>
                      <m:t>.</m:t>
                    </m:r>
                    <m:r>
                      <a:rPr lang="en-US" b="0" i="1" smtClean="0">
                        <a:latin typeface="Cambria Math" panose="02040503050406030204" pitchFamily="18" charset="0"/>
                      </a:rPr>
                      <m:t>67</m:t>
                    </m:r>
                    <m:r>
                      <a:rPr lang="en-US" i="1">
                        <a:latin typeface="Cambria Math" panose="02040503050406030204" pitchFamily="18" charset="0"/>
                      </a:rPr>
                      <m:t> </m:t>
                    </m:r>
                    <m:r>
                      <a:rPr lang="en-US" b="0" i="1" smtClean="0">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𝑠</m:t>
                        </m:r>
                      </m:e>
                      <m:sub>
                        <m:r>
                          <a:rPr lang="en-US" i="1">
                            <a:latin typeface="Cambria Math" panose="02040503050406030204" pitchFamily="18" charset="0"/>
                          </a:rPr>
                          <m:t>3</m:t>
                        </m:r>
                      </m:sub>
                    </m:sSub>
                    <m:r>
                      <a:rPr lang="en-US" i="1">
                        <a:latin typeface="Cambria Math" panose="02040503050406030204" pitchFamily="18" charset="0"/>
                      </a:rPr>
                      <m:t>=0</m:t>
                    </m:r>
                  </m:oMath>
                </a14:m>
                <a:endParaRPr lang="en-US" dirty="0" smtClean="0"/>
              </a:p>
              <a:p>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1</m:t>
                        </m:r>
                      </m:sub>
                    </m:sSub>
                    <m:r>
                      <a:rPr lang="en-US" i="1">
                        <a:latin typeface="Cambria Math" panose="02040503050406030204" pitchFamily="18" charset="0"/>
                      </a:rPr>
                      <m:t>=</m:t>
                    </m:r>
                    <m:r>
                      <a:rPr lang="en-US" i="1" smtClean="0">
                        <a:latin typeface="Cambria Math" panose="02040503050406030204" pitchFamily="18" charset="0"/>
                      </a:rPr>
                      <m:t>9</m:t>
                    </m:r>
                    <m:r>
                      <a:rPr lang="en-US" b="0" i="1" smtClean="0">
                        <a:latin typeface="Cambria Math" panose="02040503050406030204" pitchFamily="18" charset="0"/>
                      </a:rPr>
                      <m:t>3</m:t>
                    </m:r>
                    <m:r>
                      <a:rPr lang="en-US" i="1">
                        <a:latin typeface="Cambria Math" panose="02040503050406030204" pitchFamily="18" charset="0"/>
                      </a:rPr>
                      <m:t>.</m:t>
                    </m:r>
                    <m:r>
                      <a:rPr lang="en-US" b="0" i="1" smtClean="0">
                        <a:latin typeface="Cambria Math" panose="02040503050406030204" pitchFamily="18" charset="0"/>
                      </a:rPr>
                      <m:t>33</m:t>
                    </m:r>
                    <m:r>
                      <a:rPr lang="en-US" i="1">
                        <a:latin typeface="Cambria Math" panose="02040503050406030204" pitchFamily="18" charset="0"/>
                      </a:rPr>
                      <m:t> </m:t>
                    </m:r>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2</m:t>
                        </m:r>
                      </m:sub>
                    </m:sSub>
                    <m:r>
                      <a:rPr lang="en-US" i="1">
                        <a:latin typeface="Cambria Math" panose="02040503050406030204" pitchFamily="18" charset="0"/>
                      </a:rPr>
                      <m:t>=0.0 </m:t>
                    </m:r>
                  </m:oMath>
                </a14:m>
                <a:r>
                  <a:rPr lang="en-US" dirty="0" smtClean="0"/>
                  <a:t>  </a:t>
                </a:r>
                <a14:m>
                  <m:oMath xmlns:m="http://schemas.openxmlformats.org/officeDocument/2006/math">
                    <m:r>
                      <a:rPr lang="en-US" b="0" i="0" smtClean="0">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3</m:t>
                        </m:r>
                      </m:sub>
                    </m:sSub>
                    <m:r>
                      <a:rPr lang="en-US" i="1">
                        <a:latin typeface="Cambria Math" panose="02040503050406030204" pitchFamily="18" charset="0"/>
                      </a:rPr>
                      <m:t>=</m:t>
                    </m:r>
                    <m:r>
                      <a:rPr lang="en-US" b="0" i="1" smtClean="0">
                        <a:latin typeface="Cambria Math" panose="02040503050406030204" pitchFamily="18" charset="0"/>
                      </a:rPr>
                      <m:t>120</m:t>
                    </m:r>
                    <m:r>
                      <a:rPr lang="en-US" i="1">
                        <a:latin typeface="Cambria Math" panose="02040503050406030204" pitchFamily="18" charset="0"/>
                      </a:rPr>
                      <m:t>.0</m:t>
                    </m:r>
                  </m:oMath>
                </a14:m>
                <a:endParaRPr lang="en-US" dirty="0" smtClean="0"/>
              </a:p>
              <a:p>
                <a:r>
                  <a:rPr lang="en-US" dirty="0" smtClean="0"/>
                  <a:t> </a:t>
                </a:r>
                <a14:m>
                  <m:oMath xmlns:m="http://schemas.openxmlformats.org/officeDocument/2006/math">
                    <m:r>
                      <a:rPr lang="en-US" i="1">
                        <a:latin typeface="Cambria Math" panose="02040503050406030204" pitchFamily="18" charset="0"/>
                      </a:rPr>
                      <m:t>𝑧</m:t>
                    </m:r>
                    <m:r>
                      <a:rPr lang="en-US" i="1">
                        <a:latin typeface="Cambria Math" panose="02040503050406030204" pitchFamily="18" charset="0"/>
                      </a:rPr>
                      <m:t>=168,333</m:t>
                    </m:r>
                  </m:oMath>
                </a14:m>
                <a:endParaRPr lang="en-US" dirty="0"/>
              </a:p>
            </p:txBody>
          </p:sp>
        </mc:Choice>
        <mc:Fallback xmlns="">
          <p:sp>
            <p:nvSpPr>
              <p:cNvPr id="8" name="TextBox 7"/>
              <p:cNvSpPr txBox="1">
                <a:spLocks noRot="1" noChangeAspect="1" noMove="1" noResize="1" noEditPoints="1" noAdjustHandles="1" noChangeArrowheads="1" noChangeShapeType="1" noTextEdit="1"/>
              </p:cNvSpPr>
              <p:nvPr/>
            </p:nvSpPr>
            <p:spPr>
              <a:xfrm>
                <a:off x="4738692" y="1419085"/>
                <a:ext cx="3941756" cy="1477328"/>
              </a:xfrm>
              <a:prstGeom prst="rect">
                <a:avLst/>
              </a:prstGeom>
              <a:blipFill>
                <a:blip r:embed="rId6"/>
                <a:stretch>
                  <a:fillRect l="-1236" t="-2479"/>
                </a:stretch>
              </a:blipFill>
            </p:spPr>
            <p:txBody>
              <a:bodyPr/>
              <a:lstStyle/>
              <a:p>
                <a:r>
                  <a:rPr lang="en-US">
                    <a:noFill/>
                  </a:rPr>
                  <a:t> </a:t>
                </a:r>
              </a:p>
            </p:txBody>
          </p:sp>
        </mc:Fallback>
      </mc:AlternateContent>
    </p:spTree>
    <p:extLst>
      <p:ext uri="{BB962C8B-B14F-4D97-AF65-F5344CB8AC3E}">
        <p14:creationId xmlns:p14="http://schemas.microsoft.com/office/powerpoint/2010/main" val="2655284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dirty="0" smtClean="0">
                <a:solidFill>
                  <a:schemeClr val="bg1"/>
                </a:solidFill>
              </a:rPr>
              <a:t>Notes on Sensitivity and Robustness</a:t>
            </a:r>
            <a:endParaRPr lang="en-US" sz="3900" dirty="0">
              <a:solidFill>
                <a:schemeClr val="bg1"/>
              </a:solidFill>
            </a:endParaRP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Image result for brian beaver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TextBox 2"/>
          <p:cNvSpPr txBox="1"/>
          <p:nvPr/>
        </p:nvSpPr>
        <p:spPr>
          <a:xfrm>
            <a:off x="460375" y="1534801"/>
            <a:ext cx="8229600" cy="2308324"/>
          </a:xfrm>
          <a:prstGeom prst="rect">
            <a:avLst/>
          </a:prstGeom>
          <a:noFill/>
        </p:spPr>
        <p:txBody>
          <a:bodyPr wrap="square" rtlCol="0">
            <a:spAutoFit/>
          </a:bodyPr>
          <a:lstStyle/>
          <a:p>
            <a:pPr marL="342900" indent="-342900">
              <a:buFont typeface="Arial" panose="020B0604020202020204" pitchFamily="34" charset="0"/>
              <a:buChar char="•"/>
            </a:pPr>
            <a:r>
              <a:rPr lang="en-US" dirty="0" smtClean="0"/>
              <a:t>A </a:t>
            </a:r>
            <a:r>
              <a:rPr lang="en-US" dirty="0"/>
              <a:t>small variation in yield changes our optimal decision.</a:t>
            </a:r>
          </a:p>
          <a:p>
            <a:pPr marL="342900" indent="-342900">
              <a:buFont typeface="Arial" panose="020B0604020202020204" pitchFamily="34" charset="0"/>
              <a:buChar char="•"/>
            </a:pPr>
            <a:r>
              <a:rPr lang="en-US" dirty="0" smtClean="0"/>
              <a:t>Practically, we don’t really know if we should tell the farmer to plant oats or wheat. </a:t>
            </a:r>
          </a:p>
          <a:p>
            <a:pPr marL="342900" indent="-342900">
              <a:buFont typeface="Arial" panose="020B0604020202020204" pitchFamily="34" charset="0"/>
              <a:buChar char="•"/>
            </a:pPr>
            <a:r>
              <a:rPr lang="en-US" dirty="0" smtClean="0"/>
              <a:t>Since our two solutions are on the boundary of the feasible region that must be connected by a straight line.</a:t>
            </a:r>
            <a:br>
              <a:rPr lang="en-US" dirty="0" smtClean="0"/>
            </a:br>
            <a:r>
              <a:rPr lang="en-US" dirty="0" smtClean="0"/>
              <a:t>(187.5, 437.5, 0)							(41.67, 0, 583.33)	</a:t>
            </a:r>
          </a:p>
          <a:p>
            <a:r>
              <a:rPr lang="en-US" dirty="0" smtClean="0"/>
              <a:t/>
            </a:r>
            <a:br>
              <a:rPr lang="en-US" dirty="0" smtClean="0"/>
            </a:br>
            <a:r>
              <a:rPr lang="en-US" dirty="0" smtClean="0"/>
              <a:t>					(114.58, 218.75, 291.67)</a:t>
            </a:r>
          </a:p>
        </p:txBody>
      </p:sp>
      <p:pic>
        <p:nvPicPr>
          <p:cNvPr id="1026" name="Picture 2" descr="https://upload.wikimedia.org/wikipedia/commons/thumb/e/ef/3dpoly.svg/220px-3dpoly.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84598" y="4722303"/>
            <a:ext cx="2095500" cy="195262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6884598" y="4157936"/>
            <a:ext cx="1957477" cy="646331"/>
          </a:xfrm>
          <a:prstGeom prst="rect">
            <a:avLst/>
          </a:prstGeom>
          <a:noFill/>
        </p:spPr>
        <p:txBody>
          <a:bodyPr wrap="square" rtlCol="0">
            <a:spAutoFit/>
          </a:bodyPr>
          <a:lstStyle/>
          <a:p>
            <a:r>
              <a:rPr lang="en-US" dirty="0" smtClean="0"/>
              <a:t>Ex. Feasible Region</a:t>
            </a:r>
            <a:br>
              <a:rPr lang="en-US" dirty="0" smtClean="0"/>
            </a:br>
            <a:r>
              <a:rPr lang="en-US" dirty="0" smtClean="0"/>
              <a:t>(not this problem)</a:t>
            </a:r>
            <a:endParaRPr lang="en-US" dirty="0"/>
          </a:p>
        </p:txBody>
      </p:sp>
      <p:cxnSp>
        <p:nvCxnSpPr>
          <p:cNvPr id="9" name="Straight Connector 8"/>
          <p:cNvCxnSpPr/>
          <p:nvPr/>
        </p:nvCxnSpPr>
        <p:spPr>
          <a:xfrm flipV="1">
            <a:off x="1605941" y="3327031"/>
            <a:ext cx="5184475" cy="8627"/>
          </a:xfrm>
          <a:prstGeom prst="line">
            <a:avLst/>
          </a:prstGeom>
        </p:spPr>
        <p:style>
          <a:lnRef idx="2">
            <a:schemeClr val="accent4"/>
          </a:lnRef>
          <a:fillRef idx="0">
            <a:schemeClr val="accent4"/>
          </a:fillRef>
          <a:effectRef idx="1">
            <a:schemeClr val="accent4"/>
          </a:effectRef>
          <a:fontRef idx="minor">
            <a:schemeClr val="tx1"/>
          </a:fontRef>
        </p:style>
      </p:cxnSp>
      <p:sp>
        <p:nvSpPr>
          <p:cNvPr id="11" name="Oval 10"/>
          <p:cNvSpPr/>
          <p:nvPr/>
        </p:nvSpPr>
        <p:spPr>
          <a:xfrm>
            <a:off x="1558495" y="3279586"/>
            <a:ext cx="94891" cy="112144"/>
          </a:xfrm>
          <a:prstGeom prst="ellipse">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
        <p:nvSpPr>
          <p:cNvPr id="13" name="Oval 12"/>
          <p:cNvSpPr/>
          <p:nvPr/>
        </p:nvSpPr>
        <p:spPr>
          <a:xfrm>
            <a:off x="6735767" y="3270959"/>
            <a:ext cx="94891" cy="112144"/>
          </a:xfrm>
          <a:prstGeom prst="ellipse">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
        <p:nvSpPr>
          <p:cNvPr id="14" name="Oval 13"/>
          <p:cNvSpPr/>
          <p:nvPr/>
        </p:nvSpPr>
        <p:spPr>
          <a:xfrm>
            <a:off x="3999773" y="3275164"/>
            <a:ext cx="94891" cy="112144"/>
          </a:xfrm>
          <a:prstGeom prst="ellipse">
            <a:avLst/>
          </a:prstGeom>
          <a:solidFill>
            <a:schemeClr val="accent3"/>
          </a:solidFill>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2" name="TextBox 11"/>
              <p:cNvSpPr txBox="1"/>
              <p:nvPr/>
            </p:nvSpPr>
            <p:spPr>
              <a:xfrm>
                <a:off x="457200" y="4245465"/>
                <a:ext cx="6090249" cy="2031325"/>
              </a:xfrm>
              <a:prstGeom prst="rect">
                <a:avLst/>
              </a:prstGeom>
              <a:noFill/>
            </p:spPr>
            <p:txBody>
              <a:bodyPr wrap="square" rtlCol="0">
                <a:spAutoFit/>
              </a:bodyPr>
              <a:lstStyle/>
              <a:p>
                <a:pPr marL="285750" indent="-285750">
                  <a:buFont typeface="Arial" panose="020B0604020202020204" pitchFamily="34" charset="0"/>
                  <a:buChar char="•"/>
                </a:pPr>
                <a:r>
                  <a:rPr lang="en-US" dirty="0" smtClean="0"/>
                  <a:t>It turns out that any point on this line will give us our optimal solution of 162,500.</a:t>
                </a:r>
              </a:p>
              <a:p>
                <a:pPr marL="285750" indent="-285750">
                  <a:buFont typeface="Arial" panose="020B0604020202020204" pitchFamily="34" charset="0"/>
                  <a:buChar char="•"/>
                </a:pPr>
                <a:r>
                  <a:rPr lang="en-US" dirty="0" smtClean="0"/>
                  <a:t>Perhaps we tell the farmer to hedge his bets and use the midpoint of the two solutions.</a:t>
                </a:r>
              </a:p>
              <a:p>
                <a:pPr marL="285750" indent="-285750">
                  <a:buFont typeface="Arial" panose="020B0604020202020204" pitchFamily="34" charset="0"/>
                  <a:buChar char="•"/>
                </a:pPr>
                <a:r>
                  <a:rPr lang="en-US" dirty="0" smtClean="0"/>
                  <a:t>Maybe we give the farmer the option of any crop mixture on the line.</a:t>
                </a:r>
                <a:br>
                  <a:rPr lang="en-US" dirty="0" smtClean="0"/>
                </a:br>
                <a14:m>
                  <m:oMath xmlns:m="http://schemas.openxmlformats.org/officeDocument/2006/math">
                    <m:r>
                      <a:rPr lang="en-US" b="0" i="1" smtClean="0">
                        <a:latin typeface="Cambria Math" panose="02040503050406030204" pitchFamily="18" charset="0"/>
                      </a:rPr>
                      <m:t>𝑙</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187.5, 437.5, 0</m:t>
                        </m:r>
                      </m:e>
                    </m:d>
                    <m:r>
                      <a:rPr lang="en-US" b="0" i="1" smtClean="0">
                        <a:latin typeface="Cambria Math" panose="02040503050406030204" pitchFamily="18" charset="0"/>
                      </a:rPr>
                      <m:t>+</m:t>
                    </m:r>
                    <m:r>
                      <a:rPr lang="en-US" b="0" i="1" smtClean="0">
                        <a:latin typeface="Cambria Math" panose="02040503050406030204" pitchFamily="18" charset="0"/>
                      </a:rPr>
                      <m:t>𝑡</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41.67, 0, 583.33</m:t>
                        </m:r>
                      </m:e>
                    </m:d>
                    <m:r>
                      <a:rPr lang="en-US" b="0" i="1" smtClean="0">
                        <a:latin typeface="Cambria Math" panose="02040503050406030204" pitchFamily="18" charset="0"/>
                      </a:rPr>
                      <m:t>     </m:t>
                    </m:r>
                    <m:r>
                      <a:rPr lang="en-US" b="0" i="1" smtClean="0">
                        <a:latin typeface="Cambria Math" panose="02040503050406030204" pitchFamily="18" charset="0"/>
                      </a:rPr>
                      <m:t>𝑡</m:t>
                    </m:r>
                    <m:r>
                      <a:rPr lang="en-US" b="0" i="1" smtClean="0">
                        <a:latin typeface="Cambria Math" panose="02040503050406030204" pitchFamily="18" charset="0"/>
                      </a:rPr>
                      <m:t>∈[0,1]</m:t>
                    </m:r>
                  </m:oMath>
                </a14:m>
                <a:endParaRPr lang="en-US" dirty="0"/>
              </a:p>
            </p:txBody>
          </p:sp>
        </mc:Choice>
        <mc:Fallback xmlns="">
          <p:sp>
            <p:nvSpPr>
              <p:cNvPr id="12" name="TextBox 11"/>
              <p:cNvSpPr txBox="1">
                <a:spLocks noRot="1" noChangeAspect="1" noMove="1" noResize="1" noEditPoints="1" noAdjustHandles="1" noChangeArrowheads="1" noChangeShapeType="1" noTextEdit="1"/>
              </p:cNvSpPr>
              <p:nvPr/>
            </p:nvSpPr>
            <p:spPr>
              <a:xfrm>
                <a:off x="457200" y="4245465"/>
                <a:ext cx="6090249" cy="2031325"/>
              </a:xfrm>
              <a:prstGeom prst="rect">
                <a:avLst/>
              </a:prstGeom>
              <a:blipFill>
                <a:blip r:embed="rId4"/>
                <a:stretch>
                  <a:fillRect l="-601" t="-1497" b="-1796"/>
                </a:stretch>
              </a:blipFill>
            </p:spPr>
            <p:txBody>
              <a:bodyPr/>
              <a:lstStyle/>
              <a:p>
                <a:r>
                  <a:rPr lang="en-US">
                    <a:noFill/>
                  </a:rPr>
                  <a:t> </a:t>
                </a:r>
              </a:p>
            </p:txBody>
          </p:sp>
        </mc:Fallback>
      </mc:AlternateContent>
    </p:spTree>
    <p:extLst>
      <p:ext uri="{BB962C8B-B14F-4D97-AF65-F5344CB8AC3E}">
        <p14:creationId xmlns:p14="http://schemas.microsoft.com/office/powerpoint/2010/main" val="3104744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500"/>
                                        <p:tgtEl>
                                          <p:spTgt spid="13"/>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2">
                                            <p:txEl>
                                              <p:pRg st="0" end="0"/>
                                            </p:txEl>
                                          </p:spTgt>
                                        </p:tgtEl>
                                        <p:attrNameLst>
                                          <p:attrName>style.visibility</p:attrName>
                                        </p:attrNameLst>
                                      </p:cBhvr>
                                      <p:to>
                                        <p:strVal val="visible"/>
                                      </p:to>
                                    </p:set>
                                    <p:animEffect transition="in" filter="fade">
                                      <p:cBhvr>
                                        <p:cTn id="23" dur="500"/>
                                        <p:tgtEl>
                                          <p:spTgt spid="12">
                                            <p:txEl>
                                              <p:pRg st="0" end="0"/>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500"/>
                                        <p:tgtEl>
                                          <p:spTgt spid="9"/>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2">
                                            <p:txEl>
                                              <p:pRg st="1" end="1"/>
                                            </p:txEl>
                                          </p:spTgt>
                                        </p:tgtEl>
                                        <p:attrNameLst>
                                          <p:attrName>style.visibility</p:attrName>
                                        </p:attrNameLst>
                                      </p:cBhvr>
                                      <p:to>
                                        <p:strVal val="visible"/>
                                      </p:to>
                                    </p:set>
                                    <p:animEffect transition="in" filter="fade">
                                      <p:cBhvr>
                                        <p:cTn id="31" dur="500"/>
                                        <p:tgtEl>
                                          <p:spTgt spid="12">
                                            <p:txEl>
                                              <p:pRg st="1" end="1"/>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3" end="3"/>
                                            </p:txEl>
                                          </p:spTgt>
                                        </p:tgtEl>
                                        <p:attrNameLst>
                                          <p:attrName>style.visibility</p:attrName>
                                        </p:attrNameLst>
                                      </p:cBhvr>
                                      <p:to>
                                        <p:strVal val="visible"/>
                                      </p:to>
                                    </p:set>
                                    <p:animEffect transition="in" filter="fade">
                                      <p:cBhvr>
                                        <p:cTn id="34" dur="500"/>
                                        <p:tgtEl>
                                          <p:spTgt spid="3">
                                            <p:txEl>
                                              <p:pRg st="3" end="3"/>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500"/>
                                        <p:tgtEl>
                                          <p:spTgt spid="14"/>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2">
                                            <p:txEl>
                                              <p:pRg st="2" end="2"/>
                                            </p:txEl>
                                          </p:spTgt>
                                        </p:tgtEl>
                                        <p:attrNameLst>
                                          <p:attrName>style.visibility</p:attrName>
                                        </p:attrNameLst>
                                      </p:cBhvr>
                                      <p:to>
                                        <p:strVal val="visible"/>
                                      </p:to>
                                    </p:set>
                                    <p:animEffect transition="in" filter="fade">
                                      <p:cBhvr>
                                        <p:cTn id="42" dur="500"/>
                                        <p:tgtEl>
                                          <p:spTgt spid="1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3" grpId="0" animBg="1"/>
      <p:bldP spid="1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dirty="0" smtClean="0">
                <a:solidFill>
                  <a:schemeClr val="bg1"/>
                </a:solidFill>
              </a:rPr>
              <a:t>Up Next: Integers</a:t>
            </a:r>
            <a:endParaRPr lang="en-US" sz="3900" dirty="0">
              <a:solidFill>
                <a:schemeClr val="bg1"/>
              </a:solidFill>
            </a:endParaRP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Image result for brian beaver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TextBox 2"/>
          <p:cNvSpPr txBox="1"/>
          <p:nvPr/>
        </p:nvSpPr>
        <p:spPr>
          <a:xfrm>
            <a:off x="460375" y="1534801"/>
            <a:ext cx="8229600" cy="2462213"/>
          </a:xfrm>
          <a:prstGeom prst="rect">
            <a:avLst/>
          </a:prstGeom>
          <a:noFill/>
        </p:spPr>
        <p:txBody>
          <a:bodyPr wrap="square" rtlCol="0">
            <a:spAutoFit/>
          </a:bodyPr>
          <a:lstStyle/>
          <a:p>
            <a:r>
              <a:rPr lang="en-US" sz="2200" dirty="0" smtClean="0"/>
              <a:t>We just presented several possible “solutions” to the previous problem. In particular, we have the two extreme points and the midpoint of these</a:t>
            </a:r>
          </a:p>
          <a:p>
            <a:r>
              <a:rPr lang="en-US" sz="2200" dirty="0" smtClean="0"/>
              <a:t/>
            </a:r>
            <a:br>
              <a:rPr lang="en-US" sz="2200" dirty="0" smtClean="0"/>
            </a:br>
            <a:r>
              <a:rPr lang="en-US" sz="2200" dirty="0" smtClean="0"/>
              <a:t>   (187.5, 437.5, 0)							(41.67, 0, 583.33)	</a:t>
            </a:r>
          </a:p>
          <a:p>
            <a:r>
              <a:rPr lang="en-US" sz="2200" dirty="0" smtClean="0"/>
              <a:t/>
            </a:r>
            <a:br>
              <a:rPr lang="en-US" sz="2200" dirty="0" smtClean="0"/>
            </a:br>
            <a:r>
              <a:rPr lang="en-US" sz="2200" dirty="0" smtClean="0"/>
              <a:t>					(114.58, 218.75, 291.67)</a:t>
            </a:r>
          </a:p>
        </p:txBody>
      </p:sp>
      <p:cxnSp>
        <p:nvCxnSpPr>
          <p:cNvPr id="9" name="Straight Connector 8"/>
          <p:cNvCxnSpPr/>
          <p:nvPr/>
        </p:nvCxnSpPr>
        <p:spPr>
          <a:xfrm flipV="1">
            <a:off x="1605941" y="3327031"/>
            <a:ext cx="5184475" cy="8627"/>
          </a:xfrm>
          <a:prstGeom prst="line">
            <a:avLst/>
          </a:prstGeom>
        </p:spPr>
        <p:style>
          <a:lnRef idx="2">
            <a:schemeClr val="accent4"/>
          </a:lnRef>
          <a:fillRef idx="0">
            <a:schemeClr val="accent4"/>
          </a:fillRef>
          <a:effectRef idx="1">
            <a:schemeClr val="accent4"/>
          </a:effectRef>
          <a:fontRef idx="minor">
            <a:schemeClr val="tx1"/>
          </a:fontRef>
        </p:style>
      </p:cxnSp>
      <p:sp>
        <p:nvSpPr>
          <p:cNvPr id="11" name="Oval 10"/>
          <p:cNvSpPr/>
          <p:nvPr/>
        </p:nvSpPr>
        <p:spPr>
          <a:xfrm>
            <a:off x="1558495" y="3279586"/>
            <a:ext cx="94891" cy="112144"/>
          </a:xfrm>
          <a:prstGeom prst="ellipse">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
        <p:nvSpPr>
          <p:cNvPr id="13" name="Oval 12"/>
          <p:cNvSpPr/>
          <p:nvPr/>
        </p:nvSpPr>
        <p:spPr>
          <a:xfrm>
            <a:off x="6735767" y="3270959"/>
            <a:ext cx="94891" cy="112144"/>
          </a:xfrm>
          <a:prstGeom prst="ellipse">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
        <p:nvSpPr>
          <p:cNvPr id="14" name="Oval 13"/>
          <p:cNvSpPr/>
          <p:nvPr/>
        </p:nvSpPr>
        <p:spPr>
          <a:xfrm>
            <a:off x="3999773" y="3275164"/>
            <a:ext cx="94891" cy="112144"/>
          </a:xfrm>
          <a:prstGeom prst="ellipse">
            <a:avLst/>
          </a:prstGeom>
          <a:solidFill>
            <a:schemeClr val="accent3"/>
          </a:solidFill>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
        <p:nvSpPr>
          <p:cNvPr id="12" name="TextBox 11"/>
          <p:cNvSpPr txBox="1"/>
          <p:nvPr/>
        </p:nvSpPr>
        <p:spPr>
          <a:xfrm>
            <a:off x="457200" y="4245465"/>
            <a:ext cx="8232775" cy="2123658"/>
          </a:xfrm>
          <a:prstGeom prst="rect">
            <a:avLst/>
          </a:prstGeom>
          <a:noFill/>
          <a:ln>
            <a:solidFill>
              <a:srgbClr val="002060"/>
            </a:solidFill>
          </a:ln>
        </p:spPr>
        <p:txBody>
          <a:bodyPr wrap="square" rtlCol="0">
            <a:spAutoFit/>
          </a:bodyPr>
          <a:lstStyle/>
          <a:p>
            <a:r>
              <a:rPr lang="en-US" sz="2200" dirty="0" smtClean="0"/>
              <a:t>However, what if the farmer cannot (or will not) divide up his acres? That is, the former cannot plant 0.5 acre of corn and 0.5 acres of wheat. Each acre can only contain one crop.</a:t>
            </a:r>
          </a:p>
          <a:p>
            <a:endParaRPr lang="en-US" sz="2200" dirty="0"/>
          </a:p>
          <a:p>
            <a:r>
              <a:rPr lang="en-US" sz="2200" dirty="0" smtClean="0"/>
              <a:t>Thus, our solutions must be integers. How does this change the problem?</a:t>
            </a:r>
            <a:endParaRPr lang="en-US" sz="2200" dirty="0"/>
          </a:p>
        </p:txBody>
      </p:sp>
    </p:spTree>
    <p:extLst>
      <p:ext uri="{BB962C8B-B14F-4D97-AF65-F5344CB8AC3E}">
        <p14:creationId xmlns:p14="http://schemas.microsoft.com/office/powerpoint/2010/main" val="1516379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dirty="0" smtClean="0">
                <a:solidFill>
                  <a:schemeClr val="bg1"/>
                </a:solidFill>
              </a:rPr>
              <a:t>Step 1: Ask the question.</a:t>
            </a:r>
            <a:endParaRPr lang="en-US" sz="3900" dirty="0">
              <a:solidFill>
                <a:schemeClr val="bg1"/>
              </a:solidFill>
            </a:endParaRP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Image result for brian beaver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mc:Choice xmlns:a14="http://schemas.microsoft.com/office/drawing/2010/main" Requires="a14">
          <p:sp>
            <p:nvSpPr>
              <p:cNvPr id="7" name="Content Placeholder 2"/>
              <p:cNvSpPr txBox="1">
                <a:spLocks/>
              </p:cNvSpPr>
              <p:nvPr/>
            </p:nvSpPr>
            <p:spPr>
              <a:xfrm>
                <a:off x="457199" y="1536088"/>
                <a:ext cx="3965418" cy="2828444"/>
              </a:xfrm>
              <a:prstGeom prst="rect">
                <a:avLst/>
              </a:prstGeom>
              <a:effectLst>
                <a:glow rad="139700">
                  <a:schemeClr val="accent4">
                    <a:satMod val="175000"/>
                    <a:alpha val="40000"/>
                  </a:schemeClr>
                </a:glow>
              </a:effectLst>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1800" b="1" u="sng" dirty="0" smtClean="0">
                    <a:latin typeface="+mj-lt"/>
                  </a:rPr>
                  <a:t>Variables:</a:t>
                </a:r>
              </a:p>
              <a:p>
                <a:pPr marL="0" indent="0">
                  <a:buFont typeface="Arial"/>
                  <a:buNone/>
                </a:pPr>
                <a14:m>
                  <m:oMath xmlns:m="http://schemas.openxmlformats.org/officeDocument/2006/math">
                    <m:sSub>
                      <m:sSubPr>
                        <m:ctrlPr>
                          <a:rPr lang="en-US" sz="1800" b="0" i="1" dirty="0" smtClean="0">
                            <a:latin typeface="Cambria Math" panose="02040503050406030204" pitchFamily="18" charset="0"/>
                          </a:rPr>
                        </m:ctrlPr>
                      </m:sSubPr>
                      <m:e>
                        <m:r>
                          <a:rPr lang="en-US" sz="1800" b="0" i="1" dirty="0" smtClean="0">
                            <a:latin typeface="Cambria Math" panose="02040503050406030204" pitchFamily="18" charset="0"/>
                          </a:rPr>
                          <m:t>𝑥</m:t>
                        </m:r>
                      </m:e>
                      <m:sub>
                        <m:r>
                          <a:rPr lang="en-US" sz="1800" b="0" i="1" dirty="0" smtClean="0">
                            <a:latin typeface="Cambria Math" panose="02040503050406030204" pitchFamily="18" charset="0"/>
                          </a:rPr>
                          <m:t>1</m:t>
                        </m:r>
                      </m:sub>
                    </m:sSub>
                  </m:oMath>
                </a14:m>
                <a:r>
                  <a:rPr lang="en-US" sz="1800" i="1" dirty="0" smtClean="0">
                    <a:latin typeface="+mj-lt"/>
                  </a:rPr>
                  <a:t> – </a:t>
                </a:r>
                <a:r>
                  <a:rPr lang="en-US" sz="1800" dirty="0" smtClean="0">
                    <a:latin typeface="+mj-lt"/>
                  </a:rPr>
                  <a:t>acres of corn</a:t>
                </a:r>
              </a:p>
              <a:p>
                <a:pPr marL="0" indent="0">
                  <a:buNone/>
                </a:pP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𝑥</m:t>
                        </m:r>
                      </m:e>
                      <m:sub>
                        <m:r>
                          <a:rPr lang="en-US" sz="1800" b="0" i="1" dirty="0" smtClean="0">
                            <a:latin typeface="Cambria Math" panose="02040503050406030204" pitchFamily="18" charset="0"/>
                          </a:rPr>
                          <m:t>2</m:t>
                        </m:r>
                      </m:sub>
                    </m:sSub>
                  </m:oMath>
                </a14:m>
                <a:r>
                  <a:rPr lang="en-US" sz="1800" i="1" dirty="0" smtClean="0">
                    <a:latin typeface="+mj-lt"/>
                  </a:rPr>
                  <a:t> – </a:t>
                </a:r>
                <a:r>
                  <a:rPr lang="en-US" sz="1800" dirty="0" smtClean="0"/>
                  <a:t>acres of wheat</a:t>
                </a:r>
              </a:p>
              <a:p>
                <a:pPr marL="0" indent="0">
                  <a:buNone/>
                </a:pP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𝑥</m:t>
                        </m:r>
                      </m:e>
                      <m:sub>
                        <m:r>
                          <a:rPr lang="en-US" sz="1800" b="0" i="1" dirty="0" smtClean="0">
                            <a:latin typeface="Cambria Math" panose="02040503050406030204" pitchFamily="18" charset="0"/>
                          </a:rPr>
                          <m:t>3</m:t>
                        </m:r>
                      </m:sub>
                    </m:sSub>
                  </m:oMath>
                </a14:m>
                <a:r>
                  <a:rPr lang="en-US" sz="1800" i="1" dirty="0"/>
                  <a:t> – </a:t>
                </a:r>
                <a:r>
                  <a:rPr lang="en-US" sz="1800" dirty="0"/>
                  <a:t>acres of </a:t>
                </a:r>
                <a:r>
                  <a:rPr lang="en-US" sz="1800" dirty="0" smtClean="0"/>
                  <a:t>oats</a:t>
                </a:r>
                <a:endParaRPr lang="en-US" sz="1800" dirty="0" smtClean="0">
                  <a:latin typeface="+mj-lt"/>
                </a:endParaRPr>
              </a:p>
              <a:p>
                <a:pPr marL="0" indent="0">
                  <a:buFont typeface="Arial"/>
                  <a:buNone/>
                </a:pPr>
                <a:r>
                  <a:rPr lang="en-US" sz="1800" i="1" dirty="0" smtClean="0">
                    <a:latin typeface="+mj-lt"/>
                  </a:rPr>
                  <a:t>w – </a:t>
                </a:r>
                <a:r>
                  <a:rPr lang="en-US" sz="1800" dirty="0" smtClean="0">
                    <a:latin typeface="+mj-lt"/>
                  </a:rPr>
                  <a:t>irrigation required (acre-</a:t>
                </a:r>
                <a:r>
                  <a:rPr lang="en-US" sz="1800" dirty="0" err="1" smtClean="0">
                    <a:latin typeface="+mj-lt"/>
                  </a:rPr>
                  <a:t>ft</a:t>
                </a:r>
                <a:r>
                  <a:rPr lang="en-US" sz="1800" dirty="0" smtClean="0">
                    <a:latin typeface="+mj-lt"/>
                  </a:rPr>
                  <a:t>)</a:t>
                </a:r>
              </a:p>
              <a:p>
                <a:pPr marL="0" indent="0">
                  <a:buNone/>
                </a:pPr>
                <a:r>
                  <a:rPr lang="en-US" sz="1800" i="1" dirty="0" smtClean="0"/>
                  <a:t>l </a:t>
                </a:r>
                <a:r>
                  <a:rPr lang="en-US" sz="1800" i="1" dirty="0"/>
                  <a:t>– </a:t>
                </a:r>
                <a:r>
                  <a:rPr lang="en-US" sz="1800" dirty="0" smtClean="0"/>
                  <a:t>labor required (person </a:t>
                </a:r>
                <a:r>
                  <a:rPr lang="en-US" sz="1800" dirty="0" err="1" smtClean="0"/>
                  <a:t>hrs</a:t>
                </a:r>
                <a:r>
                  <a:rPr lang="en-US" sz="1800" dirty="0" smtClean="0"/>
                  <a:t>/</a:t>
                </a:r>
                <a:r>
                  <a:rPr lang="en-US" sz="1800" dirty="0" err="1" smtClean="0"/>
                  <a:t>wk</a:t>
                </a:r>
                <a:r>
                  <a:rPr lang="en-US" sz="1800" dirty="0" smtClean="0"/>
                  <a:t>)</a:t>
                </a:r>
              </a:p>
              <a:p>
                <a:pPr marL="0" indent="0">
                  <a:buNone/>
                </a:pPr>
                <a:r>
                  <a:rPr lang="en-US" sz="1800" i="1" dirty="0" smtClean="0"/>
                  <a:t>t </a:t>
                </a:r>
                <a:r>
                  <a:rPr lang="en-US" sz="1800" i="1" dirty="0"/>
                  <a:t>– </a:t>
                </a:r>
                <a:r>
                  <a:rPr lang="en-US" sz="1800" dirty="0" smtClean="0"/>
                  <a:t>total acreage planted</a:t>
                </a:r>
              </a:p>
              <a:p>
                <a:pPr marL="0" indent="0">
                  <a:buNone/>
                </a:pPr>
                <a:r>
                  <a:rPr lang="en-US" sz="1800" i="1" dirty="0" smtClean="0"/>
                  <a:t>z</a:t>
                </a:r>
                <a:r>
                  <a:rPr lang="en-US" sz="1800" dirty="0" smtClean="0"/>
                  <a:t> </a:t>
                </a:r>
                <a:r>
                  <a:rPr lang="en-US" sz="1800" dirty="0" smtClean="0"/>
                  <a:t>– total yield ($)</a:t>
                </a:r>
                <a:endParaRPr lang="en-US" sz="1800" dirty="0"/>
              </a:p>
              <a:p>
                <a:pPr marL="0" indent="0">
                  <a:buNone/>
                </a:pPr>
                <a:endParaRPr lang="en-US" sz="1800" i="1" dirty="0" smtClean="0">
                  <a:latin typeface="+mj-lt"/>
                </a:endParaRPr>
              </a:p>
            </p:txBody>
          </p:sp>
        </mc:Choice>
        <mc:Fallback>
          <p:sp>
            <p:nvSpPr>
              <p:cNvPr id="7" name="Content Placeholder 2"/>
              <p:cNvSpPr txBox="1">
                <a:spLocks noRot="1" noChangeAspect="1" noMove="1" noResize="1" noEditPoints="1" noAdjustHandles="1" noChangeArrowheads="1" noChangeShapeType="1" noTextEdit="1"/>
              </p:cNvSpPr>
              <p:nvPr/>
            </p:nvSpPr>
            <p:spPr>
              <a:xfrm>
                <a:off x="457199" y="1536088"/>
                <a:ext cx="3965418" cy="2828444"/>
              </a:xfrm>
              <a:prstGeom prst="rect">
                <a:avLst/>
              </a:prstGeom>
              <a:blipFill>
                <a:blip r:embed="rId4"/>
                <a:stretch>
                  <a:fillRect/>
                </a:stretch>
              </a:blipFill>
              <a:effectLst>
                <a:glow rad="139700">
                  <a:schemeClr val="accent4">
                    <a:satMod val="175000"/>
                    <a:alpha val="40000"/>
                  </a:schemeClr>
                </a:glow>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Content Placeholder 2"/>
              <p:cNvSpPr txBox="1">
                <a:spLocks/>
              </p:cNvSpPr>
              <p:nvPr/>
            </p:nvSpPr>
            <p:spPr>
              <a:xfrm>
                <a:off x="4004374" y="1494188"/>
                <a:ext cx="3117395" cy="3315204"/>
              </a:xfrm>
              <a:prstGeom prst="rect">
                <a:avLst/>
              </a:prstGeom>
              <a:effectLst>
                <a:glow rad="139700">
                  <a:schemeClr val="accent4">
                    <a:satMod val="175000"/>
                    <a:alpha val="40000"/>
                  </a:schemeClr>
                </a:glow>
              </a:effectLst>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1800" b="1" u="sng" dirty="0" smtClean="0">
                    <a:latin typeface="+mj-lt"/>
                  </a:rPr>
                  <a:t>Assumptions:</a:t>
                </a:r>
              </a:p>
              <a:p>
                <a:pPr marL="0" indent="0">
                  <a:buNone/>
                </a:pPr>
                <a14:m>
                  <m:oMathPara xmlns:m="http://schemas.openxmlformats.org/officeDocument/2006/math">
                    <m:oMathParaPr>
                      <m:jc m:val="left"/>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1</m:t>
                          </m:r>
                        </m:sub>
                      </m:sSub>
                      <m:r>
                        <a:rPr lang="en-US" sz="1800" i="1">
                          <a:latin typeface="Cambria Math" panose="02040503050406030204" pitchFamily="18" charset="0"/>
                        </a:rPr>
                        <m:t>≥0</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2</m:t>
                          </m:r>
                        </m:sub>
                      </m:sSub>
                      <m:r>
                        <a:rPr lang="en-US" sz="1800" b="0" i="1" smtClean="0">
                          <a:latin typeface="Cambria Math" panose="02040503050406030204" pitchFamily="18" charset="0"/>
                        </a:rPr>
                        <m:t>≥0,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3</m:t>
                          </m:r>
                        </m:sub>
                      </m:sSub>
                      <m:r>
                        <a:rPr lang="en-US" sz="1800" b="0" i="1" smtClean="0">
                          <a:latin typeface="Cambria Math" panose="02040503050406030204" pitchFamily="18" charset="0"/>
                        </a:rPr>
                        <m:t>≥0</m:t>
                      </m:r>
                    </m:oMath>
                  </m:oMathPara>
                </a14:m>
                <a:endParaRPr lang="en-US" sz="1800" i="1" dirty="0"/>
              </a:p>
              <a:p>
                <a:pPr marL="0" indent="0">
                  <a:buFont typeface="Arial"/>
                  <a:buNone/>
                </a:pPr>
                <a:r>
                  <a:rPr lang="en-US" sz="1800" b="0" i="1" dirty="0" smtClean="0">
                    <a:latin typeface="Cambria Math" panose="02040503050406030204" pitchFamily="18" charset="0"/>
                  </a:rPr>
                  <a:t/>
                </a:r>
                <a:br>
                  <a:rPr lang="en-US" sz="1800" b="0" i="1" dirty="0" smtClean="0">
                    <a:latin typeface="Cambria Math" panose="02040503050406030204" pitchFamily="18" charset="0"/>
                  </a:rPr>
                </a:br>
                <a14:m>
                  <m:oMathPara xmlns:m="http://schemas.openxmlformats.org/officeDocument/2006/math">
                    <m:oMathParaPr>
                      <m:jc m:val="left"/>
                    </m:oMathParaPr>
                    <m:oMath xmlns:m="http://schemas.openxmlformats.org/officeDocument/2006/math">
                      <m:r>
                        <a:rPr lang="en-US" sz="1800" b="0" i="1" smtClean="0">
                          <a:latin typeface="Cambria Math" panose="02040503050406030204" pitchFamily="18" charset="0"/>
                        </a:rPr>
                        <m:t>𝑤</m:t>
                      </m:r>
                      <m:r>
                        <a:rPr lang="en-US" sz="1800" b="0" i="1" smtClean="0">
                          <a:latin typeface="Cambria Math" panose="02040503050406030204" pitchFamily="18" charset="0"/>
                        </a:rPr>
                        <m:t>=3.0</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1</m:t>
                          </m:r>
                        </m:sub>
                      </m:sSub>
                      <m:r>
                        <a:rPr lang="en-US" sz="1800" b="0" i="1" smtClean="0">
                          <a:latin typeface="Cambria Math" panose="02040503050406030204" pitchFamily="18" charset="0"/>
                        </a:rPr>
                        <m:t>+1.0</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2</m:t>
                          </m:r>
                        </m:sub>
                      </m:sSub>
                      <m:r>
                        <a:rPr lang="en-US" sz="1800" b="0" i="1" smtClean="0">
                          <a:latin typeface="Cambria Math" panose="02040503050406030204" pitchFamily="18" charset="0"/>
                        </a:rPr>
                        <m:t>+1.5</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3</m:t>
                          </m:r>
                        </m:sub>
                      </m:sSub>
                    </m:oMath>
                  </m:oMathPara>
                </a14:m>
                <a:endParaRPr lang="en-US" sz="1800" b="0" i="1" dirty="0" smtClean="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sz="1800" b="0" i="1" smtClean="0">
                          <a:latin typeface="Cambria Math" panose="02040503050406030204" pitchFamily="18" charset="0"/>
                        </a:rPr>
                        <m:t>𝑙</m:t>
                      </m:r>
                      <m:r>
                        <a:rPr lang="en-US" sz="1800" i="1">
                          <a:latin typeface="Cambria Math" panose="02040503050406030204" pitchFamily="18" charset="0"/>
                        </a:rPr>
                        <m:t>=</m:t>
                      </m:r>
                      <m:r>
                        <a:rPr lang="en-US" sz="1800" b="0" i="1" smtClean="0">
                          <a:latin typeface="Cambria Math" panose="02040503050406030204" pitchFamily="18" charset="0"/>
                        </a:rPr>
                        <m:t>0.8</m:t>
                      </m:r>
                      <m:sSub>
                        <m:sSubPr>
                          <m:ctrlPr>
                            <a:rPr lang="en-US" sz="1800" i="1">
                              <a:latin typeface="Cambria Math" panose="02040503050406030204" pitchFamily="18" charset="0"/>
                            </a:rPr>
                          </m:ctrlPr>
                        </m:sSubPr>
                        <m:e>
                          <m:r>
                            <a:rPr lang="en-US" sz="1800" i="1">
                              <a:latin typeface="Cambria Math" panose="02040503050406030204" pitchFamily="18" charset="0"/>
                            </a:rPr>
                            <m:t>𝑥</m:t>
                          </m:r>
                        </m:e>
                        <m:sub>
                          <m:r>
                            <a:rPr lang="en-US" sz="1800" i="1">
                              <a:latin typeface="Cambria Math" panose="02040503050406030204" pitchFamily="18" charset="0"/>
                            </a:rPr>
                            <m:t>1</m:t>
                          </m:r>
                        </m:sub>
                      </m:sSub>
                      <m:r>
                        <a:rPr lang="en-US" sz="1800" i="1">
                          <a:latin typeface="Cambria Math" panose="02040503050406030204" pitchFamily="18" charset="0"/>
                        </a:rPr>
                        <m:t>+</m:t>
                      </m:r>
                      <m:r>
                        <a:rPr lang="en-US" sz="1800" b="0" i="1" smtClean="0">
                          <a:latin typeface="Cambria Math" panose="02040503050406030204" pitchFamily="18" charset="0"/>
                        </a:rPr>
                        <m:t>0.2</m:t>
                      </m:r>
                      <m:sSub>
                        <m:sSubPr>
                          <m:ctrlPr>
                            <a:rPr lang="en-US" sz="1800" i="1">
                              <a:latin typeface="Cambria Math" panose="02040503050406030204" pitchFamily="18" charset="0"/>
                            </a:rPr>
                          </m:ctrlPr>
                        </m:sSubPr>
                        <m:e>
                          <m:r>
                            <a:rPr lang="en-US" sz="1800" i="1">
                              <a:latin typeface="Cambria Math" panose="02040503050406030204" pitchFamily="18" charset="0"/>
                            </a:rPr>
                            <m:t>𝑥</m:t>
                          </m:r>
                        </m:e>
                        <m:sub>
                          <m:r>
                            <a:rPr lang="en-US" sz="1800" i="1">
                              <a:latin typeface="Cambria Math" panose="02040503050406030204" pitchFamily="18" charset="0"/>
                            </a:rPr>
                            <m:t>2</m:t>
                          </m:r>
                        </m:sub>
                      </m:sSub>
                      <m:r>
                        <a:rPr lang="en-US" sz="1800" i="1">
                          <a:latin typeface="Cambria Math" panose="02040503050406030204" pitchFamily="18" charset="0"/>
                        </a:rPr>
                        <m:t>+</m:t>
                      </m:r>
                      <m:r>
                        <a:rPr lang="en-US" sz="1800" b="0" i="1" smtClean="0">
                          <a:latin typeface="Cambria Math" panose="02040503050406030204" pitchFamily="18" charset="0"/>
                        </a:rPr>
                        <m:t>0.3</m:t>
                      </m:r>
                      <m:sSub>
                        <m:sSubPr>
                          <m:ctrlPr>
                            <a:rPr lang="en-US" sz="1800" i="1">
                              <a:latin typeface="Cambria Math" panose="02040503050406030204" pitchFamily="18" charset="0"/>
                            </a:rPr>
                          </m:ctrlPr>
                        </m:sSubPr>
                        <m:e>
                          <m:r>
                            <a:rPr lang="en-US" sz="1800" i="1">
                              <a:latin typeface="Cambria Math" panose="02040503050406030204" pitchFamily="18" charset="0"/>
                            </a:rPr>
                            <m:t>𝑥</m:t>
                          </m:r>
                        </m:e>
                        <m:sub>
                          <m:r>
                            <a:rPr lang="en-US" sz="1800" i="1">
                              <a:latin typeface="Cambria Math" panose="02040503050406030204" pitchFamily="18" charset="0"/>
                            </a:rPr>
                            <m:t>3</m:t>
                          </m:r>
                        </m:sub>
                      </m:sSub>
                    </m:oMath>
                  </m:oMathPara>
                </a14:m>
                <a:endParaRPr lang="en-US" sz="1800" i="1" dirty="0" smtClean="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sz="1800" b="0" i="1" smtClean="0">
                          <a:latin typeface="Cambria Math" panose="02040503050406030204" pitchFamily="18" charset="0"/>
                        </a:rPr>
                        <m:t>𝑡</m:t>
                      </m:r>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𝑥</m:t>
                          </m:r>
                        </m:e>
                        <m:sub>
                          <m:r>
                            <a:rPr lang="en-US" sz="1800" i="1">
                              <a:latin typeface="Cambria Math" panose="02040503050406030204" pitchFamily="18" charset="0"/>
                            </a:rPr>
                            <m:t>1</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𝑥</m:t>
                          </m:r>
                        </m:e>
                        <m:sub>
                          <m:r>
                            <a:rPr lang="en-US" sz="1800" i="1">
                              <a:latin typeface="Cambria Math" panose="02040503050406030204" pitchFamily="18" charset="0"/>
                            </a:rPr>
                            <m:t>2</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𝑥</m:t>
                          </m:r>
                        </m:e>
                        <m:sub>
                          <m:r>
                            <a:rPr lang="en-US" sz="1800" i="1">
                              <a:latin typeface="Cambria Math" panose="02040503050406030204" pitchFamily="18" charset="0"/>
                            </a:rPr>
                            <m:t>3</m:t>
                          </m:r>
                        </m:sub>
                      </m:sSub>
                    </m:oMath>
                  </m:oMathPara>
                </a14:m>
                <a:endParaRPr lang="en-US" sz="1800" i="1" dirty="0" smtClean="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sz="1800" b="0" i="1" smtClean="0">
                          <a:latin typeface="Cambria Math" panose="02040503050406030204" pitchFamily="18" charset="0"/>
                        </a:rPr>
                        <m:t>𝑧</m:t>
                      </m:r>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b="0" i="1" smtClean="0">
                              <a:latin typeface="Cambria Math" panose="02040503050406030204" pitchFamily="18" charset="0"/>
                            </a:rPr>
                            <m:t>400</m:t>
                          </m:r>
                          <m:r>
                            <a:rPr lang="en-US" sz="1800" i="1">
                              <a:latin typeface="Cambria Math" panose="02040503050406030204" pitchFamily="18" charset="0"/>
                            </a:rPr>
                            <m:t>𝑥</m:t>
                          </m:r>
                        </m:e>
                        <m:sub>
                          <m:r>
                            <a:rPr lang="en-US" sz="1800" i="1">
                              <a:latin typeface="Cambria Math" panose="02040503050406030204" pitchFamily="18" charset="0"/>
                            </a:rPr>
                            <m:t>1</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b="0" i="1" smtClean="0">
                              <a:latin typeface="Cambria Math" panose="02040503050406030204" pitchFamily="18" charset="0"/>
                            </a:rPr>
                            <m:t>200</m:t>
                          </m:r>
                          <m:r>
                            <a:rPr lang="en-US" sz="1800" i="1">
                              <a:latin typeface="Cambria Math" panose="02040503050406030204" pitchFamily="18" charset="0"/>
                            </a:rPr>
                            <m:t>𝑥</m:t>
                          </m:r>
                        </m:e>
                        <m:sub>
                          <m:r>
                            <a:rPr lang="en-US" sz="1800" i="1">
                              <a:latin typeface="Cambria Math" panose="02040503050406030204" pitchFamily="18" charset="0"/>
                            </a:rPr>
                            <m:t>2</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b="0" i="1" smtClean="0">
                              <a:latin typeface="Cambria Math" panose="02040503050406030204" pitchFamily="18" charset="0"/>
                            </a:rPr>
                            <m:t>250</m:t>
                          </m:r>
                          <m:r>
                            <a:rPr lang="en-US" sz="1800" i="1">
                              <a:latin typeface="Cambria Math" panose="02040503050406030204" pitchFamily="18" charset="0"/>
                            </a:rPr>
                            <m:t>𝑥</m:t>
                          </m:r>
                        </m:e>
                        <m:sub>
                          <m:r>
                            <a:rPr lang="en-US" sz="1800" i="1">
                              <a:latin typeface="Cambria Math" panose="02040503050406030204" pitchFamily="18" charset="0"/>
                            </a:rPr>
                            <m:t>3</m:t>
                          </m:r>
                        </m:sub>
                      </m:sSub>
                    </m:oMath>
                  </m:oMathPara>
                </a14:m>
                <a:endParaRPr lang="en-US" sz="1800" i="1" dirty="0" smtClean="0">
                  <a:latin typeface="Cambria Math" panose="02040503050406030204" pitchFamily="18" charset="0"/>
                </a:endParaRPr>
              </a:p>
              <a:p>
                <a:pPr marL="0" indent="0">
                  <a:buNone/>
                </a:pPr>
                <a:endParaRPr lang="en-US" sz="1800"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sz="1800" i="1">
                          <a:latin typeface="Cambria Math" panose="02040503050406030204" pitchFamily="18" charset="0"/>
                        </a:rPr>
                        <m:t>𝑤</m:t>
                      </m:r>
                      <m:r>
                        <a:rPr lang="en-US" sz="1800" b="0" i="1" smtClean="0">
                          <a:latin typeface="Cambria Math" panose="02040503050406030204" pitchFamily="18" charset="0"/>
                        </a:rPr>
                        <m:t>≤1,000</m:t>
                      </m:r>
                    </m:oMath>
                  </m:oMathPara>
                </a14:m>
                <a:endParaRPr lang="en-US" sz="1800"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sz="1800" b="0" i="1" smtClean="0">
                          <a:latin typeface="Cambria Math" panose="02040503050406030204" pitchFamily="18" charset="0"/>
                        </a:rPr>
                        <m:t>𝑙</m:t>
                      </m:r>
                      <m:r>
                        <a:rPr lang="en-US" sz="1800" i="1">
                          <a:latin typeface="Cambria Math" panose="02040503050406030204" pitchFamily="18" charset="0"/>
                        </a:rPr>
                        <m:t>≤</m:t>
                      </m:r>
                      <m:r>
                        <a:rPr lang="en-US" sz="1800" b="0" i="1" smtClean="0">
                          <a:latin typeface="Cambria Math" panose="02040503050406030204" pitchFamily="18" charset="0"/>
                        </a:rPr>
                        <m:t>300</m:t>
                      </m:r>
                    </m:oMath>
                  </m:oMathPara>
                </a14:m>
                <a:endParaRPr lang="en-US" sz="1800" i="1" dirty="0" smtClean="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sz="1800" b="0" i="1" smtClean="0">
                          <a:latin typeface="Cambria Math" panose="02040503050406030204" pitchFamily="18" charset="0"/>
                        </a:rPr>
                        <m:t>𝑡</m:t>
                      </m:r>
                      <m:r>
                        <a:rPr lang="en-US" sz="1800" i="1">
                          <a:latin typeface="Cambria Math" panose="02040503050406030204" pitchFamily="18" charset="0"/>
                        </a:rPr>
                        <m:t>≤</m:t>
                      </m:r>
                      <m:r>
                        <a:rPr lang="en-US" sz="1800" b="0" i="1" smtClean="0">
                          <a:latin typeface="Cambria Math" panose="02040503050406030204" pitchFamily="18" charset="0"/>
                        </a:rPr>
                        <m:t>625</m:t>
                      </m:r>
                    </m:oMath>
                  </m:oMathPara>
                </a14:m>
                <a:endParaRPr lang="en-US" sz="1800" b="0" dirty="0" smtClean="0">
                  <a:latin typeface="+mj-lt"/>
                </a:endParaRPr>
              </a:p>
              <a:p>
                <a:pPr marL="0" indent="0">
                  <a:buFont typeface="Arial"/>
                  <a:buNone/>
                </a:pPr>
                <a:endParaRPr lang="en-US" sz="1800" b="0" dirty="0" smtClean="0">
                  <a:latin typeface="+mj-lt"/>
                </a:endParaRPr>
              </a:p>
            </p:txBody>
          </p:sp>
        </mc:Choice>
        <mc:Fallback xmlns="">
          <p:sp>
            <p:nvSpPr>
              <p:cNvPr id="8" name="Content Placeholder 2"/>
              <p:cNvSpPr txBox="1">
                <a:spLocks noRot="1" noChangeAspect="1" noMove="1" noResize="1" noEditPoints="1" noAdjustHandles="1" noChangeArrowheads="1" noChangeShapeType="1" noTextEdit="1"/>
              </p:cNvSpPr>
              <p:nvPr/>
            </p:nvSpPr>
            <p:spPr>
              <a:xfrm>
                <a:off x="4004374" y="1494188"/>
                <a:ext cx="3117395" cy="3315204"/>
              </a:xfrm>
              <a:prstGeom prst="rect">
                <a:avLst/>
              </a:prstGeom>
              <a:blipFill>
                <a:blip r:embed="rId5"/>
                <a:stretch>
                  <a:fillRect/>
                </a:stretch>
              </a:blipFill>
              <a:effectLst>
                <a:glow rad="139700">
                  <a:schemeClr val="accent4">
                    <a:satMod val="175000"/>
                    <a:alpha val="40000"/>
                  </a:schemeClr>
                </a:glow>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Content Placeholder 2"/>
              <p:cNvSpPr txBox="1">
                <a:spLocks/>
              </p:cNvSpPr>
              <p:nvPr/>
            </p:nvSpPr>
            <p:spPr>
              <a:xfrm>
                <a:off x="6894726" y="1544025"/>
                <a:ext cx="2094147" cy="916294"/>
              </a:xfrm>
              <a:prstGeom prst="rect">
                <a:avLst/>
              </a:prstGeom>
              <a:effectLst>
                <a:glow rad="139700">
                  <a:schemeClr val="accent4">
                    <a:satMod val="175000"/>
                    <a:alpha val="40000"/>
                  </a:schemeClr>
                </a:glow>
              </a:effectLst>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1800" b="1" u="sng" dirty="0" smtClean="0">
                    <a:latin typeface="+mj-lt"/>
                  </a:rPr>
                  <a:t>Objective</a:t>
                </a:r>
              </a:p>
              <a:p>
                <a:pPr marL="0" indent="0">
                  <a:buFont typeface="Arial"/>
                  <a:buNone/>
                </a:pPr>
                <a:r>
                  <a:rPr lang="en-US" sz="1800" b="0" dirty="0" smtClean="0"/>
                  <a:t>Maximize </a:t>
                </a:r>
                <a14:m>
                  <m:oMath xmlns:m="http://schemas.openxmlformats.org/officeDocument/2006/math">
                    <m:r>
                      <a:rPr lang="en-US" sz="1800" b="0" i="1" smtClean="0">
                        <a:latin typeface="Cambria Math" panose="02040503050406030204" pitchFamily="18" charset="0"/>
                      </a:rPr>
                      <m:t>𝑧</m:t>
                    </m:r>
                  </m:oMath>
                </a14:m>
                <a:endParaRPr lang="en-US" sz="1800" dirty="0" smtClean="0">
                  <a:latin typeface="+mj-lt"/>
                </a:endParaRPr>
              </a:p>
            </p:txBody>
          </p:sp>
        </mc:Choice>
        <mc:Fallback xmlns="">
          <p:sp>
            <p:nvSpPr>
              <p:cNvPr id="9" name="Content Placeholder 2"/>
              <p:cNvSpPr txBox="1">
                <a:spLocks noRot="1" noChangeAspect="1" noMove="1" noResize="1" noEditPoints="1" noAdjustHandles="1" noChangeArrowheads="1" noChangeShapeType="1" noTextEdit="1"/>
              </p:cNvSpPr>
              <p:nvPr/>
            </p:nvSpPr>
            <p:spPr>
              <a:xfrm>
                <a:off x="6894726" y="1544025"/>
                <a:ext cx="2094147" cy="916294"/>
              </a:xfrm>
              <a:prstGeom prst="rect">
                <a:avLst/>
              </a:prstGeom>
              <a:blipFill>
                <a:blip r:embed="rId6"/>
                <a:stretch>
                  <a:fillRect/>
                </a:stretch>
              </a:blipFill>
              <a:effectLst>
                <a:glow rad="139700">
                  <a:schemeClr val="accent4">
                    <a:satMod val="175000"/>
                    <a:alpha val="40000"/>
                  </a:schemeClr>
                </a:glow>
              </a:effectLst>
            </p:spPr>
            <p:txBody>
              <a:bodyPr/>
              <a:lstStyle/>
              <a:p>
                <a:r>
                  <a:rPr lang="en-US">
                    <a:noFill/>
                  </a:rPr>
                  <a:t> </a:t>
                </a:r>
              </a:p>
            </p:txBody>
          </p:sp>
        </mc:Fallback>
      </mc:AlternateContent>
      <p:sp>
        <p:nvSpPr>
          <p:cNvPr id="5" name="Oval Callout 4"/>
          <p:cNvSpPr/>
          <p:nvPr/>
        </p:nvSpPr>
        <p:spPr>
          <a:xfrm>
            <a:off x="4084453" y="189290"/>
            <a:ext cx="2195238" cy="1238864"/>
          </a:xfrm>
          <a:prstGeom prst="wedgeEllipseCallo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Let’s check units.</a:t>
            </a:r>
            <a:endParaRPr lang="en-US" dirty="0"/>
          </a:p>
        </p:txBody>
      </p:sp>
    </p:spTree>
    <p:extLst>
      <p:ext uri="{BB962C8B-B14F-4D97-AF65-F5344CB8AC3E}">
        <p14:creationId xmlns:p14="http://schemas.microsoft.com/office/powerpoint/2010/main" val="1807386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dirty="0">
                <a:solidFill>
                  <a:schemeClr val="bg1"/>
                </a:solidFill>
              </a:rPr>
              <a:t>Step 2: Select the modeling approach</a:t>
            </a: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Image result for brian beaver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mc:Choice xmlns:a14="http://schemas.microsoft.com/office/drawing/2010/main" Requires="a14">
          <p:sp>
            <p:nvSpPr>
              <p:cNvPr id="7" name="Content Placeholder 2"/>
              <p:cNvSpPr txBox="1">
                <a:spLocks/>
              </p:cNvSpPr>
              <p:nvPr/>
            </p:nvSpPr>
            <p:spPr>
              <a:xfrm>
                <a:off x="457199" y="1421792"/>
                <a:ext cx="3965418" cy="2828444"/>
              </a:xfrm>
              <a:prstGeom prst="rect">
                <a:avLst/>
              </a:prstGeom>
              <a:effectLst>
                <a:glow rad="139700">
                  <a:schemeClr val="accent4">
                    <a:satMod val="175000"/>
                    <a:alpha val="40000"/>
                  </a:schemeClr>
                </a:glow>
              </a:effectLst>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1800" b="1" u="sng" dirty="0" smtClean="0">
                    <a:latin typeface="+mj-lt"/>
                  </a:rPr>
                  <a:t>Variables:</a:t>
                </a:r>
              </a:p>
              <a:p>
                <a:pPr marL="0" indent="0">
                  <a:buFont typeface="Arial"/>
                  <a:buNone/>
                </a:pPr>
                <a14:m>
                  <m:oMath xmlns:m="http://schemas.openxmlformats.org/officeDocument/2006/math">
                    <m:sSub>
                      <m:sSubPr>
                        <m:ctrlPr>
                          <a:rPr lang="en-US" sz="1800" b="0" i="1" dirty="0" smtClean="0">
                            <a:latin typeface="Cambria Math" panose="02040503050406030204" pitchFamily="18" charset="0"/>
                          </a:rPr>
                        </m:ctrlPr>
                      </m:sSubPr>
                      <m:e>
                        <m:r>
                          <a:rPr lang="en-US" sz="1800" b="0" i="1" dirty="0" smtClean="0">
                            <a:latin typeface="Cambria Math" panose="02040503050406030204" pitchFamily="18" charset="0"/>
                          </a:rPr>
                          <m:t>𝑥</m:t>
                        </m:r>
                      </m:e>
                      <m:sub>
                        <m:r>
                          <a:rPr lang="en-US" sz="1800" b="0" i="1" dirty="0" smtClean="0">
                            <a:latin typeface="Cambria Math" panose="02040503050406030204" pitchFamily="18" charset="0"/>
                          </a:rPr>
                          <m:t>1</m:t>
                        </m:r>
                      </m:sub>
                    </m:sSub>
                  </m:oMath>
                </a14:m>
                <a:r>
                  <a:rPr lang="en-US" sz="1800" i="1" dirty="0" smtClean="0">
                    <a:latin typeface="+mj-lt"/>
                  </a:rPr>
                  <a:t> – </a:t>
                </a:r>
                <a:r>
                  <a:rPr lang="en-US" sz="1800" dirty="0" smtClean="0">
                    <a:latin typeface="+mj-lt"/>
                  </a:rPr>
                  <a:t>acres of corn</a:t>
                </a:r>
              </a:p>
              <a:p>
                <a:pPr marL="0" indent="0">
                  <a:buNone/>
                </a:pP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𝑥</m:t>
                        </m:r>
                      </m:e>
                      <m:sub>
                        <m:r>
                          <a:rPr lang="en-US" sz="1800" b="0" i="1" dirty="0" smtClean="0">
                            <a:latin typeface="Cambria Math" panose="02040503050406030204" pitchFamily="18" charset="0"/>
                          </a:rPr>
                          <m:t>2</m:t>
                        </m:r>
                      </m:sub>
                    </m:sSub>
                  </m:oMath>
                </a14:m>
                <a:r>
                  <a:rPr lang="en-US" sz="1800" i="1" dirty="0" smtClean="0">
                    <a:latin typeface="+mj-lt"/>
                  </a:rPr>
                  <a:t> – </a:t>
                </a:r>
                <a:r>
                  <a:rPr lang="en-US" sz="1800" dirty="0" smtClean="0"/>
                  <a:t>acres of wheat</a:t>
                </a:r>
              </a:p>
              <a:p>
                <a:pPr marL="0" indent="0">
                  <a:buNone/>
                </a:pP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𝑥</m:t>
                        </m:r>
                      </m:e>
                      <m:sub>
                        <m:r>
                          <a:rPr lang="en-US" sz="1800" b="0" i="1" dirty="0" smtClean="0">
                            <a:latin typeface="Cambria Math" panose="02040503050406030204" pitchFamily="18" charset="0"/>
                          </a:rPr>
                          <m:t>3</m:t>
                        </m:r>
                      </m:sub>
                    </m:sSub>
                  </m:oMath>
                </a14:m>
                <a:r>
                  <a:rPr lang="en-US" sz="1800" i="1" dirty="0"/>
                  <a:t> – </a:t>
                </a:r>
                <a:r>
                  <a:rPr lang="en-US" sz="1800" dirty="0"/>
                  <a:t>acres of </a:t>
                </a:r>
                <a:r>
                  <a:rPr lang="en-US" sz="1800" dirty="0" smtClean="0"/>
                  <a:t>oats</a:t>
                </a:r>
                <a:endParaRPr lang="en-US" sz="1800" dirty="0" smtClean="0">
                  <a:latin typeface="+mj-lt"/>
                </a:endParaRPr>
              </a:p>
              <a:p>
                <a:pPr marL="0" indent="0">
                  <a:buFont typeface="Arial"/>
                  <a:buNone/>
                </a:pPr>
                <a:r>
                  <a:rPr lang="en-US" sz="1800" i="1" dirty="0" smtClean="0">
                    <a:latin typeface="+mj-lt"/>
                  </a:rPr>
                  <a:t>w – </a:t>
                </a:r>
                <a:r>
                  <a:rPr lang="en-US" sz="1800" dirty="0" smtClean="0">
                    <a:latin typeface="+mj-lt"/>
                  </a:rPr>
                  <a:t>irrigation required (acre-</a:t>
                </a:r>
                <a:r>
                  <a:rPr lang="en-US" sz="1800" dirty="0" err="1" smtClean="0">
                    <a:latin typeface="+mj-lt"/>
                  </a:rPr>
                  <a:t>ft</a:t>
                </a:r>
                <a:r>
                  <a:rPr lang="en-US" sz="1800" dirty="0" smtClean="0">
                    <a:latin typeface="+mj-lt"/>
                  </a:rPr>
                  <a:t>)</a:t>
                </a:r>
              </a:p>
              <a:p>
                <a:pPr marL="0" indent="0">
                  <a:buNone/>
                </a:pPr>
                <a:r>
                  <a:rPr lang="en-US" sz="1800" i="1" dirty="0" smtClean="0"/>
                  <a:t>l </a:t>
                </a:r>
                <a:r>
                  <a:rPr lang="en-US" sz="1800" i="1" dirty="0"/>
                  <a:t>– </a:t>
                </a:r>
                <a:r>
                  <a:rPr lang="en-US" sz="1800" dirty="0" smtClean="0"/>
                  <a:t>labor required (person </a:t>
                </a:r>
                <a:r>
                  <a:rPr lang="en-US" sz="1800" dirty="0" err="1" smtClean="0"/>
                  <a:t>hrs</a:t>
                </a:r>
                <a:r>
                  <a:rPr lang="en-US" sz="1800" dirty="0" smtClean="0"/>
                  <a:t>/</a:t>
                </a:r>
                <a:r>
                  <a:rPr lang="en-US" sz="1800" dirty="0" err="1" smtClean="0"/>
                  <a:t>wk</a:t>
                </a:r>
                <a:r>
                  <a:rPr lang="en-US" sz="1800" dirty="0" smtClean="0"/>
                  <a:t>)</a:t>
                </a:r>
              </a:p>
              <a:p>
                <a:pPr marL="0" indent="0">
                  <a:buNone/>
                </a:pPr>
                <a:r>
                  <a:rPr lang="en-US" sz="1800" i="1" dirty="0" smtClean="0"/>
                  <a:t>t </a:t>
                </a:r>
                <a:r>
                  <a:rPr lang="en-US" sz="1800" i="1" dirty="0"/>
                  <a:t>– </a:t>
                </a:r>
                <a:r>
                  <a:rPr lang="en-US" sz="1800" dirty="0" smtClean="0"/>
                  <a:t>total acreage planted</a:t>
                </a:r>
              </a:p>
              <a:p>
                <a:pPr marL="0" indent="0">
                  <a:buNone/>
                </a:pPr>
                <a:r>
                  <a:rPr lang="en-US" sz="1800" i="1" dirty="0" smtClean="0"/>
                  <a:t>z</a:t>
                </a:r>
                <a:r>
                  <a:rPr lang="en-US" sz="1800" dirty="0" smtClean="0"/>
                  <a:t> </a:t>
                </a:r>
                <a:r>
                  <a:rPr lang="en-US" sz="1800" dirty="0" smtClean="0"/>
                  <a:t>– total yield ($)</a:t>
                </a:r>
                <a:endParaRPr lang="en-US" sz="1800" dirty="0"/>
              </a:p>
              <a:p>
                <a:pPr marL="0" indent="0">
                  <a:buNone/>
                </a:pPr>
                <a:endParaRPr lang="en-US" sz="1800" i="1" dirty="0" smtClean="0">
                  <a:latin typeface="+mj-lt"/>
                </a:endParaRPr>
              </a:p>
            </p:txBody>
          </p:sp>
        </mc:Choice>
        <mc:Fallback>
          <p:sp>
            <p:nvSpPr>
              <p:cNvPr id="7" name="Content Placeholder 2"/>
              <p:cNvSpPr txBox="1">
                <a:spLocks noRot="1" noChangeAspect="1" noMove="1" noResize="1" noEditPoints="1" noAdjustHandles="1" noChangeArrowheads="1" noChangeShapeType="1" noTextEdit="1"/>
              </p:cNvSpPr>
              <p:nvPr/>
            </p:nvSpPr>
            <p:spPr>
              <a:xfrm>
                <a:off x="457199" y="1421792"/>
                <a:ext cx="3965418" cy="2828444"/>
              </a:xfrm>
              <a:prstGeom prst="rect">
                <a:avLst/>
              </a:prstGeom>
              <a:blipFill>
                <a:blip r:embed="rId4"/>
                <a:stretch>
                  <a:fillRect/>
                </a:stretch>
              </a:blipFill>
              <a:effectLst>
                <a:glow rad="139700">
                  <a:schemeClr val="accent4">
                    <a:satMod val="175000"/>
                    <a:alpha val="40000"/>
                  </a:schemeClr>
                </a:glow>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Content Placeholder 2"/>
              <p:cNvSpPr txBox="1">
                <a:spLocks/>
              </p:cNvSpPr>
              <p:nvPr/>
            </p:nvSpPr>
            <p:spPr>
              <a:xfrm>
                <a:off x="4004374" y="1423852"/>
                <a:ext cx="3117395" cy="3315204"/>
              </a:xfrm>
              <a:prstGeom prst="rect">
                <a:avLst/>
              </a:prstGeom>
              <a:effectLst>
                <a:glow rad="139700">
                  <a:schemeClr val="accent4">
                    <a:satMod val="175000"/>
                    <a:alpha val="40000"/>
                  </a:schemeClr>
                </a:glow>
              </a:effectLst>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1800" b="1" u="sng" dirty="0" smtClean="0">
                    <a:latin typeface="+mj-lt"/>
                  </a:rPr>
                  <a:t>Assumptions:</a:t>
                </a:r>
              </a:p>
              <a:p>
                <a:pPr marL="0" indent="0">
                  <a:buNone/>
                </a:pPr>
                <a14:m>
                  <m:oMathPara xmlns:m="http://schemas.openxmlformats.org/officeDocument/2006/math">
                    <m:oMathParaPr>
                      <m:jc m:val="left"/>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1</m:t>
                          </m:r>
                        </m:sub>
                      </m:sSub>
                      <m:r>
                        <a:rPr lang="en-US" sz="1800" i="1">
                          <a:latin typeface="Cambria Math" panose="02040503050406030204" pitchFamily="18" charset="0"/>
                        </a:rPr>
                        <m:t>≥0</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2</m:t>
                          </m:r>
                        </m:sub>
                      </m:sSub>
                      <m:r>
                        <a:rPr lang="en-US" sz="1800" b="0" i="1" smtClean="0">
                          <a:latin typeface="Cambria Math" panose="02040503050406030204" pitchFamily="18" charset="0"/>
                        </a:rPr>
                        <m:t>≥0,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3</m:t>
                          </m:r>
                        </m:sub>
                      </m:sSub>
                      <m:r>
                        <a:rPr lang="en-US" sz="1800" b="0" i="1" smtClean="0">
                          <a:latin typeface="Cambria Math" panose="02040503050406030204" pitchFamily="18" charset="0"/>
                        </a:rPr>
                        <m:t>≥0</m:t>
                      </m:r>
                    </m:oMath>
                  </m:oMathPara>
                </a14:m>
                <a:endParaRPr lang="en-US" sz="1800" i="1" dirty="0"/>
              </a:p>
              <a:p>
                <a:pPr marL="0" indent="0">
                  <a:buFont typeface="Arial"/>
                  <a:buNone/>
                </a:pPr>
                <a:r>
                  <a:rPr lang="en-US" sz="1800" b="0" i="1" dirty="0" smtClean="0">
                    <a:latin typeface="Cambria Math" panose="02040503050406030204" pitchFamily="18" charset="0"/>
                  </a:rPr>
                  <a:t/>
                </a:r>
                <a:br>
                  <a:rPr lang="en-US" sz="1800" b="0" i="1" dirty="0" smtClean="0">
                    <a:latin typeface="Cambria Math" panose="02040503050406030204" pitchFamily="18" charset="0"/>
                  </a:rPr>
                </a:br>
                <a14:m>
                  <m:oMathPara xmlns:m="http://schemas.openxmlformats.org/officeDocument/2006/math">
                    <m:oMathParaPr>
                      <m:jc m:val="left"/>
                    </m:oMathParaPr>
                    <m:oMath xmlns:m="http://schemas.openxmlformats.org/officeDocument/2006/math">
                      <m:r>
                        <a:rPr lang="en-US" sz="1800" b="0" i="1" smtClean="0">
                          <a:latin typeface="Cambria Math" panose="02040503050406030204" pitchFamily="18" charset="0"/>
                        </a:rPr>
                        <m:t>𝑤</m:t>
                      </m:r>
                      <m:r>
                        <a:rPr lang="en-US" sz="1800" b="0" i="1" smtClean="0">
                          <a:latin typeface="Cambria Math" panose="02040503050406030204" pitchFamily="18" charset="0"/>
                        </a:rPr>
                        <m:t>=3.0</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1</m:t>
                          </m:r>
                        </m:sub>
                      </m:sSub>
                      <m:r>
                        <a:rPr lang="en-US" sz="1800" b="0" i="1" smtClean="0">
                          <a:latin typeface="Cambria Math" panose="02040503050406030204" pitchFamily="18" charset="0"/>
                        </a:rPr>
                        <m:t>+1.0</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2</m:t>
                          </m:r>
                        </m:sub>
                      </m:sSub>
                      <m:r>
                        <a:rPr lang="en-US" sz="1800" b="0" i="1" smtClean="0">
                          <a:latin typeface="Cambria Math" panose="02040503050406030204" pitchFamily="18" charset="0"/>
                        </a:rPr>
                        <m:t>+1.5</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3</m:t>
                          </m:r>
                        </m:sub>
                      </m:sSub>
                    </m:oMath>
                  </m:oMathPara>
                </a14:m>
                <a:endParaRPr lang="en-US" sz="1800" b="0" i="1" dirty="0" smtClean="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sz="1800" b="0" i="1" smtClean="0">
                          <a:latin typeface="Cambria Math" panose="02040503050406030204" pitchFamily="18" charset="0"/>
                        </a:rPr>
                        <m:t>𝑙</m:t>
                      </m:r>
                      <m:r>
                        <a:rPr lang="en-US" sz="1800" i="1">
                          <a:latin typeface="Cambria Math" panose="02040503050406030204" pitchFamily="18" charset="0"/>
                        </a:rPr>
                        <m:t>=</m:t>
                      </m:r>
                      <m:r>
                        <a:rPr lang="en-US" sz="1800" b="0" i="1" smtClean="0">
                          <a:latin typeface="Cambria Math" panose="02040503050406030204" pitchFamily="18" charset="0"/>
                        </a:rPr>
                        <m:t>0.8</m:t>
                      </m:r>
                      <m:sSub>
                        <m:sSubPr>
                          <m:ctrlPr>
                            <a:rPr lang="en-US" sz="1800" i="1">
                              <a:latin typeface="Cambria Math" panose="02040503050406030204" pitchFamily="18" charset="0"/>
                            </a:rPr>
                          </m:ctrlPr>
                        </m:sSubPr>
                        <m:e>
                          <m:r>
                            <a:rPr lang="en-US" sz="1800" i="1">
                              <a:latin typeface="Cambria Math" panose="02040503050406030204" pitchFamily="18" charset="0"/>
                            </a:rPr>
                            <m:t>𝑥</m:t>
                          </m:r>
                        </m:e>
                        <m:sub>
                          <m:r>
                            <a:rPr lang="en-US" sz="1800" i="1">
                              <a:latin typeface="Cambria Math" panose="02040503050406030204" pitchFamily="18" charset="0"/>
                            </a:rPr>
                            <m:t>1</m:t>
                          </m:r>
                        </m:sub>
                      </m:sSub>
                      <m:r>
                        <a:rPr lang="en-US" sz="1800" i="1">
                          <a:latin typeface="Cambria Math" panose="02040503050406030204" pitchFamily="18" charset="0"/>
                        </a:rPr>
                        <m:t>+</m:t>
                      </m:r>
                      <m:r>
                        <a:rPr lang="en-US" sz="1800" b="0" i="1" smtClean="0">
                          <a:latin typeface="Cambria Math" panose="02040503050406030204" pitchFamily="18" charset="0"/>
                        </a:rPr>
                        <m:t>0.2</m:t>
                      </m:r>
                      <m:sSub>
                        <m:sSubPr>
                          <m:ctrlPr>
                            <a:rPr lang="en-US" sz="1800" i="1">
                              <a:latin typeface="Cambria Math" panose="02040503050406030204" pitchFamily="18" charset="0"/>
                            </a:rPr>
                          </m:ctrlPr>
                        </m:sSubPr>
                        <m:e>
                          <m:r>
                            <a:rPr lang="en-US" sz="1800" i="1">
                              <a:latin typeface="Cambria Math" panose="02040503050406030204" pitchFamily="18" charset="0"/>
                            </a:rPr>
                            <m:t>𝑥</m:t>
                          </m:r>
                        </m:e>
                        <m:sub>
                          <m:r>
                            <a:rPr lang="en-US" sz="1800" i="1">
                              <a:latin typeface="Cambria Math" panose="02040503050406030204" pitchFamily="18" charset="0"/>
                            </a:rPr>
                            <m:t>2</m:t>
                          </m:r>
                        </m:sub>
                      </m:sSub>
                      <m:r>
                        <a:rPr lang="en-US" sz="1800" i="1">
                          <a:latin typeface="Cambria Math" panose="02040503050406030204" pitchFamily="18" charset="0"/>
                        </a:rPr>
                        <m:t>+</m:t>
                      </m:r>
                      <m:r>
                        <a:rPr lang="en-US" sz="1800" b="0" i="1" smtClean="0">
                          <a:latin typeface="Cambria Math" panose="02040503050406030204" pitchFamily="18" charset="0"/>
                        </a:rPr>
                        <m:t>0.3</m:t>
                      </m:r>
                      <m:sSub>
                        <m:sSubPr>
                          <m:ctrlPr>
                            <a:rPr lang="en-US" sz="1800" i="1">
                              <a:latin typeface="Cambria Math" panose="02040503050406030204" pitchFamily="18" charset="0"/>
                            </a:rPr>
                          </m:ctrlPr>
                        </m:sSubPr>
                        <m:e>
                          <m:r>
                            <a:rPr lang="en-US" sz="1800" i="1">
                              <a:latin typeface="Cambria Math" panose="02040503050406030204" pitchFamily="18" charset="0"/>
                            </a:rPr>
                            <m:t>𝑥</m:t>
                          </m:r>
                        </m:e>
                        <m:sub>
                          <m:r>
                            <a:rPr lang="en-US" sz="1800" i="1">
                              <a:latin typeface="Cambria Math" panose="02040503050406030204" pitchFamily="18" charset="0"/>
                            </a:rPr>
                            <m:t>3</m:t>
                          </m:r>
                        </m:sub>
                      </m:sSub>
                    </m:oMath>
                  </m:oMathPara>
                </a14:m>
                <a:endParaRPr lang="en-US" sz="1800" i="1" dirty="0" smtClean="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sz="1800" b="0" i="1" smtClean="0">
                          <a:latin typeface="Cambria Math" panose="02040503050406030204" pitchFamily="18" charset="0"/>
                        </a:rPr>
                        <m:t>𝑡</m:t>
                      </m:r>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𝑥</m:t>
                          </m:r>
                        </m:e>
                        <m:sub>
                          <m:r>
                            <a:rPr lang="en-US" sz="1800" i="1">
                              <a:latin typeface="Cambria Math" panose="02040503050406030204" pitchFamily="18" charset="0"/>
                            </a:rPr>
                            <m:t>1</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𝑥</m:t>
                          </m:r>
                        </m:e>
                        <m:sub>
                          <m:r>
                            <a:rPr lang="en-US" sz="1800" i="1">
                              <a:latin typeface="Cambria Math" panose="02040503050406030204" pitchFamily="18" charset="0"/>
                            </a:rPr>
                            <m:t>2</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𝑥</m:t>
                          </m:r>
                        </m:e>
                        <m:sub>
                          <m:r>
                            <a:rPr lang="en-US" sz="1800" i="1">
                              <a:latin typeface="Cambria Math" panose="02040503050406030204" pitchFamily="18" charset="0"/>
                            </a:rPr>
                            <m:t>3</m:t>
                          </m:r>
                        </m:sub>
                      </m:sSub>
                    </m:oMath>
                  </m:oMathPara>
                </a14:m>
                <a:endParaRPr lang="en-US" sz="1800" i="1" dirty="0" smtClean="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sz="1800" b="0" i="1" smtClean="0">
                          <a:latin typeface="Cambria Math" panose="02040503050406030204" pitchFamily="18" charset="0"/>
                        </a:rPr>
                        <m:t>𝑧</m:t>
                      </m:r>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b="0" i="1" smtClean="0">
                              <a:latin typeface="Cambria Math" panose="02040503050406030204" pitchFamily="18" charset="0"/>
                            </a:rPr>
                            <m:t>400</m:t>
                          </m:r>
                          <m:r>
                            <a:rPr lang="en-US" sz="1800" i="1">
                              <a:latin typeface="Cambria Math" panose="02040503050406030204" pitchFamily="18" charset="0"/>
                            </a:rPr>
                            <m:t>𝑥</m:t>
                          </m:r>
                        </m:e>
                        <m:sub>
                          <m:r>
                            <a:rPr lang="en-US" sz="1800" i="1">
                              <a:latin typeface="Cambria Math" panose="02040503050406030204" pitchFamily="18" charset="0"/>
                            </a:rPr>
                            <m:t>1</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b="0" i="1" smtClean="0">
                              <a:latin typeface="Cambria Math" panose="02040503050406030204" pitchFamily="18" charset="0"/>
                            </a:rPr>
                            <m:t>200</m:t>
                          </m:r>
                          <m:r>
                            <a:rPr lang="en-US" sz="1800" i="1">
                              <a:latin typeface="Cambria Math" panose="02040503050406030204" pitchFamily="18" charset="0"/>
                            </a:rPr>
                            <m:t>𝑥</m:t>
                          </m:r>
                        </m:e>
                        <m:sub>
                          <m:r>
                            <a:rPr lang="en-US" sz="1800" i="1">
                              <a:latin typeface="Cambria Math" panose="02040503050406030204" pitchFamily="18" charset="0"/>
                            </a:rPr>
                            <m:t>2</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b="0" i="1" smtClean="0">
                              <a:latin typeface="Cambria Math" panose="02040503050406030204" pitchFamily="18" charset="0"/>
                            </a:rPr>
                            <m:t>250</m:t>
                          </m:r>
                          <m:r>
                            <a:rPr lang="en-US" sz="1800" i="1">
                              <a:latin typeface="Cambria Math" panose="02040503050406030204" pitchFamily="18" charset="0"/>
                            </a:rPr>
                            <m:t>𝑥</m:t>
                          </m:r>
                        </m:e>
                        <m:sub>
                          <m:r>
                            <a:rPr lang="en-US" sz="1800" i="1">
                              <a:latin typeface="Cambria Math" panose="02040503050406030204" pitchFamily="18" charset="0"/>
                            </a:rPr>
                            <m:t>3</m:t>
                          </m:r>
                        </m:sub>
                      </m:sSub>
                    </m:oMath>
                  </m:oMathPara>
                </a14:m>
                <a:endParaRPr lang="en-US" sz="1800" i="1" dirty="0" smtClean="0">
                  <a:latin typeface="Cambria Math" panose="02040503050406030204" pitchFamily="18" charset="0"/>
                </a:endParaRPr>
              </a:p>
              <a:p>
                <a:pPr marL="0" indent="0">
                  <a:buNone/>
                </a:pPr>
                <a:endParaRPr lang="en-US" sz="1800"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sz="1800" i="1">
                          <a:latin typeface="Cambria Math" panose="02040503050406030204" pitchFamily="18" charset="0"/>
                        </a:rPr>
                        <m:t>𝑤</m:t>
                      </m:r>
                      <m:r>
                        <a:rPr lang="en-US" sz="1800" b="0" i="1" smtClean="0">
                          <a:latin typeface="Cambria Math" panose="02040503050406030204" pitchFamily="18" charset="0"/>
                        </a:rPr>
                        <m:t>≤1,000</m:t>
                      </m:r>
                    </m:oMath>
                  </m:oMathPara>
                </a14:m>
                <a:endParaRPr lang="en-US" sz="1800"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sz="1800" b="0" i="1" smtClean="0">
                          <a:latin typeface="Cambria Math" panose="02040503050406030204" pitchFamily="18" charset="0"/>
                        </a:rPr>
                        <m:t>𝑙</m:t>
                      </m:r>
                      <m:r>
                        <a:rPr lang="en-US" sz="1800" i="1">
                          <a:latin typeface="Cambria Math" panose="02040503050406030204" pitchFamily="18" charset="0"/>
                        </a:rPr>
                        <m:t>≤</m:t>
                      </m:r>
                      <m:r>
                        <a:rPr lang="en-US" sz="1800" b="0" i="1" smtClean="0">
                          <a:latin typeface="Cambria Math" panose="02040503050406030204" pitchFamily="18" charset="0"/>
                        </a:rPr>
                        <m:t>300</m:t>
                      </m:r>
                    </m:oMath>
                  </m:oMathPara>
                </a14:m>
                <a:endParaRPr lang="en-US" sz="1800" i="1" dirty="0" smtClean="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sz="1800" b="0" i="1" smtClean="0">
                          <a:latin typeface="Cambria Math" panose="02040503050406030204" pitchFamily="18" charset="0"/>
                        </a:rPr>
                        <m:t>𝑡</m:t>
                      </m:r>
                      <m:r>
                        <a:rPr lang="en-US" sz="1800" i="1">
                          <a:latin typeface="Cambria Math" panose="02040503050406030204" pitchFamily="18" charset="0"/>
                        </a:rPr>
                        <m:t>≤</m:t>
                      </m:r>
                      <m:r>
                        <a:rPr lang="en-US" sz="1800" b="0" i="1" smtClean="0">
                          <a:latin typeface="Cambria Math" panose="02040503050406030204" pitchFamily="18" charset="0"/>
                        </a:rPr>
                        <m:t>625</m:t>
                      </m:r>
                    </m:oMath>
                  </m:oMathPara>
                </a14:m>
                <a:endParaRPr lang="en-US" sz="1800" b="0" dirty="0" smtClean="0">
                  <a:latin typeface="+mj-lt"/>
                </a:endParaRPr>
              </a:p>
            </p:txBody>
          </p:sp>
        </mc:Choice>
        <mc:Fallback xmlns="">
          <p:sp>
            <p:nvSpPr>
              <p:cNvPr id="8" name="Content Placeholder 2"/>
              <p:cNvSpPr txBox="1">
                <a:spLocks noRot="1" noChangeAspect="1" noMove="1" noResize="1" noEditPoints="1" noAdjustHandles="1" noChangeArrowheads="1" noChangeShapeType="1" noTextEdit="1"/>
              </p:cNvSpPr>
              <p:nvPr/>
            </p:nvSpPr>
            <p:spPr>
              <a:xfrm>
                <a:off x="4004374" y="1423852"/>
                <a:ext cx="3117395" cy="3315204"/>
              </a:xfrm>
              <a:prstGeom prst="rect">
                <a:avLst/>
              </a:prstGeom>
              <a:blipFill>
                <a:blip r:embed="rId5"/>
                <a:stretch>
                  <a:fillRect/>
                </a:stretch>
              </a:blipFill>
              <a:effectLst>
                <a:glow rad="139700">
                  <a:schemeClr val="accent4">
                    <a:satMod val="175000"/>
                    <a:alpha val="40000"/>
                  </a:schemeClr>
                </a:glow>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Content Placeholder 2"/>
              <p:cNvSpPr txBox="1">
                <a:spLocks/>
              </p:cNvSpPr>
              <p:nvPr/>
            </p:nvSpPr>
            <p:spPr>
              <a:xfrm>
                <a:off x="6894726" y="1447313"/>
                <a:ext cx="2094147" cy="916294"/>
              </a:xfrm>
              <a:prstGeom prst="rect">
                <a:avLst/>
              </a:prstGeom>
              <a:effectLst>
                <a:glow rad="139700">
                  <a:schemeClr val="accent4">
                    <a:satMod val="175000"/>
                    <a:alpha val="40000"/>
                  </a:schemeClr>
                </a:glow>
              </a:effectLst>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1800" b="1" u="sng" dirty="0" smtClean="0">
                    <a:latin typeface="+mj-lt"/>
                  </a:rPr>
                  <a:t>Objective</a:t>
                </a:r>
              </a:p>
              <a:p>
                <a:pPr marL="0" indent="0">
                  <a:buFont typeface="Arial"/>
                  <a:buNone/>
                </a:pPr>
                <a:r>
                  <a:rPr lang="en-US" sz="1800" b="0" dirty="0" smtClean="0"/>
                  <a:t>Maximize </a:t>
                </a:r>
                <a14:m>
                  <m:oMath xmlns:m="http://schemas.openxmlformats.org/officeDocument/2006/math">
                    <m:r>
                      <a:rPr lang="en-US" sz="1800" b="0" i="1" smtClean="0">
                        <a:latin typeface="Cambria Math" panose="02040503050406030204" pitchFamily="18" charset="0"/>
                      </a:rPr>
                      <m:t>𝑧</m:t>
                    </m:r>
                  </m:oMath>
                </a14:m>
                <a:endParaRPr lang="en-US" sz="1800" dirty="0" smtClean="0">
                  <a:latin typeface="+mj-lt"/>
                </a:endParaRPr>
              </a:p>
            </p:txBody>
          </p:sp>
        </mc:Choice>
        <mc:Fallback xmlns="">
          <p:sp>
            <p:nvSpPr>
              <p:cNvPr id="9" name="Content Placeholder 2"/>
              <p:cNvSpPr txBox="1">
                <a:spLocks noRot="1" noChangeAspect="1" noMove="1" noResize="1" noEditPoints="1" noAdjustHandles="1" noChangeArrowheads="1" noChangeShapeType="1" noTextEdit="1"/>
              </p:cNvSpPr>
              <p:nvPr/>
            </p:nvSpPr>
            <p:spPr>
              <a:xfrm>
                <a:off x="6894726" y="1447313"/>
                <a:ext cx="2094147" cy="916294"/>
              </a:xfrm>
              <a:prstGeom prst="rect">
                <a:avLst/>
              </a:prstGeom>
              <a:blipFill>
                <a:blip r:embed="rId6"/>
                <a:stretch>
                  <a:fillRect/>
                </a:stretch>
              </a:blipFill>
              <a:effectLst>
                <a:glow rad="139700">
                  <a:schemeClr val="accent4">
                    <a:satMod val="175000"/>
                    <a:alpha val="40000"/>
                  </a:schemeClr>
                </a:glow>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460375" y="4590052"/>
                <a:ext cx="8226425" cy="1323439"/>
              </a:xfrm>
              <a:prstGeom prst="rect">
                <a:avLst/>
              </a:prstGeom>
              <a:noFill/>
              <a:ln>
                <a:solidFill>
                  <a:srgbClr val="002060"/>
                </a:solidFill>
              </a:ln>
            </p:spPr>
            <p:txBody>
              <a:bodyPr wrap="square" rtlCol="0">
                <a:spAutoFit/>
              </a:bodyPr>
              <a:lstStyle/>
              <a:p>
                <a:r>
                  <a:rPr lang="en-US" sz="2000" dirty="0" smtClean="0"/>
                  <a:t>The profit function is expressed in terms of independent variables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1</m:t>
                        </m:r>
                      </m:sub>
                    </m:sSub>
                    <m:r>
                      <a:rPr lang="en-US" sz="2000" i="1">
                        <a:latin typeface="Cambria Math" panose="02040503050406030204" pitchFamily="18" charset="0"/>
                      </a:rPr>
                      <m:t>, </m:t>
                    </m:r>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2</m:t>
                        </m:r>
                      </m:sub>
                    </m:sSub>
                    <m:r>
                      <a:rPr lang="en-US" sz="2000" i="1">
                        <a:latin typeface="Cambria Math" panose="02040503050406030204" pitchFamily="18" charset="0"/>
                      </a:rPr>
                      <m:t>, </m:t>
                    </m:r>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3</m:t>
                        </m:r>
                      </m:sub>
                    </m:sSub>
                  </m:oMath>
                </a14:m>
                <a:r>
                  <a:rPr lang="en-US" sz="2000" i="1" dirty="0" smtClean="0"/>
                  <a:t>. </a:t>
                </a:r>
                <a:r>
                  <a:rPr lang="en-US" sz="2000" dirty="0" smtClean="0"/>
                  <a:t>There are several constraints on the variables, thus this is a constrained multivariable optimization problem. Moreover, the objective function and the constraints are all linear. Thus, this is a linear programming problem.</a:t>
                </a:r>
                <a:endParaRPr lang="en-US" sz="2000" dirty="0"/>
              </a:p>
            </p:txBody>
          </p:sp>
        </mc:Choice>
        <mc:Fallback xmlns="">
          <p:sp>
            <p:nvSpPr>
              <p:cNvPr id="12" name="TextBox 11"/>
              <p:cNvSpPr txBox="1">
                <a:spLocks noRot="1" noChangeAspect="1" noMove="1" noResize="1" noEditPoints="1" noAdjustHandles="1" noChangeArrowheads="1" noChangeShapeType="1" noTextEdit="1"/>
              </p:cNvSpPr>
              <p:nvPr/>
            </p:nvSpPr>
            <p:spPr>
              <a:xfrm>
                <a:off x="460375" y="4590052"/>
                <a:ext cx="8226425" cy="1323439"/>
              </a:xfrm>
              <a:prstGeom prst="rect">
                <a:avLst/>
              </a:prstGeom>
              <a:blipFill>
                <a:blip r:embed="rId7"/>
                <a:stretch>
                  <a:fillRect l="-740" t="-2283" r="-962" b="-6849"/>
                </a:stretch>
              </a:blipFill>
              <a:ln>
                <a:solidFill>
                  <a:srgbClr val="002060"/>
                </a:solidFill>
              </a:ln>
            </p:spPr>
            <p:txBody>
              <a:bodyPr/>
              <a:lstStyle/>
              <a:p>
                <a:r>
                  <a:rPr lang="en-US">
                    <a:noFill/>
                  </a:rPr>
                  <a:t> </a:t>
                </a:r>
              </a:p>
            </p:txBody>
          </p:sp>
        </mc:Fallback>
      </mc:AlternateContent>
    </p:spTree>
    <p:extLst>
      <p:ext uri="{BB962C8B-B14F-4D97-AF65-F5344CB8AC3E}">
        <p14:creationId xmlns:p14="http://schemas.microsoft.com/office/powerpoint/2010/main" val="2822826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dirty="0" smtClean="0">
                <a:solidFill>
                  <a:schemeClr val="bg1"/>
                </a:solidFill>
              </a:rPr>
              <a:t>Step 3: Formulate the Model</a:t>
            </a:r>
            <a:endParaRPr lang="en-US" sz="3900" dirty="0">
              <a:solidFill>
                <a:schemeClr val="bg1"/>
              </a:solidFill>
            </a:endParaRP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Image result for brian beaver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7" name="Content Placeholder 2"/>
              <p:cNvSpPr txBox="1">
                <a:spLocks/>
              </p:cNvSpPr>
              <p:nvPr/>
            </p:nvSpPr>
            <p:spPr>
              <a:xfrm>
                <a:off x="457199" y="1536088"/>
                <a:ext cx="3965418" cy="2828444"/>
              </a:xfrm>
              <a:prstGeom prst="rect">
                <a:avLst/>
              </a:prstGeom>
              <a:effectLst>
                <a:glow rad="139700">
                  <a:schemeClr val="accent4">
                    <a:satMod val="175000"/>
                    <a:alpha val="40000"/>
                  </a:schemeClr>
                </a:glow>
              </a:effectLst>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1800" b="1" u="sng" dirty="0" smtClean="0">
                    <a:latin typeface="+mj-lt"/>
                  </a:rPr>
                  <a:t>Variables:</a:t>
                </a:r>
              </a:p>
              <a:p>
                <a:pPr marL="0" indent="0">
                  <a:buFont typeface="Arial"/>
                  <a:buNone/>
                </a:pPr>
                <a14:m>
                  <m:oMath xmlns:m="http://schemas.openxmlformats.org/officeDocument/2006/math">
                    <m:sSub>
                      <m:sSubPr>
                        <m:ctrlPr>
                          <a:rPr lang="en-US" sz="1800" b="0" i="1" dirty="0" smtClean="0">
                            <a:latin typeface="Cambria Math" panose="02040503050406030204" pitchFamily="18" charset="0"/>
                          </a:rPr>
                        </m:ctrlPr>
                      </m:sSubPr>
                      <m:e>
                        <m:r>
                          <a:rPr lang="en-US" sz="1800" b="0" i="1" dirty="0" smtClean="0">
                            <a:latin typeface="Cambria Math" panose="02040503050406030204" pitchFamily="18" charset="0"/>
                          </a:rPr>
                          <m:t>𝑥</m:t>
                        </m:r>
                      </m:e>
                      <m:sub>
                        <m:r>
                          <a:rPr lang="en-US" sz="1800" b="0" i="1" dirty="0" smtClean="0">
                            <a:latin typeface="Cambria Math" panose="02040503050406030204" pitchFamily="18" charset="0"/>
                          </a:rPr>
                          <m:t>1</m:t>
                        </m:r>
                      </m:sub>
                    </m:sSub>
                  </m:oMath>
                </a14:m>
                <a:r>
                  <a:rPr lang="en-US" sz="1800" i="1" dirty="0" smtClean="0">
                    <a:latin typeface="+mj-lt"/>
                  </a:rPr>
                  <a:t> – </a:t>
                </a:r>
                <a:r>
                  <a:rPr lang="en-US" sz="1800" dirty="0" smtClean="0">
                    <a:latin typeface="+mj-lt"/>
                  </a:rPr>
                  <a:t>acres of corn</a:t>
                </a:r>
              </a:p>
              <a:p>
                <a:pPr marL="0" indent="0">
                  <a:buNone/>
                </a:pP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𝑥</m:t>
                        </m:r>
                      </m:e>
                      <m:sub>
                        <m:r>
                          <a:rPr lang="en-US" sz="1800" b="0" i="1" dirty="0" smtClean="0">
                            <a:latin typeface="Cambria Math" panose="02040503050406030204" pitchFamily="18" charset="0"/>
                          </a:rPr>
                          <m:t>2</m:t>
                        </m:r>
                      </m:sub>
                    </m:sSub>
                  </m:oMath>
                </a14:m>
                <a:r>
                  <a:rPr lang="en-US" sz="1800" i="1" dirty="0" smtClean="0">
                    <a:latin typeface="+mj-lt"/>
                  </a:rPr>
                  <a:t> – </a:t>
                </a:r>
                <a:r>
                  <a:rPr lang="en-US" sz="1800" dirty="0" smtClean="0"/>
                  <a:t>acres of wheat</a:t>
                </a:r>
              </a:p>
              <a:p>
                <a:pPr marL="0" indent="0">
                  <a:buNone/>
                </a:pP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𝑥</m:t>
                        </m:r>
                      </m:e>
                      <m:sub>
                        <m:r>
                          <a:rPr lang="en-US" sz="1800" b="0" i="1" dirty="0" smtClean="0">
                            <a:latin typeface="Cambria Math" panose="02040503050406030204" pitchFamily="18" charset="0"/>
                          </a:rPr>
                          <m:t>3</m:t>
                        </m:r>
                      </m:sub>
                    </m:sSub>
                  </m:oMath>
                </a14:m>
                <a:r>
                  <a:rPr lang="en-US" sz="1800" i="1" dirty="0"/>
                  <a:t> – </a:t>
                </a:r>
                <a:r>
                  <a:rPr lang="en-US" sz="1800" dirty="0"/>
                  <a:t>acres of </a:t>
                </a:r>
                <a:r>
                  <a:rPr lang="en-US" sz="1800" dirty="0" smtClean="0"/>
                  <a:t>oats</a:t>
                </a:r>
                <a:endParaRPr lang="en-US" sz="1800" dirty="0" smtClean="0">
                  <a:latin typeface="+mj-lt"/>
                </a:endParaRPr>
              </a:p>
              <a:p>
                <a:pPr marL="0" indent="0">
                  <a:buFont typeface="Arial"/>
                  <a:buNone/>
                </a:pPr>
                <a:r>
                  <a:rPr lang="en-US" sz="1800" i="1" dirty="0" smtClean="0">
                    <a:latin typeface="+mj-lt"/>
                  </a:rPr>
                  <a:t>w – </a:t>
                </a:r>
                <a:r>
                  <a:rPr lang="en-US" sz="1800" dirty="0" smtClean="0">
                    <a:latin typeface="+mj-lt"/>
                  </a:rPr>
                  <a:t>irrigation required (acre-</a:t>
                </a:r>
                <a:r>
                  <a:rPr lang="en-US" sz="1800" dirty="0" err="1" smtClean="0">
                    <a:latin typeface="+mj-lt"/>
                  </a:rPr>
                  <a:t>ft</a:t>
                </a:r>
                <a:r>
                  <a:rPr lang="en-US" sz="1800" dirty="0" smtClean="0">
                    <a:latin typeface="+mj-lt"/>
                  </a:rPr>
                  <a:t>)</a:t>
                </a:r>
              </a:p>
              <a:p>
                <a:pPr marL="0" indent="0">
                  <a:buNone/>
                </a:pPr>
                <a:r>
                  <a:rPr lang="en-US" sz="1800" i="1" dirty="0" smtClean="0"/>
                  <a:t>l </a:t>
                </a:r>
                <a:r>
                  <a:rPr lang="en-US" sz="1800" i="1" dirty="0"/>
                  <a:t>– </a:t>
                </a:r>
                <a:r>
                  <a:rPr lang="en-US" sz="1800" dirty="0" smtClean="0"/>
                  <a:t>labor required (person </a:t>
                </a:r>
                <a:r>
                  <a:rPr lang="en-US" sz="1800" dirty="0" err="1" smtClean="0"/>
                  <a:t>hrs</a:t>
                </a:r>
                <a:r>
                  <a:rPr lang="en-US" sz="1800" dirty="0" smtClean="0"/>
                  <a:t>/</a:t>
                </a:r>
                <a:r>
                  <a:rPr lang="en-US" sz="1800" dirty="0" err="1" smtClean="0"/>
                  <a:t>wk</a:t>
                </a:r>
                <a:r>
                  <a:rPr lang="en-US" sz="1800" dirty="0" smtClean="0"/>
                  <a:t>)</a:t>
                </a:r>
              </a:p>
              <a:p>
                <a:pPr marL="0" indent="0">
                  <a:buNone/>
                </a:pPr>
                <a:r>
                  <a:rPr lang="en-US" sz="1800" i="1" dirty="0" smtClean="0"/>
                  <a:t>t </a:t>
                </a:r>
                <a:r>
                  <a:rPr lang="en-US" sz="1800" i="1" dirty="0"/>
                  <a:t>– </a:t>
                </a:r>
                <a:r>
                  <a:rPr lang="en-US" sz="1800" dirty="0" smtClean="0"/>
                  <a:t>total acreage planted</a:t>
                </a:r>
              </a:p>
              <a:p>
                <a:pPr marL="0" indent="0">
                  <a:buNone/>
                </a:pPr>
                <a:r>
                  <a:rPr lang="en-US" sz="1800" i="1" dirty="0" smtClean="0"/>
                  <a:t>y</a:t>
                </a:r>
                <a:r>
                  <a:rPr lang="en-US" sz="1800" dirty="0" smtClean="0"/>
                  <a:t> – total yield ($)</a:t>
                </a:r>
                <a:endParaRPr lang="en-US" sz="1800" dirty="0"/>
              </a:p>
              <a:p>
                <a:pPr marL="0" indent="0">
                  <a:buNone/>
                </a:pPr>
                <a:endParaRPr lang="en-US" sz="1800" i="1" dirty="0" smtClean="0">
                  <a:latin typeface="+mj-lt"/>
                </a:endParaRPr>
              </a:p>
            </p:txBody>
          </p:sp>
        </mc:Choice>
        <mc:Fallback xmlns="">
          <p:sp>
            <p:nvSpPr>
              <p:cNvPr id="7" name="Content Placeholder 2"/>
              <p:cNvSpPr txBox="1">
                <a:spLocks noRot="1" noChangeAspect="1" noMove="1" noResize="1" noEditPoints="1" noAdjustHandles="1" noChangeArrowheads="1" noChangeShapeType="1" noTextEdit="1"/>
              </p:cNvSpPr>
              <p:nvPr/>
            </p:nvSpPr>
            <p:spPr>
              <a:xfrm>
                <a:off x="457199" y="1536088"/>
                <a:ext cx="3965418" cy="2828444"/>
              </a:xfrm>
              <a:prstGeom prst="rect">
                <a:avLst/>
              </a:prstGeom>
              <a:blipFill>
                <a:blip r:embed="rId4"/>
                <a:stretch>
                  <a:fillRect/>
                </a:stretch>
              </a:blipFill>
              <a:effectLst>
                <a:glow rad="139700">
                  <a:schemeClr val="accent4">
                    <a:satMod val="175000"/>
                    <a:alpha val="40000"/>
                  </a:schemeClr>
                </a:glow>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Content Placeholder 2"/>
              <p:cNvSpPr txBox="1">
                <a:spLocks/>
              </p:cNvSpPr>
              <p:nvPr/>
            </p:nvSpPr>
            <p:spPr>
              <a:xfrm>
                <a:off x="4004374" y="1494188"/>
                <a:ext cx="3117395" cy="3315204"/>
              </a:xfrm>
              <a:prstGeom prst="rect">
                <a:avLst/>
              </a:prstGeom>
              <a:effectLst>
                <a:glow rad="139700">
                  <a:schemeClr val="accent4">
                    <a:satMod val="175000"/>
                    <a:alpha val="40000"/>
                  </a:schemeClr>
                </a:glow>
              </a:effectLst>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1800" b="1" u="sng" dirty="0" smtClean="0">
                    <a:latin typeface="+mj-lt"/>
                  </a:rPr>
                  <a:t>Assumptions:</a:t>
                </a:r>
              </a:p>
              <a:p>
                <a:pPr marL="0" indent="0">
                  <a:buNone/>
                </a:pPr>
                <a14:m>
                  <m:oMathPara xmlns:m="http://schemas.openxmlformats.org/officeDocument/2006/math">
                    <m:oMathParaPr>
                      <m:jc m:val="left"/>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1</m:t>
                          </m:r>
                        </m:sub>
                      </m:sSub>
                      <m:r>
                        <a:rPr lang="en-US" sz="1800" i="1">
                          <a:latin typeface="Cambria Math" panose="02040503050406030204" pitchFamily="18" charset="0"/>
                        </a:rPr>
                        <m:t>≥0</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2</m:t>
                          </m:r>
                        </m:sub>
                      </m:sSub>
                      <m:r>
                        <a:rPr lang="en-US" sz="1800" b="0" i="1" smtClean="0">
                          <a:latin typeface="Cambria Math" panose="02040503050406030204" pitchFamily="18" charset="0"/>
                        </a:rPr>
                        <m:t>≥0,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3</m:t>
                          </m:r>
                        </m:sub>
                      </m:sSub>
                      <m:r>
                        <a:rPr lang="en-US" sz="1800" b="0" i="1" smtClean="0">
                          <a:latin typeface="Cambria Math" panose="02040503050406030204" pitchFamily="18" charset="0"/>
                        </a:rPr>
                        <m:t>≥0</m:t>
                      </m:r>
                    </m:oMath>
                    <m:oMath xmlns:m="http://schemas.openxmlformats.org/officeDocument/2006/math">
                      <m:r>
                        <a:rPr lang="en-US" sz="1800" b="0" i="1" smtClean="0">
                          <a:latin typeface="Cambria Math" panose="02040503050406030204" pitchFamily="18" charset="0"/>
                        </a:rPr>
                        <m:t>𝑤</m:t>
                      </m:r>
                      <m:r>
                        <a:rPr lang="en-US" sz="1800" b="0" i="1" smtClean="0">
                          <a:latin typeface="Cambria Math" panose="02040503050406030204" pitchFamily="18" charset="0"/>
                        </a:rPr>
                        <m:t>=3.0</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1</m:t>
                          </m:r>
                        </m:sub>
                      </m:sSub>
                      <m:r>
                        <a:rPr lang="en-US" sz="1800" b="0" i="1" smtClean="0">
                          <a:latin typeface="Cambria Math" panose="02040503050406030204" pitchFamily="18" charset="0"/>
                        </a:rPr>
                        <m:t>+1.0</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2</m:t>
                          </m:r>
                        </m:sub>
                      </m:sSub>
                      <m:r>
                        <a:rPr lang="en-US" sz="1800" b="0" i="1" smtClean="0">
                          <a:latin typeface="Cambria Math" panose="02040503050406030204" pitchFamily="18" charset="0"/>
                        </a:rPr>
                        <m:t>+1.5</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3</m:t>
                          </m:r>
                        </m:sub>
                      </m:sSub>
                    </m:oMath>
                  </m:oMathPara>
                </a14:m>
                <a:endParaRPr lang="en-US" sz="1800" b="0" i="1" dirty="0" smtClean="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sz="1800" b="0" i="1" smtClean="0">
                          <a:latin typeface="Cambria Math" panose="02040503050406030204" pitchFamily="18" charset="0"/>
                        </a:rPr>
                        <m:t>𝑙</m:t>
                      </m:r>
                      <m:r>
                        <a:rPr lang="en-US" sz="1800" i="1">
                          <a:latin typeface="Cambria Math" panose="02040503050406030204" pitchFamily="18" charset="0"/>
                        </a:rPr>
                        <m:t>=</m:t>
                      </m:r>
                      <m:r>
                        <a:rPr lang="en-US" sz="1800" b="0" i="1" smtClean="0">
                          <a:latin typeface="Cambria Math" panose="02040503050406030204" pitchFamily="18" charset="0"/>
                        </a:rPr>
                        <m:t>0.8</m:t>
                      </m:r>
                      <m:sSub>
                        <m:sSubPr>
                          <m:ctrlPr>
                            <a:rPr lang="en-US" sz="1800" i="1">
                              <a:latin typeface="Cambria Math" panose="02040503050406030204" pitchFamily="18" charset="0"/>
                            </a:rPr>
                          </m:ctrlPr>
                        </m:sSubPr>
                        <m:e>
                          <m:r>
                            <a:rPr lang="en-US" sz="1800" i="1">
                              <a:latin typeface="Cambria Math" panose="02040503050406030204" pitchFamily="18" charset="0"/>
                            </a:rPr>
                            <m:t>𝑥</m:t>
                          </m:r>
                        </m:e>
                        <m:sub>
                          <m:r>
                            <a:rPr lang="en-US" sz="1800" i="1">
                              <a:latin typeface="Cambria Math" panose="02040503050406030204" pitchFamily="18" charset="0"/>
                            </a:rPr>
                            <m:t>1</m:t>
                          </m:r>
                        </m:sub>
                      </m:sSub>
                      <m:r>
                        <a:rPr lang="en-US" sz="1800" i="1">
                          <a:latin typeface="Cambria Math" panose="02040503050406030204" pitchFamily="18" charset="0"/>
                        </a:rPr>
                        <m:t>+</m:t>
                      </m:r>
                      <m:r>
                        <a:rPr lang="en-US" sz="1800" b="0" i="1" smtClean="0">
                          <a:latin typeface="Cambria Math" panose="02040503050406030204" pitchFamily="18" charset="0"/>
                        </a:rPr>
                        <m:t>0.2</m:t>
                      </m:r>
                      <m:sSub>
                        <m:sSubPr>
                          <m:ctrlPr>
                            <a:rPr lang="en-US" sz="1800" i="1">
                              <a:latin typeface="Cambria Math" panose="02040503050406030204" pitchFamily="18" charset="0"/>
                            </a:rPr>
                          </m:ctrlPr>
                        </m:sSubPr>
                        <m:e>
                          <m:r>
                            <a:rPr lang="en-US" sz="1800" i="1">
                              <a:latin typeface="Cambria Math" panose="02040503050406030204" pitchFamily="18" charset="0"/>
                            </a:rPr>
                            <m:t>𝑥</m:t>
                          </m:r>
                        </m:e>
                        <m:sub>
                          <m:r>
                            <a:rPr lang="en-US" sz="1800" i="1">
                              <a:latin typeface="Cambria Math" panose="02040503050406030204" pitchFamily="18" charset="0"/>
                            </a:rPr>
                            <m:t>2</m:t>
                          </m:r>
                        </m:sub>
                      </m:sSub>
                      <m:r>
                        <a:rPr lang="en-US" sz="1800" i="1">
                          <a:latin typeface="Cambria Math" panose="02040503050406030204" pitchFamily="18" charset="0"/>
                        </a:rPr>
                        <m:t>+</m:t>
                      </m:r>
                      <m:r>
                        <a:rPr lang="en-US" sz="1800" b="0" i="1" smtClean="0">
                          <a:latin typeface="Cambria Math" panose="02040503050406030204" pitchFamily="18" charset="0"/>
                        </a:rPr>
                        <m:t>0.3</m:t>
                      </m:r>
                      <m:sSub>
                        <m:sSubPr>
                          <m:ctrlPr>
                            <a:rPr lang="en-US" sz="1800" i="1">
                              <a:latin typeface="Cambria Math" panose="02040503050406030204" pitchFamily="18" charset="0"/>
                            </a:rPr>
                          </m:ctrlPr>
                        </m:sSubPr>
                        <m:e>
                          <m:r>
                            <a:rPr lang="en-US" sz="1800" i="1">
                              <a:latin typeface="Cambria Math" panose="02040503050406030204" pitchFamily="18" charset="0"/>
                            </a:rPr>
                            <m:t>𝑥</m:t>
                          </m:r>
                        </m:e>
                        <m:sub>
                          <m:r>
                            <a:rPr lang="en-US" sz="1800" i="1">
                              <a:latin typeface="Cambria Math" panose="02040503050406030204" pitchFamily="18" charset="0"/>
                            </a:rPr>
                            <m:t>3</m:t>
                          </m:r>
                        </m:sub>
                      </m:sSub>
                    </m:oMath>
                  </m:oMathPara>
                </a14:m>
                <a:endParaRPr lang="en-US" sz="1800" i="1" dirty="0" smtClean="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sz="1800" b="0" i="1" smtClean="0">
                          <a:latin typeface="Cambria Math" panose="02040503050406030204" pitchFamily="18" charset="0"/>
                        </a:rPr>
                        <m:t>𝑡</m:t>
                      </m:r>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𝑥</m:t>
                          </m:r>
                        </m:e>
                        <m:sub>
                          <m:r>
                            <a:rPr lang="en-US" sz="1800" i="1">
                              <a:latin typeface="Cambria Math" panose="02040503050406030204" pitchFamily="18" charset="0"/>
                            </a:rPr>
                            <m:t>1</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𝑥</m:t>
                          </m:r>
                        </m:e>
                        <m:sub>
                          <m:r>
                            <a:rPr lang="en-US" sz="1800" i="1">
                              <a:latin typeface="Cambria Math" panose="02040503050406030204" pitchFamily="18" charset="0"/>
                            </a:rPr>
                            <m:t>2</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𝑥</m:t>
                          </m:r>
                        </m:e>
                        <m:sub>
                          <m:r>
                            <a:rPr lang="en-US" sz="1800" i="1">
                              <a:latin typeface="Cambria Math" panose="02040503050406030204" pitchFamily="18" charset="0"/>
                            </a:rPr>
                            <m:t>3</m:t>
                          </m:r>
                        </m:sub>
                      </m:sSub>
                    </m:oMath>
                  </m:oMathPara>
                </a14:m>
                <a:endParaRPr lang="en-US" sz="1800" i="1" dirty="0" smtClean="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sz="1800" b="0" i="1" smtClean="0">
                          <a:latin typeface="Cambria Math" panose="02040503050406030204" pitchFamily="18" charset="0"/>
                        </a:rPr>
                        <m:t>𝑧</m:t>
                      </m:r>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b="0" i="1" smtClean="0">
                              <a:latin typeface="Cambria Math" panose="02040503050406030204" pitchFamily="18" charset="0"/>
                            </a:rPr>
                            <m:t>400</m:t>
                          </m:r>
                          <m:r>
                            <a:rPr lang="en-US" sz="1800" i="1">
                              <a:latin typeface="Cambria Math" panose="02040503050406030204" pitchFamily="18" charset="0"/>
                            </a:rPr>
                            <m:t>𝑥</m:t>
                          </m:r>
                        </m:e>
                        <m:sub>
                          <m:r>
                            <a:rPr lang="en-US" sz="1800" i="1">
                              <a:latin typeface="Cambria Math" panose="02040503050406030204" pitchFamily="18" charset="0"/>
                            </a:rPr>
                            <m:t>1</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b="0" i="1" smtClean="0">
                              <a:latin typeface="Cambria Math" panose="02040503050406030204" pitchFamily="18" charset="0"/>
                            </a:rPr>
                            <m:t>200</m:t>
                          </m:r>
                          <m:r>
                            <a:rPr lang="en-US" sz="1800" i="1">
                              <a:latin typeface="Cambria Math" panose="02040503050406030204" pitchFamily="18" charset="0"/>
                            </a:rPr>
                            <m:t>𝑥</m:t>
                          </m:r>
                        </m:e>
                        <m:sub>
                          <m:r>
                            <a:rPr lang="en-US" sz="1800" i="1">
                              <a:latin typeface="Cambria Math" panose="02040503050406030204" pitchFamily="18" charset="0"/>
                            </a:rPr>
                            <m:t>2</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b="0" i="1" smtClean="0">
                              <a:latin typeface="Cambria Math" panose="02040503050406030204" pitchFamily="18" charset="0"/>
                            </a:rPr>
                            <m:t>250</m:t>
                          </m:r>
                          <m:r>
                            <a:rPr lang="en-US" sz="1800" i="1">
                              <a:latin typeface="Cambria Math" panose="02040503050406030204" pitchFamily="18" charset="0"/>
                            </a:rPr>
                            <m:t>𝑥</m:t>
                          </m:r>
                        </m:e>
                        <m:sub>
                          <m:r>
                            <a:rPr lang="en-US" sz="1800" i="1">
                              <a:latin typeface="Cambria Math" panose="02040503050406030204" pitchFamily="18" charset="0"/>
                            </a:rPr>
                            <m:t>3</m:t>
                          </m:r>
                        </m:sub>
                      </m:sSub>
                    </m:oMath>
                  </m:oMathPara>
                </a14:m>
                <a:endParaRPr lang="en-US" sz="1800"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sz="1800" i="1">
                          <a:latin typeface="Cambria Math" panose="02040503050406030204" pitchFamily="18" charset="0"/>
                        </a:rPr>
                        <m:t>𝑤</m:t>
                      </m:r>
                      <m:r>
                        <a:rPr lang="en-US" sz="1800" b="0" i="1" smtClean="0">
                          <a:latin typeface="Cambria Math" panose="02040503050406030204" pitchFamily="18" charset="0"/>
                        </a:rPr>
                        <m:t>≤1,000</m:t>
                      </m:r>
                    </m:oMath>
                  </m:oMathPara>
                </a14:m>
                <a:endParaRPr lang="en-US" sz="1800"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sz="1800" b="0" i="1" smtClean="0">
                          <a:latin typeface="Cambria Math" panose="02040503050406030204" pitchFamily="18" charset="0"/>
                        </a:rPr>
                        <m:t>𝑙</m:t>
                      </m:r>
                      <m:r>
                        <a:rPr lang="en-US" sz="1800" i="1">
                          <a:latin typeface="Cambria Math" panose="02040503050406030204" pitchFamily="18" charset="0"/>
                        </a:rPr>
                        <m:t>≤</m:t>
                      </m:r>
                      <m:r>
                        <a:rPr lang="en-US" sz="1800" b="0" i="1" smtClean="0">
                          <a:latin typeface="Cambria Math" panose="02040503050406030204" pitchFamily="18" charset="0"/>
                        </a:rPr>
                        <m:t>300</m:t>
                      </m:r>
                    </m:oMath>
                  </m:oMathPara>
                </a14:m>
                <a:endParaRPr lang="en-US" sz="1800" i="1" dirty="0" smtClean="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sz="1800" b="0" i="1" smtClean="0">
                          <a:latin typeface="Cambria Math" panose="02040503050406030204" pitchFamily="18" charset="0"/>
                        </a:rPr>
                        <m:t>𝑡</m:t>
                      </m:r>
                      <m:r>
                        <a:rPr lang="en-US" sz="1800" i="1">
                          <a:latin typeface="Cambria Math" panose="02040503050406030204" pitchFamily="18" charset="0"/>
                        </a:rPr>
                        <m:t>≤</m:t>
                      </m:r>
                      <m:r>
                        <a:rPr lang="en-US" sz="1800" b="0" i="1" smtClean="0">
                          <a:latin typeface="Cambria Math" panose="02040503050406030204" pitchFamily="18" charset="0"/>
                        </a:rPr>
                        <m:t>625</m:t>
                      </m:r>
                    </m:oMath>
                  </m:oMathPara>
                </a14:m>
                <a:endParaRPr lang="en-US" sz="1800" b="0" dirty="0" smtClean="0">
                  <a:latin typeface="+mj-lt"/>
                </a:endParaRPr>
              </a:p>
              <a:p>
                <a:pPr marL="0" indent="0">
                  <a:buFont typeface="Arial"/>
                  <a:buNone/>
                </a:pPr>
                <a:endParaRPr lang="en-US" sz="1800" b="0" dirty="0" smtClean="0">
                  <a:latin typeface="+mj-lt"/>
                </a:endParaRPr>
              </a:p>
            </p:txBody>
          </p:sp>
        </mc:Choice>
        <mc:Fallback xmlns="">
          <p:sp>
            <p:nvSpPr>
              <p:cNvPr id="8" name="Content Placeholder 2"/>
              <p:cNvSpPr txBox="1">
                <a:spLocks noRot="1" noChangeAspect="1" noMove="1" noResize="1" noEditPoints="1" noAdjustHandles="1" noChangeArrowheads="1" noChangeShapeType="1" noTextEdit="1"/>
              </p:cNvSpPr>
              <p:nvPr/>
            </p:nvSpPr>
            <p:spPr>
              <a:xfrm>
                <a:off x="4004374" y="1494188"/>
                <a:ext cx="3117395" cy="3315204"/>
              </a:xfrm>
              <a:prstGeom prst="rect">
                <a:avLst/>
              </a:prstGeom>
              <a:blipFill>
                <a:blip r:embed="rId5"/>
                <a:stretch>
                  <a:fillRect/>
                </a:stretch>
              </a:blipFill>
              <a:effectLst>
                <a:glow rad="139700">
                  <a:schemeClr val="accent4">
                    <a:satMod val="175000"/>
                    <a:alpha val="40000"/>
                  </a:schemeClr>
                </a:glow>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Content Placeholder 2"/>
              <p:cNvSpPr txBox="1">
                <a:spLocks/>
              </p:cNvSpPr>
              <p:nvPr/>
            </p:nvSpPr>
            <p:spPr>
              <a:xfrm>
                <a:off x="6894726" y="1544025"/>
                <a:ext cx="2094147" cy="916294"/>
              </a:xfrm>
              <a:prstGeom prst="rect">
                <a:avLst/>
              </a:prstGeom>
              <a:effectLst>
                <a:glow rad="139700">
                  <a:schemeClr val="accent4">
                    <a:satMod val="175000"/>
                    <a:alpha val="40000"/>
                  </a:schemeClr>
                </a:glow>
              </a:effectLst>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1800" b="1" u="sng" dirty="0" smtClean="0">
                    <a:latin typeface="+mj-lt"/>
                  </a:rPr>
                  <a:t>Objective</a:t>
                </a:r>
              </a:p>
              <a:p>
                <a:pPr marL="0" indent="0">
                  <a:buFont typeface="Arial"/>
                  <a:buNone/>
                </a:pPr>
                <a:r>
                  <a:rPr lang="en-US" sz="1800" b="0" dirty="0" smtClean="0"/>
                  <a:t>Maximize </a:t>
                </a:r>
                <a14:m>
                  <m:oMath xmlns:m="http://schemas.openxmlformats.org/officeDocument/2006/math">
                    <m:r>
                      <a:rPr lang="en-US" sz="1800" b="0" i="1" smtClean="0">
                        <a:latin typeface="Cambria Math" panose="02040503050406030204" pitchFamily="18" charset="0"/>
                      </a:rPr>
                      <m:t>𝑧</m:t>
                    </m:r>
                  </m:oMath>
                </a14:m>
                <a:endParaRPr lang="en-US" sz="1800" dirty="0" smtClean="0">
                  <a:latin typeface="+mj-lt"/>
                </a:endParaRPr>
              </a:p>
            </p:txBody>
          </p:sp>
        </mc:Choice>
        <mc:Fallback xmlns="">
          <p:sp>
            <p:nvSpPr>
              <p:cNvPr id="9" name="Content Placeholder 2"/>
              <p:cNvSpPr txBox="1">
                <a:spLocks noRot="1" noChangeAspect="1" noMove="1" noResize="1" noEditPoints="1" noAdjustHandles="1" noChangeArrowheads="1" noChangeShapeType="1" noTextEdit="1"/>
              </p:cNvSpPr>
              <p:nvPr/>
            </p:nvSpPr>
            <p:spPr>
              <a:xfrm>
                <a:off x="6894726" y="1544025"/>
                <a:ext cx="2094147" cy="916294"/>
              </a:xfrm>
              <a:prstGeom prst="rect">
                <a:avLst/>
              </a:prstGeom>
              <a:blipFill>
                <a:blip r:embed="rId6"/>
                <a:stretch>
                  <a:fillRect/>
                </a:stretch>
              </a:blipFill>
              <a:effectLst>
                <a:glow rad="139700">
                  <a:schemeClr val="accent4">
                    <a:satMod val="175000"/>
                    <a:alpha val="40000"/>
                  </a:schemeClr>
                </a:glow>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p:cNvSpPr txBox="1"/>
              <p:nvPr/>
            </p:nvSpPr>
            <p:spPr>
              <a:xfrm>
                <a:off x="4004374" y="4092497"/>
                <a:ext cx="5039969" cy="1754326"/>
              </a:xfrm>
              <a:prstGeom prst="rect">
                <a:avLst/>
              </a:prstGeom>
              <a:gradFill>
                <a:gsLst>
                  <a:gs pos="11000">
                    <a:schemeClr val="accent4">
                      <a:lumMod val="20000"/>
                      <a:lumOff val="80000"/>
                    </a:schemeClr>
                  </a:gs>
                  <a:gs pos="0">
                    <a:schemeClr val="accent4">
                      <a:lumMod val="20000"/>
                      <a:lumOff val="80000"/>
                    </a:schemeClr>
                  </a:gs>
                  <a:gs pos="100000">
                    <a:schemeClr val="accent4">
                      <a:lumMod val="40000"/>
                      <a:lumOff val="60000"/>
                    </a:schemeClr>
                  </a:gs>
                </a:gsLst>
                <a:lin ang="16200000" scaled="0"/>
              </a:gradFill>
            </p:spPr>
            <p:txBody>
              <a:bodyPr wrap="none" rtlCol="0">
                <a:spAutoFit/>
              </a:bodyPr>
              <a:lstStyle/>
              <a:p>
                <a:r>
                  <a:rPr lang="en-US" dirty="0" smtClean="0"/>
                  <a:t>Maximize </a:t>
                </a:r>
                <a14:m>
                  <m:oMath xmlns:m="http://schemas.openxmlformats.org/officeDocument/2006/math">
                    <m:r>
                      <a:rPr lang="en-US" b="0" i="1" smtClean="0">
                        <a:latin typeface="Cambria Math" panose="02040503050406030204" pitchFamily="18" charset="0"/>
                      </a:rPr>
                      <m:t>𝑧</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400</m:t>
                        </m:r>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200</m:t>
                        </m:r>
                        <m:r>
                          <a:rPr lang="en-US" i="1">
                            <a:latin typeface="Cambria Math" panose="02040503050406030204" pitchFamily="18" charset="0"/>
                          </a:rPr>
                          <m:t>𝑥</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250</m:t>
                        </m:r>
                        <m:r>
                          <a:rPr lang="en-US" i="1">
                            <a:latin typeface="Cambria Math" panose="02040503050406030204" pitchFamily="18" charset="0"/>
                          </a:rPr>
                          <m:t>𝑥</m:t>
                        </m:r>
                      </m:e>
                      <m:sub>
                        <m:r>
                          <a:rPr lang="en-US" i="1">
                            <a:latin typeface="Cambria Math" panose="02040503050406030204" pitchFamily="18" charset="0"/>
                          </a:rPr>
                          <m:t>3</m:t>
                        </m:r>
                      </m:sub>
                    </m:sSub>
                  </m:oMath>
                </a14:m>
                <a:r>
                  <a:rPr lang="en-US" dirty="0" smtClean="0"/>
                  <a:t> subject to</a:t>
                </a:r>
              </a:p>
              <a:p>
                <a:endParaRPr lang="en-US" dirty="0"/>
              </a:p>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3.0</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+1.0</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r>
                        <a:rPr lang="en-US" i="1">
                          <a:latin typeface="Cambria Math" panose="02040503050406030204" pitchFamily="18" charset="0"/>
                        </a:rPr>
                        <m:t>+1.5</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3</m:t>
                          </m:r>
                        </m:sub>
                      </m:sSub>
                      <m:r>
                        <a:rPr lang="en-US" b="0" i="1" smtClean="0">
                          <a:latin typeface="Cambria Math" panose="02040503050406030204" pitchFamily="18" charset="0"/>
                        </a:rPr>
                        <m:t>≤1,000</m:t>
                      </m:r>
                    </m:oMath>
                  </m:oMathPara>
                </a14:m>
                <a:endParaRPr lang="en-US" dirty="0" smtClean="0"/>
              </a:p>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0.8</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+0.2</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r>
                        <a:rPr lang="en-US" i="1">
                          <a:latin typeface="Cambria Math" panose="02040503050406030204" pitchFamily="18" charset="0"/>
                        </a:rPr>
                        <m:t>+0.3</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3</m:t>
                          </m:r>
                        </m:sub>
                      </m:sSub>
                      <m:r>
                        <a:rPr lang="en-US" b="0" i="1" smtClean="0">
                          <a:latin typeface="Cambria Math" panose="02040503050406030204" pitchFamily="18" charset="0"/>
                        </a:rPr>
                        <m:t>≤300</m:t>
                      </m:r>
                    </m:oMath>
                  </m:oMathPara>
                </a14:m>
                <a:endParaRPr lang="en-US" dirty="0" smtClean="0"/>
              </a:p>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3</m:t>
                          </m:r>
                        </m:sub>
                      </m:sSub>
                      <m:r>
                        <a:rPr lang="en-US" b="0" i="1" smtClean="0">
                          <a:latin typeface="Cambria Math" panose="02040503050406030204" pitchFamily="18" charset="0"/>
                        </a:rPr>
                        <m:t>≤625</m:t>
                      </m:r>
                    </m:oMath>
                  </m:oMathPara>
                </a14:m>
                <a:endParaRPr lang="en-US" dirty="0" smtClean="0"/>
              </a:p>
              <a:p>
                <a:r>
                  <a:rPr lang="en-US" dirty="0" smtClean="0"/>
                  <a:t>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≥0, </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r>
                      <a:rPr lang="en-US" i="1">
                        <a:latin typeface="Cambria Math" panose="02040503050406030204" pitchFamily="18" charset="0"/>
                      </a:rPr>
                      <m:t>≥0, </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3</m:t>
                        </m:r>
                      </m:sub>
                    </m:sSub>
                    <m:r>
                      <a:rPr lang="en-US" i="1">
                        <a:latin typeface="Cambria Math" panose="02040503050406030204" pitchFamily="18" charset="0"/>
                      </a:rPr>
                      <m:t>≥0</m:t>
                    </m:r>
                  </m:oMath>
                </a14:m>
                <a:endParaRPr lang="en-US" dirty="0"/>
              </a:p>
            </p:txBody>
          </p:sp>
        </mc:Choice>
        <mc:Fallback xmlns="">
          <p:sp>
            <p:nvSpPr>
              <p:cNvPr id="4" name="TextBox 3"/>
              <p:cNvSpPr txBox="1">
                <a:spLocks noRot="1" noChangeAspect="1" noMove="1" noResize="1" noEditPoints="1" noAdjustHandles="1" noChangeArrowheads="1" noChangeShapeType="1" noTextEdit="1"/>
              </p:cNvSpPr>
              <p:nvPr/>
            </p:nvSpPr>
            <p:spPr>
              <a:xfrm>
                <a:off x="4004374" y="4092497"/>
                <a:ext cx="5039969" cy="1754326"/>
              </a:xfrm>
              <a:prstGeom prst="rect">
                <a:avLst/>
              </a:prstGeom>
              <a:blipFill>
                <a:blip r:embed="rId7"/>
                <a:stretch>
                  <a:fillRect l="-1088" t="-1736" b="-4514"/>
                </a:stretch>
              </a:blipFill>
            </p:spPr>
            <p:txBody>
              <a:bodyPr/>
              <a:lstStyle/>
              <a:p>
                <a:r>
                  <a:rPr lang="en-US">
                    <a:noFill/>
                  </a:rPr>
                  <a:t> </a:t>
                </a:r>
              </a:p>
            </p:txBody>
          </p:sp>
        </mc:Fallback>
      </mc:AlternateContent>
    </p:spTree>
    <p:extLst>
      <p:ext uri="{BB962C8B-B14F-4D97-AF65-F5344CB8AC3E}">
        <p14:creationId xmlns:p14="http://schemas.microsoft.com/office/powerpoint/2010/main" val="23794541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dirty="0" smtClean="0">
                <a:solidFill>
                  <a:schemeClr val="bg1"/>
                </a:solidFill>
              </a:rPr>
              <a:t>Step 4: Solve the Problem</a:t>
            </a:r>
            <a:endParaRPr lang="en-US" sz="3900" dirty="0">
              <a:solidFill>
                <a:schemeClr val="bg1"/>
              </a:solidFill>
            </a:endParaRP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10" name="TextBox 9"/>
              <p:cNvSpPr txBox="1"/>
              <p:nvPr/>
            </p:nvSpPr>
            <p:spPr>
              <a:xfrm>
                <a:off x="3744675" y="1417638"/>
                <a:ext cx="5039969" cy="1754326"/>
              </a:xfrm>
              <a:prstGeom prst="rect">
                <a:avLst/>
              </a:prstGeom>
              <a:gradFill>
                <a:gsLst>
                  <a:gs pos="11000">
                    <a:schemeClr val="accent4">
                      <a:lumMod val="20000"/>
                      <a:lumOff val="80000"/>
                    </a:schemeClr>
                  </a:gs>
                  <a:gs pos="0">
                    <a:schemeClr val="accent4">
                      <a:lumMod val="20000"/>
                      <a:lumOff val="80000"/>
                    </a:schemeClr>
                  </a:gs>
                  <a:gs pos="100000">
                    <a:schemeClr val="accent4">
                      <a:lumMod val="40000"/>
                      <a:lumOff val="60000"/>
                    </a:schemeClr>
                  </a:gs>
                </a:gsLst>
                <a:lin ang="16200000" scaled="0"/>
              </a:gradFill>
            </p:spPr>
            <p:txBody>
              <a:bodyPr wrap="none" rtlCol="0">
                <a:spAutoFit/>
              </a:bodyPr>
              <a:lstStyle/>
              <a:p>
                <a:r>
                  <a:rPr lang="en-US" dirty="0" smtClean="0"/>
                  <a:t>Maximize </a:t>
                </a:r>
                <a14:m>
                  <m:oMath xmlns:m="http://schemas.openxmlformats.org/officeDocument/2006/math">
                    <m:r>
                      <a:rPr lang="en-US" b="0" i="1" smtClean="0">
                        <a:latin typeface="Cambria Math" panose="02040503050406030204" pitchFamily="18" charset="0"/>
                      </a:rPr>
                      <m:t>𝑧</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400</m:t>
                        </m:r>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200</m:t>
                        </m:r>
                        <m:r>
                          <a:rPr lang="en-US" i="1">
                            <a:latin typeface="Cambria Math" panose="02040503050406030204" pitchFamily="18" charset="0"/>
                          </a:rPr>
                          <m:t>𝑥</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250</m:t>
                        </m:r>
                        <m:r>
                          <a:rPr lang="en-US" i="1">
                            <a:latin typeface="Cambria Math" panose="02040503050406030204" pitchFamily="18" charset="0"/>
                          </a:rPr>
                          <m:t>𝑥</m:t>
                        </m:r>
                      </m:e>
                      <m:sub>
                        <m:r>
                          <a:rPr lang="en-US" i="1">
                            <a:latin typeface="Cambria Math" panose="02040503050406030204" pitchFamily="18" charset="0"/>
                          </a:rPr>
                          <m:t>3</m:t>
                        </m:r>
                      </m:sub>
                    </m:sSub>
                  </m:oMath>
                </a14:m>
                <a:r>
                  <a:rPr lang="en-US" dirty="0" smtClean="0"/>
                  <a:t> subject to</a:t>
                </a:r>
              </a:p>
              <a:p>
                <a:endParaRPr lang="en-US" dirty="0"/>
              </a:p>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3.0</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+1.0</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r>
                        <a:rPr lang="en-US" i="1">
                          <a:latin typeface="Cambria Math" panose="02040503050406030204" pitchFamily="18" charset="0"/>
                        </a:rPr>
                        <m:t>+1.5</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3</m:t>
                          </m:r>
                        </m:sub>
                      </m:sSub>
                      <m:r>
                        <a:rPr lang="en-US" b="0" i="1" smtClean="0">
                          <a:latin typeface="Cambria Math" panose="02040503050406030204" pitchFamily="18" charset="0"/>
                        </a:rPr>
                        <m:t>≤1,000</m:t>
                      </m:r>
                    </m:oMath>
                  </m:oMathPara>
                </a14:m>
                <a:endParaRPr lang="en-US" dirty="0" smtClean="0"/>
              </a:p>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0.8</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+0.2</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r>
                        <a:rPr lang="en-US" i="1">
                          <a:latin typeface="Cambria Math" panose="02040503050406030204" pitchFamily="18" charset="0"/>
                        </a:rPr>
                        <m:t>+0.3</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3</m:t>
                          </m:r>
                        </m:sub>
                      </m:sSub>
                      <m:r>
                        <a:rPr lang="en-US" b="0" i="1" smtClean="0">
                          <a:latin typeface="Cambria Math" panose="02040503050406030204" pitchFamily="18" charset="0"/>
                        </a:rPr>
                        <m:t>≤300</m:t>
                      </m:r>
                    </m:oMath>
                  </m:oMathPara>
                </a14:m>
                <a:endParaRPr lang="en-US" dirty="0" smtClean="0"/>
              </a:p>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smtClean="0">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r>
                        <a:rPr lang="en-US"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3</m:t>
                          </m:r>
                        </m:sub>
                      </m:sSub>
                      <m:r>
                        <a:rPr lang="en-US" b="0" i="1" smtClean="0">
                          <a:latin typeface="Cambria Math" panose="02040503050406030204" pitchFamily="18" charset="0"/>
                        </a:rPr>
                        <m:t>≤625</m:t>
                      </m:r>
                    </m:oMath>
                  </m:oMathPara>
                </a14:m>
                <a:endParaRPr lang="en-US" dirty="0" smtClean="0"/>
              </a:p>
              <a:p>
                <a:r>
                  <a:rPr lang="en-US" dirty="0" smtClean="0"/>
                  <a:t>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≥0, </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r>
                      <a:rPr lang="en-US" i="1">
                        <a:latin typeface="Cambria Math" panose="02040503050406030204" pitchFamily="18" charset="0"/>
                      </a:rPr>
                      <m:t>≥0, </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3</m:t>
                        </m:r>
                      </m:sub>
                    </m:sSub>
                    <m:r>
                      <a:rPr lang="en-US" i="1">
                        <a:latin typeface="Cambria Math" panose="02040503050406030204" pitchFamily="18" charset="0"/>
                      </a:rPr>
                      <m:t>≥0</m:t>
                    </m:r>
                  </m:oMath>
                </a14:m>
                <a:endParaRPr lang="en-US" dirty="0"/>
              </a:p>
            </p:txBody>
          </p:sp>
        </mc:Choice>
        <mc:Fallback xmlns="">
          <p:sp>
            <p:nvSpPr>
              <p:cNvPr id="10" name="TextBox 9"/>
              <p:cNvSpPr txBox="1">
                <a:spLocks noRot="1" noChangeAspect="1" noMove="1" noResize="1" noEditPoints="1" noAdjustHandles="1" noChangeArrowheads="1" noChangeShapeType="1" noTextEdit="1"/>
              </p:cNvSpPr>
              <p:nvPr/>
            </p:nvSpPr>
            <p:spPr>
              <a:xfrm>
                <a:off x="3744675" y="1417638"/>
                <a:ext cx="5039969" cy="1754326"/>
              </a:xfrm>
              <a:prstGeom prst="rect">
                <a:avLst/>
              </a:prstGeom>
              <a:blipFill>
                <a:blip r:embed="rId4"/>
                <a:stretch>
                  <a:fillRect l="-967" t="-2091" b="-4878"/>
                </a:stretch>
              </a:blipFill>
            </p:spPr>
            <p:txBody>
              <a:bodyPr/>
              <a:lstStyle/>
              <a:p>
                <a:r>
                  <a:rPr lang="en-US">
                    <a:noFill/>
                  </a:rPr>
                  <a:t> </a:t>
                </a:r>
              </a:p>
            </p:txBody>
          </p:sp>
        </mc:Fallback>
      </mc:AlternateContent>
      <p:sp>
        <p:nvSpPr>
          <p:cNvPr id="11" name="Content Placeholder 2"/>
          <p:cNvSpPr>
            <a:spLocks noGrp="1"/>
          </p:cNvSpPr>
          <p:nvPr>
            <p:ph idx="1"/>
          </p:nvPr>
        </p:nvSpPr>
        <p:spPr>
          <a:xfrm>
            <a:off x="3744675" y="3228921"/>
            <a:ext cx="4935775" cy="3026913"/>
          </a:xfrm>
          <a:noFill/>
          <a:ln cmpd="sng">
            <a:solidFill>
              <a:srgbClr val="002060"/>
            </a:solidFill>
          </a:ln>
          <a:effectLst>
            <a:glow rad="139700">
              <a:schemeClr val="accent4">
                <a:satMod val="175000"/>
                <a:alpha val="40000"/>
              </a:schemeClr>
            </a:glow>
          </a:effectLst>
        </p:spPr>
        <p:txBody>
          <a:bodyPr>
            <a:normAutofit/>
          </a:bodyPr>
          <a:lstStyle/>
          <a:p>
            <a:pPr marL="0" indent="0">
              <a:buNone/>
            </a:pPr>
            <a:r>
              <a:rPr lang="en-US" sz="1900" dirty="0" smtClean="0">
                <a:latin typeface="+mj-lt"/>
              </a:rPr>
              <a:t>Consider the problem above</a:t>
            </a:r>
            <a:endParaRPr lang="en-US" sz="1900" dirty="0">
              <a:latin typeface="+mj-lt"/>
            </a:endParaRPr>
          </a:p>
          <a:p>
            <a:r>
              <a:rPr lang="en-US" sz="1900" dirty="0" smtClean="0">
                <a:latin typeface="+mj-lt"/>
              </a:rPr>
              <a:t>We use </a:t>
            </a:r>
            <a:r>
              <a:rPr lang="en-US" sz="1900" i="1" dirty="0" smtClean="0">
                <a:latin typeface="+mj-lt"/>
              </a:rPr>
              <a:t>c = </a:t>
            </a:r>
            <a:r>
              <a:rPr lang="en-US" sz="1900" dirty="0" smtClean="0">
                <a:latin typeface="+mj-lt"/>
              </a:rPr>
              <a:t>[-400,-200,-250]. </a:t>
            </a:r>
          </a:p>
          <a:p>
            <a:r>
              <a:rPr lang="en-US" sz="1900" dirty="0">
                <a:latin typeface="+mj-lt"/>
              </a:rPr>
              <a:t>b</a:t>
            </a:r>
            <a:r>
              <a:rPr lang="en-US" sz="1900" dirty="0" smtClean="0">
                <a:latin typeface="+mj-lt"/>
              </a:rPr>
              <a:t> = [1000, 300, 625] is a list of upper bounds for the constraints </a:t>
            </a:r>
          </a:p>
          <a:p>
            <a:r>
              <a:rPr lang="en-US" sz="1900" dirty="0" smtClean="0">
                <a:latin typeface="+mj-lt"/>
              </a:rPr>
              <a:t>A = [[3, 1, 1.5], [0.8, 0.2, 0.3], [1, 1, 1]] represents the matrix for the constraints.</a:t>
            </a:r>
          </a:p>
          <a:p>
            <a:r>
              <a:rPr lang="en-US" sz="1900" dirty="0" smtClean="0">
                <a:latin typeface="+mj-lt"/>
              </a:rPr>
              <a:t>All the variables are bounded below by 0.</a:t>
            </a:r>
          </a:p>
        </p:txBody>
      </p:sp>
      <mc:AlternateContent xmlns:mc="http://schemas.openxmlformats.org/markup-compatibility/2006" xmlns:a14="http://schemas.microsoft.com/office/drawing/2010/main">
        <mc:Choice Requires="a14">
          <p:sp>
            <p:nvSpPr>
              <p:cNvPr id="15" name="TextBox 14"/>
              <p:cNvSpPr txBox="1"/>
              <p:nvPr/>
            </p:nvSpPr>
            <p:spPr>
              <a:xfrm>
                <a:off x="457200" y="1464198"/>
                <a:ext cx="3287475" cy="2850766"/>
              </a:xfrm>
              <a:prstGeom prst="rect">
                <a:avLst/>
              </a:prstGeom>
              <a:noFill/>
            </p:spPr>
            <p:txBody>
              <a:bodyPr wrap="square" rtlCol="0">
                <a:spAutoFit/>
              </a:bodyPr>
              <a:lstStyle/>
              <a:p>
                <a:r>
                  <a:rPr lang="en-US" dirty="0" smtClean="0"/>
                  <a:t>We use the </a:t>
                </a:r>
                <a:r>
                  <a:rPr lang="en-US" dirty="0" err="1" smtClean="0">
                    <a:solidFill>
                      <a:srgbClr val="0070C0"/>
                    </a:solidFill>
                    <a:latin typeface="Consolas" panose="020B0609020204030204" pitchFamily="49" charset="0"/>
                  </a:rPr>
                  <a:t>scipy.optimize</a:t>
                </a:r>
                <a:r>
                  <a:rPr lang="en-US" dirty="0" smtClean="0"/>
                  <a:t> function </a:t>
                </a:r>
                <a:r>
                  <a:rPr lang="en-US" dirty="0" err="1" smtClean="0">
                    <a:solidFill>
                      <a:srgbClr val="0070C0"/>
                    </a:solidFill>
                    <a:latin typeface="Consolas" panose="020B0609020204030204" pitchFamily="49" charset="0"/>
                  </a:rPr>
                  <a:t>linprog</a:t>
                </a:r>
                <a:r>
                  <a:rPr lang="en-US" dirty="0" smtClean="0">
                    <a:solidFill>
                      <a:srgbClr val="0070C0"/>
                    </a:solidFill>
                    <a:latin typeface="Consolas" panose="020B0609020204030204" pitchFamily="49" charset="0"/>
                  </a:rPr>
                  <a:t>.</a:t>
                </a:r>
              </a:p>
              <a:p>
                <a:endParaRPr lang="en-US" b="1" dirty="0" smtClean="0"/>
              </a:p>
              <a:p>
                <a:r>
                  <a:rPr lang="en-US" dirty="0" smtClean="0"/>
                  <a:t>Minimize </a:t>
                </a:r>
                <a14:m>
                  <m:oMath xmlns:m="http://schemas.openxmlformats.org/officeDocument/2006/math">
                    <m:r>
                      <a:rPr lang="en-US" b="0" i="0" smtClean="0">
                        <a:latin typeface="Cambria Math" panose="02040503050406030204" pitchFamily="18" charset="0"/>
                      </a:rPr>
                      <m:t>−</m:t>
                    </m:r>
                    <m:r>
                      <a:rPr lang="en-US" i="1">
                        <a:latin typeface="Cambria Math" panose="02040503050406030204" pitchFamily="18" charset="0"/>
                      </a:rPr>
                      <m:t>𝑓</m:t>
                    </m:r>
                    <m:d>
                      <m:dPr>
                        <m:ctrlPr>
                          <a:rPr lang="en-US" i="1">
                            <a:latin typeface="Cambria Math" panose="02040503050406030204" pitchFamily="18" charset="0"/>
                          </a:rPr>
                        </m:ctrlPr>
                      </m:dPr>
                      <m:e>
                        <m:r>
                          <a:rPr lang="en-US" b="1">
                            <a:latin typeface="Cambria Math" panose="02040503050406030204" pitchFamily="18" charset="0"/>
                          </a:rPr>
                          <m:t>𝐱</m:t>
                        </m:r>
                      </m:e>
                    </m:d>
                    <m:r>
                      <a:rPr lang="en-US" i="1">
                        <a:latin typeface="Cambria Math" panose="02040503050406030204" pitchFamily="18" charset="0"/>
                      </a:rPr>
                      <m:t>=</m:t>
                    </m:r>
                    <m:r>
                      <a:rPr lang="en-US" b="1" i="0" smtClean="0">
                        <a:latin typeface="Cambria Math" panose="02040503050406030204" pitchFamily="18" charset="0"/>
                      </a:rPr>
                      <m:t>−</m:t>
                    </m:r>
                    <m:r>
                      <a:rPr lang="en-US" b="1">
                        <a:latin typeface="Cambria Math" panose="02040503050406030204" pitchFamily="18" charset="0"/>
                      </a:rPr>
                      <m:t>𝐜</m:t>
                    </m:r>
                    <m:r>
                      <a:rPr lang="en-US" b="1">
                        <a:latin typeface="Cambria Math" panose="02040503050406030204" pitchFamily="18" charset="0"/>
                      </a:rPr>
                      <m:t>⋅</m:t>
                    </m:r>
                    <m:r>
                      <a:rPr lang="en-US" b="1">
                        <a:latin typeface="Cambria Math" panose="02040503050406030204" pitchFamily="18" charset="0"/>
                      </a:rPr>
                      <m:t>𝐱</m:t>
                    </m:r>
                  </m:oMath>
                </a14:m>
                <a:r>
                  <a:rPr lang="en-US" b="1" dirty="0"/>
                  <a:t> </a:t>
                </a:r>
                <a:r>
                  <a:rPr lang="en-US" dirty="0"/>
                  <a:t>subject to</a:t>
                </a:r>
              </a:p>
              <a:p>
                <a:r>
                  <a:rPr lang="en-US" b="1" dirty="0" smtClean="0"/>
                  <a:t>	</a:t>
                </a:r>
                <a:r>
                  <a:rPr lang="en-US" b="1" dirty="0"/>
                  <a:t>		 </a:t>
                </a:r>
                <a14:m>
                  <m:oMath xmlns:m="http://schemas.openxmlformats.org/officeDocument/2006/math">
                    <m:r>
                      <a:rPr lang="en-US" b="1">
                        <a:latin typeface="Cambria Math" panose="02040503050406030204" pitchFamily="18" charset="0"/>
                      </a:rPr>
                      <m:t>𝐀𝐱</m:t>
                    </m:r>
                    <m:r>
                      <a:rPr lang="en-US" b="1" i="1">
                        <a:latin typeface="Cambria Math" panose="02040503050406030204" pitchFamily="18" charset="0"/>
                      </a:rPr>
                      <m:t>≤</m:t>
                    </m:r>
                    <m:r>
                      <a:rPr lang="en-US" b="1">
                        <a:latin typeface="Cambria Math" panose="02040503050406030204" pitchFamily="18" charset="0"/>
                      </a:rPr>
                      <m:t>𝐛</m:t>
                    </m:r>
                  </m:oMath>
                </a14:m>
                <a:r>
                  <a:rPr lang="en-US" b="1" dirty="0">
                    <a:latin typeface="Cambria Math" panose="02040503050406030204" pitchFamily="18" charset="0"/>
                  </a:rPr>
                  <a:t/>
                </a:r>
                <a:br>
                  <a:rPr lang="en-US" b="1" dirty="0">
                    <a:latin typeface="Cambria Math" panose="02040503050406030204" pitchFamily="18" charset="0"/>
                  </a:rPr>
                </a:br>
                <a:r>
                  <a:rPr lang="en-US" b="1" dirty="0">
                    <a:latin typeface="Cambria Math" panose="02040503050406030204" pitchFamily="18" charset="0"/>
                  </a:rPr>
                  <a:t>	</a:t>
                </a:r>
                <a:r>
                  <a:rPr lang="en-US" b="1" dirty="0" smtClean="0">
                    <a:latin typeface="Cambria Math" panose="02040503050406030204" pitchFamily="18" charset="0"/>
                  </a:rPr>
                  <a:t>	</a:t>
                </a:r>
                <a:r>
                  <a:rPr lang="en-US" b="1" dirty="0">
                    <a:latin typeface="Cambria Math" panose="02040503050406030204" pitchFamily="18" charset="0"/>
                  </a:rPr>
                  <a:t>	  </a:t>
                </a:r>
                <a14:m>
                  <m:oMath xmlns:m="http://schemas.openxmlformats.org/officeDocument/2006/math">
                    <m:r>
                      <a:rPr lang="en-US" b="1">
                        <a:latin typeface="Cambria Math" panose="02040503050406030204" pitchFamily="18" charset="0"/>
                      </a:rPr>
                      <m:t>𝐱</m:t>
                    </m:r>
                    <m:r>
                      <a:rPr lang="en-US" b="1" i="1">
                        <a:latin typeface="Cambria Math" panose="02040503050406030204" pitchFamily="18" charset="0"/>
                      </a:rPr>
                      <m:t>≥</m:t>
                    </m:r>
                  </m:oMath>
                </a14:m>
                <a:r>
                  <a:rPr lang="en-US" b="1" dirty="0"/>
                  <a:t> 0</a:t>
                </a:r>
              </a:p>
              <a:p>
                <a:r>
                  <a:rPr lang="en-US" dirty="0" smtClean="0"/>
                  <a:t>We then take the result and negate it.        </a:t>
                </a:r>
                <a:br>
                  <a:rPr lang="en-US" dirty="0" smtClean="0"/>
                </a:br>
                <a:r>
                  <a:rPr lang="en-US" b="1" u="sng" dirty="0" smtClean="0">
                    <a:solidFill>
                      <a:srgbClr val="00B050"/>
                    </a:solidFill>
                  </a:rPr>
                  <a:t>Python: lpfarm.py</a:t>
                </a:r>
                <a:endParaRPr lang="en-US" b="1" u="sng" dirty="0">
                  <a:solidFill>
                    <a:srgbClr val="00B050"/>
                  </a:solidFill>
                </a:endParaRPr>
              </a:p>
            </p:txBody>
          </p:sp>
        </mc:Choice>
        <mc:Fallback xmlns="">
          <p:sp>
            <p:nvSpPr>
              <p:cNvPr id="15" name="TextBox 14"/>
              <p:cNvSpPr txBox="1">
                <a:spLocks noRot="1" noChangeAspect="1" noMove="1" noResize="1" noEditPoints="1" noAdjustHandles="1" noChangeArrowheads="1" noChangeShapeType="1" noTextEdit="1"/>
              </p:cNvSpPr>
              <p:nvPr/>
            </p:nvSpPr>
            <p:spPr>
              <a:xfrm>
                <a:off x="457200" y="1464198"/>
                <a:ext cx="3287475" cy="2850766"/>
              </a:xfrm>
              <a:prstGeom prst="rect">
                <a:avLst/>
              </a:prstGeom>
              <a:blipFill>
                <a:blip r:embed="rId5"/>
                <a:stretch>
                  <a:fillRect l="-1484" t="-1068" b="-2778"/>
                </a:stretch>
              </a:blipFill>
            </p:spPr>
            <p:txBody>
              <a:bodyPr/>
              <a:lstStyle/>
              <a:p>
                <a:r>
                  <a:rPr lang="en-US">
                    <a:noFill/>
                  </a:rPr>
                  <a:t> </a:t>
                </a:r>
              </a:p>
            </p:txBody>
          </p:sp>
        </mc:Fallback>
      </mc:AlternateContent>
    </p:spTree>
    <p:extLst>
      <p:ext uri="{BB962C8B-B14F-4D97-AF65-F5344CB8AC3E}">
        <p14:creationId xmlns:p14="http://schemas.microsoft.com/office/powerpoint/2010/main" val="1874787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animEffect transition="in" filter="fade">
                                      <p:cBhvr>
                                        <p:cTn id="7" dur="500"/>
                                        <p:tgtEl>
                                          <p:spTgt spid="1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11">
                                            <p:txEl>
                                              <p:pRg st="2" end="2"/>
                                            </p:txEl>
                                          </p:spTgt>
                                        </p:tgtEl>
                                        <p:attrNameLst>
                                          <p:attrName>style.visibility</p:attrName>
                                        </p:attrNameLst>
                                      </p:cBhvr>
                                      <p:to>
                                        <p:strVal val="visible"/>
                                      </p:to>
                                    </p:set>
                                    <p:animEffect transition="in" filter="fade">
                                      <p:cBhvr>
                                        <p:cTn id="12" dur="1000"/>
                                        <p:tgtEl>
                                          <p:spTgt spid="11">
                                            <p:txEl>
                                              <p:pRg st="2" end="2"/>
                                            </p:txEl>
                                          </p:spTgt>
                                        </p:tgtEl>
                                      </p:cBhvr>
                                    </p:animEffect>
                                    <p:anim calcmode="lin" valueType="num">
                                      <p:cBhvr>
                                        <p:cTn id="13" dur="1000" fill="hold"/>
                                        <p:tgtEl>
                                          <p:spTgt spid="11">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11">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11">
                                            <p:txEl>
                                              <p:pRg st="3" end="3"/>
                                            </p:txEl>
                                          </p:spTgt>
                                        </p:tgtEl>
                                        <p:attrNameLst>
                                          <p:attrName>style.visibility</p:attrName>
                                        </p:attrNameLst>
                                      </p:cBhvr>
                                      <p:to>
                                        <p:strVal val="visible"/>
                                      </p:to>
                                    </p:set>
                                    <p:animEffect transition="in" filter="fade">
                                      <p:cBhvr>
                                        <p:cTn id="19" dur="1000"/>
                                        <p:tgtEl>
                                          <p:spTgt spid="11">
                                            <p:txEl>
                                              <p:pRg st="3" end="3"/>
                                            </p:txEl>
                                          </p:spTgt>
                                        </p:tgtEl>
                                      </p:cBhvr>
                                    </p:animEffect>
                                    <p:anim calcmode="lin" valueType="num">
                                      <p:cBhvr>
                                        <p:cTn id="20" dur="1000" fill="hold"/>
                                        <p:tgtEl>
                                          <p:spTgt spid="11">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11">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11">
                                            <p:txEl>
                                              <p:pRg st="4" end="4"/>
                                            </p:txEl>
                                          </p:spTgt>
                                        </p:tgtEl>
                                        <p:attrNameLst>
                                          <p:attrName>style.visibility</p:attrName>
                                        </p:attrNameLst>
                                      </p:cBhvr>
                                      <p:to>
                                        <p:strVal val="visible"/>
                                      </p:to>
                                    </p:set>
                                    <p:animEffect transition="in" filter="fade">
                                      <p:cBhvr>
                                        <p:cTn id="26" dur="1000"/>
                                        <p:tgtEl>
                                          <p:spTgt spid="11">
                                            <p:txEl>
                                              <p:pRg st="4" end="4"/>
                                            </p:txEl>
                                          </p:spTgt>
                                        </p:tgtEl>
                                      </p:cBhvr>
                                    </p:animEffect>
                                    <p:anim calcmode="lin" valueType="num">
                                      <p:cBhvr>
                                        <p:cTn id="27" dur="1000" fill="hold"/>
                                        <p:tgtEl>
                                          <p:spTgt spid="11">
                                            <p:txEl>
                                              <p:pRg st="4" end="4"/>
                                            </p:txEl>
                                          </p:spTgt>
                                        </p:tgtEl>
                                        <p:attrNameLst>
                                          <p:attrName>ppt_x</p:attrName>
                                        </p:attrNameLst>
                                      </p:cBhvr>
                                      <p:tavLst>
                                        <p:tav tm="0">
                                          <p:val>
                                            <p:strVal val="#ppt_x"/>
                                          </p:val>
                                        </p:tav>
                                        <p:tav tm="100000">
                                          <p:val>
                                            <p:strVal val="#ppt_x"/>
                                          </p:val>
                                        </p:tav>
                                      </p:tavLst>
                                    </p:anim>
                                    <p:anim calcmode="lin" valueType="num">
                                      <p:cBhvr>
                                        <p:cTn id="28" dur="1000" fill="hold"/>
                                        <p:tgtEl>
                                          <p:spTgt spid="11">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dirty="0" smtClean="0">
                <a:solidFill>
                  <a:schemeClr val="bg1"/>
                </a:solidFill>
              </a:rPr>
              <a:t>Step 4: Solve the Problem</a:t>
            </a:r>
            <a:endParaRPr lang="en-US" sz="3900" dirty="0">
              <a:solidFill>
                <a:schemeClr val="bg1"/>
              </a:solidFill>
            </a:endParaRP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Image result for brian beaver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12" name="TextBox 11"/>
              <p:cNvSpPr txBox="1"/>
              <p:nvPr/>
            </p:nvSpPr>
            <p:spPr>
              <a:xfrm>
                <a:off x="454024" y="1458986"/>
                <a:ext cx="8226425" cy="1107996"/>
              </a:xfrm>
              <a:prstGeom prst="rect">
                <a:avLst/>
              </a:prstGeom>
              <a:noFill/>
            </p:spPr>
            <p:txBody>
              <a:bodyPr wrap="square" rtlCol="0">
                <a:spAutoFit/>
              </a:bodyPr>
              <a:lstStyle/>
              <a:p>
                <a:r>
                  <a:rPr lang="en-US" sz="2200" dirty="0" smtClean="0"/>
                  <a:t>The output from our program tells us that the maximum occurs at</a:t>
                </a:r>
              </a:p>
              <a:p>
                <a14:m>
                  <m:oMath xmlns:m="http://schemas.openxmlformats.org/officeDocument/2006/math">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𝑥</m:t>
                        </m:r>
                      </m:e>
                      <m:sub>
                        <m:r>
                          <a:rPr lang="en-US" sz="2200" b="0" i="1" smtClean="0">
                            <a:latin typeface="Cambria Math" panose="02040503050406030204" pitchFamily="18" charset="0"/>
                          </a:rPr>
                          <m:t>1</m:t>
                        </m:r>
                      </m:sub>
                    </m:sSub>
                    <m:r>
                      <a:rPr lang="en-US" sz="2200" b="0" i="1" smtClean="0">
                        <a:latin typeface="Cambria Math" panose="02040503050406030204" pitchFamily="18" charset="0"/>
                      </a:rPr>
                      <m:t>=187.5 </m:t>
                    </m:r>
                  </m:oMath>
                </a14:m>
                <a:r>
                  <a:rPr lang="en-US" sz="2200" dirty="0" smtClean="0"/>
                  <a:t>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𝑥</m:t>
                        </m:r>
                      </m:e>
                      <m:sub>
                        <m:r>
                          <a:rPr lang="en-US" sz="2200" b="0" i="1" smtClean="0">
                            <a:latin typeface="Cambria Math" panose="02040503050406030204" pitchFamily="18" charset="0"/>
                          </a:rPr>
                          <m:t>2</m:t>
                        </m:r>
                      </m:sub>
                    </m:sSub>
                    <m:r>
                      <a:rPr lang="en-US" sz="2200" b="0" i="1" smtClean="0">
                        <a:latin typeface="Cambria Math" panose="02040503050406030204" pitchFamily="18" charset="0"/>
                      </a:rPr>
                      <m:t>=437.5</m:t>
                    </m:r>
                    <m:r>
                      <a:rPr lang="en-US" sz="2200" i="1">
                        <a:latin typeface="Cambria Math" panose="02040503050406030204" pitchFamily="18" charset="0"/>
                      </a:rPr>
                      <m:t> </m:t>
                    </m:r>
                  </m:oMath>
                </a14:m>
                <a:r>
                  <a:rPr lang="en-US" sz="2200" dirty="0" smtClean="0"/>
                  <a:t>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𝑥</m:t>
                        </m:r>
                      </m:e>
                      <m:sub>
                        <m:r>
                          <a:rPr lang="en-US" sz="2200" b="0" i="1" smtClean="0">
                            <a:latin typeface="Cambria Math" panose="02040503050406030204" pitchFamily="18" charset="0"/>
                          </a:rPr>
                          <m:t>3</m:t>
                        </m:r>
                      </m:sub>
                    </m:sSub>
                    <m:r>
                      <a:rPr lang="en-US" sz="2200" i="1">
                        <a:latin typeface="Cambria Math" panose="02040503050406030204" pitchFamily="18" charset="0"/>
                      </a:rPr>
                      <m:t>=</m:t>
                    </m:r>
                    <m:r>
                      <a:rPr lang="en-US" sz="2200" b="0" i="1" smtClean="0">
                        <a:latin typeface="Cambria Math" panose="02040503050406030204" pitchFamily="18" charset="0"/>
                      </a:rPr>
                      <m:t>0</m:t>
                    </m:r>
                    <m:r>
                      <a:rPr lang="en-US" sz="2200" i="1">
                        <a:latin typeface="Cambria Math" panose="02040503050406030204" pitchFamily="18" charset="0"/>
                      </a:rPr>
                      <m:t> </m:t>
                    </m:r>
                  </m:oMath>
                </a14:m>
                <a:r>
                  <a:rPr lang="en-US" sz="2200" dirty="0" smtClean="0"/>
                  <a:t>     </a:t>
                </a:r>
              </a:p>
              <a:p>
                <a:r>
                  <a:rPr lang="en-US" sz="2200" dirty="0" smtClean="0"/>
                  <a:t>giving us an optimal solution of </a:t>
                </a:r>
                <a14:m>
                  <m:oMath xmlns:m="http://schemas.openxmlformats.org/officeDocument/2006/math">
                    <m:r>
                      <a:rPr lang="en-US" sz="2200" b="0" i="1" smtClean="0">
                        <a:latin typeface="Cambria Math" panose="02040503050406030204" pitchFamily="18" charset="0"/>
                      </a:rPr>
                      <m:t>𝑧</m:t>
                    </m:r>
                    <m:r>
                      <a:rPr lang="en-US" sz="2200" b="0" i="1" smtClean="0">
                        <a:latin typeface="Cambria Math" panose="02040503050406030204" pitchFamily="18" charset="0"/>
                      </a:rPr>
                      <m:t>=162,500.</m:t>
                    </m:r>
                  </m:oMath>
                </a14:m>
                <a:endParaRPr lang="en-US" sz="2200" dirty="0"/>
              </a:p>
            </p:txBody>
          </p:sp>
        </mc:Choice>
        <mc:Fallback xmlns="">
          <p:sp>
            <p:nvSpPr>
              <p:cNvPr id="12" name="TextBox 11"/>
              <p:cNvSpPr txBox="1">
                <a:spLocks noRot="1" noChangeAspect="1" noMove="1" noResize="1" noEditPoints="1" noAdjustHandles="1" noChangeArrowheads="1" noChangeShapeType="1" noTextEdit="1"/>
              </p:cNvSpPr>
              <p:nvPr/>
            </p:nvSpPr>
            <p:spPr>
              <a:xfrm>
                <a:off x="454024" y="1458986"/>
                <a:ext cx="8226425" cy="1107996"/>
              </a:xfrm>
              <a:prstGeom prst="rect">
                <a:avLst/>
              </a:prstGeom>
              <a:blipFill>
                <a:blip r:embed="rId4"/>
                <a:stretch>
                  <a:fillRect l="-963" t="-3297" b="-1044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460375" y="3219494"/>
                <a:ext cx="8226425" cy="769441"/>
              </a:xfrm>
              <a:prstGeom prst="rect">
                <a:avLst/>
              </a:prstGeom>
              <a:noFill/>
            </p:spPr>
            <p:txBody>
              <a:bodyPr wrap="square" rtlCol="0">
                <a:spAutoFit/>
              </a:bodyPr>
              <a:lstStyle/>
              <a:p>
                <a:r>
                  <a:rPr lang="en-US" sz="2200" dirty="0" smtClean="0"/>
                  <a:t>We also have the value of the slack variables:</a:t>
                </a:r>
              </a:p>
              <a:p>
                <a14:m>
                  <m:oMath xmlns:m="http://schemas.openxmlformats.org/officeDocument/2006/math">
                    <m:sSub>
                      <m:sSubPr>
                        <m:ctrlPr>
                          <a:rPr lang="en-US" sz="2200" i="1">
                            <a:latin typeface="Cambria Math" panose="02040503050406030204" pitchFamily="18" charset="0"/>
                          </a:rPr>
                        </m:ctrlPr>
                      </m:sSubPr>
                      <m:e>
                        <m:r>
                          <a:rPr lang="en-US" sz="2200" b="0" i="1" smtClean="0">
                            <a:latin typeface="Cambria Math" panose="02040503050406030204" pitchFamily="18" charset="0"/>
                          </a:rPr>
                          <m:t>𝑠</m:t>
                        </m:r>
                      </m:e>
                      <m:sub>
                        <m:r>
                          <a:rPr lang="en-US" sz="2200" i="1">
                            <a:latin typeface="Cambria Math" panose="02040503050406030204" pitchFamily="18" charset="0"/>
                          </a:rPr>
                          <m:t>1</m:t>
                        </m:r>
                      </m:sub>
                    </m:sSub>
                    <m:r>
                      <a:rPr lang="en-US" sz="2200" i="1">
                        <a:latin typeface="Cambria Math" panose="02040503050406030204" pitchFamily="18" charset="0"/>
                      </a:rPr>
                      <m:t>=</m:t>
                    </m:r>
                    <m:r>
                      <a:rPr lang="en-US" sz="2200" b="0" i="1" smtClean="0">
                        <a:latin typeface="Cambria Math" panose="02040503050406030204" pitchFamily="18" charset="0"/>
                      </a:rPr>
                      <m:t>0</m:t>
                    </m:r>
                    <m:r>
                      <a:rPr lang="en-US" sz="2200" i="1">
                        <a:latin typeface="Cambria Math" panose="02040503050406030204" pitchFamily="18" charset="0"/>
                      </a:rPr>
                      <m:t> </m:t>
                    </m:r>
                  </m:oMath>
                </a14:m>
                <a:r>
                  <a:rPr lang="en-US" sz="2200" dirty="0"/>
                  <a:t>		</a:t>
                </a:r>
                <a14:m>
                  <m:oMath xmlns:m="http://schemas.openxmlformats.org/officeDocument/2006/math">
                    <m:sSub>
                      <m:sSubPr>
                        <m:ctrlPr>
                          <a:rPr lang="en-US" sz="2200" i="1">
                            <a:latin typeface="Cambria Math" panose="02040503050406030204" pitchFamily="18" charset="0"/>
                          </a:rPr>
                        </m:ctrlPr>
                      </m:sSubPr>
                      <m:e>
                        <m:r>
                          <a:rPr lang="en-US" sz="2200" b="0" i="1" smtClean="0">
                            <a:latin typeface="Cambria Math" panose="02040503050406030204" pitchFamily="18" charset="0"/>
                          </a:rPr>
                          <m:t>𝑠</m:t>
                        </m:r>
                      </m:e>
                      <m:sub>
                        <m:r>
                          <a:rPr lang="en-US" sz="2200" i="1">
                            <a:latin typeface="Cambria Math" panose="02040503050406030204" pitchFamily="18" charset="0"/>
                          </a:rPr>
                          <m:t>2</m:t>
                        </m:r>
                      </m:sub>
                    </m:sSub>
                    <m:r>
                      <a:rPr lang="en-US" sz="2200" i="1">
                        <a:latin typeface="Cambria Math" panose="02040503050406030204" pitchFamily="18" charset="0"/>
                      </a:rPr>
                      <m:t>=</m:t>
                    </m:r>
                    <m:r>
                      <a:rPr lang="en-US" sz="2200" b="0" i="1" smtClean="0">
                        <a:latin typeface="Cambria Math" panose="02040503050406030204" pitchFamily="18" charset="0"/>
                      </a:rPr>
                      <m:t>62.</m:t>
                    </m:r>
                    <m:r>
                      <a:rPr lang="en-US" sz="2200" i="1">
                        <a:latin typeface="Cambria Math" panose="02040503050406030204" pitchFamily="18" charset="0"/>
                      </a:rPr>
                      <m:t>5 </m:t>
                    </m:r>
                  </m:oMath>
                </a14:m>
                <a:r>
                  <a:rPr lang="en-US" sz="2200" dirty="0"/>
                  <a:t>		</a:t>
                </a:r>
                <a14:m>
                  <m:oMath xmlns:m="http://schemas.openxmlformats.org/officeDocument/2006/math">
                    <m:sSub>
                      <m:sSubPr>
                        <m:ctrlPr>
                          <a:rPr lang="en-US" sz="2200" i="1">
                            <a:latin typeface="Cambria Math" panose="02040503050406030204" pitchFamily="18" charset="0"/>
                          </a:rPr>
                        </m:ctrlPr>
                      </m:sSubPr>
                      <m:e>
                        <m:r>
                          <a:rPr lang="en-US" sz="2200" b="0" i="1" smtClean="0">
                            <a:latin typeface="Cambria Math" panose="02040503050406030204" pitchFamily="18" charset="0"/>
                          </a:rPr>
                          <m:t>𝑠</m:t>
                        </m:r>
                      </m:e>
                      <m:sub>
                        <m:r>
                          <a:rPr lang="en-US" sz="2200" i="1">
                            <a:latin typeface="Cambria Math" panose="02040503050406030204" pitchFamily="18" charset="0"/>
                          </a:rPr>
                          <m:t>3</m:t>
                        </m:r>
                      </m:sub>
                    </m:sSub>
                    <m:r>
                      <a:rPr lang="en-US" sz="2200" i="1">
                        <a:latin typeface="Cambria Math" panose="02040503050406030204" pitchFamily="18" charset="0"/>
                      </a:rPr>
                      <m:t>=0</m:t>
                    </m:r>
                  </m:oMath>
                </a14:m>
                <a:endParaRPr lang="en-US" sz="2200" dirty="0" smtClean="0"/>
              </a:p>
            </p:txBody>
          </p:sp>
        </mc:Choice>
        <mc:Fallback xmlns="">
          <p:sp>
            <p:nvSpPr>
              <p:cNvPr id="14" name="TextBox 13"/>
              <p:cNvSpPr txBox="1">
                <a:spLocks noRot="1" noChangeAspect="1" noMove="1" noResize="1" noEditPoints="1" noAdjustHandles="1" noChangeArrowheads="1" noChangeShapeType="1" noTextEdit="1"/>
              </p:cNvSpPr>
              <p:nvPr/>
            </p:nvSpPr>
            <p:spPr>
              <a:xfrm>
                <a:off x="460375" y="3219494"/>
                <a:ext cx="8226425" cy="769441"/>
              </a:xfrm>
              <a:prstGeom prst="rect">
                <a:avLst/>
              </a:prstGeom>
              <a:blipFill>
                <a:blip r:embed="rId5"/>
                <a:stretch>
                  <a:fillRect l="-964" t="-5556"/>
                </a:stretch>
              </a:blipFill>
            </p:spPr>
            <p:txBody>
              <a:bodyPr/>
              <a:lstStyle/>
              <a:p>
                <a:r>
                  <a:rPr lang="en-US">
                    <a:noFill/>
                  </a:rPr>
                  <a:t> </a:t>
                </a:r>
              </a:p>
            </p:txBody>
          </p:sp>
        </mc:Fallback>
      </mc:AlternateContent>
    </p:spTree>
    <p:extLst>
      <p:ext uri="{BB962C8B-B14F-4D97-AF65-F5344CB8AC3E}">
        <p14:creationId xmlns:p14="http://schemas.microsoft.com/office/powerpoint/2010/main" val="2386676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dirty="0" smtClean="0">
                <a:solidFill>
                  <a:schemeClr val="bg1"/>
                </a:solidFill>
              </a:rPr>
              <a:t>Step 5: Answer the question</a:t>
            </a:r>
            <a:endParaRPr lang="en-US" sz="3900" dirty="0">
              <a:solidFill>
                <a:schemeClr val="bg1"/>
              </a:solidFill>
            </a:endParaRP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Image result for brian beaver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12" name="TextBox 11"/>
              <p:cNvSpPr txBox="1"/>
              <p:nvPr/>
            </p:nvSpPr>
            <p:spPr>
              <a:xfrm>
                <a:off x="454025" y="1458986"/>
                <a:ext cx="4430210" cy="3139321"/>
              </a:xfrm>
              <a:prstGeom prst="rect">
                <a:avLst/>
              </a:prstGeom>
              <a:noFill/>
            </p:spPr>
            <p:txBody>
              <a:bodyPr wrap="square" rtlCol="0">
                <a:spAutoFit/>
              </a:bodyPr>
              <a:lstStyle/>
              <a:p>
                <a:r>
                  <a:rPr lang="en-US" sz="2200" dirty="0" smtClean="0"/>
                  <a:t>From Step 4 we have</a:t>
                </a:r>
              </a:p>
              <a:p>
                <a:pPr/>
                <a14:m>
                  <m:oMathPara xmlns:m="http://schemas.openxmlformats.org/officeDocument/2006/math">
                    <m:oMathParaPr>
                      <m:jc m:val="centerGroup"/>
                    </m:oMathParaPr>
                    <m:oMath xmlns:m="http://schemas.openxmlformats.org/officeDocument/2006/math">
                      <m:sSub>
                        <m:sSubPr>
                          <m:ctrlPr>
                            <a:rPr lang="en-US" sz="2200" b="0" i="1" dirty="0" smtClean="0">
                              <a:latin typeface="Cambria Math" panose="02040503050406030204" pitchFamily="18" charset="0"/>
                            </a:rPr>
                          </m:ctrlPr>
                        </m:sSubPr>
                        <m:e>
                          <m:r>
                            <a:rPr lang="en-US" sz="2200" b="0" i="1" dirty="0" smtClean="0">
                              <a:latin typeface="Cambria Math" panose="02040503050406030204" pitchFamily="18" charset="0"/>
                            </a:rPr>
                            <m:t>𝑥</m:t>
                          </m:r>
                        </m:e>
                        <m:sub>
                          <m:r>
                            <a:rPr lang="en-US" sz="2200" b="0" i="1" dirty="0" smtClean="0">
                              <a:latin typeface="Cambria Math" panose="02040503050406030204" pitchFamily="18" charset="0"/>
                            </a:rPr>
                            <m:t>1</m:t>
                          </m:r>
                        </m:sub>
                      </m:sSub>
                      <m:r>
                        <a:rPr lang="en-US" sz="2200" b="0" i="1" dirty="0" smtClean="0">
                          <a:latin typeface="Cambria Math" panose="02040503050406030204" pitchFamily="18" charset="0"/>
                        </a:rPr>
                        <m:t>=187.5 </m:t>
                      </m:r>
                    </m:oMath>
                  </m:oMathPara>
                </a14:m>
                <a:endParaRPr lang="en-US" sz="2200" dirty="0" smtClean="0"/>
              </a:p>
              <a:p>
                <a:pPr/>
                <a14:m>
                  <m:oMathPara xmlns:m="http://schemas.openxmlformats.org/officeDocument/2006/math">
                    <m:oMathParaPr>
                      <m:jc m:val="centerGroup"/>
                    </m:oMathParaPr>
                    <m:oMath xmlns:m="http://schemas.openxmlformats.org/officeDocument/2006/math">
                      <m:sSub>
                        <m:sSubPr>
                          <m:ctrlPr>
                            <a:rPr lang="en-US" sz="2200" i="1" dirty="0" smtClean="0">
                              <a:latin typeface="Cambria Math" panose="02040503050406030204" pitchFamily="18" charset="0"/>
                            </a:rPr>
                          </m:ctrlPr>
                        </m:sSubPr>
                        <m:e>
                          <m:r>
                            <a:rPr lang="en-US" sz="2200" i="1" dirty="0" smtClean="0">
                              <a:latin typeface="Cambria Math" panose="02040503050406030204" pitchFamily="18" charset="0"/>
                            </a:rPr>
                            <m:t>𝑥</m:t>
                          </m:r>
                        </m:e>
                        <m:sub>
                          <m:r>
                            <a:rPr lang="en-US" sz="2200" b="0" i="1" dirty="0" smtClean="0">
                              <a:latin typeface="Cambria Math" panose="02040503050406030204" pitchFamily="18" charset="0"/>
                            </a:rPr>
                            <m:t>2</m:t>
                          </m:r>
                        </m:sub>
                      </m:sSub>
                      <m:r>
                        <a:rPr lang="en-US" sz="2200" b="0" i="1" dirty="0" smtClean="0">
                          <a:latin typeface="Cambria Math" panose="02040503050406030204" pitchFamily="18" charset="0"/>
                        </a:rPr>
                        <m:t>=437.5</m:t>
                      </m:r>
                      <m:r>
                        <a:rPr lang="en-US" sz="2200" i="1" dirty="0" smtClean="0">
                          <a:latin typeface="Cambria Math" panose="02040503050406030204" pitchFamily="18" charset="0"/>
                        </a:rPr>
                        <m:t> </m:t>
                      </m:r>
                    </m:oMath>
                    <m:oMath xmlns:m="http://schemas.openxmlformats.org/officeDocument/2006/math">
                      <m:sSub>
                        <m:sSubPr>
                          <m:ctrlPr>
                            <a:rPr lang="en-US" sz="2200" i="1" dirty="0" smtClean="0">
                              <a:latin typeface="Cambria Math" panose="02040503050406030204" pitchFamily="18" charset="0"/>
                            </a:rPr>
                          </m:ctrlPr>
                        </m:sSubPr>
                        <m:e>
                          <m:r>
                            <a:rPr lang="en-US" sz="2200" i="1" dirty="0" smtClean="0">
                              <a:latin typeface="Cambria Math" panose="02040503050406030204" pitchFamily="18" charset="0"/>
                            </a:rPr>
                            <m:t>𝑥</m:t>
                          </m:r>
                        </m:e>
                        <m:sub>
                          <m:r>
                            <a:rPr lang="en-US" sz="2200" b="0" i="1" dirty="0" smtClean="0">
                              <a:latin typeface="Cambria Math" panose="02040503050406030204" pitchFamily="18" charset="0"/>
                            </a:rPr>
                            <m:t>3</m:t>
                          </m:r>
                        </m:sub>
                      </m:sSub>
                      <m:r>
                        <a:rPr lang="en-US" sz="2200" i="1" dirty="0" smtClean="0">
                          <a:latin typeface="Cambria Math" panose="02040503050406030204" pitchFamily="18" charset="0"/>
                        </a:rPr>
                        <m:t>=</m:t>
                      </m:r>
                      <m:r>
                        <a:rPr lang="en-US" sz="2200" b="0" i="1" dirty="0" smtClean="0">
                          <a:latin typeface="Cambria Math" panose="02040503050406030204" pitchFamily="18" charset="0"/>
                        </a:rPr>
                        <m:t>0</m:t>
                      </m:r>
                      <m:r>
                        <a:rPr lang="en-US" sz="2200" i="1" dirty="0" smtClean="0">
                          <a:latin typeface="Cambria Math" panose="02040503050406030204" pitchFamily="18" charset="0"/>
                        </a:rPr>
                        <m:t> </m:t>
                      </m:r>
                    </m:oMath>
                  </m:oMathPara>
                </a14:m>
                <a:endParaRPr lang="en-US" sz="2200" dirty="0" smtClean="0"/>
              </a:p>
              <a:p>
                <a:pPr/>
                <a14:m>
                  <m:oMathPara xmlns:m="http://schemas.openxmlformats.org/officeDocument/2006/math">
                    <m:oMathParaPr>
                      <m:jc m:val="centerGroup"/>
                    </m:oMathParaPr>
                    <m:oMath xmlns:m="http://schemas.openxmlformats.org/officeDocument/2006/math">
                      <m:r>
                        <a:rPr lang="en-US" sz="2200" b="0" i="1" dirty="0" smtClean="0">
                          <a:latin typeface="Cambria Math" panose="02040503050406030204" pitchFamily="18" charset="0"/>
                        </a:rPr>
                        <m:t>𝑦</m:t>
                      </m:r>
                      <m:r>
                        <a:rPr lang="en-US" sz="2200" b="0" i="1" dirty="0" smtClean="0">
                          <a:latin typeface="Cambria Math" panose="02040503050406030204" pitchFamily="18" charset="0"/>
                        </a:rPr>
                        <m:t>=162,500</m:t>
                      </m:r>
                    </m:oMath>
                    <m:oMath xmlns:m="http://schemas.openxmlformats.org/officeDocument/2006/math">
                      <m:sSub>
                        <m:sSubPr>
                          <m:ctrlPr>
                            <a:rPr lang="en-US" sz="2200" i="1" dirty="0" smtClean="0">
                              <a:latin typeface="Cambria Math" panose="02040503050406030204" pitchFamily="18" charset="0"/>
                            </a:rPr>
                          </m:ctrlPr>
                        </m:sSubPr>
                        <m:e>
                          <m:r>
                            <a:rPr lang="en-US" sz="2200" i="1" dirty="0" smtClean="0">
                              <a:latin typeface="Cambria Math" panose="02040503050406030204" pitchFamily="18" charset="0"/>
                            </a:rPr>
                            <m:t>𝑠</m:t>
                          </m:r>
                        </m:e>
                        <m:sub>
                          <m:r>
                            <a:rPr lang="en-US" sz="2200" i="1" dirty="0" smtClean="0">
                              <a:latin typeface="Cambria Math" panose="02040503050406030204" pitchFamily="18" charset="0"/>
                            </a:rPr>
                            <m:t>1</m:t>
                          </m:r>
                        </m:sub>
                      </m:sSub>
                      <m:r>
                        <a:rPr lang="en-US" sz="2200" i="1" dirty="0" smtClean="0">
                          <a:latin typeface="Cambria Math" panose="02040503050406030204" pitchFamily="18" charset="0"/>
                        </a:rPr>
                        <m:t>=0 </m:t>
                      </m:r>
                    </m:oMath>
                    <m:oMath xmlns:m="http://schemas.openxmlformats.org/officeDocument/2006/math">
                      <m:sSub>
                        <m:sSubPr>
                          <m:ctrlPr>
                            <a:rPr lang="en-US" sz="2200" i="1" dirty="0" smtClean="0">
                              <a:latin typeface="Cambria Math" panose="02040503050406030204" pitchFamily="18" charset="0"/>
                            </a:rPr>
                          </m:ctrlPr>
                        </m:sSubPr>
                        <m:e>
                          <m:r>
                            <a:rPr lang="en-US" sz="2200" i="1" dirty="0" smtClean="0">
                              <a:latin typeface="Cambria Math" panose="02040503050406030204" pitchFamily="18" charset="0"/>
                            </a:rPr>
                            <m:t>𝑠</m:t>
                          </m:r>
                        </m:e>
                        <m:sub>
                          <m:r>
                            <a:rPr lang="en-US" sz="2200" i="1" dirty="0" smtClean="0">
                              <a:latin typeface="Cambria Math" panose="02040503050406030204" pitchFamily="18" charset="0"/>
                            </a:rPr>
                            <m:t>2</m:t>
                          </m:r>
                        </m:sub>
                      </m:sSub>
                      <m:r>
                        <a:rPr lang="en-US" sz="2200" i="1" dirty="0" smtClean="0">
                          <a:latin typeface="Cambria Math" panose="02040503050406030204" pitchFamily="18" charset="0"/>
                        </a:rPr>
                        <m:t>=62.5 </m:t>
                      </m:r>
                    </m:oMath>
                    <m:oMath xmlns:m="http://schemas.openxmlformats.org/officeDocument/2006/math">
                      <m:sSub>
                        <m:sSubPr>
                          <m:ctrlPr>
                            <a:rPr lang="en-US" sz="2200" i="1" dirty="0" smtClean="0">
                              <a:latin typeface="Cambria Math" panose="02040503050406030204" pitchFamily="18" charset="0"/>
                            </a:rPr>
                          </m:ctrlPr>
                        </m:sSubPr>
                        <m:e>
                          <m:r>
                            <a:rPr lang="en-US" sz="2200" i="1" dirty="0" smtClean="0">
                              <a:latin typeface="Cambria Math" panose="02040503050406030204" pitchFamily="18" charset="0"/>
                            </a:rPr>
                            <m:t>𝑠</m:t>
                          </m:r>
                        </m:e>
                        <m:sub>
                          <m:r>
                            <a:rPr lang="en-US" sz="2200" i="1" dirty="0" smtClean="0">
                              <a:latin typeface="Cambria Math" panose="02040503050406030204" pitchFamily="18" charset="0"/>
                            </a:rPr>
                            <m:t>3</m:t>
                          </m:r>
                        </m:sub>
                      </m:sSub>
                      <m:r>
                        <a:rPr lang="en-US" sz="2200" i="1" dirty="0" smtClean="0">
                          <a:latin typeface="Cambria Math" panose="02040503050406030204" pitchFamily="18" charset="0"/>
                        </a:rPr>
                        <m:t>=0</m:t>
                      </m:r>
                    </m:oMath>
                  </m:oMathPara>
                </a14:m>
                <a:endParaRPr lang="en-US" sz="2200" dirty="0"/>
              </a:p>
              <a:p>
                <a:endParaRPr lang="en-US" sz="2200" dirty="0"/>
              </a:p>
            </p:txBody>
          </p:sp>
        </mc:Choice>
        <mc:Fallback xmlns="">
          <p:sp>
            <p:nvSpPr>
              <p:cNvPr id="12" name="TextBox 11"/>
              <p:cNvSpPr txBox="1">
                <a:spLocks noRot="1" noChangeAspect="1" noMove="1" noResize="1" noEditPoints="1" noAdjustHandles="1" noChangeArrowheads="1" noChangeShapeType="1" noTextEdit="1"/>
              </p:cNvSpPr>
              <p:nvPr/>
            </p:nvSpPr>
            <p:spPr>
              <a:xfrm>
                <a:off x="454025" y="1458986"/>
                <a:ext cx="4430210" cy="3139321"/>
              </a:xfrm>
              <a:prstGeom prst="rect">
                <a:avLst/>
              </a:prstGeom>
              <a:blipFill>
                <a:blip r:embed="rId4"/>
                <a:stretch>
                  <a:fillRect l="-1788" t="-1165"/>
                </a:stretch>
              </a:blipFill>
            </p:spPr>
            <p:txBody>
              <a:bodyPr/>
              <a:lstStyle/>
              <a:p>
                <a:r>
                  <a:rPr lang="en-US">
                    <a:noFill/>
                  </a:rPr>
                  <a:t> </a:t>
                </a:r>
              </a:p>
            </p:txBody>
          </p:sp>
        </mc:Fallback>
      </mc:AlternateContent>
      <p:sp>
        <p:nvSpPr>
          <p:cNvPr id="14" name="TextBox 13"/>
          <p:cNvSpPr txBox="1"/>
          <p:nvPr/>
        </p:nvSpPr>
        <p:spPr>
          <a:xfrm>
            <a:off x="771022" y="5617215"/>
            <a:ext cx="8226425" cy="430887"/>
          </a:xfrm>
          <a:prstGeom prst="rect">
            <a:avLst/>
          </a:prstGeom>
          <a:noFill/>
        </p:spPr>
        <p:txBody>
          <a:bodyPr wrap="square" rtlCol="0">
            <a:spAutoFit/>
          </a:bodyPr>
          <a:lstStyle/>
          <a:p>
            <a:endParaRPr lang="en-US" sz="2200" dirty="0" smtClean="0"/>
          </a:p>
        </p:txBody>
      </p:sp>
      <p:sp>
        <p:nvSpPr>
          <p:cNvPr id="7" name="TextBox 6"/>
          <p:cNvSpPr txBox="1"/>
          <p:nvPr/>
        </p:nvSpPr>
        <p:spPr>
          <a:xfrm>
            <a:off x="460375" y="4385893"/>
            <a:ext cx="8226425" cy="1446550"/>
          </a:xfrm>
          <a:prstGeom prst="rect">
            <a:avLst/>
          </a:prstGeom>
          <a:noFill/>
          <a:ln>
            <a:solidFill>
              <a:srgbClr val="002060"/>
            </a:solidFill>
          </a:ln>
        </p:spPr>
        <p:txBody>
          <a:bodyPr wrap="square" rtlCol="0">
            <a:spAutoFit/>
          </a:bodyPr>
          <a:lstStyle/>
          <a:p>
            <a:r>
              <a:rPr lang="en-US" sz="2200" dirty="0" smtClean="0"/>
              <a:t>The optimal solution is to plant 187.5 acres of corn, 437.5 acres of wheat, and no oats. This should yield $162,500. The optimal solution uses all 1,000 acre-</a:t>
            </a:r>
            <a:r>
              <a:rPr lang="en-US" sz="2200" dirty="0" err="1" smtClean="0"/>
              <a:t>ft</a:t>
            </a:r>
            <a:r>
              <a:rPr lang="en-US" sz="2200" dirty="0" smtClean="0"/>
              <a:t> of irrigation and all 625 acres. Of the 300 available person-hours of labor per week 62.5 are unused.</a:t>
            </a:r>
            <a:endParaRPr lang="en-US" sz="2200" dirty="0"/>
          </a:p>
        </p:txBody>
      </p:sp>
      <mc:AlternateContent xmlns:mc="http://schemas.openxmlformats.org/markup-compatibility/2006" xmlns:a14="http://schemas.microsoft.com/office/drawing/2010/main">
        <mc:Choice Requires="a14">
          <p:sp>
            <p:nvSpPr>
              <p:cNvPr id="8" name="Content Placeholder 2"/>
              <p:cNvSpPr txBox="1">
                <a:spLocks/>
              </p:cNvSpPr>
              <p:nvPr/>
            </p:nvSpPr>
            <p:spPr>
              <a:xfrm>
                <a:off x="4995745" y="1468313"/>
                <a:ext cx="3691055" cy="2828444"/>
              </a:xfrm>
              <a:prstGeom prst="rect">
                <a:avLst/>
              </a:prstGeom>
              <a:effectLst>
                <a:glow rad="139700">
                  <a:schemeClr val="accent4">
                    <a:satMod val="175000"/>
                    <a:alpha val="40000"/>
                  </a:schemeClr>
                </a:glow>
              </a:effectLst>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1800" b="1" u="sng" dirty="0" smtClean="0">
                    <a:latin typeface="+mj-lt"/>
                  </a:rPr>
                  <a:t>Variables (Step 1):</a:t>
                </a:r>
              </a:p>
              <a:p>
                <a:pPr marL="0" indent="0">
                  <a:buFont typeface="Arial"/>
                  <a:buNone/>
                </a:pPr>
                <a14:m>
                  <m:oMath xmlns:m="http://schemas.openxmlformats.org/officeDocument/2006/math">
                    <m:sSub>
                      <m:sSubPr>
                        <m:ctrlPr>
                          <a:rPr lang="en-US" sz="1800" b="0" i="1" dirty="0" smtClean="0">
                            <a:latin typeface="Cambria Math" panose="02040503050406030204" pitchFamily="18" charset="0"/>
                          </a:rPr>
                        </m:ctrlPr>
                      </m:sSubPr>
                      <m:e>
                        <m:r>
                          <a:rPr lang="en-US" sz="1800" b="0" i="1" dirty="0" smtClean="0">
                            <a:latin typeface="Cambria Math" panose="02040503050406030204" pitchFamily="18" charset="0"/>
                          </a:rPr>
                          <m:t>𝑥</m:t>
                        </m:r>
                      </m:e>
                      <m:sub>
                        <m:r>
                          <a:rPr lang="en-US" sz="1800" b="0" i="1" dirty="0" smtClean="0">
                            <a:latin typeface="Cambria Math" panose="02040503050406030204" pitchFamily="18" charset="0"/>
                          </a:rPr>
                          <m:t>1</m:t>
                        </m:r>
                      </m:sub>
                    </m:sSub>
                  </m:oMath>
                </a14:m>
                <a:r>
                  <a:rPr lang="en-US" sz="1800" i="1" dirty="0" smtClean="0">
                    <a:latin typeface="+mj-lt"/>
                  </a:rPr>
                  <a:t> – </a:t>
                </a:r>
                <a:r>
                  <a:rPr lang="en-US" sz="1800" dirty="0" smtClean="0">
                    <a:latin typeface="+mj-lt"/>
                  </a:rPr>
                  <a:t>acres of corn</a:t>
                </a:r>
              </a:p>
              <a:p>
                <a:pPr marL="0" indent="0">
                  <a:buNone/>
                </a:pP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𝑥</m:t>
                        </m:r>
                      </m:e>
                      <m:sub>
                        <m:r>
                          <a:rPr lang="en-US" sz="1800" b="0" i="1" dirty="0" smtClean="0">
                            <a:latin typeface="Cambria Math" panose="02040503050406030204" pitchFamily="18" charset="0"/>
                          </a:rPr>
                          <m:t>2</m:t>
                        </m:r>
                      </m:sub>
                    </m:sSub>
                  </m:oMath>
                </a14:m>
                <a:r>
                  <a:rPr lang="en-US" sz="1800" i="1" dirty="0" smtClean="0">
                    <a:latin typeface="+mj-lt"/>
                  </a:rPr>
                  <a:t> – </a:t>
                </a:r>
                <a:r>
                  <a:rPr lang="en-US" sz="1800" dirty="0" smtClean="0"/>
                  <a:t>acres of wheat</a:t>
                </a:r>
              </a:p>
              <a:p>
                <a:pPr marL="0" indent="0">
                  <a:buNone/>
                </a:pP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𝑥</m:t>
                        </m:r>
                      </m:e>
                      <m:sub>
                        <m:r>
                          <a:rPr lang="en-US" sz="1800" b="0" i="1" dirty="0" smtClean="0">
                            <a:latin typeface="Cambria Math" panose="02040503050406030204" pitchFamily="18" charset="0"/>
                          </a:rPr>
                          <m:t>3</m:t>
                        </m:r>
                      </m:sub>
                    </m:sSub>
                  </m:oMath>
                </a14:m>
                <a:r>
                  <a:rPr lang="en-US" sz="1800" i="1" dirty="0"/>
                  <a:t> – </a:t>
                </a:r>
                <a:r>
                  <a:rPr lang="en-US" sz="1800" dirty="0"/>
                  <a:t>acres of </a:t>
                </a:r>
                <a:r>
                  <a:rPr lang="en-US" sz="1800" dirty="0" smtClean="0"/>
                  <a:t>oats</a:t>
                </a:r>
                <a:endParaRPr lang="en-US" sz="1800" dirty="0" smtClean="0">
                  <a:latin typeface="+mj-lt"/>
                </a:endParaRPr>
              </a:p>
              <a:p>
                <a:pPr marL="0" indent="0">
                  <a:buFont typeface="Arial"/>
                  <a:buNone/>
                </a:pPr>
                <a:r>
                  <a:rPr lang="en-US" sz="1800" i="1" dirty="0" smtClean="0">
                    <a:latin typeface="+mj-lt"/>
                  </a:rPr>
                  <a:t>w – </a:t>
                </a:r>
                <a:r>
                  <a:rPr lang="en-US" sz="1800" dirty="0" smtClean="0">
                    <a:latin typeface="+mj-lt"/>
                  </a:rPr>
                  <a:t>irrigation required (acre-</a:t>
                </a:r>
                <a:r>
                  <a:rPr lang="en-US" sz="1800" dirty="0" err="1" smtClean="0">
                    <a:latin typeface="+mj-lt"/>
                  </a:rPr>
                  <a:t>ft</a:t>
                </a:r>
                <a:r>
                  <a:rPr lang="en-US" sz="1800" dirty="0" smtClean="0">
                    <a:latin typeface="+mj-lt"/>
                  </a:rPr>
                  <a:t>)</a:t>
                </a:r>
              </a:p>
              <a:p>
                <a:pPr marL="0" indent="0">
                  <a:buNone/>
                </a:pPr>
                <a:r>
                  <a:rPr lang="en-US" sz="1800" i="1" dirty="0" smtClean="0"/>
                  <a:t>l </a:t>
                </a:r>
                <a:r>
                  <a:rPr lang="en-US" sz="1800" i="1" dirty="0"/>
                  <a:t>– </a:t>
                </a:r>
                <a:r>
                  <a:rPr lang="en-US" sz="1800" dirty="0" smtClean="0"/>
                  <a:t>labor required (person </a:t>
                </a:r>
                <a:r>
                  <a:rPr lang="en-US" sz="1800" dirty="0" err="1" smtClean="0"/>
                  <a:t>hrs</a:t>
                </a:r>
                <a:r>
                  <a:rPr lang="en-US" sz="1800" dirty="0" smtClean="0"/>
                  <a:t>/</a:t>
                </a:r>
                <a:r>
                  <a:rPr lang="en-US" sz="1800" dirty="0" err="1" smtClean="0"/>
                  <a:t>wk</a:t>
                </a:r>
                <a:r>
                  <a:rPr lang="en-US" sz="1800" dirty="0" smtClean="0"/>
                  <a:t>)</a:t>
                </a:r>
              </a:p>
              <a:p>
                <a:pPr marL="0" indent="0">
                  <a:buNone/>
                </a:pPr>
                <a:r>
                  <a:rPr lang="en-US" sz="1800" i="1" dirty="0" smtClean="0"/>
                  <a:t>t </a:t>
                </a:r>
                <a:r>
                  <a:rPr lang="en-US" sz="1800" i="1" dirty="0"/>
                  <a:t>– </a:t>
                </a:r>
                <a:r>
                  <a:rPr lang="en-US" sz="1800" dirty="0" smtClean="0"/>
                  <a:t>total acreage planted</a:t>
                </a:r>
              </a:p>
              <a:p>
                <a:pPr marL="0" indent="0">
                  <a:buNone/>
                </a:pPr>
                <a:r>
                  <a:rPr lang="en-US" sz="1800" i="1" dirty="0" smtClean="0"/>
                  <a:t>z</a:t>
                </a:r>
                <a:r>
                  <a:rPr lang="en-US" sz="1800" dirty="0" smtClean="0"/>
                  <a:t> – total yield ($)</a:t>
                </a:r>
                <a:endParaRPr lang="en-US" sz="1800" dirty="0"/>
              </a:p>
              <a:p>
                <a:pPr marL="0" indent="0">
                  <a:buNone/>
                </a:pPr>
                <a:endParaRPr lang="en-US" sz="1800" i="1" dirty="0" smtClean="0">
                  <a:latin typeface="+mj-lt"/>
                </a:endParaRPr>
              </a:p>
            </p:txBody>
          </p:sp>
        </mc:Choice>
        <mc:Fallback xmlns="">
          <p:sp>
            <p:nvSpPr>
              <p:cNvPr id="8" name="Content Placeholder 2"/>
              <p:cNvSpPr txBox="1">
                <a:spLocks noRot="1" noChangeAspect="1" noMove="1" noResize="1" noEditPoints="1" noAdjustHandles="1" noChangeArrowheads="1" noChangeShapeType="1" noTextEdit="1"/>
              </p:cNvSpPr>
              <p:nvPr/>
            </p:nvSpPr>
            <p:spPr>
              <a:xfrm>
                <a:off x="4995745" y="1468313"/>
                <a:ext cx="3691055" cy="2828444"/>
              </a:xfrm>
              <a:prstGeom prst="rect">
                <a:avLst/>
              </a:prstGeom>
              <a:blipFill>
                <a:blip r:embed="rId5"/>
                <a:stretch>
                  <a:fillRect/>
                </a:stretch>
              </a:blipFill>
              <a:effectLst>
                <a:glow rad="139700">
                  <a:schemeClr val="accent4">
                    <a:satMod val="175000"/>
                    <a:alpha val="40000"/>
                  </a:schemeClr>
                </a:glow>
              </a:effectLst>
            </p:spPr>
            <p:txBody>
              <a:bodyPr/>
              <a:lstStyle/>
              <a:p>
                <a:r>
                  <a:rPr lang="en-US">
                    <a:noFill/>
                  </a:rPr>
                  <a:t> </a:t>
                </a:r>
              </a:p>
            </p:txBody>
          </p:sp>
        </mc:Fallback>
      </mc:AlternateContent>
    </p:spTree>
    <p:extLst>
      <p:ext uri="{BB962C8B-B14F-4D97-AF65-F5344CB8AC3E}">
        <p14:creationId xmlns:p14="http://schemas.microsoft.com/office/powerpoint/2010/main" val="1139850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dirty="0" smtClean="0">
                <a:solidFill>
                  <a:schemeClr val="bg1"/>
                </a:solidFill>
              </a:rPr>
              <a:t>Duality and Shadow Prices</a:t>
            </a:r>
            <a:endParaRPr lang="en-US" sz="3900" dirty="0">
              <a:solidFill>
                <a:schemeClr val="bg1"/>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60375" y="4809444"/>
                <a:ext cx="8229600" cy="1530809"/>
              </a:xfrm>
              <a:effectLst>
                <a:glow rad="139700">
                  <a:schemeClr val="accent4">
                    <a:satMod val="175000"/>
                    <a:alpha val="40000"/>
                  </a:schemeClr>
                </a:glow>
              </a:effectLst>
            </p:spPr>
            <p:txBody>
              <a:bodyPr>
                <a:noAutofit/>
              </a:bodyPr>
              <a:lstStyle/>
              <a:p>
                <a:pPr marL="0" indent="0">
                  <a:buNone/>
                </a:pPr>
                <a:r>
                  <a:rPr lang="en-US" sz="2200" dirty="0"/>
                  <a:t>The </a:t>
                </a:r>
                <a:r>
                  <a:rPr lang="en-US" sz="2200" i="1" u="sng" dirty="0"/>
                  <a:t>dual </a:t>
                </a:r>
                <a:r>
                  <a:rPr lang="en-US" sz="2200" i="1" u="sng" dirty="0" smtClean="0"/>
                  <a:t>variables</a:t>
                </a:r>
                <a:r>
                  <a:rPr lang="en-US" sz="2200" dirty="0"/>
                  <a:t> </a:t>
                </a:r>
                <a:r>
                  <a:rPr lang="en-US" sz="2200" dirty="0" smtClean="0"/>
                  <a:t>(</a:t>
                </a:r>
                <a14:m>
                  <m:oMath xmlns:m="http://schemas.openxmlformats.org/officeDocument/2006/math">
                    <m:r>
                      <a:rPr lang="en-US" sz="2400" b="1">
                        <a:latin typeface="Cambria Math" panose="02040503050406030204" pitchFamily="18" charset="0"/>
                      </a:rPr>
                      <m:t>𝐲</m:t>
                    </m:r>
                  </m:oMath>
                </a14:m>
                <a:r>
                  <a:rPr lang="en-US" sz="2200" dirty="0" smtClean="0"/>
                  <a:t>) give </a:t>
                </a:r>
                <a:r>
                  <a:rPr lang="en-US" sz="2200" dirty="0"/>
                  <a:t>the improvement in the objective function if the constraint is relaxed by one </a:t>
                </a:r>
                <a:r>
                  <a:rPr lang="en-US" sz="2200" dirty="0" smtClean="0"/>
                  <a:t>unit (</a:t>
                </a:r>
                <a:r>
                  <a:rPr lang="en-US" sz="2200" u="sng" dirty="0" smtClean="0"/>
                  <a:t>shadow prices</a:t>
                </a:r>
                <a:r>
                  <a:rPr lang="en-US" sz="2200" dirty="0" smtClean="0"/>
                  <a:t>). </a:t>
                </a:r>
                <a:r>
                  <a:rPr lang="en-US" sz="2200" dirty="0"/>
                  <a:t>The units of the dual prices are the units of the objective function divided by the units of the constraint. </a:t>
                </a:r>
                <a:endParaRPr lang="en-US" sz="2200" b="1" u="sng" dirty="0">
                  <a:latin typeface="Verdana" panose="020B0604030504040204" pitchFamily="34"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60375" y="4809444"/>
                <a:ext cx="8229600" cy="1530809"/>
              </a:xfrm>
              <a:blipFill>
                <a:blip r:embed="rId4"/>
                <a:stretch>
                  <a:fillRect/>
                </a:stretch>
              </a:blipFill>
              <a:effectLst>
                <a:glow rad="139700">
                  <a:schemeClr val="accent4">
                    <a:satMod val="175000"/>
                    <a:alpha val="40000"/>
                  </a:schemeClr>
                </a:glow>
              </a:effectLst>
            </p:spPr>
            <p:txBody>
              <a:bodyPr/>
              <a:lstStyle/>
              <a:p>
                <a:r>
                  <a:rPr lang="en-US">
                    <a:noFill/>
                  </a:rPr>
                  <a:t> </a:t>
                </a:r>
              </a:p>
            </p:txBody>
          </p:sp>
        </mc:Fallback>
      </mc:AlternateContent>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Image result for brian beaver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4" name="TextBox 3"/>
              <p:cNvSpPr txBox="1"/>
              <p:nvPr/>
            </p:nvSpPr>
            <p:spPr>
              <a:xfrm>
                <a:off x="457200" y="3001090"/>
                <a:ext cx="3652684" cy="1631216"/>
              </a:xfrm>
              <a:prstGeom prst="rect">
                <a:avLst/>
              </a:prstGeom>
              <a:noFill/>
              <a:ln>
                <a:solidFill>
                  <a:srgbClr val="002060"/>
                </a:solidFill>
              </a:ln>
            </p:spPr>
            <p:txBody>
              <a:bodyPr wrap="square" rtlCol="0">
                <a:spAutoFit/>
              </a:bodyPr>
              <a:lstStyle/>
              <a:p>
                <a:r>
                  <a:rPr lang="en-US" sz="2000" b="1" u="sng" dirty="0" smtClean="0"/>
                  <a:t>Primal</a:t>
                </a:r>
                <a:endParaRPr lang="en-US" sz="2000" b="1" u="sng" dirty="0"/>
              </a:p>
              <a:p>
                <a:r>
                  <a:rPr lang="en-US" sz="2000" dirty="0"/>
                  <a:t>Maximize </a:t>
                </a:r>
                <a14:m>
                  <m:oMath xmlns:m="http://schemas.openxmlformats.org/officeDocument/2006/math">
                    <m:r>
                      <a:rPr lang="en-US" sz="2000" i="1">
                        <a:latin typeface="Cambria Math" panose="02040503050406030204" pitchFamily="18" charset="0"/>
                      </a:rPr>
                      <m:t>𝑓</m:t>
                    </m:r>
                    <m:d>
                      <m:dPr>
                        <m:ctrlPr>
                          <a:rPr lang="en-US" sz="2000" i="1">
                            <a:latin typeface="Cambria Math" panose="02040503050406030204" pitchFamily="18" charset="0"/>
                          </a:rPr>
                        </m:ctrlPr>
                      </m:dPr>
                      <m:e>
                        <m:r>
                          <a:rPr lang="en-US" sz="2000" b="1">
                            <a:latin typeface="Cambria Math" panose="02040503050406030204" pitchFamily="18" charset="0"/>
                          </a:rPr>
                          <m:t>𝐱</m:t>
                        </m:r>
                      </m:e>
                    </m:d>
                    <m:r>
                      <a:rPr lang="en-US" sz="2000" i="1">
                        <a:latin typeface="Cambria Math" panose="02040503050406030204" pitchFamily="18" charset="0"/>
                      </a:rPr>
                      <m:t>=</m:t>
                    </m:r>
                    <m:r>
                      <a:rPr lang="en-US" sz="2000" b="1">
                        <a:latin typeface="Cambria Math" panose="02040503050406030204" pitchFamily="18" charset="0"/>
                      </a:rPr>
                      <m:t>𝐜</m:t>
                    </m:r>
                    <m:r>
                      <a:rPr lang="en-US" sz="2000" b="1">
                        <a:latin typeface="Cambria Math" panose="02040503050406030204" pitchFamily="18" charset="0"/>
                      </a:rPr>
                      <m:t>⋅</m:t>
                    </m:r>
                    <m:r>
                      <a:rPr lang="en-US" sz="2000" b="1">
                        <a:latin typeface="Cambria Math" panose="02040503050406030204" pitchFamily="18" charset="0"/>
                      </a:rPr>
                      <m:t>𝐱</m:t>
                    </m:r>
                  </m:oMath>
                </a14:m>
                <a:r>
                  <a:rPr lang="en-US" sz="2000" b="1" dirty="0"/>
                  <a:t> </a:t>
                </a:r>
                <a:r>
                  <a:rPr lang="en-US" sz="2000" dirty="0"/>
                  <a:t>subject to</a:t>
                </a:r>
              </a:p>
              <a:p>
                <a:r>
                  <a:rPr lang="en-US" sz="2000" b="1" dirty="0"/>
                  <a:t>				 </a:t>
                </a:r>
                <a14:m>
                  <m:oMath xmlns:m="http://schemas.openxmlformats.org/officeDocument/2006/math">
                    <m:r>
                      <a:rPr lang="en-US" sz="2000" b="1">
                        <a:latin typeface="Cambria Math" panose="02040503050406030204" pitchFamily="18" charset="0"/>
                      </a:rPr>
                      <m:t>𝐀𝐱</m:t>
                    </m:r>
                    <m:r>
                      <a:rPr lang="en-US" sz="2000" b="1" i="1">
                        <a:latin typeface="Cambria Math" panose="02040503050406030204" pitchFamily="18" charset="0"/>
                      </a:rPr>
                      <m:t>≤</m:t>
                    </m:r>
                    <m:r>
                      <a:rPr lang="en-US" sz="2000" b="1">
                        <a:latin typeface="Cambria Math" panose="02040503050406030204" pitchFamily="18" charset="0"/>
                      </a:rPr>
                      <m:t>𝐛</m:t>
                    </m:r>
                  </m:oMath>
                </a14:m>
                <a:r>
                  <a:rPr lang="en-US" sz="2000" b="1" dirty="0">
                    <a:latin typeface="Cambria Math" panose="02040503050406030204" pitchFamily="18" charset="0"/>
                  </a:rPr>
                  <a:t/>
                </a:r>
                <a:br>
                  <a:rPr lang="en-US" sz="2000" b="1" dirty="0">
                    <a:latin typeface="Cambria Math" panose="02040503050406030204" pitchFamily="18" charset="0"/>
                  </a:rPr>
                </a:br>
                <a:r>
                  <a:rPr lang="en-US" sz="2000" b="1" dirty="0">
                    <a:latin typeface="Cambria Math" panose="02040503050406030204" pitchFamily="18" charset="0"/>
                  </a:rPr>
                  <a:t>				  </a:t>
                </a:r>
                <a14:m>
                  <m:oMath xmlns:m="http://schemas.openxmlformats.org/officeDocument/2006/math">
                    <m:r>
                      <a:rPr lang="en-US" sz="2000" b="1">
                        <a:latin typeface="Cambria Math" panose="02040503050406030204" pitchFamily="18" charset="0"/>
                      </a:rPr>
                      <m:t>𝐱</m:t>
                    </m:r>
                    <m:r>
                      <a:rPr lang="en-US" sz="2000" b="1" i="1">
                        <a:latin typeface="Cambria Math" panose="02040503050406030204" pitchFamily="18" charset="0"/>
                      </a:rPr>
                      <m:t>≥</m:t>
                    </m:r>
                  </m:oMath>
                </a14:m>
                <a:r>
                  <a:rPr lang="en-US" sz="2000" b="1" dirty="0"/>
                  <a:t> 0</a:t>
                </a:r>
              </a:p>
              <a:p>
                <a:endParaRPr lang="en-US" sz="2000" b="1" u="sng" dirty="0">
                  <a:latin typeface="Verdana" panose="020B0604030504040204" pitchFamily="34" charset="0"/>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457200" y="3001090"/>
                <a:ext cx="3652684" cy="1631216"/>
              </a:xfrm>
              <a:prstGeom prst="rect">
                <a:avLst/>
              </a:prstGeom>
              <a:blipFill>
                <a:blip r:embed="rId5"/>
                <a:stretch>
                  <a:fillRect l="-1498" t="-1481"/>
                </a:stretch>
              </a:blipFill>
              <a:ln>
                <a:solidFill>
                  <a:srgbClr val="002060"/>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4483511" y="3006006"/>
                <a:ext cx="4203290" cy="1605952"/>
              </a:xfrm>
              <a:prstGeom prst="rect">
                <a:avLst/>
              </a:prstGeom>
              <a:noFill/>
              <a:ln>
                <a:solidFill>
                  <a:srgbClr val="002060"/>
                </a:solidFill>
              </a:ln>
            </p:spPr>
            <p:txBody>
              <a:bodyPr wrap="square" rtlCol="0">
                <a:spAutoFit/>
              </a:bodyPr>
              <a:lstStyle/>
              <a:p>
                <a:r>
                  <a:rPr lang="en-US" sz="2000" b="1" u="sng" dirty="0" smtClean="0"/>
                  <a:t>Dual</a:t>
                </a:r>
                <a:endParaRPr lang="en-US" sz="2000" b="1" u="sng" dirty="0"/>
              </a:p>
              <a:p>
                <a:r>
                  <a:rPr lang="en-US" sz="2000" dirty="0" smtClean="0"/>
                  <a:t>Minimize </a:t>
                </a:r>
                <a14:m>
                  <m:oMath xmlns:m="http://schemas.openxmlformats.org/officeDocument/2006/math">
                    <m:r>
                      <a:rPr lang="en-US" sz="2000" b="0" i="1" smtClean="0">
                        <a:latin typeface="Cambria Math" panose="02040503050406030204" pitchFamily="18" charset="0"/>
                      </a:rPr>
                      <m:t>𝑔</m:t>
                    </m:r>
                    <m:d>
                      <m:dPr>
                        <m:ctrlPr>
                          <a:rPr lang="en-US" sz="2000" i="1">
                            <a:latin typeface="Cambria Math" panose="02040503050406030204" pitchFamily="18" charset="0"/>
                          </a:rPr>
                        </m:ctrlPr>
                      </m:dPr>
                      <m:e>
                        <m:r>
                          <a:rPr lang="en-US" sz="2000" b="1" i="0" smtClean="0">
                            <a:latin typeface="Cambria Math" panose="02040503050406030204" pitchFamily="18" charset="0"/>
                          </a:rPr>
                          <m:t>𝐲</m:t>
                        </m:r>
                      </m:e>
                    </m:d>
                    <m:r>
                      <a:rPr lang="en-US" sz="2000" i="1">
                        <a:latin typeface="Cambria Math" panose="02040503050406030204" pitchFamily="18" charset="0"/>
                      </a:rPr>
                      <m:t>=</m:t>
                    </m:r>
                    <m:r>
                      <a:rPr lang="en-US" sz="2000" b="1" i="0" smtClean="0">
                        <a:latin typeface="Cambria Math" panose="02040503050406030204" pitchFamily="18" charset="0"/>
                      </a:rPr>
                      <m:t>𝐛</m:t>
                    </m:r>
                    <m:r>
                      <a:rPr lang="en-US" sz="2000" b="1">
                        <a:latin typeface="Cambria Math" panose="02040503050406030204" pitchFamily="18" charset="0"/>
                      </a:rPr>
                      <m:t>⋅</m:t>
                    </m:r>
                    <m:r>
                      <a:rPr lang="en-US" sz="2000" b="1" i="0" smtClean="0">
                        <a:latin typeface="Cambria Math" panose="02040503050406030204" pitchFamily="18" charset="0"/>
                      </a:rPr>
                      <m:t>𝐲</m:t>
                    </m:r>
                  </m:oMath>
                </a14:m>
                <a:r>
                  <a:rPr lang="en-US" sz="2000" b="1" dirty="0"/>
                  <a:t> </a:t>
                </a:r>
                <a:r>
                  <a:rPr lang="en-US" sz="2000" dirty="0"/>
                  <a:t>subject to</a:t>
                </a:r>
              </a:p>
              <a:p>
                <a:r>
                  <a:rPr lang="en-US" sz="2000" b="1" dirty="0"/>
                  <a:t>				 </a:t>
                </a:r>
                <a14:m>
                  <m:oMath xmlns:m="http://schemas.openxmlformats.org/officeDocument/2006/math">
                    <m:sSup>
                      <m:sSupPr>
                        <m:ctrlPr>
                          <a:rPr lang="en-US" sz="2000" b="1" i="1" smtClean="0">
                            <a:latin typeface="Cambria Math" panose="02040503050406030204" pitchFamily="18" charset="0"/>
                          </a:rPr>
                        </m:ctrlPr>
                      </m:sSupPr>
                      <m:e>
                        <m:r>
                          <a:rPr lang="en-US" sz="2000" b="1">
                            <a:latin typeface="Cambria Math" panose="02040503050406030204" pitchFamily="18" charset="0"/>
                          </a:rPr>
                          <m:t>𝐀</m:t>
                        </m:r>
                      </m:e>
                      <m:sup>
                        <m:r>
                          <a:rPr lang="en-US" sz="2000" b="1" i="0" smtClean="0">
                            <a:latin typeface="Cambria Math" panose="02040503050406030204" pitchFamily="18" charset="0"/>
                          </a:rPr>
                          <m:t>𝐓</m:t>
                        </m:r>
                      </m:sup>
                    </m:sSup>
                    <m:r>
                      <a:rPr lang="en-US" sz="2000" b="1" i="0" smtClean="0">
                        <a:latin typeface="Cambria Math" panose="02040503050406030204" pitchFamily="18" charset="0"/>
                      </a:rPr>
                      <m:t>𝐲</m:t>
                    </m:r>
                    <m:r>
                      <a:rPr lang="en-US" sz="2000" b="1" i="1" smtClean="0">
                        <a:latin typeface="Cambria Math" panose="02040503050406030204" pitchFamily="18" charset="0"/>
                      </a:rPr>
                      <m:t>≥</m:t>
                    </m:r>
                    <m:r>
                      <a:rPr lang="en-US" sz="2000" b="1" i="0" smtClean="0">
                        <a:latin typeface="Cambria Math" panose="02040503050406030204" pitchFamily="18" charset="0"/>
                      </a:rPr>
                      <m:t>𝐜</m:t>
                    </m:r>
                  </m:oMath>
                </a14:m>
                <a:r>
                  <a:rPr lang="en-US" sz="2000" b="1" dirty="0">
                    <a:latin typeface="Cambria Math" panose="02040503050406030204" pitchFamily="18" charset="0"/>
                  </a:rPr>
                  <a:t/>
                </a:r>
                <a:br>
                  <a:rPr lang="en-US" sz="2000" b="1" dirty="0">
                    <a:latin typeface="Cambria Math" panose="02040503050406030204" pitchFamily="18" charset="0"/>
                  </a:rPr>
                </a:br>
                <a:r>
                  <a:rPr lang="en-US" sz="2000" b="1" dirty="0">
                    <a:latin typeface="Cambria Math" panose="02040503050406030204" pitchFamily="18" charset="0"/>
                  </a:rPr>
                  <a:t>				  </a:t>
                </a:r>
                <a14:m>
                  <m:oMath xmlns:m="http://schemas.openxmlformats.org/officeDocument/2006/math">
                    <m:r>
                      <a:rPr lang="en-US" sz="2000" b="1" i="0" smtClean="0">
                        <a:latin typeface="Cambria Math" panose="02040503050406030204" pitchFamily="18" charset="0"/>
                      </a:rPr>
                      <m:t>𝐲</m:t>
                    </m:r>
                    <m:r>
                      <a:rPr lang="en-US" sz="2000" b="1" i="1">
                        <a:latin typeface="Cambria Math" panose="02040503050406030204" pitchFamily="18" charset="0"/>
                      </a:rPr>
                      <m:t>≥</m:t>
                    </m:r>
                  </m:oMath>
                </a14:m>
                <a:r>
                  <a:rPr lang="en-US" sz="2000" b="1" dirty="0"/>
                  <a:t> 0</a:t>
                </a:r>
              </a:p>
              <a:p>
                <a:endParaRPr lang="en-US" b="1" u="sng" dirty="0">
                  <a:latin typeface="Verdana" panose="020B0604030504040204" pitchFamily="34" charset="0"/>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4483511" y="3006006"/>
                <a:ext cx="4203290" cy="1605952"/>
              </a:xfrm>
              <a:prstGeom prst="rect">
                <a:avLst/>
              </a:prstGeom>
              <a:blipFill>
                <a:blip r:embed="rId6"/>
                <a:stretch>
                  <a:fillRect l="-1301" t="-1504"/>
                </a:stretch>
              </a:blipFill>
              <a:ln>
                <a:solidFill>
                  <a:srgbClr val="002060"/>
                </a:solidFill>
              </a:ln>
            </p:spPr>
            <p:txBody>
              <a:bodyPr/>
              <a:lstStyle/>
              <a:p>
                <a:r>
                  <a:rPr lang="en-US">
                    <a:noFill/>
                  </a:rPr>
                  <a:t> </a:t>
                </a:r>
              </a:p>
            </p:txBody>
          </p:sp>
        </mc:Fallback>
      </mc:AlternateContent>
      <p:sp>
        <p:nvSpPr>
          <p:cNvPr id="9" name="Content Placeholder 2"/>
          <p:cNvSpPr txBox="1">
            <a:spLocks/>
          </p:cNvSpPr>
          <p:nvPr/>
        </p:nvSpPr>
        <p:spPr>
          <a:xfrm>
            <a:off x="466379" y="1463826"/>
            <a:ext cx="8229600" cy="1530809"/>
          </a:xfrm>
          <a:prstGeom prst="rect">
            <a:avLst/>
          </a:prstGeom>
          <a:effectLst>
            <a:glow rad="139700">
              <a:schemeClr val="accent4">
                <a:satMod val="175000"/>
                <a:alpha val="40000"/>
              </a:schemeClr>
            </a:glow>
          </a:effectLst>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2200" b="1" u="sng" dirty="0" smtClean="0"/>
              <a:t>Duality</a:t>
            </a:r>
          </a:p>
          <a:p>
            <a:pPr marL="0" indent="0">
              <a:buFont typeface="Arial"/>
              <a:buNone/>
            </a:pPr>
            <a:r>
              <a:rPr lang="en-US" sz="2200" dirty="0" smtClean="0"/>
              <a:t>For an Linear Programming (LP) problem there is closely related LP problem called the </a:t>
            </a:r>
            <a:r>
              <a:rPr lang="en-US" sz="2200" i="1" u="sng" dirty="0" smtClean="0"/>
              <a:t>dual</a:t>
            </a:r>
            <a:r>
              <a:rPr lang="en-US" sz="2200" dirty="0" smtClean="0"/>
              <a:t>. The solution to the dual problem provides useful information about the original LP problem, called the </a:t>
            </a:r>
            <a:r>
              <a:rPr lang="en-US" sz="2200" i="1" u="sng" dirty="0" smtClean="0"/>
              <a:t>primal</a:t>
            </a:r>
            <a:r>
              <a:rPr lang="en-US" sz="2200" dirty="0" smtClean="0"/>
              <a:t>.</a:t>
            </a:r>
            <a:endParaRPr lang="en-US" sz="2400" b="1" u="sng" dirty="0">
              <a:latin typeface="Verdana" panose="020B0604030504040204" pitchFamily="34" charset="0"/>
            </a:endParaRPr>
          </a:p>
        </p:txBody>
      </p:sp>
    </p:spTree>
    <p:extLst>
      <p:ext uri="{BB962C8B-B14F-4D97-AF65-F5344CB8AC3E}">
        <p14:creationId xmlns:p14="http://schemas.microsoft.com/office/powerpoint/2010/main" val="3886960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8"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3047</TotalTime>
  <Words>1407</Words>
  <Application>Microsoft Office PowerPoint</Application>
  <PresentationFormat>On-screen Show (4:3)</PresentationFormat>
  <Paragraphs>403</Paragraphs>
  <Slides>23</Slides>
  <Notes>22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Cambria Math</vt:lpstr>
      <vt:lpstr>Consolas</vt:lpstr>
      <vt:lpstr>Verdana</vt:lpstr>
      <vt:lpstr>Office Theme</vt:lpstr>
      <vt:lpstr>Linear Programming</vt:lpstr>
      <vt:lpstr>Example: Farming</vt:lpstr>
      <vt:lpstr>Step 1: Ask the question.</vt:lpstr>
      <vt:lpstr>Step 2: Select the modeling approach</vt:lpstr>
      <vt:lpstr>Step 3: Formulate the Model</vt:lpstr>
      <vt:lpstr>Step 4: Solve the Problem</vt:lpstr>
      <vt:lpstr>Step 4: Solve the Problem</vt:lpstr>
      <vt:lpstr>Step 5: Answer the question</vt:lpstr>
      <vt:lpstr>Duality and Shadow Prices</vt:lpstr>
      <vt:lpstr>Strong Duality Theorem</vt:lpstr>
      <vt:lpstr>Farm Example : Dual Problem</vt:lpstr>
      <vt:lpstr>Farm Example: Solve the Dual</vt:lpstr>
      <vt:lpstr>Farm Example: Dual Solution</vt:lpstr>
      <vt:lpstr>Farm Example: Shadow Prices</vt:lpstr>
      <vt:lpstr>Sensitivity Analysis: Yield Amount</vt:lpstr>
      <vt:lpstr>Sensitivity: Corn Yield</vt:lpstr>
      <vt:lpstr>Sensitivity: Corn Yield</vt:lpstr>
      <vt:lpstr>Sensitivity: Corn Yield (Comparison)</vt:lpstr>
      <vt:lpstr>Sensitivity: Oat Yield</vt:lpstr>
      <vt:lpstr>Sensitivity: Oat Yield</vt:lpstr>
      <vt:lpstr>Sensitivity: Oat Yield (Comparison)</vt:lpstr>
      <vt:lpstr>Notes on Sensitivity and Robustness</vt:lpstr>
      <vt:lpstr>Up Next: Integers</vt:lpstr>
    </vt:vector>
  </TitlesOfParts>
  <Company>SFASU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becneljj@sfasu.edu</dc:creator>
  <cp:lastModifiedBy>Jeremy Becnel</cp:lastModifiedBy>
  <cp:revision>212</cp:revision>
  <dcterms:created xsi:type="dcterms:W3CDTF">2014-07-15T14:47:24Z</dcterms:created>
  <dcterms:modified xsi:type="dcterms:W3CDTF">2019-02-21T20:00:15Z</dcterms:modified>
</cp:coreProperties>
</file>