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322" r:id="rId4"/>
    <p:sldId id="340" r:id="rId5"/>
    <p:sldId id="341" r:id="rId6"/>
    <p:sldId id="366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42" r:id="rId18"/>
    <p:sldId id="365" r:id="rId19"/>
    <p:sldId id="315" r:id="rId20"/>
    <p:sldId id="3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480"/>
    <a:srgbClr val="21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204" y="1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8C7BC-9B65-4949-880E-EDD62E71307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572E-84CF-4A1E-A805-2F38D9E25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6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3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2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34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7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4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9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41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98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3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5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7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40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8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50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1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6B10-CDEB-4344-80DB-0E6AEFF2565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Linear Programming: Simplex 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MTH 564 – Mathematical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Simplex Method: Pivot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1937"/>
            <a:ext cx="8229601" cy="4594225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+mj-lt"/>
              </a:rPr>
              <a:t>Part 3:</a:t>
            </a:r>
            <a:r>
              <a:rPr lang="en-US" sz="2000" b="1" dirty="0" smtClean="0">
                <a:latin typeface="+mj-lt"/>
              </a:rPr>
              <a:t> Previous Tableau</a:t>
            </a:r>
            <a:endParaRPr lang="en-US" sz="2000" dirty="0" smtClean="0">
              <a:latin typeface="+mj-lt"/>
            </a:endParaRPr>
          </a:p>
          <a:p>
            <a:pPr marL="919163" lvl="1" indent="-571500">
              <a:buNone/>
            </a:pPr>
            <a:endParaRPr lang="en-US" altLang="en-US" sz="2000" dirty="0" smtClean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199" y="4419600"/>
            <a:ext cx="8401665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graphicFrame>
        <p:nvGraphicFramePr>
          <p:cNvPr id="12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411235"/>
              </p:ext>
            </p:extLst>
          </p:nvPr>
        </p:nvGraphicFramePr>
        <p:xfrm>
          <a:off x="523436" y="1925769"/>
          <a:ext cx="6770740" cy="1981200"/>
        </p:xfrm>
        <a:graphic>
          <a:graphicData uri="http://schemas.openxmlformats.org/drawingml/2006/table">
            <a:tbl>
              <a:tblPr/>
              <a:tblGrid>
                <a:gridCol w="115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3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Basic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672887"/>
              </p:ext>
            </p:extLst>
          </p:nvPr>
        </p:nvGraphicFramePr>
        <p:xfrm>
          <a:off x="507676" y="4527071"/>
          <a:ext cx="6770740" cy="1981200"/>
        </p:xfrm>
        <a:graphic>
          <a:graphicData uri="http://schemas.openxmlformats.org/drawingml/2006/table">
            <a:tbl>
              <a:tblPr/>
              <a:tblGrid>
                <a:gridCol w="115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3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Basic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5/2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1946" y="4046481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New Tableau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506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Simplex Method: Read Table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1937"/>
            <a:ext cx="8229601" cy="4594225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+mj-lt"/>
              </a:rPr>
              <a:t>Part </a:t>
            </a:r>
            <a:r>
              <a:rPr lang="en-US" sz="2000" b="1" u="sng" dirty="0">
                <a:latin typeface="+mj-lt"/>
              </a:rPr>
              <a:t>4</a:t>
            </a:r>
            <a:r>
              <a:rPr lang="en-US" sz="2000" b="1" u="sng" dirty="0" smtClean="0">
                <a:latin typeface="+mj-lt"/>
              </a:rPr>
              <a:t>:</a:t>
            </a:r>
            <a:r>
              <a:rPr lang="en-US" sz="2000" b="1" dirty="0" smtClean="0">
                <a:latin typeface="+mj-lt"/>
              </a:rPr>
              <a:t> Read New Tableau</a:t>
            </a:r>
            <a:endParaRPr lang="en-US" sz="2000" dirty="0" smtClean="0">
              <a:latin typeface="+mj-lt"/>
            </a:endParaRPr>
          </a:p>
          <a:p>
            <a:pPr marL="919163" lvl="1" indent="-571500">
              <a:buNone/>
            </a:pPr>
            <a:endParaRPr lang="en-US" altLang="en-US" sz="2000" dirty="0" smtClean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199" y="4419600"/>
            <a:ext cx="8401665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graphicFrame>
        <p:nvGraphicFramePr>
          <p:cNvPr id="8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299950"/>
              </p:ext>
            </p:extLst>
          </p:nvPr>
        </p:nvGraphicFramePr>
        <p:xfrm>
          <a:off x="530769" y="1922109"/>
          <a:ext cx="6770740" cy="1981200"/>
        </p:xfrm>
        <a:graphic>
          <a:graphicData uri="http://schemas.openxmlformats.org/drawingml/2006/table">
            <a:tbl>
              <a:tblPr/>
              <a:tblGrid>
                <a:gridCol w="115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3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Basic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5/2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3049" y="4058570"/>
            <a:ext cx="5506827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 smtClean="0"/>
              <a:t>has become a basic variable (column is one 1 and all the rest 0); </a:t>
            </a:r>
            <a:r>
              <a:rPr lang="en-US" altLang="en-US" i="1" dirty="0" smtClean="0"/>
              <a:t>s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becomes non-basic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current solution is</a:t>
            </a:r>
            <a:br>
              <a:rPr lang="en-US" dirty="0" smtClean="0"/>
            </a:br>
            <a:r>
              <a:rPr lang="en-US" altLang="en-US" i="1" dirty="0" smtClean="0"/>
              <a:t>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6 and thus </a:t>
            </a:r>
            <a:r>
              <a:rPr lang="en-US" altLang="en-US" i="1" dirty="0" smtClean="0"/>
              <a:t>s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0 (all slack has been used)</a:t>
            </a:r>
            <a:br>
              <a:rPr lang="en-US" altLang="en-US" dirty="0" smtClean="0"/>
            </a:br>
            <a:r>
              <a:rPr lang="en-US" altLang="en-US" i="1" dirty="0" smtClean="0"/>
              <a:t>s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smtClean="0"/>
              <a:t>4 </a:t>
            </a:r>
            <a:r>
              <a:rPr lang="en-US" altLang="en-US" dirty="0"/>
              <a:t>and thus </a:t>
            </a:r>
            <a:r>
              <a:rPr lang="en-US" altLang="en-US" i="1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smtClean="0"/>
              <a:t>0 (no slack has been used)</a:t>
            </a:r>
            <a:br>
              <a:rPr lang="en-US" altLang="en-US" dirty="0" smtClean="0"/>
            </a:br>
            <a:r>
              <a:rPr lang="en-US" altLang="en-US" i="1" dirty="0" smtClean="0"/>
              <a:t>s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smtClean="0"/>
              <a:t>6 </a:t>
            </a:r>
            <a:r>
              <a:rPr lang="en-US" altLang="en-US" dirty="0"/>
              <a:t>and thus 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 = 0 </a:t>
            </a:r>
            <a:r>
              <a:rPr lang="en-US" altLang="en-US" dirty="0" smtClean="0"/>
              <a:t>(some </a:t>
            </a:r>
            <a:r>
              <a:rPr lang="en-US" altLang="en-US" dirty="0"/>
              <a:t>slack has been used</a:t>
            </a:r>
            <a:r>
              <a:rPr lang="en-US" alt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We basically moved from the extreme point (0,0) to the extreme point (0,6) raising the current max to z = 30.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379" y="3921514"/>
            <a:ext cx="2625155" cy="29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9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Simplex Method: Continue?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1937"/>
            <a:ext cx="8229601" cy="4594225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+mj-lt"/>
              </a:rPr>
              <a:t>Part </a:t>
            </a:r>
            <a:r>
              <a:rPr lang="en-US" sz="2000" b="1" u="sng" dirty="0">
                <a:latin typeface="+mj-lt"/>
              </a:rPr>
              <a:t>4</a:t>
            </a:r>
            <a:r>
              <a:rPr lang="en-US" sz="2000" b="1" u="sng" dirty="0" smtClean="0">
                <a:latin typeface="+mj-lt"/>
              </a:rPr>
              <a:t>:</a:t>
            </a:r>
            <a:r>
              <a:rPr lang="en-US" sz="2000" b="1" dirty="0" smtClean="0">
                <a:latin typeface="+mj-lt"/>
              </a:rPr>
              <a:t> Do we continue?</a:t>
            </a:r>
            <a:endParaRPr lang="en-US" sz="2000" dirty="0" smtClean="0">
              <a:latin typeface="+mj-lt"/>
            </a:endParaRPr>
          </a:p>
          <a:p>
            <a:pPr marL="919163" lvl="1" indent="-571500">
              <a:buNone/>
            </a:pPr>
            <a:endParaRPr lang="en-US" altLang="en-US" sz="2000" dirty="0" smtClean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199" y="4419600"/>
            <a:ext cx="8401665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graphicFrame>
        <p:nvGraphicFramePr>
          <p:cNvPr id="8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151896"/>
              </p:ext>
            </p:extLst>
          </p:nvPr>
        </p:nvGraphicFramePr>
        <p:xfrm>
          <a:off x="530769" y="1922109"/>
          <a:ext cx="6770740" cy="1981200"/>
        </p:xfrm>
        <a:graphic>
          <a:graphicData uri="http://schemas.openxmlformats.org/drawingml/2006/table">
            <a:tbl>
              <a:tblPr/>
              <a:tblGrid>
                <a:gridCol w="115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3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Basic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5/2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3049" y="4058570"/>
            <a:ext cx="5506827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the most negative number on the </a:t>
            </a:r>
            <a:r>
              <a:rPr lang="en-US" i="1" dirty="0" smtClean="0"/>
              <a:t>Z </a:t>
            </a:r>
            <a:r>
              <a:rPr lang="en-US" dirty="0" smtClean="0"/>
              <a:t>row. If there are no negative numbers, then </a:t>
            </a:r>
            <a:r>
              <a:rPr lang="en-US" i="1" dirty="0" smtClean="0"/>
              <a:t>Z </a:t>
            </a:r>
            <a:r>
              <a:rPr lang="en-US" dirty="0" smtClean="0"/>
              <a:t>cannot be improved further.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altLang="en-US" i="1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column</a:t>
            </a:r>
            <a:r>
              <a:rPr lang="en-US" dirty="0" smtClean="0"/>
              <a:t> has the smallest negative value. This variable gives us the ability to improve </a:t>
            </a:r>
            <a:r>
              <a:rPr lang="en-US" i="1" dirty="0" smtClean="0"/>
              <a:t>Z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smtClean="0"/>
              <a:t>column becomes our new pivot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Repeat the previous steps using our new pivot column.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379" y="3921514"/>
            <a:ext cx="2625155" cy="29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8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Simplex Method: Find Next Pivot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1937"/>
            <a:ext cx="8229601" cy="4594225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+mj-lt"/>
              </a:rPr>
              <a:t>New Pivot</a:t>
            </a:r>
            <a:endParaRPr lang="en-US" sz="2000" dirty="0" smtClean="0">
              <a:latin typeface="+mj-lt"/>
            </a:endParaRPr>
          </a:p>
          <a:p>
            <a:pPr marL="919163" lvl="1" indent="-571500">
              <a:buNone/>
            </a:pPr>
            <a:endParaRPr lang="en-US" altLang="en-US" sz="2000" dirty="0" smtClean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199" y="4419600"/>
            <a:ext cx="8401665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graphicFrame>
        <p:nvGraphicFramePr>
          <p:cNvPr id="8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473313"/>
              </p:ext>
            </p:extLst>
          </p:nvPr>
        </p:nvGraphicFramePr>
        <p:xfrm>
          <a:off x="530769" y="1922109"/>
          <a:ext cx="7993122" cy="1981200"/>
        </p:xfrm>
        <a:graphic>
          <a:graphicData uri="http://schemas.openxmlformats.org/drawingml/2006/table">
            <a:tbl>
              <a:tblPr/>
              <a:tblGrid>
                <a:gridCol w="1221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7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2774">
                  <a:extLst>
                    <a:ext uri="{9D8B030D-6E8A-4147-A177-3AD203B41FA5}">
                      <a16:colId xmlns:a16="http://schemas.microsoft.com/office/drawing/2014/main" val="2704607473"/>
                    </a:ext>
                  </a:extLst>
                </a:gridCol>
              </a:tblGrid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Basic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Ratio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4/1 =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6/0  DNE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6/3 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5/2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3049" y="4058570"/>
            <a:ext cx="7735020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Based on the ratio, the most we can change 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is by 2 by using the “slack” from </a:t>
            </a:r>
            <a:r>
              <a:rPr lang="en-US" altLang="en-US" sz="2000" i="1" dirty="0" smtClean="0"/>
              <a:t>s</a:t>
            </a:r>
            <a:r>
              <a:rPr lang="en-US" altLang="en-US" sz="2000" baseline="-25000" dirty="0" smtClean="0"/>
              <a:t>3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Our new pivot is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column becomes our new pivot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Basically 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becomes 2 and we change all the equation accordingly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158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Simplex Method: Pivot Again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02979"/>
            <a:ext cx="8229601" cy="2511973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+mj-lt"/>
              </a:rPr>
              <a:t>Old Tableau</a:t>
            </a:r>
            <a:endParaRPr lang="en-US" sz="2000" dirty="0" smtClean="0">
              <a:latin typeface="+mj-lt"/>
            </a:endParaRPr>
          </a:p>
          <a:p>
            <a:pPr marL="919163" lvl="1" indent="-571500">
              <a:buNone/>
            </a:pPr>
            <a:endParaRPr lang="en-US" altLang="en-US" sz="2000" dirty="0" smtClean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199" y="4419600"/>
            <a:ext cx="8401665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graphicFrame>
        <p:nvGraphicFramePr>
          <p:cNvPr id="8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473313"/>
              </p:ext>
            </p:extLst>
          </p:nvPr>
        </p:nvGraphicFramePr>
        <p:xfrm>
          <a:off x="530769" y="1922109"/>
          <a:ext cx="7993122" cy="1981200"/>
        </p:xfrm>
        <a:graphic>
          <a:graphicData uri="http://schemas.openxmlformats.org/drawingml/2006/table">
            <a:tbl>
              <a:tblPr/>
              <a:tblGrid>
                <a:gridCol w="1221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7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2774">
                  <a:extLst>
                    <a:ext uri="{9D8B030D-6E8A-4147-A177-3AD203B41FA5}">
                      <a16:colId xmlns:a16="http://schemas.microsoft.com/office/drawing/2014/main" val="2704607473"/>
                    </a:ext>
                  </a:extLst>
                </a:gridCol>
              </a:tblGrid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Basic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Ratio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4/1 =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6/0  DNE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6/3 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5/2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412529" y="4100293"/>
            <a:ext cx="8229601" cy="2511973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 smtClean="0">
                <a:latin typeface="+mj-lt"/>
              </a:rPr>
              <a:t>New Tableau</a:t>
            </a:r>
            <a:endParaRPr lang="en-US" sz="2000" dirty="0" smtClean="0">
              <a:latin typeface="+mj-lt"/>
            </a:endParaRPr>
          </a:p>
          <a:p>
            <a:pPr marL="919163" lvl="1" indent="-571500">
              <a:buFont typeface="Arial"/>
              <a:buNone/>
            </a:pPr>
            <a:endParaRPr lang="en-US" altLang="en-US" sz="2000" dirty="0" smtClean="0"/>
          </a:p>
        </p:txBody>
      </p:sp>
      <p:graphicFrame>
        <p:nvGraphicFramePr>
          <p:cNvPr id="12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776123"/>
              </p:ext>
            </p:extLst>
          </p:nvPr>
        </p:nvGraphicFramePr>
        <p:xfrm>
          <a:off x="530769" y="4574603"/>
          <a:ext cx="6700348" cy="1981200"/>
        </p:xfrm>
        <a:graphic>
          <a:graphicData uri="http://schemas.openxmlformats.org/drawingml/2006/table">
            <a:tbl>
              <a:tblPr/>
              <a:tblGrid>
                <a:gridCol w="1221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7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Basic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6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Simplex Method: Pivot Again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02979"/>
            <a:ext cx="8229601" cy="2511973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+mj-lt"/>
              </a:rPr>
              <a:t>Old Tableau</a:t>
            </a:r>
            <a:endParaRPr lang="en-US" sz="2000" dirty="0" smtClean="0">
              <a:latin typeface="+mj-lt"/>
            </a:endParaRPr>
          </a:p>
          <a:p>
            <a:pPr marL="919163" lvl="1" indent="-571500">
              <a:buNone/>
            </a:pPr>
            <a:endParaRPr lang="en-US" altLang="en-US" sz="2000" dirty="0" smtClean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199" y="4419600"/>
            <a:ext cx="8401665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2529" y="4100293"/>
            <a:ext cx="8229601" cy="2511973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 smtClean="0">
                <a:latin typeface="+mj-lt"/>
              </a:rPr>
              <a:t>New Tableau</a:t>
            </a:r>
            <a:endParaRPr lang="en-US" sz="2000" dirty="0" smtClean="0">
              <a:latin typeface="+mj-lt"/>
            </a:endParaRPr>
          </a:p>
          <a:p>
            <a:pPr marL="919163" lvl="1" indent="-571500">
              <a:buFont typeface="Arial"/>
              <a:buNone/>
            </a:pPr>
            <a:endParaRPr lang="en-US" alt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63049" y="4058570"/>
            <a:ext cx="5506827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has become a basic variable (column is one 1 and all the rest 0); </a:t>
            </a:r>
            <a:r>
              <a:rPr lang="en-US" altLang="en-US" i="1" dirty="0" smtClean="0"/>
              <a:t>s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becomes non-basic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current solution is</a:t>
            </a:r>
            <a:br>
              <a:rPr lang="en-US" dirty="0" smtClean="0"/>
            </a:b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 = 6 and thus </a:t>
            </a:r>
            <a:r>
              <a:rPr lang="en-US" altLang="en-US" i="1" dirty="0"/>
              <a:t>s</a:t>
            </a:r>
            <a:r>
              <a:rPr lang="en-US" altLang="en-US" baseline="-25000" dirty="0"/>
              <a:t>2</a:t>
            </a:r>
            <a:r>
              <a:rPr lang="en-US" altLang="en-US" dirty="0"/>
              <a:t> = 0 (all slack has been used)</a:t>
            </a:r>
            <a:br>
              <a:rPr lang="en-US" altLang="en-US" dirty="0"/>
            </a:br>
            <a:r>
              <a:rPr lang="en-US" altLang="en-US" i="1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smtClean="0"/>
              <a:t>2 </a:t>
            </a:r>
            <a:r>
              <a:rPr lang="en-US" altLang="en-US" dirty="0"/>
              <a:t>and thus </a:t>
            </a:r>
            <a:r>
              <a:rPr lang="en-US" altLang="en-US" i="1" dirty="0" smtClean="0"/>
              <a:t>s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</a:t>
            </a:r>
            <a:r>
              <a:rPr lang="en-US" altLang="en-US" dirty="0"/>
              <a:t>= 0 </a:t>
            </a:r>
            <a:r>
              <a:rPr lang="en-US" altLang="en-US" dirty="0" smtClean="0"/>
              <a:t>(all </a:t>
            </a:r>
            <a:r>
              <a:rPr lang="en-US" altLang="en-US" dirty="0"/>
              <a:t>slack has been used)</a:t>
            </a:r>
            <a:br>
              <a:rPr lang="en-US" altLang="en-US" dirty="0"/>
            </a:br>
            <a:r>
              <a:rPr lang="en-US" altLang="en-US" i="1" dirty="0" smtClean="0"/>
              <a:t>s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smtClean="0"/>
              <a:t>2 (some slack remains)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We basically moved from the extreme point (0,6) to the extreme point (2,6) raising the current max to z = 36.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379" y="3921514"/>
            <a:ext cx="2625155" cy="2931915"/>
          </a:xfrm>
          <a:prstGeom prst="rect">
            <a:avLst/>
          </a:prstGeom>
        </p:spPr>
      </p:pic>
      <p:graphicFrame>
        <p:nvGraphicFramePr>
          <p:cNvPr id="15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363003"/>
              </p:ext>
            </p:extLst>
          </p:nvPr>
        </p:nvGraphicFramePr>
        <p:xfrm>
          <a:off x="412529" y="1848449"/>
          <a:ext cx="6700348" cy="1981200"/>
        </p:xfrm>
        <a:graphic>
          <a:graphicData uri="http://schemas.openxmlformats.org/drawingml/2006/table">
            <a:tbl>
              <a:tblPr/>
              <a:tblGrid>
                <a:gridCol w="1221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7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Basic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Simplex Method: Continue?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1937"/>
            <a:ext cx="8229601" cy="4594225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+mj-lt"/>
              </a:rPr>
              <a:t>Do we continue?</a:t>
            </a:r>
            <a:endParaRPr lang="en-US" sz="2000" dirty="0" smtClean="0">
              <a:latin typeface="+mj-lt"/>
            </a:endParaRPr>
          </a:p>
          <a:p>
            <a:pPr marL="919163" lvl="1" indent="-571500">
              <a:buNone/>
            </a:pPr>
            <a:endParaRPr lang="en-US" altLang="en-US" sz="2000" dirty="0" smtClean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199" y="4419600"/>
            <a:ext cx="8401665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3049" y="4058570"/>
            <a:ext cx="5506827" cy="19851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There are no negative numbers in the </a:t>
            </a:r>
            <a:r>
              <a:rPr lang="en-US" sz="2100" i="1" dirty="0" smtClean="0"/>
              <a:t>Z </a:t>
            </a:r>
            <a:r>
              <a:rPr lang="en-US" sz="2100" dirty="0" smtClean="0"/>
              <a:t>row. The solution cannot be improved. We do not continue.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The solution is </a:t>
            </a:r>
            <a:r>
              <a:rPr lang="en-US" altLang="en-US" sz="2100" i="1" dirty="0" smtClean="0"/>
              <a:t>x</a:t>
            </a:r>
            <a:r>
              <a:rPr lang="en-US" altLang="en-US" sz="2100" baseline="-25000" dirty="0" smtClean="0"/>
              <a:t>1 </a:t>
            </a:r>
            <a:r>
              <a:rPr lang="en-US" sz="2100" dirty="0" smtClean="0"/>
              <a:t>= 2 and </a:t>
            </a:r>
            <a:r>
              <a:rPr lang="en-US" altLang="en-US" sz="2100" i="1" dirty="0" smtClean="0"/>
              <a:t>x</a:t>
            </a:r>
            <a:r>
              <a:rPr lang="en-US" altLang="en-US" sz="2100" baseline="-25000" dirty="0" smtClean="0"/>
              <a:t>2 </a:t>
            </a:r>
            <a:r>
              <a:rPr lang="en-US" sz="2100" dirty="0"/>
              <a:t>= </a:t>
            </a:r>
            <a:r>
              <a:rPr lang="en-US" sz="2100" dirty="0" smtClean="0"/>
              <a:t>6 yielding a maximum of </a:t>
            </a:r>
            <a:r>
              <a:rPr lang="en-US" sz="2100" i="1" dirty="0" smtClean="0"/>
              <a:t>Z</a:t>
            </a:r>
            <a:r>
              <a:rPr lang="en-US" sz="2100" dirty="0" smtClean="0"/>
              <a:t> = 36.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379" y="3921514"/>
            <a:ext cx="2625155" cy="2931915"/>
          </a:xfrm>
          <a:prstGeom prst="rect">
            <a:avLst/>
          </a:prstGeom>
        </p:spPr>
      </p:pic>
      <p:graphicFrame>
        <p:nvGraphicFramePr>
          <p:cNvPr id="12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431540"/>
              </p:ext>
            </p:extLst>
          </p:nvPr>
        </p:nvGraphicFramePr>
        <p:xfrm>
          <a:off x="507119" y="1911509"/>
          <a:ext cx="6700348" cy="1981200"/>
        </p:xfrm>
        <a:graphic>
          <a:graphicData uri="http://schemas.openxmlformats.org/drawingml/2006/table">
            <a:tbl>
              <a:tblPr/>
              <a:tblGrid>
                <a:gridCol w="1221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7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Basic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34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67710" y="1418897"/>
            <a:ext cx="8529145" cy="5153352"/>
          </a:xfrm>
        </p:spPr>
        <p:txBody>
          <a:bodyPr>
            <a:noAutofit/>
          </a:bodyPr>
          <a:lstStyle/>
          <a:p>
            <a:pPr marL="457200" indent="-457200" algn="just" eaLnBrk="1" hangingPunct="1">
              <a:buFont typeface="Arial" panose="020B0604020202020204" pitchFamily="34" charset="0"/>
              <a:buAutoNum type="arabicPeriod"/>
            </a:pPr>
            <a:r>
              <a:rPr lang="en-US" altLang="en-US" sz="1800" dirty="0" smtClean="0"/>
              <a:t>Convert each inequality in the set of constraints to an equation by adding </a:t>
            </a:r>
            <a:r>
              <a:rPr lang="en-US" altLang="en-US" sz="1800" dirty="0" smtClean="0">
                <a:solidFill>
                  <a:srgbClr val="FF0000"/>
                </a:solidFill>
              </a:rPr>
              <a:t>slack variables</a:t>
            </a:r>
            <a:r>
              <a:rPr lang="en-US" altLang="en-US" sz="1800" dirty="0" smtClean="0"/>
              <a:t>.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n-US" altLang="en-US" sz="1800" dirty="0" smtClean="0"/>
              <a:t>Create the initial </a:t>
            </a:r>
            <a:r>
              <a:rPr lang="en-US" altLang="en-US" sz="1800" dirty="0" smtClean="0">
                <a:solidFill>
                  <a:srgbClr val="FF0000"/>
                </a:solidFill>
              </a:rPr>
              <a:t>simplex tableau</a:t>
            </a:r>
            <a:r>
              <a:rPr lang="en-US" altLang="en-US" sz="1800" dirty="0" smtClean="0"/>
              <a:t>.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n-US" altLang="en-US" sz="1800" dirty="0" smtClean="0"/>
              <a:t>Find the pivot</a:t>
            </a:r>
          </a:p>
          <a:p>
            <a:pPr marL="857250" lvl="1" indent="-457200" algn="just">
              <a:buFont typeface="+mj-lt"/>
              <a:buAutoNum type="alphaLcPeriod"/>
            </a:pPr>
            <a:r>
              <a:rPr lang="en-US" altLang="en-US" sz="1800" dirty="0" smtClean="0"/>
              <a:t>Select the </a:t>
            </a:r>
            <a:r>
              <a:rPr lang="en-US" altLang="en-US" sz="1800" dirty="0" smtClean="0">
                <a:solidFill>
                  <a:srgbClr val="FF0000"/>
                </a:solidFill>
              </a:rPr>
              <a:t>pivot column</a:t>
            </a:r>
            <a:r>
              <a:rPr lang="en-US" altLang="en-US" sz="1800" dirty="0" smtClean="0"/>
              <a:t>. (The column with the “</a:t>
            </a:r>
            <a:r>
              <a:rPr lang="tr-TR" altLang="en-US" sz="1800" dirty="0" smtClean="0"/>
              <a:t>most negative value</a:t>
            </a:r>
            <a:r>
              <a:rPr lang="en-US" altLang="en-US" sz="1800" dirty="0" smtClean="0"/>
              <a:t>” element in the </a:t>
            </a:r>
            <a:r>
              <a:rPr lang="tr-TR" altLang="en-US" sz="1800" dirty="0" smtClean="0"/>
              <a:t>last </a:t>
            </a:r>
            <a:r>
              <a:rPr lang="en-US" altLang="en-US" sz="1800" dirty="0" smtClean="0"/>
              <a:t>row.)</a:t>
            </a:r>
          </a:p>
          <a:p>
            <a:pPr marL="857250" lvl="1" indent="-457200" algn="just">
              <a:buFont typeface="+mj-lt"/>
              <a:buAutoNum type="alphaLcPeriod"/>
            </a:pPr>
            <a:r>
              <a:rPr lang="en-US" altLang="en-US" sz="1800" dirty="0" smtClean="0"/>
              <a:t>Select the </a:t>
            </a:r>
            <a:r>
              <a:rPr lang="en-US" altLang="en-US" sz="1800" dirty="0" smtClean="0">
                <a:solidFill>
                  <a:srgbClr val="FF0000"/>
                </a:solidFill>
              </a:rPr>
              <a:t>pivot row</a:t>
            </a:r>
            <a:r>
              <a:rPr lang="en-US" altLang="en-US" sz="1800" dirty="0" smtClean="0"/>
              <a:t>. (The row with the smallest non-negative result  when the last element  in the row  is divided by the corresponding  in the pivot column.)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1800" dirty="0" smtClean="0"/>
              <a:t>Pivot</a:t>
            </a:r>
          </a:p>
          <a:p>
            <a:pPr marL="857250" lvl="1" indent="-457200" algn="just">
              <a:buFont typeface="+mj-lt"/>
              <a:buAutoNum type="alphaLcPeriod"/>
            </a:pPr>
            <a:r>
              <a:rPr lang="en-US" altLang="en-US" sz="1800" dirty="0" smtClean="0"/>
              <a:t>Use elementary row operations calculate new values for the pivot row so that the pivot is 1 (Divide every number in the row by the </a:t>
            </a:r>
            <a:r>
              <a:rPr lang="en-US" altLang="en-US" sz="1800" dirty="0" smtClean="0">
                <a:solidFill>
                  <a:srgbClr val="FF0000"/>
                </a:solidFill>
              </a:rPr>
              <a:t>pivot number</a:t>
            </a:r>
            <a:r>
              <a:rPr lang="en-US" altLang="en-US" sz="1800" dirty="0" smtClean="0"/>
              <a:t>.)</a:t>
            </a:r>
          </a:p>
          <a:p>
            <a:pPr marL="857250" lvl="1" indent="-457200" algn="just">
              <a:buFont typeface="+mj-lt"/>
              <a:buAutoNum type="alphaLcPeriod"/>
            </a:pPr>
            <a:r>
              <a:rPr lang="en-US" altLang="en-US" sz="1800" dirty="0" smtClean="0"/>
              <a:t>Use elementary row operations to make all numbers in the pivot column equal to 0  except for the pivot number. If all entries in the bottom row are zero or </a:t>
            </a:r>
            <a:r>
              <a:rPr lang="tr-TR" altLang="en-US" sz="1800" dirty="0" smtClean="0"/>
              <a:t>positive</a:t>
            </a:r>
            <a:r>
              <a:rPr lang="en-US" altLang="en-US" sz="1800" dirty="0" smtClean="0"/>
              <a:t>, this the final tableau. If not, go back to step 3.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1800" dirty="0" smtClean="0"/>
              <a:t>If you obtain a final tableau, then the linear programming problem has a maximum solution, which is given by the entry in the lower-right corner of the tableau.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711" y="154299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smtClean="0">
                <a:solidFill>
                  <a:schemeClr val="bg1"/>
                </a:solidFill>
              </a:rPr>
              <a:t>Simplex Method: Procedure</a:t>
            </a:r>
            <a:endParaRPr lang="en-US" sz="3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78220" y="1429407"/>
                <a:ext cx="8641967" cy="5276193"/>
              </a:xfrm>
            </p:spPr>
            <p:txBody>
              <a:bodyPr>
                <a:normAutofit/>
              </a:bodyPr>
              <a:lstStyle/>
              <a:p>
                <a:pPr marL="457200" indent="-457200" eaLnBrk="1" hangingPunct="1">
                  <a:lnSpc>
                    <a:spcPct val="80000"/>
                  </a:lnSpc>
                  <a:buFont typeface="+mj-lt"/>
                  <a:buAutoNum type="arabicPeriod"/>
                </a:pPr>
                <a:r>
                  <a:rPr lang="en-US" altLang="en-US" sz="2000" dirty="0" smtClean="0"/>
                  <a:t>If there is a zero under one or more </a:t>
                </a:r>
                <a:r>
                  <a:rPr lang="en-US" altLang="en-US" sz="2000" dirty="0" err="1" smtClean="0">
                    <a:solidFill>
                      <a:schemeClr val="folHlink"/>
                    </a:solidFill>
                  </a:rPr>
                  <a:t>nonbasic</a:t>
                </a:r>
                <a:r>
                  <a:rPr lang="en-US" altLang="en-US" sz="2000" dirty="0" smtClean="0">
                    <a:solidFill>
                      <a:schemeClr val="folHlink"/>
                    </a:solidFill>
                  </a:rPr>
                  <a:t> variables</a:t>
                </a:r>
                <a:r>
                  <a:rPr lang="en-US" altLang="en-US" sz="2000" dirty="0" smtClean="0"/>
                  <a:t> in the </a:t>
                </a:r>
                <a:r>
                  <a:rPr lang="en-US" altLang="en-US" sz="2000" dirty="0" smtClean="0">
                    <a:solidFill>
                      <a:schemeClr val="folHlink"/>
                    </a:solidFill>
                  </a:rPr>
                  <a:t>last tableau</a:t>
                </a:r>
                <a:r>
                  <a:rPr lang="en-US" altLang="en-US" sz="2000" dirty="0" smtClean="0"/>
                  <a:t> (optimal solution tableau), then </a:t>
                </a:r>
                <a:r>
                  <a:rPr lang="en-US" altLang="en-US" sz="2000" dirty="0" smtClean="0">
                    <a:solidFill>
                      <a:srgbClr val="0033CC"/>
                    </a:solidFill>
                  </a:rPr>
                  <a:t>there are multiple optimal solutions.</a:t>
                </a:r>
              </a:p>
              <a:p>
                <a:pPr marL="457200" indent="-457200" eaLnBrk="1" hangingPunct="1">
                  <a:lnSpc>
                    <a:spcPct val="80000"/>
                  </a:lnSpc>
                  <a:buFont typeface="+mj-lt"/>
                  <a:buAutoNum type="arabicPeriod"/>
                </a:pPr>
                <a:r>
                  <a:rPr lang="en-US" altLang="en-US" sz="2000" dirty="0" smtClean="0"/>
                  <a:t>When determining the </a:t>
                </a:r>
                <a:r>
                  <a:rPr lang="en-US" altLang="en-US" sz="2000" dirty="0" smtClean="0">
                    <a:solidFill>
                      <a:schemeClr val="tx2"/>
                    </a:solidFill>
                  </a:rPr>
                  <a:t>leaving variable of any tableau</a:t>
                </a:r>
                <a:r>
                  <a:rPr lang="en-US" altLang="en-US" sz="2000" dirty="0" smtClean="0"/>
                  <a:t>, if there is no </a:t>
                </a:r>
                <a:r>
                  <a:rPr lang="en-US" altLang="en-US" sz="2000" dirty="0" smtClean="0">
                    <a:solidFill>
                      <a:schemeClr val="tx2"/>
                    </a:solidFill>
                  </a:rPr>
                  <a:t>positive ratio</a:t>
                </a:r>
                <a:r>
                  <a:rPr lang="en-US" altLang="en-US" sz="2000" dirty="0" smtClean="0"/>
                  <a:t> (all the entries in the pivot column are negative and zeroes), then the solution is </a:t>
                </a:r>
                <a:r>
                  <a:rPr lang="en-US" altLang="en-US" sz="2000" dirty="0" smtClean="0">
                    <a:solidFill>
                      <a:schemeClr val="tx2"/>
                    </a:solidFill>
                  </a:rPr>
                  <a:t>unbounded</a:t>
                </a:r>
                <a:r>
                  <a:rPr lang="en-US" altLang="en-US" sz="2000" dirty="0" smtClean="0"/>
                  <a:t>.</a:t>
                </a:r>
              </a:p>
              <a:p>
                <a:pPr marL="457200" indent="-457200" eaLnBrk="1" hangingPunct="1">
                  <a:lnSpc>
                    <a:spcPct val="80000"/>
                  </a:lnSpc>
                  <a:buFont typeface="+mj-lt"/>
                  <a:buAutoNum type="arabicPeriod"/>
                </a:pPr>
                <a:r>
                  <a:rPr lang="en-US" altLang="en-US" sz="2000" dirty="0" smtClean="0"/>
                  <a:t>If there is a tie (more than one variables have the same most negative or positive) in determining the entering variable, choose any variable to be the entering one.</a:t>
                </a:r>
              </a:p>
              <a:p>
                <a:pPr marL="457200" indent="-457200" eaLnBrk="1" hangingPunct="1">
                  <a:lnSpc>
                    <a:spcPct val="80000"/>
                  </a:lnSpc>
                  <a:buFont typeface="+mj-lt"/>
                  <a:buAutoNum type="arabicPeriod"/>
                </a:pPr>
                <a:r>
                  <a:rPr lang="en-US" altLang="en-US" sz="2000" dirty="0" smtClean="0"/>
                  <a:t>A </a:t>
                </a:r>
                <a:r>
                  <a:rPr lang="en-US" altLang="en-US" sz="2000" dirty="0"/>
                  <a:t>s</a:t>
                </a:r>
                <a:r>
                  <a:rPr lang="en-US" altLang="en-US" sz="2000" dirty="0" smtClean="0"/>
                  <a:t>olution that has a basic variable with zero value is called a </a:t>
                </a:r>
                <a:r>
                  <a:rPr lang="en-US" altLang="en-US" sz="2000" dirty="0" smtClean="0">
                    <a:solidFill>
                      <a:schemeClr val="tx2"/>
                    </a:solidFill>
                  </a:rPr>
                  <a:t>“degenerate solution”.</a:t>
                </a:r>
              </a:p>
              <a:p>
                <a:pPr marL="457200" indent="-457200" eaLnBrk="1" hangingPunct="1">
                  <a:lnSpc>
                    <a:spcPct val="80000"/>
                  </a:lnSpc>
                  <a:buFont typeface="+mj-lt"/>
                  <a:buAutoNum type="arabicPeriod"/>
                </a:pPr>
                <a:r>
                  <a:rPr lang="en-US" altLang="en-US" sz="2000" dirty="0" smtClean="0"/>
                  <a:t>The simplex method allows use to check a small subset of extreme points and not check all the extreme points.</a:t>
                </a:r>
              </a:p>
              <a:p>
                <a:pPr marL="857250" lvl="1" indent="-457200">
                  <a:lnSpc>
                    <a:spcPct val="80000"/>
                  </a:lnSpc>
                  <a:buFont typeface="+mj-lt"/>
                  <a:buAutoNum type="alphaLcParenR"/>
                </a:pPr>
                <a:r>
                  <a:rPr lang="en-US" altLang="en-US" sz="2000" dirty="0" smtClean="0"/>
                  <a:t>For a moderate size problem with say 50 variables and 100 constraints there are around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</m:sSup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 smtClean="0"/>
                  <a:t>total corner points. This is too many to check each one.</a:t>
                </a:r>
              </a:p>
              <a:p>
                <a:pPr marL="857250" lvl="1" indent="-457200">
                  <a:lnSpc>
                    <a:spcPct val="80000"/>
                  </a:lnSpc>
                  <a:buFont typeface="+mj-lt"/>
                  <a:buAutoNum type="alphaLcParenR"/>
                </a:pPr>
                <a:r>
                  <a:rPr lang="en-US" altLang="en-US" sz="2000" dirty="0" smtClean="0"/>
                  <a:t>However, the simplex method only needs to calculate a small fraction of these. This allows such a problem to be solved on a good personal computer.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r>
                  <a:rPr lang="en-US" altLang="en-US" sz="2000" dirty="0">
                    <a:solidFill>
                      <a:schemeClr val="tx2"/>
                    </a:solidFill>
                  </a:rPr>
                  <a:t>	</a:t>
                </a:r>
                <a:endParaRPr lang="en-US" altLang="en-US" sz="2000" dirty="0" smtClean="0">
                  <a:solidFill>
                    <a:schemeClr val="tx2"/>
                  </a:solidFill>
                </a:endParaRPr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000" dirty="0" smtClean="0">
                  <a:solidFill>
                    <a:schemeClr val="tx2"/>
                  </a:solidFill>
                </a:endParaRPr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000" dirty="0" smtClean="0"/>
              </a:p>
            </p:txBody>
          </p:sp>
        </mc:Choice>
        <mc:Fallback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8220" y="1429407"/>
                <a:ext cx="8641967" cy="5276193"/>
              </a:xfrm>
              <a:blipFill>
                <a:blip r:embed="rId2"/>
                <a:stretch>
                  <a:fillRect l="-776" t="-1732" r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78221" y="133280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smtClean="0">
                <a:solidFill>
                  <a:schemeClr val="bg1"/>
                </a:solidFill>
              </a:rPr>
              <a:t>Simplex Method: Notes</a:t>
            </a:r>
            <a:endParaRPr lang="en-US" sz="3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Simplex Method: Python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1531938"/>
                <a:ext cx="8096865" cy="4293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 smtClean="0"/>
                  <a:t>The </a:t>
                </a:r>
                <a:r>
                  <a:rPr lang="en-US" sz="21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scipy.optimize</a:t>
                </a:r>
                <a:r>
                  <a:rPr lang="en-US" sz="2100" dirty="0" smtClean="0"/>
                  <a:t> package in python has a function for solving linear programming problems called </a:t>
                </a:r>
                <a:r>
                  <a:rPr lang="en-US" sz="21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linprog</a:t>
                </a:r>
                <a:r>
                  <a:rPr lang="en-US" sz="2100" dirty="0" smtClean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.</a:t>
                </a:r>
              </a:p>
              <a:p>
                <a:r>
                  <a:rPr lang="en-US" sz="2100" dirty="0" smtClean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2100" dirty="0" smtClean="0">
                    <a:solidFill>
                      <a:srgbClr val="0070C0"/>
                    </a:solidFill>
                    <a:latin typeface="Consolas" panose="020B0609020204030204" pitchFamily="49" charset="0"/>
                  </a:rPr>
                </a:br>
                <a:r>
                  <a:rPr lang="en-US" sz="2100" dirty="0" err="1" smtClean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linprog</a:t>
                </a:r>
                <a:r>
                  <a:rPr lang="en-US" sz="2100" dirty="0" smtClean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-- </a:t>
                </a:r>
                <a:r>
                  <a:rPr lang="en-US" sz="2100" dirty="0" smtClean="0">
                    <a:latin typeface="+mj-lt"/>
                  </a:rPr>
                  <a:t>does minimization so to solve the problem</a:t>
                </a:r>
                <a:br>
                  <a:rPr lang="en-US" sz="2100" dirty="0" smtClean="0">
                    <a:latin typeface="+mj-lt"/>
                  </a:rPr>
                </a:br>
                <a:r>
                  <a:rPr lang="en-US" sz="2100" dirty="0"/>
                  <a:t>Maximize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1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2100" b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1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100" b="1" dirty="0"/>
                  <a:t> </a:t>
                </a:r>
                <a:r>
                  <a:rPr lang="en-US" sz="2100" dirty="0"/>
                  <a:t>subject to</a:t>
                </a:r>
              </a:p>
              <a:p>
                <a:r>
                  <a:rPr lang="en-US" sz="2100" b="1" dirty="0"/>
                  <a:t>				 </a:t>
                </a:r>
                <a14:m>
                  <m:oMath xmlns:m="http://schemas.openxmlformats.org/officeDocument/2006/math">
                    <m:r>
                      <a:rPr lang="en-US" sz="2100" b="1">
                        <a:latin typeface="Cambria Math" panose="02040503050406030204" pitchFamily="18" charset="0"/>
                      </a:rPr>
                      <m:t>𝐀𝐱</m:t>
                    </m:r>
                    <m:r>
                      <a:rPr lang="en-US" sz="21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100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sz="2100" b="1" dirty="0">
                    <a:latin typeface="Cambria Math" panose="02040503050406030204" pitchFamily="18" charset="0"/>
                  </a:rPr>
                  <a:t/>
                </a:r>
                <a:br>
                  <a:rPr lang="en-US" sz="2100" b="1" dirty="0">
                    <a:latin typeface="Cambria Math" panose="02040503050406030204" pitchFamily="18" charset="0"/>
                  </a:rPr>
                </a:br>
                <a:r>
                  <a:rPr lang="en-US" sz="2100" b="1" dirty="0">
                    <a:latin typeface="Cambria Math" panose="02040503050406030204" pitchFamily="18" charset="0"/>
                  </a:rPr>
                  <a:t>				  </a:t>
                </a:r>
                <a14:m>
                  <m:oMath xmlns:m="http://schemas.openxmlformats.org/officeDocument/2006/math">
                    <m:r>
                      <a:rPr lang="en-US" sz="21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100" b="1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100" b="1" dirty="0"/>
                  <a:t> </a:t>
                </a:r>
                <a:r>
                  <a:rPr lang="en-US" sz="2100" b="1" dirty="0" smtClean="0"/>
                  <a:t>0</a:t>
                </a:r>
                <a:r>
                  <a:rPr lang="en-US" sz="2100" b="1" dirty="0"/>
                  <a:t/>
                </a:r>
                <a:br>
                  <a:rPr lang="en-US" sz="2100" b="1" dirty="0"/>
                </a:br>
                <a:endParaRPr lang="en-US" sz="2100" b="1" dirty="0" smtClean="0"/>
              </a:p>
              <a:p>
                <a:r>
                  <a:rPr lang="en-US" sz="2100" dirty="0" smtClean="0"/>
                  <a:t>We instead </a:t>
                </a:r>
                <a:r>
                  <a:rPr lang="en-US" sz="2100" dirty="0"/>
                  <a:t>Minimize 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1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2100" b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1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100" b="1" dirty="0"/>
                  <a:t> </a:t>
                </a:r>
                <a:r>
                  <a:rPr lang="en-US" sz="2100" dirty="0"/>
                  <a:t>subject to</a:t>
                </a:r>
              </a:p>
              <a:p>
                <a:r>
                  <a:rPr lang="en-US" sz="2100" b="1" dirty="0" smtClean="0"/>
                  <a:t>	</a:t>
                </a:r>
                <a:r>
                  <a:rPr lang="en-US" sz="2100" b="1" dirty="0"/>
                  <a:t>	</a:t>
                </a:r>
                <a:r>
                  <a:rPr lang="en-US" sz="2100" b="1" dirty="0" smtClean="0"/>
                  <a:t>	</a:t>
                </a:r>
                <a:r>
                  <a:rPr lang="en-US" sz="2100" b="1" dirty="0"/>
                  <a:t>			 </a:t>
                </a:r>
                <a14:m>
                  <m:oMath xmlns:m="http://schemas.openxmlformats.org/officeDocument/2006/math">
                    <m:r>
                      <a:rPr lang="en-US" sz="2100" b="1">
                        <a:latin typeface="Cambria Math" panose="02040503050406030204" pitchFamily="18" charset="0"/>
                      </a:rPr>
                      <m:t>𝐀𝐱</m:t>
                    </m:r>
                    <m:r>
                      <a:rPr lang="en-US" sz="21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100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sz="2100" b="1" dirty="0">
                    <a:latin typeface="Cambria Math" panose="02040503050406030204" pitchFamily="18" charset="0"/>
                  </a:rPr>
                  <a:t/>
                </a:r>
                <a:br>
                  <a:rPr lang="en-US" sz="2100" b="1" dirty="0">
                    <a:latin typeface="Cambria Math" panose="02040503050406030204" pitchFamily="18" charset="0"/>
                  </a:rPr>
                </a:br>
                <a:r>
                  <a:rPr lang="en-US" sz="2100" b="1" dirty="0">
                    <a:latin typeface="Cambria Math" panose="02040503050406030204" pitchFamily="18" charset="0"/>
                  </a:rPr>
                  <a:t>	</a:t>
                </a:r>
                <a:r>
                  <a:rPr lang="en-US" sz="2100" b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sz="2100" b="1" dirty="0">
                    <a:latin typeface="Cambria Math" panose="02040503050406030204" pitchFamily="18" charset="0"/>
                  </a:rPr>
                  <a:t>	</a:t>
                </a:r>
                <a:r>
                  <a:rPr lang="en-US" sz="2100" b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sz="2100" b="1" dirty="0">
                    <a:latin typeface="Cambria Math" panose="02040503050406030204" pitchFamily="18" charset="0"/>
                  </a:rPr>
                  <a:t>		  </a:t>
                </a:r>
                <a14:m>
                  <m:oMath xmlns:m="http://schemas.openxmlformats.org/officeDocument/2006/math">
                    <m:r>
                      <a:rPr lang="en-US" sz="21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100" b="1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100" b="1" dirty="0"/>
                  <a:t> 0</a:t>
                </a:r>
              </a:p>
              <a:p>
                <a:endParaRPr lang="en-US" sz="2100" b="1" dirty="0" smtClean="0"/>
              </a:p>
              <a:p>
                <a:r>
                  <a:rPr lang="en-US" sz="2100" dirty="0" smtClean="0"/>
                  <a:t>We can then take the result and negate it.        </a:t>
                </a:r>
                <a:r>
                  <a:rPr lang="en-US" sz="2100" b="1" u="sng" dirty="0" smtClean="0">
                    <a:solidFill>
                      <a:srgbClr val="00B050"/>
                    </a:solidFill>
                  </a:rPr>
                  <a:t>Python: lpexample.py</a:t>
                </a:r>
                <a:endParaRPr lang="en-US" sz="2100" b="1" u="sng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1938"/>
                <a:ext cx="8096865" cy="4293483"/>
              </a:xfrm>
              <a:prstGeom prst="rect">
                <a:avLst/>
              </a:prstGeom>
              <a:blipFill>
                <a:blip r:embed="rId4"/>
                <a:stretch>
                  <a:fillRect l="-904" t="-993" b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Image result for bisection method"/>
          <p:cNvSpPr>
            <a:spLocks noChangeAspect="1" noChangeArrowheads="1"/>
          </p:cNvSpPr>
          <p:nvPr/>
        </p:nvSpPr>
        <p:spPr bwMode="auto">
          <a:xfrm>
            <a:off x="1305949" y="85842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Linear Programming</a:t>
            </a:r>
            <a:endParaRPr lang="en-US" sz="39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31938"/>
                <a:ext cx="8229600" cy="4072449"/>
              </a:xfr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u="sng" dirty="0" smtClean="0">
                    <a:latin typeface="+mj-lt"/>
                  </a:rPr>
                  <a:t>Linear Programming</a:t>
                </a:r>
                <a:r>
                  <a:rPr lang="en-US" sz="2000" dirty="0" smtClean="0">
                    <a:latin typeface="+mj-lt"/>
                  </a:rPr>
                  <a:t> is a method to find an optimum of a linear function in a mathematical model whose feasible region is also specified by one or more linear equations.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+mj-lt"/>
                  </a:rPr>
                  <a:t>The canonical form of a linear programming problem:</a:t>
                </a:r>
                <a:br>
                  <a:rPr lang="en-US" sz="2000" dirty="0" smtClean="0">
                    <a:latin typeface="+mj-lt"/>
                  </a:rPr>
                </a:br>
                <a:endParaRPr lang="en-US" sz="200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+mj-lt"/>
                  </a:rPr>
                  <a:t>Maximize or Minimize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000" b="1" dirty="0" smtClean="0">
                    <a:latin typeface="+mj-lt"/>
                  </a:rPr>
                  <a:t> </a:t>
                </a:r>
                <a:r>
                  <a:rPr lang="en-US" sz="2000" dirty="0" smtClean="0">
                    <a:latin typeface="+mj-lt"/>
                  </a:rPr>
                  <a:t>subject to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+mj-lt"/>
                  </a:rPr>
                  <a:t>				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sz="2000" b="1" i="0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000" b="1" i="0" dirty="0" smtClean="0">
                    <a:latin typeface="Cambria Math" panose="02040503050406030204" pitchFamily="18" charset="0"/>
                  </a:rPr>
                </a:br>
                <a:r>
                  <a:rPr lang="en-US" sz="2000" b="1" i="0" dirty="0" smtClean="0">
                    <a:latin typeface="Cambria Math" panose="02040503050406030204" pitchFamily="18" charset="0"/>
                  </a:rPr>
                  <a:t>				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b="1" dirty="0" smtClean="0">
                    <a:latin typeface="+mj-lt"/>
                  </a:rPr>
                  <a:t> 0</a:t>
                </a:r>
              </a:p>
              <a:p>
                <a:pPr marL="0" indent="0">
                  <a:buNone/>
                </a:pPr>
                <a:endParaRPr lang="en-US" sz="2000" b="1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+mj-lt"/>
                  </a:rPr>
                  <a:t>The </a:t>
                </a:r>
                <a:r>
                  <a:rPr lang="en-US" sz="2000" b="1" u="sng" dirty="0" smtClean="0">
                    <a:latin typeface="+mj-lt"/>
                  </a:rPr>
                  <a:t>simplex method</a:t>
                </a:r>
                <a:r>
                  <a:rPr lang="en-US" sz="2000" dirty="0" smtClean="0">
                    <a:latin typeface="+mj-lt"/>
                  </a:rPr>
                  <a:t> is an algebraic method used to solve linear programming. This method was developed by George </a:t>
                </a:r>
                <a:r>
                  <a:rPr lang="en-US" sz="2000" dirty="0" err="1" smtClean="0">
                    <a:latin typeface="+mj-lt"/>
                  </a:rPr>
                  <a:t>Dantzig</a:t>
                </a:r>
                <a:r>
                  <a:rPr lang="en-US" sz="2000" dirty="0" smtClean="0">
                    <a:latin typeface="+mj-lt"/>
                  </a:rPr>
                  <a:t> in 1947.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31938"/>
                <a:ext cx="8229600" cy="4072449"/>
              </a:xfr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Example: Solve with Python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938"/>
            <a:ext cx="3747131" cy="4269094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+mj-lt"/>
              </a:rPr>
              <a:t>Consider the example to the right.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We use </a:t>
            </a:r>
            <a:r>
              <a:rPr lang="en-US" sz="2000" i="1" dirty="0" smtClean="0">
                <a:latin typeface="+mj-lt"/>
              </a:rPr>
              <a:t>c = </a:t>
            </a:r>
            <a:r>
              <a:rPr lang="en-US" sz="2000" dirty="0" smtClean="0">
                <a:latin typeface="+mj-lt"/>
              </a:rPr>
              <a:t>[-3,-5] because we want to maximize (not minimize). </a:t>
            </a:r>
          </a:p>
          <a:p>
            <a:r>
              <a:rPr lang="en-US" sz="2000" dirty="0">
                <a:latin typeface="+mj-lt"/>
              </a:rPr>
              <a:t>b</a:t>
            </a:r>
            <a:r>
              <a:rPr lang="en-US" sz="2000" dirty="0" smtClean="0">
                <a:latin typeface="+mj-lt"/>
              </a:rPr>
              <a:t> = [4,12,18] is a list of upper bounds for the constraints </a:t>
            </a:r>
          </a:p>
          <a:p>
            <a:r>
              <a:rPr lang="en-US" sz="2000" dirty="0" smtClean="0">
                <a:latin typeface="+mj-lt"/>
              </a:rPr>
              <a:t>A = [[1,0], [0,2], [3,2]] is a 2d array representing the matrix for the constraints.</a:t>
            </a:r>
            <a:endParaRPr lang="en-US" sz="2000" i="1" dirty="0" smtClean="0">
              <a:latin typeface="+mj-lt"/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331" y="1531938"/>
            <a:ext cx="48006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8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Simplex Method: Geometric Idea</a:t>
            </a:r>
            <a:endParaRPr lang="en-US" sz="39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31938"/>
                <a:ext cx="3994727" cy="4269094"/>
              </a:xfr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+mj-lt"/>
                  </a:rPr>
                  <a:t>Consider the example to the right.</a:t>
                </a:r>
              </a:p>
              <a:p>
                <a:pPr marL="0" indent="0">
                  <a:buNone/>
                </a:pPr>
                <a:endParaRPr lang="en-US" sz="2000" dirty="0">
                  <a:latin typeface="+mj-lt"/>
                </a:endParaRPr>
              </a:p>
              <a:p>
                <a:r>
                  <a:rPr lang="en-US" sz="2000" dirty="0" smtClean="0">
                    <a:latin typeface="+mj-lt"/>
                  </a:rPr>
                  <a:t>Note that for a fixed value of </a:t>
                </a:r>
                <a:br>
                  <a:rPr lang="en-US" sz="2000" dirty="0" smtClean="0">
                    <a:latin typeface="+mj-lt"/>
                  </a:rPr>
                </a:br>
                <a:r>
                  <a:rPr lang="en-US" sz="2000" i="1" dirty="0" smtClean="0">
                    <a:latin typeface="+mj-lt"/>
                  </a:rPr>
                  <a:t>Z</a:t>
                </a:r>
                <a:r>
                  <a:rPr lang="en-US" sz="2000" dirty="0" smtClean="0">
                    <a:latin typeface="+mj-lt"/>
                  </a:rPr>
                  <a:t>, the equation </a:t>
                </a:r>
                <a:br>
                  <a:rPr lang="en-US" sz="2000" dirty="0" smtClean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+mj-lt"/>
                  </a:rPr>
                  <a:t> </a:t>
                </a:r>
                <a:br>
                  <a:rPr lang="en-US" sz="2000" dirty="0" smtClean="0">
                    <a:latin typeface="+mj-lt"/>
                  </a:rPr>
                </a:br>
                <a:r>
                  <a:rPr lang="en-US" sz="2000" dirty="0" smtClean="0">
                    <a:latin typeface="+mj-lt"/>
                  </a:rPr>
                  <a:t>is a line with a slope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−3/5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.</a:t>
                </a:r>
              </a:p>
              <a:p>
                <a:r>
                  <a:rPr lang="en-US" sz="2000" dirty="0" smtClean="0">
                    <a:latin typeface="+mj-lt"/>
                  </a:rPr>
                  <a:t>Changing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i="1" dirty="0" smtClean="0">
                    <a:latin typeface="+mj-lt"/>
                  </a:rPr>
                  <a:t> </a:t>
                </a:r>
                <a:r>
                  <a:rPr lang="en-US" sz="2000" dirty="0" smtClean="0">
                    <a:latin typeface="+mj-lt"/>
                  </a:rPr>
                  <a:t>value moves </a:t>
                </a:r>
                <a:br>
                  <a:rPr lang="en-US" sz="2000" dirty="0" smtClean="0">
                    <a:latin typeface="+mj-lt"/>
                  </a:rPr>
                </a:br>
                <a:r>
                  <a:rPr lang="en-US" sz="2000" dirty="0" smtClean="0">
                    <a:latin typeface="+mj-lt"/>
                  </a:rPr>
                  <a:t>the line up and down.</a:t>
                </a:r>
              </a:p>
              <a:p>
                <a:r>
                  <a:rPr lang="en-US" sz="2000" dirty="0" smtClean="0">
                    <a:latin typeface="+mj-lt"/>
                  </a:rPr>
                  <a:t>Essentially we want to move</a:t>
                </a:r>
                <a:br>
                  <a:rPr lang="en-US" sz="2000" dirty="0" smtClean="0">
                    <a:latin typeface="+mj-lt"/>
                  </a:rPr>
                </a:br>
                <a:r>
                  <a:rPr lang="en-US" sz="2000" dirty="0" smtClean="0">
                    <a:latin typeface="+mj-lt"/>
                  </a:rPr>
                  <a:t>the line as far up as possible</a:t>
                </a:r>
                <a:br>
                  <a:rPr lang="en-US" sz="2000" dirty="0" smtClean="0">
                    <a:latin typeface="+mj-lt"/>
                  </a:rPr>
                </a:br>
                <a:r>
                  <a:rPr lang="en-US" sz="2000" dirty="0" smtClean="0">
                    <a:latin typeface="+mj-lt"/>
                  </a:rPr>
                  <a:t>(to maximize)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i="1" dirty="0" smtClean="0">
                    <a:latin typeface="+mj-lt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31938"/>
                <a:ext cx="3994727" cy="4269094"/>
              </a:xfr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681" y="1531938"/>
            <a:ext cx="4800600" cy="48196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046681" y="4378036"/>
            <a:ext cx="3250046" cy="1973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49304" y="3941780"/>
            <a:ext cx="3250046" cy="1973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0" y="3276960"/>
            <a:ext cx="3250046" cy="1973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54550" y="2955004"/>
            <a:ext cx="3250046" cy="1973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46178" y="2933205"/>
            <a:ext cx="3250046" cy="19735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16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Simplex Method: Theory</a:t>
            </a:r>
            <a:endParaRPr lang="en-US" sz="39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31938"/>
                <a:ext cx="3994727" cy="4269094"/>
              </a:xfr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u="sng" dirty="0" smtClean="0">
                    <a:latin typeface="+mj-lt"/>
                  </a:rPr>
                  <a:t>Extreme Point Theorem</a:t>
                </a:r>
                <a:r>
                  <a:rPr lang="en-US" sz="2000" dirty="0" smtClean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b="1" u="sng" dirty="0" smtClean="0">
                    <a:latin typeface="+mj-lt"/>
                  </a:rPr>
                  <a:t>Def</a:t>
                </a:r>
                <a:r>
                  <a:rPr lang="en-US" sz="2000" dirty="0" smtClean="0">
                    <a:latin typeface="+mj-lt"/>
                  </a:rPr>
                  <a:t>. An extreme point of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 is a point that is not an interior point of any line segment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+mj-lt"/>
                  </a:rPr>
                  <a:t>Ex. (0,6), (0,0), (2,6), (4,2), (4,0)</a:t>
                </a:r>
                <a:br>
                  <a:rPr lang="en-US" sz="2000" dirty="0" smtClean="0">
                    <a:latin typeface="+mj-lt"/>
                  </a:rPr>
                </a:br>
                <a:endParaRPr lang="en-US" sz="200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b="1" u="sng" dirty="0" smtClean="0">
                    <a:latin typeface="+mj-lt"/>
                  </a:rPr>
                  <a:t>Theorem.</a:t>
                </a:r>
                <a:r>
                  <a:rPr lang="en-US" sz="2000" dirty="0" smtClean="0">
                    <a:latin typeface="+mj-lt"/>
                  </a:rPr>
                  <a:t> Let </a:t>
                </a:r>
                <a:r>
                  <a:rPr lang="en-US" sz="2000" i="1" dirty="0" smtClean="0">
                    <a:latin typeface="+mj-lt"/>
                  </a:rPr>
                  <a:t>S</a:t>
                </a:r>
                <a:r>
                  <a:rPr lang="en-US" sz="2000" dirty="0" smtClean="0">
                    <a:latin typeface="+mj-lt"/>
                  </a:rPr>
                  <a:t> be a set of feasible solutions to a general linear programming problem.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 nonempty and bounded, then an optimal solution to the problem exists and occurs at an extreme point.</a:t>
                </a:r>
                <a:endParaRPr lang="en-US" sz="2000" i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31938"/>
                <a:ext cx="3994727" cy="4269094"/>
              </a:xfr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779" y="1694849"/>
            <a:ext cx="42386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9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Simplex Method: Process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1938"/>
            <a:ext cx="6278949" cy="4411662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+mj-lt"/>
              </a:rPr>
              <a:t>Part 1:</a:t>
            </a:r>
            <a:r>
              <a:rPr lang="en-US" sz="2000" b="1" dirty="0" smtClean="0">
                <a:latin typeface="+mj-lt"/>
              </a:rPr>
              <a:t> Form the Simplex Tableau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Rewrite the equations adding </a:t>
            </a:r>
            <a:r>
              <a:rPr lang="en-US" sz="2000" i="1" u="sng" dirty="0" smtClean="0">
                <a:latin typeface="+mj-lt"/>
              </a:rPr>
              <a:t>slack variables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to the inequalities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and setting the objective function equal to 0. This is called the </a:t>
            </a:r>
            <a:r>
              <a:rPr lang="en-US" sz="2000" i="1" u="sng" dirty="0" smtClean="0">
                <a:latin typeface="+mj-lt"/>
              </a:rPr>
              <a:t>augmented form</a:t>
            </a:r>
            <a:r>
              <a:rPr lang="en-US" sz="2000" i="1" dirty="0" smtClean="0">
                <a:latin typeface="+mj-lt"/>
              </a:rPr>
              <a:t>.</a:t>
            </a:r>
            <a:endParaRPr lang="en-US" sz="2000" dirty="0" smtClean="0">
              <a:latin typeface="+mj-lt"/>
            </a:endParaRPr>
          </a:p>
          <a:p>
            <a:pPr marL="919163" lvl="1" indent="-571500">
              <a:buNone/>
            </a:pPr>
            <a:r>
              <a:rPr lang="en-US" altLang="en-US" sz="2000" dirty="0"/>
              <a:t> </a:t>
            </a:r>
            <a:r>
              <a:rPr lang="en-US" altLang="en-US" sz="2000" i="1" dirty="0"/>
              <a:t>Z</a:t>
            </a:r>
            <a:r>
              <a:rPr lang="en-US" altLang="en-US" sz="2000" dirty="0"/>
              <a:t> -   </a:t>
            </a:r>
            <a:r>
              <a:rPr lang="en-US" altLang="en-US" sz="2000" dirty="0" smtClean="0"/>
              <a:t>3</a:t>
            </a:r>
            <a:r>
              <a:rPr lang="en-US" altLang="en-US" sz="2000" i="1" dirty="0" smtClean="0"/>
              <a:t>x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- 5</a:t>
            </a:r>
            <a:r>
              <a:rPr lang="en-US" altLang="en-US" sz="2000" i="1" dirty="0" smtClean="0"/>
              <a:t>x</a:t>
            </a:r>
            <a:r>
              <a:rPr lang="en-US" altLang="en-US" sz="2000" baseline="-25000" dirty="0" smtClean="0"/>
              <a:t>2                                     </a:t>
            </a:r>
            <a:r>
              <a:rPr lang="en-US" altLang="en-US" sz="2000" dirty="0"/>
              <a:t>= </a:t>
            </a:r>
            <a:r>
              <a:rPr lang="en-US" altLang="en-US" sz="2000" dirty="0" smtClean="0"/>
              <a:t>0</a:t>
            </a:r>
            <a:endParaRPr lang="en-US" altLang="en-US" sz="2000" dirty="0">
              <a:solidFill>
                <a:schemeClr val="folHlink"/>
              </a:solidFill>
            </a:endParaRPr>
          </a:p>
          <a:p>
            <a:pPr marL="919163" lvl="1" indent="-571500">
              <a:buNone/>
            </a:pPr>
            <a:r>
              <a:rPr lang="en-US" altLang="en-US" sz="2000" dirty="0"/>
              <a:t>          </a:t>
            </a:r>
            <a:r>
              <a:rPr lang="en-US" altLang="en-US" sz="2000" i="1" dirty="0" smtClean="0"/>
              <a:t>x</a:t>
            </a:r>
            <a:r>
              <a:rPr lang="en-US" altLang="en-US" sz="2000" baseline="-25000" dirty="0" smtClean="0"/>
              <a:t>1                 </a:t>
            </a:r>
            <a:r>
              <a:rPr lang="en-US" altLang="en-US" sz="2000" dirty="0"/>
              <a:t>+ </a:t>
            </a:r>
            <a:r>
              <a:rPr lang="en-US" altLang="en-US" sz="2000" i="1" dirty="0" smtClean="0"/>
              <a:t>s</a:t>
            </a:r>
            <a:r>
              <a:rPr lang="en-US" altLang="en-US" sz="2000" baseline="-25000" dirty="0" smtClean="0"/>
              <a:t>1                        </a:t>
            </a:r>
            <a:r>
              <a:rPr lang="en-US" altLang="en-US" sz="2000" dirty="0">
                <a:sym typeface="Symbol" panose="05050102010706020507" pitchFamily="18" charset="2"/>
              </a:rPr>
              <a:t>=</a:t>
            </a:r>
            <a:r>
              <a:rPr lang="en-US" altLang="en-US" sz="2000" dirty="0"/>
              <a:t>   4</a:t>
            </a:r>
          </a:p>
          <a:p>
            <a:pPr marL="919163" lvl="1" indent="-571500">
              <a:buNone/>
            </a:pPr>
            <a:r>
              <a:rPr lang="en-US" altLang="en-US" sz="2000" dirty="0"/>
              <a:t>                 </a:t>
            </a:r>
            <a:r>
              <a:rPr lang="en-US" altLang="en-US" sz="2000" dirty="0" smtClean="0"/>
              <a:t>2</a:t>
            </a:r>
            <a:r>
              <a:rPr lang="en-US" altLang="en-US" sz="2000" i="1" dirty="0" smtClean="0"/>
              <a:t>x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        </a:t>
            </a:r>
            <a:r>
              <a:rPr lang="en-US" altLang="en-US" sz="2000" dirty="0"/>
              <a:t>+ </a:t>
            </a:r>
            <a:r>
              <a:rPr lang="en-US" altLang="en-US" sz="2000" i="1" dirty="0" smtClean="0"/>
              <a:t>s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        </a:t>
            </a:r>
            <a:r>
              <a:rPr lang="en-US" altLang="en-US" sz="2000" dirty="0">
                <a:sym typeface="Symbol" panose="05050102010706020507" pitchFamily="18" charset="2"/>
              </a:rPr>
              <a:t>=</a:t>
            </a:r>
            <a:r>
              <a:rPr lang="en-US" altLang="en-US" sz="2000" dirty="0"/>
              <a:t>  12</a:t>
            </a:r>
          </a:p>
          <a:p>
            <a:pPr marL="919163" lvl="1" indent="-571500"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smtClean="0"/>
              <a:t>3</a:t>
            </a:r>
            <a:r>
              <a:rPr lang="en-US" altLang="en-US" sz="2000" i="1" dirty="0" smtClean="0"/>
              <a:t>x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+</a:t>
            </a:r>
            <a:r>
              <a:rPr lang="en-US" altLang="en-US" sz="2000" dirty="0" smtClean="0"/>
              <a:t>2</a:t>
            </a:r>
            <a:r>
              <a:rPr lang="en-US" altLang="en-US" sz="2000" i="1" dirty="0" smtClean="0"/>
              <a:t>x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                </a:t>
            </a:r>
            <a:r>
              <a:rPr lang="en-US" altLang="en-US" sz="2000" dirty="0"/>
              <a:t>+ </a:t>
            </a:r>
            <a:r>
              <a:rPr lang="en-US" altLang="en-US" sz="2000" i="1" dirty="0" smtClean="0"/>
              <a:t>s</a:t>
            </a:r>
            <a:r>
              <a:rPr lang="en-US" altLang="en-US" sz="2000" baseline="-25000" dirty="0" smtClean="0"/>
              <a:t>3 </a:t>
            </a:r>
            <a:r>
              <a:rPr lang="en-US" altLang="en-US" sz="2000" dirty="0" smtClean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=  18</a:t>
            </a:r>
            <a:endParaRPr lang="en-US" altLang="en-US" sz="2000" dirty="0"/>
          </a:p>
          <a:p>
            <a:pPr marL="919163" lvl="1" indent="-571500">
              <a:buNone/>
            </a:pPr>
            <a:r>
              <a:rPr lang="en-US" altLang="en-US" sz="2000" dirty="0"/>
              <a:t>            </a:t>
            </a:r>
            <a:r>
              <a:rPr lang="en-US" altLang="en-US" sz="2000" i="1" dirty="0"/>
              <a:t>x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, </a:t>
            </a:r>
            <a:r>
              <a:rPr lang="en-US" altLang="en-US" sz="2000" i="1" dirty="0"/>
              <a:t>x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/>
              <a:t>, </a:t>
            </a:r>
            <a:r>
              <a:rPr lang="en-US" altLang="en-US" sz="2000" i="1" dirty="0"/>
              <a:t>s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s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/>
              <a:t>, </a:t>
            </a:r>
            <a:r>
              <a:rPr lang="en-US" altLang="en-US" sz="2000" i="1" dirty="0"/>
              <a:t>s</a:t>
            </a:r>
            <a:r>
              <a:rPr lang="en-US" altLang="en-US" sz="2000" baseline="-25000" dirty="0" smtClean="0"/>
              <a:t>3  </a:t>
            </a:r>
            <a:r>
              <a:rPr lang="en-US" altLang="en-US" sz="2000" dirty="0">
                <a:sym typeface="Symbol" panose="05050102010706020507" pitchFamily="18" charset="2"/>
              </a:rPr>
              <a:t></a:t>
            </a:r>
            <a:r>
              <a:rPr lang="en-US" altLang="en-US" sz="2000" dirty="0"/>
              <a:t> 0</a:t>
            </a:r>
          </a:p>
          <a:p>
            <a:r>
              <a:rPr lang="en-US" sz="2000" dirty="0" smtClean="0">
                <a:latin typeface="+mj-lt"/>
              </a:rPr>
              <a:t>Put all the information in a table with the first row the name of each variable, each subsequent row holding the coefficients of the variables, with the last row holding the coefficients of the objective function.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149" y="1531938"/>
            <a:ext cx="22955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1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Simplex Method: Form the Tableau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1938"/>
            <a:ext cx="6278949" cy="4411662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+mj-lt"/>
              </a:rPr>
              <a:t>Part 1:</a:t>
            </a:r>
            <a:r>
              <a:rPr lang="en-US" sz="2000" b="1" dirty="0" smtClean="0">
                <a:latin typeface="+mj-lt"/>
              </a:rPr>
              <a:t> Form the Simplex Tableau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From the </a:t>
            </a:r>
            <a:r>
              <a:rPr lang="en-US" sz="2000" i="1" u="sng" dirty="0" smtClean="0">
                <a:latin typeface="+mj-lt"/>
              </a:rPr>
              <a:t>augmented form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is</a:t>
            </a:r>
          </a:p>
          <a:p>
            <a:pPr marL="919163" lvl="1" indent="-571500">
              <a:buNone/>
            </a:pPr>
            <a:r>
              <a:rPr lang="en-US" altLang="en-US" sz="2000" dirty="0"/>
              <a:t> </a:t>
            </a:r>
            <a:r>
              <a:rPr lang="en-US" altLang="en-US" sz="2000" i="1" dirty="0"/>
              <a:t>Z</a:t>
            </a:r>
            <a:r>
              <a:rPr lang="en-US" altLang="en-US" sz="2000" dirty="0"/>
              <a:t> -   </a:t>
            </a:r>
            <a:r>
              <a:rPr lang="en-US" altLang="en-US" sz="2000" dirty="0" smtClean="0"/>
              <a:t>3</a:t>
            </a:r>
            <a:r>
              <a:rPr lang="en-US" altLang="en-US" sz="2000" i="1" dirty="0" smtClean="0"/>
              <a:t>x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- 5</a:t>
            </a:r>
            <a:r>
              <a:rPr lang="en-US" altLang="en-US" sz="2000" i="1" dirty="0" smtClean="0"/>
              <a:t>x</a:t>
            </a:r>
            <a:r>
              <a:rPr lang="en-US" altLang="en-US" sz="2000" baseline="-25000" dirty="0" smtClean="0"/>
              <a:t>2                                     </a:t>
            </a:r>
            <a:r>
              <a:rPr lang="en-US" altLang="en-US" sz="2000" dirty="0"/>
              <a:t>= </a:t>
            </a:r>
            <a:r>
              <a:rPr lang="en-US" altLang="en-US" sz="2000" dirty="0" smtClean="0"/>
              <a:t>0</a:t>
            </a:r>
            <a:endParaRPr lang="en-US" altLang="en-US" sz="2000" dirty="0">
              <a:solidFill>
                <a:schemeClr val="folHlink"/>
              </a:solidFill>
            </a:endParaRPr>
          </a:p>
          <a:p>
            <a:pPr marL="919163" lvl="1" indent="-571500">
              <a:buNone/>
            </a:pPr>
            <a:r>
              <a:rPr lang="en-US" altLang="en-US" sz="2000" dirty="0"/>
              <a:t>          </a:t>
            </a:r>
            <a:r>
              <a:rPr lang="en-US" altLang="en-US" sz="2000" i="1" dirty="0" smtClean="0"/>
              <a:t>x</a:t>
            </a:r>
            <a:r>
              <a:rPr lang="en-US" altLang="en-US" sz="2000" baseline="-25000" dirty="0" smtClean="0"/>
              <a:t>1                 </a:t>
            </a:r>
            <a:r>
              <a:rPr lang="en-US" altLang="en-US" sz="2000" dirty="0"/>
              <a:t>+ </a:t>
            </a:r>
            <a:r>
              <a:rPr lang="en-US" altLang="en-US" sz="2000" i="1" dirty="0" smtClean="0"/>
              <a:t>s</a:t>
            </a:r>
            <a:r>
              <a:rPr lang="en-US" altLang="en-US" sz="2000" baseline="-25000" dirty="0" smtClean="0"/>
              <a:t>1                        </a:t>
            </a:r>
            <a:r>
              <a:rPr lang="en-US" altLang="en-US" sz="2000" dirty="0">
                <a:sym typeface="Symbol" panose="05050102010706020507" pitchFamily="18" charset="2"/>
              </a:rPr>
              <a:t>=</a:t>
            </a:r>
            <a:r>
              <a:rPr lang="en-US" altLang="en-US" sz="2000" dirty="0"/>
              <a:t>   4</a:t>
            </a:r>
          </a:p>
          <a:p>
            <a:pPr marL="919163" lvl="1" indent="-571500">
              <a:buNone/>
            </a:pPr>
            <a:r>
              <a:rPr lang="en-US" altLang="en-US" sz="2000" dirty="0"/>
              <a:t>                 </a:t>
            </a:r>
            <a:r>
              <a:rPr lang="en-US" altLang="en-US" sz="2000" dirty="0" smtClean="0"/>
              <a:t>2</a:t>
            </a:r>
            <a:r>
              <a:rPr lang="en-US" altLang="en-US" sz="2000" i="1" dirty="0" smtClean="0"/>
              <a:t>x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        </a:t>
            </a:r>
            <a:r>
              <a:rPr lang="en-US" altLang="en-US" sz="2000" dirty="0"/>
              <a:t>+ </a:t>
            </a:r>
            <a:r>
              <a:rPr lang="en-US" altLang="en-US" sz="2000" i="1" dirty="0" smtClean="0"/>
              <a:t>s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        </a:t>
            </a:r>
            <a:r>
              <a:rPr lang="en-US" altLang="en-US" sz="2000" dirty="0">
                <a:sym typeface="Symbol" panose="05050102010706020507" pitchFamily="18" charset="2"/>
              </a:rPr>
              <a:t>=</a:t>
            </a:r>
            <a:r>
              <a:rPr lang="en-US" altLang="en-US" sz="2000" dirty="0"/>
              <a:t>  12</a:t>
            </a:r>
          </a:p>
          <a:p>
            <a:pPr marL="919163" lvl="1" indent="-571500"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smtClean="0"/>
              <a:t>3</a:t>
            </a:r>
            <a:r>
              <a:rPr lang="en-US" altLang="en-US" sz="2000" i="1" dirty="0" smtClean="0"/>
              <a:t>x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+</a:t>
            </a:r>
            <a:r>
              <a:rPr lang="en-US" altLang="en-US" sz="2000" dirty="0" smtClean="0"/>
              <a:t>2</a:t>
            </a:r>
            <a:r>
              <a:rPr lang="en-US" altLang="en-US" sz="2000" i="1" dirty="0" smtClean="0"/>
              <a:t>x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                </a:t>
            </a:r>
            <a:r>
              <a:rPr lang="en-US" altLang="en-US" sz="2000" dirty="0"/>
              <a:t>+ </a:t>
            </a:r>
            <a:r>
              <a:rPr lang="en-US" altLang="en-US" sz="2000" i="1" dirty="0" smtClean="0"/>
              <a:t>s</a:t>
            </a:r>
            <a:r>
              <a:rPr lang="en-US" altLang="en-US" sz="2000" baseline="-25000" dirty="0" smtClean="0"/>
              <a:t>3 </a:t>
            </a:r>
            <a:r>
              <a:rPr lang="en-US" altLang="en-US" sz="2000" dirty="0" smtClean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=  18</a:t>
            </a:r>
            <a:endParaRPr lang="en-US" altLang="en-US" sz="2000" dirty="0"/>
          </a:p>
          <a:p>
            <a:pPr marL="919163" lvl="1" indent="-571500">
              <a:buNone/>
            </a:pPr>
            <a:r>
              <a:rPr lang="en-US" altLang="en-US" sz="2000" dirty="0"/>
              <a:t>            </a:t>
            </a:r>
            <a:r>
              <a:rPr lang="en-US" altLang="en-US" sz="2000" i="1" dirty="0"/>
              <a:t>x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, </a:t>
            </a:r>
            <a:r>
              <a:rPr lang="en-US" altLang="en-US" sz="2000" i="1" dirty="0"/>
              <a:t>x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/>
              <a:t>, </a:t>
            </a:r>
            <a:r>
              <a:rPr lang="en-US" altLang="en-US" sz="2000" i="1" dirty="0"/>
              <a:t>s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s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/>
              <a:t>, </a:t>
            </a:r>
            <a:r>
              <a:rPr lang="en-US" altLang="en-US" sz="2000" i="1" dirty="0"/>
              <a:t>s</a:t>
            </a:r>
            <a:r>
              <a:rPr lang="en-US" altLang="en-US" sz="2000" baseline="-25000" dirty="0" smtClean="0"/>
              <a:t>3  </a:t>
            </a:r>
            <a:r>
              <a:rPr lang="en-US" altLang="en-US" sz="2000" dirty="0">
                <a:sym typeface="Symbol" panose="05050102010706020507" pitchFamily="18" charset="2"/>
              </a:rPr>
              <a:t>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0 we get the tableau</a:t>
            </a:r>
            <a:endParaRPr lang="en-US" altLang="en-US" sz="2000" dirty="0"/>
          </a:p>
          <a:p>
            <a:pPr marL="919163" lvl="1" indent="-571500">
              <a:buNone/>
            </a:pPr>
            <a:endParaRPr lang="en-US" altLang="en-US" sz="2000" dirty="0"/>
          </a:p>
          <a:p>
            <a:pPr marL="919163" lvl="1" indent="-571500">
              <a:buNone/>
            </a:pPr>
            <a:endParaRPr lang="en-US" altLang="en-US" sz="2000" dirty="0" smtClean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149" y="1531938"/>
            <a:ext cx="2295525" cy="1638300"/>
          </a:xfrm>
          <a:prstGeom prst="rect">
            <a:avLst/>
          </a:prstGeom>
        </p:spPr>
      </p:pic>
      <p:graphicFrame>
        <p:nvGraphicFramePr>
          <p:cNvPr id="8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653873"/>
              </p:ext>
            </p:extLst>
          </p:nvPr>
        </p:nvGraphicFramePr>
        <p:xfrm>
          <a:off x="1774721" y="4381254"/>
          <a:ext cx="5939915" cy="2321078"/>
        </p:xfrm>
        <a:graphic>
          <a:graphicData uri="http://schemas.openxmlformats.org/drawingml/2006/table">
            <a:tbl>
              <a:tblPr/>
              <a:tblGrid>
                <a:gridCol w="979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7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Basic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5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Simplex Method: Find the Pivot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1938"/>
            <a:ext cx="6278949" cy="4411662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+mj-lt"/>
              </a:rPr>
              <a:t>Part 2:</a:t>
            </a:r>
            <a:r>
              <a:rPr lang="en-US" sz="2000" b="1" dirty="0" smtClean="0">
                <a:latin typeface="+mj-lt"/>
              </a:rPr>
              <a:t> Find the Pivot</a:t>
            </a:r>
            <a:endParaRPr lang="en-US" sz="2000" dirty="0" smtClean="0">
              <a:latin typeface="+mj-lt"/>
            </a:endParaRPr>
          </a:p>
          <a:p>
            <a:pPr marL="919163" lvl="1" indent="-571500">
              <a:buNone/>
            </a:pPr>
            <a:endParaRPr lang="en-US" altLang="en-US" sz="2000" dirty="0" smtClean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148" y="2099469"/>
            <a:ext cx="2295525" cy="1638300"/>
          </a:xfrm>
          <a:prstGeom prst="rect">
            <a:avLst/>
          </a:prstGeom>
        </p:spPr>
      </p:pic>
      <p:graphicFrame>
        <p:nvGraphicFramePr>
          <p:cNvPr id="8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459403"/>
              </p:ext>
            </p:extLst>
          </p:nvPr>
        </p:nvGraphicFramePr>
        <p:xfrm>
          <a:off x="457198" y="1897625"/>
          <a:ext cx="5939915" cy="2326977"/>
        </p:xfrm>
        <a:graphic>
          <a:graphicData uri="http://schemas.openxmlformats.org/drawingml/2006/table">
            <a:tbl>
              <a:tblPr/>
              <a:tblGrid>
                <a:gridCol w="979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7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4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Basic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199" y="4419600"/>
            <a:ext cx="8401665" cy="1706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Determine the </a:t>
            </a:r>
            <a:r>
              <a:rPr lang="en-US" altLang="en-US" i="1" dirty="0" smtClean="0"/>
              <a:t>entering variable</a:t>
            </a:r>
            <a:r>
              <a:rPr lang="en-US" altLang="en-US" dirty="0" smtClean="0"/>
              <a:t> by selecting the variable with the most negative in the last row. This column becomes the </a:t>
            </a:r>
            <a:r>
              <a:rPr lang="en-US" altLang="en-US" u="sng" dirty="0" smtClean="0"/>
              <a:t>pivot column</a:t>
            </a:r>
          </a:p>
          <a:p>
            <a:r>
              <a:rPr lang="en-US" altLang="en-US" dirty="0" smtClean="0"/>
              <a:t>therefore, the most negative is -5. consequently, </a:t>
            </a:r>
            <a:r>
              <a:rPr lang="en-US" altLang="en-US" i="1" dirty="0" smtClean="0"/>
              <a:t>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is the entering variable. It is the variable that has the most impact on the objective function.</a:t>
            </a:r>
          </a:p>
          <a:p>
            <a:endParaRPr lang="en-US" altLang="en-US" dirty="0" smtClean="0">
              <a:solidFill>
                <a:srgbClr val="2237A0"/>
              </a:solidFill>
            </a:endParaRPr>
          </a:p>
        </p:txBody>
      </p:sp>
      <p:graphicFrame>
        <p:nvGraphicFramePr>
          <p:cNvPr id="11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605545"/>
              </p:ext>
            </p:extLst>
          </p:nvPr>
        </p:nvGraphicFramePr>
        <p:xfrm>
          <a:off x="462118" y="1912373"/>
          <a:ext cx="5939915" cy="2326977"/>
        </p:xfrm>
        <a:graphic>
          <a:graphicData uri="http://schemas.openxmlformats.org/drawingml/2006/table">
            <a:tbl>
              <a:tblPr/>
              <a:tblGrid>
                <a:gridCol w="979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7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4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Basic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74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Simplex Method: Find the Pivot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1938"/>
            <a:ext cx="6278949" cy="4411662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+mj-lt"/>
              </a:rPr>
              <a:t>Part 2:</a:t>
            </a:r>
            <a:r>
              <a:rPr lang="en-US" sz="2000" b="1" dirty="0" smtClean="0">
                <a:latin typeface="+mj-lt"/>
              </a:rPr>
              <a:t> Find the Pivot</a:t>
            </a:r>
            <a:endParaRPr lang="en-US" sz="2000" dirty="0" smtClean="0">
              <a:latin typeface="+mj-lt"/>
            </a:endParaRPr>
          </a:p>
          <a:p>
            <a:pPr marL="919163" lvl="1" indent="-571500">
              <a:buNone/>
            </a:pPr>
            <a:endParaRPr lang="en-US" altLang="en-US" sz="2000" dirty="0" smtClean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199" y="4419600"/>
            <a:ext cx="8401665" cy="1706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Based on the constraints find the maximum the entering variable is allowed to change.</a:t>
            </a:r>
            <a:endParaRPr lang="en-US" altLang="en-US" u="sng" dirty="0" smtClean="0"/>
          </a:p>
          <a:p>
            <a:r>
              <a:rPr lang="en-US" altLang="en-US" dirty="0" smtClean="0"/>
              <a:t>The most </a:t>
            </a:r>
            <a:r>
              <a:rPr lang="en-US" altLang="en-US" i="1" dirty="0" smtClean="0"/>
              <a:t>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can change by is 6. Thus </a:t>
            </a:r>
            <a:r>
              <a:rPr lang="en-US" altLang="en-US" i="1" dirty="0" smtClean="0"/>
              <a:t>s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becomes the</a:t>
            </a:r>
            <a:r>
              <a:rPr lang="en-US" altLang="en-US" i="1" dirty="0" smtClean="0"/>
              <a:t> leaving variable</a:t>
            </a:r>
            <a:r>
              <a:rPr lang="en-US" altLang="en-US" dirty="0" smtClean="0"/>
              <a:t> and it’s row is the </a:t>
            </a:r>
            <a:r>
              <a:rPr lang="en-US" altLang="en-US" i="1" dirty="0" smtClean="0"/>
              <a:t>pivot row</a:t>
            </a:r>
            <a:r>
              <a:rPr lang="en-US" altLang="en-US" dirty="0" smtClean="0"/>
              <a:t> with 2 as the </a:t>
            </a:r>
            <a:r>
              <a:rPr lang="en-US" altLang="en-US" i="1" dirty="0" smtClean="0"/>
              <a:t>pivot number</a:t>
            </a:r>
            <a:r>
              <a:rPr lang="en-US" altLang="en-US" dirty="0" smtClean="0"/>
              <a:t>. It is the variable that has the most impact on the objective function.</a:t>
            </a:r>
          </a:p>
          <a:p>
            <a:endParaRPr lang="en-US" altLang="en-US" dirty="0" smtClean="0">
              <a:solidFill>
                <a:srgbClr val="2237A0"/>
              </a:solidFill>
            </a:endParaRPr>
          </a:p>
        </p:txBody>
      </p:sp>
      <p:graphicFrame>
        <p:nvGraphicFramePr>
          <p:cNvPr id="11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789051"/>
              </p:ext>
            </p:extLst>
          </p:nvPr>
        </p:nvGraphicFramePr>
        <p:xfrm>
          <a:off x="457199" y="1971354"/>
          <a:ext cx="5939915" cy="2326977"/>
        </p:xfrm>
        <a:graphic>
          <a:graphicData uri="http://schemas.openxmlformats.org/drawingml/2006/table">
            <a:tbl>
              <a:tblPr/>
              <a:tblGrid>
                <a:gridCol w="979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7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4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Basic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944798"/>
              </p:ext>
            </p:extLst>
          </p:nvPr>
        </p:nvGraphicFramePr>
        <p:xfrm>
          <a:off x="457199" y="1976436"/>
          <a:ext cx="8229602" cy="2326977"/>
        </p:xfrm>
        <a:graphic>
          <a:graphicData uri="http://schemas.openxmlformats.org/drawingml/2006/table">
            <a:tbl>
              <a:tblPr/>
              <a:tblGrid>
                <a:gridCol w="118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9049">
                  <a:extLst>
                    <a:ext uri="{9D8B030D-6E8A-4147-A177-3AD203B41FA5}">
                      <a16:colId xmlns:a16="http://schemas.microsoft.com/office/drawing/2014/main" val="4176362689"/>
                    </a:ext>
                  </a:extLst>
                </a:gridCol>
              </a:tblGrid>
              <a:tr h="584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Basic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Ratio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4/0 DNE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12/2 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18/2=9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20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Simplex Method: Pivot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1938"/>
            <a:ext cx="6278949" cy="4411662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+mj-lt"/>
              </a:rPr>
              <a:t>Part 3:</a:t>
            </a:r>
            <a:r>
              <a:rPr lang="en-US" sz="2000" b="1" dirty="0" smtClean="0">
                <a:latin typeface="+mj-lt"/>
              </a:rPr>
              <a:t> Pivot</a:t>
            </a:r>
            <a:endParaRPr lang="en-US" sz="2000" dirty="0" smtClean="0">
              <a:latin typeface="+mj-lt"/>
            </a:endParaRPr>
          </a:p>
          <a:p>
            <a:pPr marL="919163" lvl="1" indent="-571500">
              <a:buNone/>
            </a:pPr>
            <a:endParaRPr lang="en-US" altLang="en-US" sz="2000" dirty="0" smtClean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199" y="4419600"/>
            <a:ext cx="8401665" cy="1706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Pivot around the highlighted 2. </a:t>
            </a:r>
            <a:endParaRPr lang="en-US" altLang="en-US" u="sng" dirty="0" smtClean="0"/>
          </a:p>
          <a:p>
            <a:r>
              <a:rPr lang="en-US" altLang="en-US" dirty="0" smtClean="0"/>
              <a:t>Basically </a:t>
            </a:r>
            <a:r>
              <a:rPr lang="en-US" altLang="en-US" i="1" dirty="0" smtClean="0"/>
              <a:t>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changes to 6 and we change all the other equations accordingly.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 That is, we remove 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 smtClean="0"/>
              <a:t>from all other equations.</a:t>
            </a:r>
            <a:r>
              <a:rPr lang="en-US" altLang="en-US" baseline="-25000" dirty="0" smtClean="0"/>
              <a:t>  </a:t>
            </a:r>
            <a:endParaRPr lang="en-US" altLang="en-US" dirty="0" smtClean="0"/>
          </a:p>
        </p:txBody>
      </p:sp>
      <p:graphicFrame>
        <p:nvGraphicFramePr>
          <p:cNvPr id="12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064779"/>
              </p:ext>
            </p:extLst>
          </p:nvPr>
        </p:nvGraphicFramePr>
        <p:xfrm>
          <a:off x="460375" y="1978323"/>
          <a:ext cx="8229602" cy="2326977"/>
        </p:xfrm>
        <a:graphic>
          <a:graphicData uri="http://schemas.openxmlformats.org/drawingml/2006/table">
            <a:tbl>
              <a:tblPr/>
              <a:tblGrid>
                <a:gridCol w="118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9049">
                  <a:extLst>
                    <a:ext uri="{9D8B030D-6E8A-4147-A177-3AD203B41FA5}">
                      <a16:colId xmlns:a16="http://schemas.microsoft.com/office/drawing/2014/main" val="4176362689"/>
                    </a:ext>
                  </a:extLst>
                </a:gridCol>
              </a:tblGrid>
              <a:tr h="584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Basic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Ratio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4/0 DNE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12/2 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2237A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18/2=9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62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3457</TotalTime>
  <Words>1767</Words>
  <Application>Microsoft Office PowerPoint</Application>
  <PresentationFormat>On-screen Show (4:3)</PresentationFormat>
  <Paragraphs>675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Symbol</vt:lpstr>
      <vt:lpstr>Times New Roman</vt:lpstr>
      <vt:lpstr>Office Theme</vt:lpstr>
      <vt:lpstr>Linear Programming: Simplex Method</vt:lpstr>
      <vt:lpstr>Linear Programming</vt:lpstr>
      <vt:lpstr>Simplex Method: Geometric Idea</vt:lpstr>
      <vt:lpstr>Simplex Method: Theory</vt:lpstr>
      <vt:lpstr>Simplex Method: Process</vt:lpstr>
      <vt:lpstr>Simplex Method: Form the Tableau</vt:lpstr>
      <vt:lpstr>Simplex Method: Find the Pivot</vt:lpstr>
      <vt:lpstr>Simplex Method: Find the Pivot</vt:lpstr>
      <vt:lpstr>Simplex Method: Pivot</vt:lpstr>
      <vt:lpstr>Simplex Method: Pivot</vt:lpstr>
      <vt:lpstr>Simplex Method: Read Table</vt:lpstr>
      <vt:lpstr>Simplex Method: Continue?</vt:lpstr>
      <vt:lpstr>Simplex Method: Find Next Pivot</vt:lpstr>
      <vt:lpstr>Simplex Method: Pivot Again</vt:lpstr>
      <vt:lpstr>Simplex Method: Pivot Again</vt:lpstr>
      <vt:lpstr>Simplex Method: Continue?</vt:lpstr>
      <vt:lpstr>PowerPoint Presentation</vt:lpstr>
      <vt:lpstr>PowerPoint Presentation</vt:lpstr>
      <vt:lpstr>Simplex Method: Python</vt:lpstr>
      <vt:lpstr>Example: Solve with Python</vt:lpstr>
    </vt:vector>
  </TitlesOfParts>
  <Company>SFASU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becneljj@sfasu.edu</dc:creator>
  <cp:lastModifiedBy>Jeremy Becnel</cp:lastModifiedBy>
  <cp:revision>219</cp:revision>
  <dcterms:created xsi:type="dcterms:W3CDTF">2014-07-15T14:47:24Z</dcterms:created>
  <dcterms:modified xsi:type="dcterms:W3CDTF">2019-02-21T15:35:28Z</dcterms:modified>
</cp:coreProperties>
</file>