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1" r:id="rId3"/>
    <p:sldId id="303" r:id="rId4"/>
    <p:sldId id="320" r:id="rId5"/>
    <p:sldId id="321" r:id="rId6"/>
    <p:sldId id="304" r:id="rId7"/>
    <p:sldId id="335" r:id="rId8"/>
    <p:sldId id="305" r:id="rId9"/>
    <p:sldId id="322" r:id="rId10"/>
    <p:sldId id="337" r:id="rId11"/>
    <p:sldId id="338" r:id="rId12"/>
    <p:sldId id="327" r:id="rId13"/>
    <p:sldId id="302" r:id="rId14"/>
    <p:sldId id="328" r:id="rId15"/>
    <p:sldId id="339" r:id="rId16"/>
    <p:sldId id="340" r:id="rId17"/>
    <p:sldId id="341" r:id="rId18"/>
    <p:sldId id="345" r:id="rId19"/>
    <p:sldId id="34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1"/>
            <p14:sldId id="303"/>
            <p14:sldId id="320"/>
            <p14:sldId id="321"/>
            <p14:sldId id="304"/>
            <p14:sldId id="335"/>
            <p14:sldId id="305"/>
            <p14:sldId id="322"/>
            <p14:sldId id="337"/>
            <p14:sldId id="338"/>
            <p14:sldId id="327"/>
            <p14:sldId id="302"/>
            <p14:sldId id="328"/>
            <p14:sldId id="339"/>
            <p14:sldId id="340"/>
            <p14:sldId id="341"/>
            <p14:sldId id="345"/>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4" autoAdjust="0"/>
    <p:restoredTop sz="84293" autoAdjust="0"/>
  </p:normalViewPr>
  <p:slideViewPr>
    <p:cSldViewPr snapToGrid="0" snapToObjects="1">
      <p:cViewPr varScale="1">
        <p:scale>
          <a:sx n="111" d="100"/>
          <a:sy n="111" d="100"/>
        </p:scale>
        <p:origin x="900" y="18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2/26/2019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Also, $250 might not be worth the hassle of dividing plots.</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05287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74770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1762625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291394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19035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Note: changing to 997.5 won’t do anything because we are not using some water</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218050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3180120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for some of these there is unplanted acreage</a:t>
            </a:r>
          </a:p>
          <a:p>
            <a:pPr marL="228600" indent="-228600">
              <a:buAutoNum type="arabicPeriod"/>
            </a:pPr>
            <a:r>
              <a:rPr lang="en-US" dirty="0" smtClean="0"/>
              <a:t>The solution changes significantly</a:t>
            </a:r>
            <a:r>
              <a:rPr lang="en-US" baseline="0" dirty="0" smtClean="0"/>
              <a:t> in the table</a:t>
            </a:r>
          </a:p>
          <a:p>
            <a:pPr marL="228600" indent="-228600">
              <a:buAutoNum type="arabicPeriod"/>
            </a:pPr>
            <a:r>
              <a:rPr lang="en-US" baseline="0" dirty="0" smtClean="0"/>
              <a:t>Having 5 plots at 125 actually gives you the optimum. The point (125, 250, 250) must be on the line that solved the original LP</a:t>
            </a:r>
          </a:p>
          <a:p>
            <a:pPr marL="228600" indent="-228600">
              <a:buAutoNum type="arabicPeriod"/>
            </a:pPr>
            <a:r>
              <a:rPr lang="en-US" baseline="0" dirty="0" smtClean="0"/>
              <a:t>Geo</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718200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4783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11511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8916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L be a list of node. Start</a:t>
            </a:r>
            <a:r>
              <a:rPr lang="en-US" baseline="0" dirty="0" smtClean="0"/>
              <a:t> with L ={Original LP} initially</a:t>
            </a:r>
          </a:p>
          <a:p>
            <a:r>
              <a:rPr lang="en-US" baseline="0" dirty="0" smtClean="0"/>
              <a:t>Let </a:t>
            </a:r>
            <a:r>
              <a:rPr lang="en-US" baseline="0" dirty="0" err="1" smtClean="0"/>
              <a:t>max_z</a:t>
            </a:r>
            <a:r>
              <a:rPr lang="en-US" baseline="0" dirty="0" smtClean="0"/>
              <a:t> be the current max to problem (initially the solution to the LP)</a:t>
            </a:r>
          </a:p>
          <a:p>
            <a:r>
              <a:rPr lang="en-US" baseline="0" dirty="0" smtClean="0"/>
              <a:t>While L is not empty</a:t>
            </a:r>
          </a:p>
          <a:p>
            <a:r>
              <a:rPr lang="en-US" baseline="0" dirty="0" smtClean="0"/>
              <a:t> 	pick a element from the list </a:t>
            </a:r>
          </a:p>
          <a:p>
            <a:r>
              <a:rPr lang="en-US" baseline="0" dirty="0" smtClean="0"/>
              <a:t>	if node is infeasible, do not branch</a:t>
            </a:r>
          </a:p>
          <a:p>
            <a:r>
              <a:rPr lang="en-US" baseline="0" dirty="0" smtClean="0"/>
              <a:t>	if the node solution are all integers, do not branch</a:t>
            </a:r>
          </a:p>
          <a:p>
            <a:r>
              <a:rPr lang="en-US" baseline="0" dirty="0" smtClean="0"/>
              <a:t>		compare to the best solution</a:t>
            </a:r>
          </a:p>
          <a:p>
            <a:r>
              <a:rPr lang="en-US" baseline="0" dirty="0" smtClean="0"/>
              <a:t>		update the best integer solution if this is better</a:t>
            </a:r>
          </a:p>
          <a:p>
            <a:r>
              <a:rPr lang="en-US" baseline="0" dirty="0" smtClean="0"/>
              <a:t>	if solution is not an integral</a:t>
            </a:r>
          </a:p>
          <a:p>
            <a:r>
              <a:rPr lang="en-US" baseline="0" dirty="0" smtClean="0"/>
              <a:t>		if the objective value is worse</a:t>
            </a:r>
          </a:p>
          <a:p>
            <a:r>
              <a:rPr lang="en-US" baseline="0" dirty="0" smtClean="0"/>
              <a:t>			 do not branch</a:t>
            </a:r>
          </a:p>
          <a:p>
            <a:r>
              <a:rPr lang="en-US" baseline="0" dirty="0" smtClean="0"/>
              <a:t>		else</a:t>
            </a:r>
          </a:p>
          <a:p>
            <a:r>
              <a:rPr lang="en-US" baseline="0" dirty="0" smtClean="0"/>
              <a:t>		 	create two new branches and add to the list</a:t>
            </a:r>
          </a:p>
          <a:p>
            <a:r>
              <a:rPr lang="en-US" baseline="0" dirty="0" smtClean="0"/>
              <a:t>End while</a:t>
            </a:r>
          </a:p>
          <a:p>
            <a:r>
              <a:rPr lang="en-US" baseline="0" dirty="0" smtClean="0"/>
              <a:t>Return the best integer solution.</a:t>
            </a:r>
          </a:p>
          <a:p>
            <a:r>
              <a:rPr lang="en-US" baseline="0" dirty="0" smtClean="0"/>
              <a:t>		</a:t>
            </a:r>
            <a:endParaRPr lang="en-US" dirty="0" smtClean="0"/>
          </a:p>
          <a:p>
            <a:r>
              <a:rPr lang="en-US" dirty="0" smtClean="0"/>
              <a:t>Pseudo-Code</a:t>
            </a:r>
          </a:p>
          <a:p>
            <a:pPr marL="228600" indent="-228600">
              <a:buAutoNum type="arabicPeriod"/>
            </a:pPr>
            <a:r>
              <a:rPr lang="en-US" dirty="0" smtClean="0"/>
              <a:t>Find a solution using</a:t>
            </a:r>
            <a:r>
              <a:rPr lang="en-US" baseline="0" dirty="0" smtClean="0"/>
              <a:t> LP. If it’s an integer stop.</a:t>
            </a:r>
          </a:p>
          <a:p>
            <a:pPr marL="228600" indent="-228600">
              <a:buAutoNum type="arabicPeriod"/>
            </a:pPr>
            <a:r>
              <a:rPr lang="en-US" baseline="0" dirty="0" smtClean="0"/>
              <a:t>Create two LPs with added constraints on a </a:t>
            </a:r>
            <a:r>
              <a:rPr lang="en-US" baseline="0" dirty="0" err="1" smtClean="0"/>
              <a:t>noninteger</a:t>
            </a:r>
            <a:r>
              <a:rPr lang="en-US" baseline="0" dirty="0" smtClean="0"/>
              <a:t> part of the solution.</a:t>
            </a:r>
          </a:p>
          <a:p>
            <a:pPr marL="228600" indent="-228600">
              <a:buAutoNum type="arabicPeriod"/>
            </a:pPr>
            <a:r>
              <a:rPr lang="en-US" baseline="0" dirty="0" smtClean="0"/>
              <a:t>Add non promising node to a “dangle” list D</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44029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399943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07290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49557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76B10-CDEB-4344-80DB-0E6AEFF25657}"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76B10-CDEB-4344-80DB-0E6AEFF25657}"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2/26/2019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Integer Programming</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MTH 564 – Mathematical Modeling</a:t>
            </a:r>
            <a:endParaRPr lang="en-US" dirty="0"/>
          </a:p>
        </p:txBody>
      </p:sp>
    </p:spTree>
    <p:extLst>
      <p:ext uri="{BB962C8B-B14F-4D97-AF65-F5344CB8AC3E}">
        <p14:creationId xmlns:p14="http://schemas.microsoft.com/office/powerpoint/2010/main" val="1953484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Comparison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771022" y="5617215"/>
            <a:ext cx="8226425" cy="430887"/>
          </a:xfrm>
          <a:prstGeom prst="rect">
            <a:avLst/>
          </a:prstGeom>
          <a:noFill/>
        </p:spPr>
        <p:txBody>
          <a:bodyPr wrap="square" rtlCol="0">
            <a:spAutoFit/>
          </a:bodyPr>
          <a:lstStyle/>
          <a:p>
            <a:endParaRPr lang="en-US" sz="2200" dirty="0" smtClean="0"/>
          </a:p>
        </p:txBody>
      </p:sp>
      <p:sp>
        <p:nvSpPr>
          <p:cNvPr id="7" name="TextBox 6"/>
          <p:cNvSpPr txBox="1"/>
          <p:nvPr/>
        </p:nvSpPr>
        <p:spPr>
          <a:xfrm>
            <a:off x="460375" y="3084157"/>
            <a:ext cx="8226425" cy="1446550"/>
          </a:xfrm>
          <a:prstGeom prst="rect">
            <a:avLst/>
          </a:prstGeom>
          <a:noFill/>
          <a:ln>
            <a:solidFill>
              <a:srgbClr val="002060"/>
            </a:solidFill>
          </a:ln>
        </p:spPr>
        <p:txBody>
          <a:bodyPr wrap="square" rtlCol="0">
            <a:spAutoFit/>
          </a:bodyPr>
          <a:lstStyle/>
          <a:p>
            <a:r>
              <a:rPr lang="en-US" sz="2200" b="1" dirty="0" smtClean="0"/>
              <a:t>Current (IP):</a:t>
            </a:r>
            <a:r>
              <a:rPr lang="en-US" sz="2200" dirty="0" smtClean="0"/>
              <a:t> If the family does not wish to split up the plots, then the best plan is to plant one 120 acre of plot of corn, two 120 acre plots of wheat, two 120 acre plots of oats, and one 25 acre plot of oats. This should yield $162,250</a:t>
            </a:r>
            <a:r>
              <a:rPr lang="en-US" sz="2200" dirty="0"/>
              <a:t> </a:t>
            </a:r>
            <a:r>
              <a:rPr lang="en-US" sz="2200" dirty="0" smtClean="0"/>
              <a:t>for the season. </a:t>
            </a:r>
            <a:endParaRPr lang="en-US" sz="2200" dirty="0"/>
          </a:p>
        </p:txBody>
      </p:sp>
      <p:sp>
        <p:nvSpPr>
          <p:cNvPr id="9" name="TextBox 8"/>
          <p:cNvSpPr txBox="1"/>
          <p:nvPr/>
        </p:nvSpPr>
        <p:spPr>
          <a:xfrm>
            <a:off x="457200" y="1497430"/>
            <a:ext cx="8226425" cy="1446550"/>
          </a:xfrm>
          <a:prstGeom prst="rect">
            <a:avLst/>
          </a:prstGeom>
          <a:noFill/>
          <a:ln>
            <a:solidFill>
              <a:srgbClr val="002060"/>
            </a:solidFill>
          </a:ln>
        </p:spPr>
        <p:txBody>
          <a:bodyPr wrap="square" rtlCol="0">
            <a:spAutoFit/>
          </a:bodyPr>
          <a:lstStyle/>
          <a:p>
            <a:r>
              <a:rPr lang="en-US" sz="2200" b="1" dirty="0" smtClean="0"/>
              <a:t>Original (LP): </a:t>
            </a:r>
            <a:r>
              <a:rPr lang="en-US" sz="2200" dirty="0" smtClean="0"/>
              <a:t>The optimal solution is to plant 187.5 acres of corn, 437.5 acres of wheat, and no oats. This should yield $162,500. The optimal solution uses all 1,000 acre-</a:t>
            </a:r>
            <a:r>
              <a:rPr lang="en-US" sz="2200" dirty="0" err="1" smtClean="0"/>
              <a:t>ft</a:t>
            </a:r>
            <a:r>
              <a:rPr lang="en-US" sz="2200" dirty="0" smtClean="0"/>
              <a:t> of irrigation and all 625 acres. Of the 300 available person-hours of labor per week 62.5 are unused.</a:t>
            </a:r>
            <a:endParaRPr lang="en-US" sz="2200" dirty="0"/>
          </a:p>
        </p:txBody>
      </p:sp>
      <p:sp>
        <p:nvSpPr>
          <p:cNvPr id="11" name="TextBox 10"/>
          <p:cNvSpPr txBox="1"/>
          <p:nvPr/>
        </p:nvSpPr>
        <p:spPr>
          <a:xfrm>
            <a:off x="457199" y="4702005"/>
            <a:ext cx="8226425" cy="769441"/>
          </a:xfrm>
          <a:prstGeom prst="rect">
            <a:avLst/>
          </a:prstGeom>
          <a:noFill/>
          <a:ln>
            <a:solidFill>
              <a:srgbClr val="002060"/>
            </a:solidFill>
          </a:ln>
        </p:spPr>
        <p:txBody>
          <a:bodyPr wrap="square" rtlCol="0">
            <a:spAutoFit/>
          </a:bodyPr>
          <a:lstStyle/>
          <a:p>
            <a:r>
              <a:rPr lang="en-US" sz="2200" b="1" dirty="0" smtClean="0"/>
              <a:t>Comparison:</a:t>
            </a:r>
            <a:r>
              <a:rPr lang="en-US" sz="2200" dirty="0" smtClean="0"/>
              <a:t> The difference between the two maximum yields is only $250—about 0.2% less than the original. </a:t>
            </a:r>
            <a:endParaRPr lang="en-US" sz="2200" dirty="0"/>
          </a:p>
        </p:txBody>
      </p:sp>
    </p:spTree>
    <p:extLst>
      <p:ext uri="{BB962C8B-B14F-4D97-AF65-F5344CB8AC3E}">
        <p14:creationId xmlns:p14="http://schemas.microsoft.com/office/powerpoint/2010/main" val="236040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Comparison: Slack</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771022" y="5617215"/>
            <a:ext cx="8226425" cy="430887"/>
          </a:xfrm>
          <a:prstGeom prst="rect">
            <a:avLst/>
          </a:prstGeom>
          <a:noFill/>
        </p:spPr>
        <p:txBody>
          <a:bodyPr wrap="square" rtlCol="0">
            <a:spAutoFit/>
          </a:bodyPr>
          <a:lstStyle/>
          <a:p>
            <a:endParaRPr lang="en-US" sz="2200" dirty="0" smtClean="0"/>
          </a:p>
        </p:txBody>
      </p:sp>
      <mc:AlternateContent xmlns:mc="http://schemas.openxmlformats.org/markup-compatibility/2006" xmlns:a14="http://schemas.microsoft.com/office/drawing/2010/main">
        <mc:Choice Requires="a14">
          <p:sp>
            <p:nvSpPr>
              <p:cNvPr id="7" name="TextBox 6"/>
              <p:cNvSpPr txBox="1"/>
              <p:nvPr/>
            </p:nvSpPr>
            <p:spPr>
              <a:xfrm>
                <a:off x="460375" y="3084157"/>
                <a:ext cx="8226425" cy="1785104"/>
              </a:xfrm>
              <a:prstGeom prst="rect">
                <a:avLst/>
              </a:prstGeom>
              <a:noFill/>
              <a:ln>
                <a:solidFill>
                  <a:srgbClr val="002060"/>
                </a:solidFill>
              </a:ln>
            </p:spPr>
            <p:txBody>
              <a:bodyPr wrap="square" rtlCol="0">
                <a:spAutoFit/>
              </a:bodyPr>
              <a:lstStyle/>
              <a:p>
                <a:r>
                  <a:rPr lang="en-US" sz="2200" b="1" dirty="0" smtClean="0"/>
                  <a:t>Current (IP):</a:t>
                </a:r>
                <a:r>
                  <a:rPr lang="en-US" sz="2200" dirty="0"/>
                  <a:t> We had slack variables of</a:t>
                </a:r>
              </a:p>
              <a:p>
                <a:pPr/>
                <a14:m>
                  <m:oMathPara xmlns:m="http://schemas.openxmlformats.org/officeDocument/2006/math">
                    <m:oMathParaPr>
                      <m:jc m:val="centerGroup"/>
                    </m:oMathParaPr>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1</m:t>
                          </m:r>
                        </m:sub>
                      </m:sSub>
                      <m:r>
                        <a:rPr lang="en-US" sz="2200" i="1" dirty="0">
                          <a:latin typeface="Cambria Math" panose="02040503050406030204" pitchFamily="18" charset="0"/>
                        </a:rPr>
                        <m:t>=</m:t>
                      </m:r>
                      <m:r>
                        <a:rPr lang="en-US" sz="2200" b="0" i="1" dirty="0" smtClean="0">
                          <a:latin typeface="Cambria Math" panose="02040503050406030204" pitchFamily="18" charset="0"/>
                        </a:rPr>
                        <m:t>2.5</m:t>
                      </m:r>
                      <m:r>
                        <a:rPr lang="en-US" sz="2200" i="1" dirty="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2</m:t>
                          </m:r>
                        </m:sub>
                      </m:sSub>
                      <m:r>
                        <a:rPr lang="en-US" sz="2200" i="1" dirty="0">
                          <a:latin typeface="Cambria Math" panose="02040503050406030204" pitchFamily="18" charset="0"/>
                        </a:rPr>
                        <m:t>=</m:t>
                      </m:r>
                      <m:r>
                        <a:rPr lang="en-US" sz="2200" b="0" i="1" dirty="0" smtClean="0">
                          <a:latin typeface="Cambria Math" panose="02040503050406030204" pitchFamily="18" charset="0"/>
                        </a:rPr>
                        <m:t>76.5</m:t>
                      </m:r>
                      <m:r>
                        <a:rPr lang="en-US" sz="2200" i="1" dirty="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3</m:t>
                          </m:r>
                        </m:sub>
                      </m:sSub>
                      <m:r>
                        <a:rPr lang="en-US" sz="2200" i="1" dirty="0">
                          <a:latin typeface="Cambria Math" panose="02040503050406030204" pitchFamily="18" charset="0"/>
                        </a:rPr>
                        <m:t>=0</m:t>
                      </m:r>
                      <m:r>
                        <a:rPr lang="en-US" sz="2200" b="0" i="1" dirty="0" smtClean="0">
                          <a:latin typeface="Cambria Math" panose="02040503050406030204" pitchFamily="18" charset="0"/>
                        </a:rPr>
                        <m:t>     </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𝑠</m:t>
                          </m:r>
                        </m:e>
                        <m:sub>
                          <m:r>
                            <a:rPr lang="en-US" sz="2200" b="0" i="1" dirty="0" smtClean="0">
                              <a:latin typeface="Cambria Math" panose="02040503050406030204" pitchFamily="18" charset="0"/>
                            </a:rPr>
                            <m:t>4</m:t>
                          </m:r>
                        </m:sub>
                      </m:sSub>
                      <m:r>
                        <a:rPr lang="en-US" sz="2200" b="0" i="1" dirty="0" smtClean="0">
                          <a:latin typeface="Cambria Math" panose="02040503050406030204" pitchFamily="18" charset="0"/>
                        </a:rPr>
                        <m:t>=0</m:t>
                      </m:r>
                    </m:oMath>
                  </m:oMathPara>
                </a14:m>
                <a:endParaRPr lang="en-US" sz="2200" dirty="0"/>
              </a:p>
              <a:p>
                <a:r>
                  <a:rPr lang="en-US" sz="2200" dirty="0"/>
                  <a:t>which tells us that </a:t>
                </a:r>
                <a:r>
                  <a:rPr lang="en-US" sz="2200" dirty="0" smtClean="0"/>
                  <a:t>we used 997.5 of the 1000 acre-</a:t>
                </a:r>
                <a:r>
                  <a:rPr lang="en-US" sz="2200" dirty="0" err="1" smtClean="0"/>
                  <a:t>ft</a:t>
                </a:r>
                <a:r>
                  <a:rPr lang="en-US" sz="2200" dirty="0" smtClean="0"/>
                  <a:t> of water </a:t>
                </a:r>
                <a:r>
                  <a:rPr lang="en-US" sz="2200" dirty="0"/>
                  <a:t>available, used </a:t>
                </a:r>
                <a:r>
                  <a:rPr lang="en-US" sz="2200" dirty="0" smtClean="0"/>
                  <a:t>only 223.5 of </a:t>
                </a:r>
                <a:r>
                  <a:rPr lang="en-US" sz="2200" dirty="0"/>
                  <a:t>the 300 person-hours of labor, and all of the acreage available.</a:t>
                </a:r>
              </a:p>
            </p:txBody>
          </p:sp>
        </mc:Choice>
        <mc:Fallback xmlns="">
          <p:sp>
            <p:nvSpPr>
              <p:cNvPr id="7" name="TextBox 6"/>
              <p:cNvSpPr txBox="1">
                <a:spLocks noRot="1" noChangeAspect="1" noMove="1" noResize="1" noEditPoints="1" noAdjustHandles="1" noChangeArrowheads="1" noChangeShapeType="1" noTextEdit="1"/>
              </p:cNvSpPr>
              <p:nvPr/>
            </p:nvSpPr>
            <p:spPr>
              <a:xfrm>
                <a:off x="460375" y="3084157"/>
                <a:ext cx="8226425" cy="1785104"/>
              </a:xfrm>
              <a:prstGeom prst="rect">
                <a:avLst/>
              </a:prstGeom>
              <a:blipFill>
                <a:blip r:embed="rId4"/>
                <a:stretch>
                  <a:fillRect l="-888" t="-2034" b="-5424"/>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7200" y="1497430"/>
                <a:ext cx="8226425" cy="1446550"/>
              </a:xfrm>
              <a:prstGeom prst="rect">
                <a:avLst/>
              </a:prstGeom>
              <a:noFill/>
              <a:ln>
                <a:solidFill>
                  <a:srgbClr val="002060"/>
                </a:solidFill>
              </a:ln>
            </p:spPr>
            <p:txBody>
              <a:bodyPr wrap="square" rtlCol="0">
                <a:spAutoFit/>
              </a:bodyPr>
              <a:lstStyle/>
              <a:p>
                <a:r>
                  <a:rPr lang="en-US" sz="2200" b="1" dirty="0" smtClean="0"/>
                  <a:t>Original (LP): </a:t>
                </a:r>
                <a:r>
                  <a:rPr lang="en-US" sz="2200" dirty="0" smtClean="0"/>
                  <a:t>We had slack variables of</a:t>
                </a:r>
              </a:p>
              <a:p>
                <a:pPr/>
                <a14:m>
                  <m:oMathPara xmlns:m="http://schemas.openxmlformats.org/officeDocument/2006/math">
                    <m:oMathParaPr>
                      <m:jc m:val="centerGroup"/>
                    </m:oMathParaPr>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1</m:t>
                          </m:r>
                        </m:sub>
                      </m:sSub>
                      <m:r>
                        <a:rPr lang="en-US" sz="2200" i="1" dirty="0">
                          <a:latin typeface="Cambria Math" panose="02040503050406030204" pitchFamily="18" charset="0"/>
                        </a:rPr>
                        <m:t>=0 </m:t>
                      </m:r>
                      <m:r>
                        <a:rPr lang="en-US" sz="2200" b="0" i="1" dirty="0" smtClean="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2</m:t>
                          </m:r>
                        </m:sub>
                      </m:sSub>
                      <m:r>
                        <a:rPr lang="en-US" sz="2200" i="1" dirty="0">
                          <a:latin typeface="Cambria Math" panose="02040503050406030204" pitchFamily="18" charset="0"/>
                        </a:rPr>
                        <m:t>=62.5 </m:t>
                      </m:r>
                      <m:r>
                        <a:rPr lang="en-US" sz="2200" b="0" i="1" dirty="0" smtClean="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𝑠</m:t>
                          </m:r>
                        </m:e>
                        <m:sub>
                          <m:r>
                            <a:rPr lang="en-US" sz="2200" i="1" dirty="0">
                              <a:latin typeface="Cambria Math" panose="02040503050406030204" pitchFamily="18" charset="0"/>
                            </a:rPr>
                            <m:t>3</m:t>
                          </m:r>
                        </m:sub>
                      </m:sSub>
                      <m:r>
                        <a:rPr lang="en-US" sz="2200" i="1" dirty="0">
                          <a:latin typeface="Cambria Math" panose="02040503050406030204" pitchFamily="18" charset="0"/>
                        </a:rPr>
                        <m:t>=0</m:t>
                      </m:r>
                    </m:oMath>
                  </m:oMathPara>
                </a14:m>
                <a:endParaRPr lang="en-US" sz="2200" dirty="0"/>
              </a:p>
              <a:p>
                <a:r>
                  <a:rPr lang="en-US" sz="2200" dirty="0" smtClean="0"/>
                  <a:t>which tells us that all of the water available, used all but 62.5 of the 300 person-hours of labor, and all of the acreage available.</a:t>
                </a:r>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457200" y="1497430"/>
                <a:ext cx="8226425" cy="1446550"/>
              </a:xfrm>
              <a:prstGeom prst="rect">
                <a:avLst/>
              </a:prstGeom>
              <a:blipFill>
                <a:blip r:embed="rId5"/>
                <a:stretch>
                  <a:fillRect l="-888" t="-2510" b="-7113"/>
                </a:stretch>
              </a:blipFill>
              <a:ln>
                <a:solidFill>
                  <a:srgbClr val="002060"/>
                </a:solidFill>
              </a:ln>
            </p:spPr>
            <p:txBody>
              <a:bodyPr/>
              <a:lstStyle/>
              <a:p>
                <a:r>
                  <a:rPr lang="en-US">
                    <a:noFill/>
                  </a:rPr>
                  <a:t> </a:t>
                </a:r>
              </a:p>
            </p:txBody>
          </p:sp>
        </mc:Fallback>
      </mc:AlternateContent>
      <p:sp>
        <p:nvSpPr>
          <p:cNvPr id="11" name="TextBox 10"/>
          <p:cNvSpPr txBox="1"/>
          <p:nvPr/>
        </p:nvSpPr>
        <p:spPr>
          <a:xfrm>
            <a:off x="457199" y="5003929"/>
            <a:ext cx="8226425" cy="1107996"/>
          </a:xfrm>
          <a:prstGeom prst="rect">
            <a:avLst/>
          </a:prstGeom>
          <a:noFill/>
          <a:ln>
            <a:solidFill>
              <a:srgbClr val="002060"/>
            </a:solidFill>
          </a:ln>
        </p:spPr>
        <p:txBody>
          <a:bodyPr wrap="square" rtlCol="0">
            <a:spAutoFit/>
          </a:bodyPr>
          <a:lstStyle/>
          <a:p>
            <a:r>
              <a:rPr lang="en-US" sz="2200" b="1" dirty="0" smtClean="0"/>
              <a:t>Decision:</a:t>
            </a:r>
            <a:r>
              <a:rPr lang="en-US" sz="2200" dirty="0" smtClean="0"/>
              <a:t> We leave it to the family to decide what is best. Perhaps they can sell the unused resources to make up for the difference in optimal solutions.</a:t>
            </a:r>
            <a:endParaRPr lang="en-US" sz="2200" dirty="0"/>
          </a:p>
        </p:txBody>
      </p:sp>
    </p:spTree>
    <p:extLst>
      <p:ext uri="{BB962C8B-B14F-4D97-AF65-F5344CB8AC3E}">
        <p14:creationId xmlns:p14="http://schemas.microsoft.com/office/powerpoint/2010/main" val="35849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Farm Example: Shadow Prices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5831457" y="1437052"/>
                <a:ext cx="2855343" cy="215363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𝑠</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slack in water constraint</a:t>
                </a:r>
              </a:p>
              <a:p>
                <a:pPr marL="0" indent="0">
                  <a:buNone/>
                </a:pP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𝑠</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smtClean="0"/>
                  <a:t>slack in labor constraint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𝑠</m:t>
                        </m:r>
                      </m:e>
                      <m:sub>
                        <m:r>
                          <a:rPr lang="en-US" sz="1800" b="0" i="1" dirty="0" smtClean="0">
                            <a:latin typeface="Cambria Math" panose="02040503050406030204" pitchFamily="18" charset="0"/>
                          </a:rPr>
                          <m:t>3</m:t>
                        </m:r>
                      </m:sub>
                    </m:sSub>
                  </m:oMath>
                </a14:m>
                <a:r>
                  <a:rPr lang="en-US" sz="1800" i="1" dirty="0"/>
                  <a:t> – </a:t>
                </a:r>
                <a:r>
                  <a:rPr lang="en-US" sz="1800" dirty="0"/>
                  <a:t>slack in </a:t>
                </a:r>
                <a:r>
                  <a:rPr lang="en-US" sz="1800" dirty="0" smtClean="0"/>
                  <a:t>120 acre plots</a:t>
                </a:r>
                <a:endParaRPr lang="en-US" sz="1800" dirty="0"/>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𝑠</m:t>
                        </m:r>
                      </m:e>
                      <m:sub>
                        <m:r>
                          <a:rPr lang="en-US" sz="1800" b="0" i="1" dirty="0" smtClean="0">
                            <a:latin typeface="Cambria Math" panose="02040503050406030204" pitchFamily="18" charset="0"/>
                          </a:rPr>
                          <m:t>4</m:t>
                        </m:r>
                      </m:sub>
                    </m:sSub>
                  </m:oMath>
                </a14:m>
                <a:r>
                  <a:rPr lang="en-US" sz="1800" i="1" dirty="0"/>
                  <a:t> – </a:t>
                </a:r>
                <a:r>
                  <a:rPr lang="en-US" sz="1800" dirty="0"/>
                  <a:t>slack in </a:t>
                </a:r>
                <a:r>
                  <a:rPr lang="en-US" sz="1800" dirty="0" smtClean="0"/>
                  <a:t>25 </a:t>
                </a:r>
                <a:r>
                  <a:rPr lang="en-US" sz="1800" dirty="0"/>
                  <a:t>acre plots</a:t>
                </a:r>
              </a:p>
              <a:p>
                <a:pPr marL="0" indent="0">
                  <a:buNone/>
                </a:pPr>
                <a:endParaRPr lang="en-US" sz="1800" i="1"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5831457" y="1437052"/>
                <a:ext cx="2855343" cy="2153630"/>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7201" y="1572513"/>
                <a:ext cx="5227608" cy="923330"/>
              </a:xfrm>
              <a:prstGeom prst="rect">
                <a:avLst/>
              </a:prstGeom>
              <a:noFill/>
            </p:spPr>
            <p:txBody>
              <a:bodyPr wrap="square" rtlCol="0">
                <a:spAutoFit/>
              </a:bodyPr>
              <a:lstStyle/>
              <a:p>
                <a:r>
                  <a:rPr lang="en-US" dirty="0" smtClean="0"/>
                  <a:t>From the primal solution we have the slack variables:</a:t>
                </a:r>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1</m:t>
                          </m:r>
                        </m:sub>
                      </m:sSub>
                      <m:r>
                        <a:rPr lang="en-US" i="1" dirty="0">
                          <a:latin typeface="Cambria Math" panose="02040503050406030204" pitchFamily="18" charset="0"/>
                        </a:rPr>
                        <m:t>=2.5     </m:t>
                      </m:r>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2</m:t>
                          </m:r>
                        </m:sub>
                      </m:sSub>
                      <m:r>
                        <a:rPr lang="en-US" i="1" dirty="0">
                          <a:latin typeface="Cambria Math" panose="02040503050406030204" pitchFamily="18" charset="0"/>
                        </a:rPr>
                        <m:t>=76.5     </m:t>
                      </m:r>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3</m:t>
                          </m:r>
                        </m:sub>
                      </m:sSub>
                      <m:r>
                        <a:rPr lang="en-US" i="1" dirty="0">
                          <a:latin typeface="Cambria Math" panose="02040503050406030204" pitchFamily="18" charset="0"/>
                        </a:rPr>
                        <m:t>=0</m:t>
                      </m:r>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𝑠</m:t>
                          </m:r>
                        </m:e>
                        <m:sub>
                          <m:r>
                            <a:rPr lang="en-US" i="1" dirty="0">
                              <a:latin typeface="Cambria Math" panose="02040503050406030204" pitchFamily="18" charset="0"/>
                            </a:rPr>
                            <m:t>4</m:t>
                          </m:r>
                        </m:sub>
                      </m:sSub>
                      <m:r>
                        <a:rPr lang="en-US" i="1" dirty="0">
                          <a:latin typeface="Cambria Math" panose="02040503050406030204" pitchFamily="18" charset="0"/>
                        </a:rPr>
                        <m:t>=0</m:t>
                      </m:r>
                    </m:oMath>
                  </m:oMathPara>
                </a14:m>
                <a:endParaRPr lang="en-US" dirty="0"/>
              </a:p>
              <a:p>
                <a:r>
                  <a:rPr lang="en-US" dirty="0" smtClean="0"/>
                  <a:t>for the constraints on irrigation, labor, and acre.</a:t>
                </a:r>
              </a:p>
            </p:txBody>
          </p:sp>
        </mc:Choice>
        <mc:Fallback xmlns="">
          <p:sp>
            <p:nvSpPr>
              <p:cNvPr id="9" name="TextBox 8"/>
              <p:cNvSpPr txBox="1">
                <a:spLocks noRot="1" noChangeAspect="1" noMove="1" noResize="1" noEditPoints="1" noAdjustHandles="1" noChangeArrowheads="1" noChangeShapeType="1" noTextEdit="1"/>
              </p:cNvSpPr>
              <p:nvPr/>
            </p:nvSpPr>
            <p:spPr>
              <a:xfrm>
                <a:off x="457201" y="1572513"/>
                <a:ext cx="5227608" cy="923330"/>
              </a:xfrm>
              <a:prstGeom prst="rect">
                <a:avLst/>
              </a:prstGeom>
              <a:blipFill>
                <a:blip r:embed="rId5"/>
                <a:stretch>
                  <a:fillRect l="-932" t="-3974" b="-9934"/>
                </a:stretch>
              </a:blipFill>
            </p:spPr>
            <p:txBody>
              <a:bodyPr/>
              <a:lstStyle/>
              <a:p>
                <a:r>
                  <a:rPr lang="en-US">
                    <a:noFill/>
                  </a:rPr>
                  <a:t> </a:t>
                </a:r>
              </a:p>
            </p:txBody>
          </p:sp>
        </mc:Fallback>
      </mc:AlternateContent>
      <p:sp>
        <p:nvSpPr>
          <p:cNvPr id="3" name="TextBox 2"/>
          <p:cNvSpPr txBox="1"/>
          <p:nvPr/>
        </p:nvSpPr>
        <p:spPr>
          <a:xfrm>
            <a:off x="460375" y="3590682"/>
            <a:ext cx="8226425" cy="2308324"/>
          </a:xfrm>
          <a:prstGeom prst="rect">
            <a:avLst/>
          </a:prstGeom>
          <a:solidFill>
            <a:schemeClr val="bg1"/>
          </a:solidFill>
          <a:ln>
            <a:solidFill>
              <a:srgbClr val="002060"/>
            </a:solidFill>
          </a:ln>
        </p:spPr>
        <p:txBody>
          <a:bodyPr wrap="square" rtlCol="0">
            <a:spAutoFit/>
          </a:bodyPr>
          <a:lstStyle/>
          <a:p>
            <a:r>
              <a:rPr lang="en-US" b="1" u="sng" dirty="0" smtClean="0"/>
              <a:t>Interpretation</a:t>
            </a:r>
          </a:p>
          <a:p>
            <a:r>
              <a:rPr lang="en-US" dirty="0" smtClean="0"/>
              <a:t>It is probably not worth considering shadow prices in this problem. Note that there is an excess of both water and labor. Thus, buying more will not increase the farmer’s profit. Hence the shadow prices for these will be 0.</a:t>
            </a:r>
          </a:p>
          <a:p>
            <a:endParaRPr lang="en-US" dirty="0"/>
          </a:p>
          <a:p>
            <a:r>
              <a:rPr lang="en-US" dirty="0" smtClean="0"/>
              <a:t>We did use up all the acreage, however it is unlikely that there is a 120 acre or 25 acre lot for purchase that will be ready to use in this season. We should pursue this shadow price only if the farmer has the means and opportunity to purchase additional land.</a:t>
            </a:r>
            <a:endParaRPr lang="en-US" dirty="0"/>
          </a:p>
        </p:txBody>
      </p:sp>
    </p:spTree>
    <p:extLst>
      <p:ext uri="{BB962C8B-B14F-4D97-AF65-F5344CB8AC3E}">
        <p14:creationId xmlns:p14="http://schemas.microsoft.com/office/powerpoint/2010/main" val="18478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375" y="274638"/>
            <a:ext cx="8229600" cy="1143000"/>
          </a:xfrm>
          <a:solidFill>
            <a:srgbClr val="210042"/>
          </a:solidFill>
        </p:spPr>
        <p:txBody>
          <a:bodyPr>
            <a:normAutofit/>
          </a:bodyPr>
          <a:lstStyle/>
          <a:p>
            <a:r>
              <a:rPr lang="en-US" sz="3900" dirty="0" smtClean="0">
                <a:solidFill>
                  <a:schemeClr val="bg1"/>
                </a:solidFill>
              </a:rPr>
              <a:t>Sensitivity Analysis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2"/>
          <p:cNvSpPr txBox="1">
            <a:spLocks/>
          </p:cNvSpPr>
          <p:nvPr/>
        </p:nvSpPr>
        <p:spPr>
          <a:xfrm>
            <a:off x="307975" y="3753098"/>
            <a:ext cx="5383161" cy="1836605"/>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Yield Parameters:</a:t>
            </a:r>
            <a:endParaRPr lang="en-US" sz="1800" b="1" u="sng" dirty="0"/>
          </a:p>
          <a:p>
            <a:pPr marL="0" indent="0">
              <a:buNone/>
            </a:pPr>
            <a:r>
              <a:rPr lang="en-US" sz="1800" dirty="0" smtClean="0"/>
              <a:t>$400 </a:t>
            </a:r>
            <a:r>
              <a:rPr lang="en-US" sz="1800" dirty="0"/>
              <a:t>– </a:t>
            </a:r>
            <a:r>
              <a:rPr lang="en-US" sz="1800" dirty="0" smtClean="0"/>
              <a:t>yield per acre of corn</a:t>
            </a:r>
            <a:endParaRPr lang="en-US" sz="1800" dirty="0"/>
          </a:p>
          <a:p>
            <a:pPr marL="0" indent="0">
              <a:buNone/>
            </a:pPr>
            <a:r>
              <a:rPr lang="en-US" sz="1800" dirty="0" smtClean="0"/>
              <a:t>$200 </a:t>
            </a:r>
            <a:r>
              <a:rPr lang="en-US" sz="1800" dirty="0"/>
              <a:t>– </a:t>
            </a:r>
            <a:r>
              <a:rPr lang="en-US" sz="1800" dirty="0" smtClean="0"/>
              <a:t>yield per acre of wheat</a:t>
            </a:r>
            <a:endParaRPr lang="en-US" sz="1800" dirty="0"/>
          </a:p>
          <a:p>
            <a:pPr marL="0" indent="0">
              <a:buNone/>
            </a:pPr>
            <a:r>
              <a:rPr lang="en-US" sz="1800" dirty="0" smtClean="0"/>
              <a:t>$250 </a:t>
            </a:r>
            <a:r>
              <a:rPr lang="en-US" sz="1800" dirty="0"/>
              <a:t>– </a:t>
            </a:r>
            <a:r>
              <a:rPr lang="en-US" sz="1800" dirty="0" smtClean="0"/>
              <a:t>yield per acre of oats</a:t>
            </a:r>
            <a:endParaRPr lang="en-US" sz="1800" dirty="0"/>
          </a:p>
        </p:txBody>
      </p:sp>
      <p:sp>
        <p:nvSpPr>
          <p:cNvPr id="3" name="TextBox 2"/>
          <p:cNvSpPr txBox="1"/>
          <p:nvPr/>
        </p:nvSpPr>
        <p:spPr>
          <a:xfrm>
            <a:off x="460375" y="1523539"/>
            <a:ext cx="8229600" cy="2123658"/>
          </a:xfrm>
          <a:prstGeom prst="rect">
            <a:avLst/>
          </a:prstGeom>
          <a:noFill/>
        </p:spPr>
        <p:txBody>
          <a:bodyPr wrap="square" rtlCol="0">
            <a:spAutoFit/>
          </a:bodyPr>
          <a:lstStyle/>
          <a:p>
            <a:r>
              <a:rPr lang="en-US" sz="2200" dirty="0" smtClean="0"/>
              <a:t>Sensitivity Analysis can be very time-consuming for integer programming problems.</a:t>
            </a:r>
          </a:p>
          <a:p>
            <a:pPr marL="285750" indent="-285750">
              <a:buFont typeface="Arial" panose="020B0604020202020204" pitchFamily="34" charset="0"/>
              <a:buChar char="•"/>
            </a:pPr>
            <a:r>
              <a:rPr lang="en-US" sz="2200" dirty="0" smtClean="0"/>
              <a:t>In general IPs take a lot longer to solve than LPs. </a:t>
            </a:r>
          </a:p>
          <a:p>
            <a:pPr marL="285750" indent="-285750">
              <a:buFont typeface="Arial" panose="020B0604020202020204" pitchFamily="34" charset="0"/>
              <a:buChar char="•"/>
            </a:pPr>
            <a:r>
              <a:rPr lang="en-US" sz="2200" dirty="0" smtClean="0"/>
              <a:t>Many times the best course of action is simply to change the constraint objective function a relatively small amount and observe what happens to your model.</a:t>
            </a:r>
            <a:endParaRPr lang="en-US" sz="2200" dirty="0"/>
          </a:p>
        </p:txBody>
      </p:sp>
      <p:sp>
        <p:nvSpPr>
          <p:cNvPr id="8" name="Content Placeholder 2"/>
          <p:cNvSpPr txBox="1">
            <a:spLocks/>
          </p:cNvSpPr>
          <p:nvPr/>
        </p:nvSpPr>
        <p:spPr>
          <a:xfrm>
            <a:off x="5058254" y="3753099"/>
            <a:ext cx="3631721" cy="235440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smtClean="0"/>
              <a:t>Constraint </a:t>
            </a:r>
            <a:r>
              <a:rPr lang="en-US" sz="1800" b="1" u="sng" dirty="0"/>
              <a:t>Parameters:</a:t>
            </a:r>
          </a:p>
          <a:p>
            <a:pPr marL="0" indent="0">
              <a:buNone/>
            </a:pPr>
            <a:r>
              <a:rPr lang="en-US" sz="1800" dirty="0" smtClean="0"/>
              <a:t>1000 </a:t>
            </a:r>
            <a:r>
              <a:rPr lang="en-US" sz="1800" dirty="0"/>
              <a:t>– </a:t>
            </a:r>
            <a:r>
              <a:rPr lang="en-US" sz="1800" dirty="0" smtClean="0"/>
              <a:t>amount of water available</a:t>
            </a:r>
            <a:endParaRPr lang="en-US" sz="1800" dirty="0"/>
          </a:p>
          <a:p>
            <a:pPr marL="0" indent="0">
              <a:buNone/>
            </a:pPr>
            <a:r>
              <a:rPr lang="en-US" sz="1800" dirty="0" smtClean="0"/>
              <a:t>300 </a:t>
            </a:r>
            <a:r>
              <a:rPr lang="en-US" sz="1800" dirty="0"/>
              <a:t>– </a:t>
            </a:r>
            <a:r>
              <a:rPr lang="en-US" sz="1800" dirty="0" smtClean="0"/>
              <a:t>amount of hours available</a:t>
            </a:r>
            <a:endParaRPr lang="en-US" sz="1800" dirty="0"/>
          </a:p>
          <a:p>
            <a:pPr marL="0" indent="0">
              <a:buNone/>
            </a:pPr>
            <a:r>
              <a:rPr lang="en-US" sz="1800" dirty="0" smtClean="0"/>
              <a:t>625 </a:t>
            </a:r>
            <a:r>
              <a:rPr lang="en-US" sz="1800" dirty="0"/>
              <a:t>– </a:t>
            </a:r>
            <a:r>
              <a:rPr lang="en-US" sz="1800" dirty="0" smtClean="0"/>
              <a:t>total acres available</a:t>
            </a:r>
            <a:endParaRPr lang="en-US" sz="1800" dirty="0"/>
          </a:p>
          <a:p>
            <a:pPr marL="0" indent="0">
              <a:buFont typeface="Arial"/>
              <a:buNone/>
            </a:pPr>
            <a:endParaRPr lang="en-US" sz="1800" b="0" dirty="0" smtClean="0">
              <a:latin typeface="+mj-lt"/>
            </a:endParaRPr>
          </a:p>
        </p:txBody>
      </p:sp>
    </p:spTree>
    <p:extLst>
      <p:ext uri="{BB962C8B-B14F-4D97-AF65-F5344CB8AC3E}">
        <p14:creationId xmlns:p14="http://schemas.microsoft.com/office/powerpoint/2010/main" val="7108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Water Increase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457200" y="1436096"/>
            <a:ext cx="3287475" cy="923330"/>
          </a:xfrm>
          <a:prstGeom prst="rect">
            <a:avLst/>
          </a:prstGeom>
          <a:noFill/>
        </p:spPr>
        <p:txBody>
          <a:bodyPr wrap="square" rtlCol="0">
            <a:spAutoFit/>
          </a:bodyPr>
          <a:lstStyle/>
          <a:p>
            <a:r>
              <a:rPr lang="en-US" dirty="0" smtClean="0"/>
              <a:t>Suppose the constraint for water increases from 1000 to </a:t>
            </a:r>
            <a:r>
              <a:rPr lang="en-US" dirty="0" smtClean="0">
                <a:solidFill>
                  <a:srgbClr val="FF0000"/>
                </a:solidFill>
              </a:rPr>
              <a:t>1100</a:t>
            </a:r>
            <a:r>
              <a:rPr lang="en-US" dirty="0" smtClean="0"/>
              <a:t>.</a:t>
            </a:r>
          </a:p>
          <a:p>
            <a:endParaRPr lang="en-US" dirty="0" smtClean="0"/>
          </a:p>
        </p:txBody>
      </p:sp>
      <mc:AlternateContent xmlns:mc="http://schemas.openxmlformats.org/markup-compatibility/2006" xmlns:a14="http://schemas.microsoft.com/office/drawing/2010/main">
        <mc:Choice Requires="a14">
          <p:sp>
            <p:nvSpPr>
              <p:cNvPr id="7" name="TextBox 6"/>
              <p:cNvSpPr txBox="1"/>
              <p:nvPr/>
            </p:nvSpPr>
            <p:spPr>
              <a:xfrm>
                <a:off x="457200" y="2364742"/>
                <a:ext cx="4279377" cy="3693319"/>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=48000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+24000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+6250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oMath>
                  </m:oMathPara>
                </a14:m>
                <a:endParaRPr lang="en-US" dirty="0"/>
              </a:p>
              <a:p>
                <a:r>
                  <a:rPr lang="en-US" dirty="0" smtClean="0"/>
                  <a:t>subject to</a:t>
                </a:r>
              </a:p>
              <a:p>
                <a:endParaRPr lang="en-US" dirty="0"/>
              </a:p>
              <a:p>
                <a14:m>
                  <m:oMath xmlns:m="http://schemas.openxmlformats.org/officeDocument/2006/math">
                    <m:r>
                      <a:rPr lang="en-US" b="0" i="1" smtClean="0">
                        <a:latin typeface="Cambria Math" panose="02040503050406030204" pitchFamily="18" charset="0"/>
                      </a:rPr>
                      <m:t>360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80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oMath>
                </a14:m>
                <a:r>
                  <a:rPr lang="en-US" b="0"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+37.5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1100</m:t>
                      </m:r>
                    </m:oMath>
                  </m:oMathPara>
                </a14:m>
                <a:endParaRPr lang="en-US" dirty="0" smtClean="0"/>
              </a:p>
              <a:p>
                <a14:m>
                  <m:oMath xmlns:m="http://schemas.openxmlformats.org/officeDocument/2006/math">
                    <m:r>
                      <a:rPr lang="en-US" b="0" i="1" smtClean="0">
                        <a:latin typeface="Cambria Math" panose="02040503050406030204" pitchFamily="18" charset="0"/>
                      </a:rPr>
                      <m:t>96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oMath>
                </a14:m>
                <a:r>
                  <a:rPr lang="en-US"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+7.5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300</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≤5</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a:t>
                </a:r>
              </a:p>
              <a:p>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57200" y="2364742"/>
                <a:ext cx="4279377" cy="3693319"/>
              </a:xfrm>
              <a:prstGeom prst="rect">
                <a:avLst/>
              </a:prstGeom>
              <a:blipFill>
                <a:blip r:embed="rId4"/>
                <a:stretch>
                  <a:fillRect l="-1140" t="-990"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txBox="1">
                <a:spLocks noGrp="1"/>
              </p:cNvSpPr>
              <p:nvPr>
                <p:ph idx="1"/>
              </p:nvPr>
            </p:nvSpPr>
            <p:spPr>
              <a:xfrm>
                <a:off x="4737100" y="1482189"/>
                <a:ext cx="4320636" cy="4613571"/>
              </a:xfrm>
              <a:prstGeom prst="rect">
                <a:avLst/>
              </a:prstGeom>
              <a:noFill/>
              <a:ln>
                <a:solidFill>
                  <a:srgbClr val="002060"/>
                </a:solidFill>
              </a:ln>
            </p:spPr>
            <p:txBody>
              <a:bodyPr wrap="square" rtlCol="0">
                <a:spAutoFit/>
              </a:bodyPr>
              <a:lstStyle/>
              <a:p>
                <a:pPr marL="0" indent="0">
                  <a:buNone/>
                </a:pPr>
                <a:r>
                  <a:rPr lang="en-US" sz="1900" dirty="0" smtClean="0"/>
                  <a:t>Our new solution is</a:t>
                </a:r>
                <a:endParaRPr lang="en-US" sz="1900" i="1" dirty="0">
                  <a:latin typeface="Cambria Math" panose="02040503050406030204" pitchFamily="18" charset="0"/>
                </a:endParaRPr>
              </a:p>
              <a:p>
                <a:pPr marL="0" indent="0">
                  <a:buNone/>
                </a:pPr>
                <a:r>
                  <a:rPr lang="en-US" sz="1900" b="0" i="1" dirty="0" smtClean="0">
                    <a:latin typeface="Cambria Math" panose="02040503050406030204" pitchFamily="18" charset="0"/>
                  </a:rPr>
                  <a:t> </a:t>
                </a: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1</m:t>
                        </m:r>
                      </m:sub>
                    </m:sSub>
                    <m:r>
                      <a:rPr lang="en-US" sz="1900" b="0" i="1" dirty="0" smtClean="0">
                        <a:latin typeface="Cambria Math" panose="02040503050406030204" pitchFamily="18" charset="0"/>
                      </a:rPr>
                      <m:t>=1 </m:t>
                    </m:r>
                  </m:oMath>
                </a14:m>
                <a:r>
                  <a:rPr lang="en-US" sz="1900" dirty="0" smtClean="0"/>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2</m:t>
                        </m:r>
                      </m:sub>
                    </m:sSub>
                    <m:r>
                      <a:rPr lang="en-US" sz="1900" b="0" i="1" dirty="0" smtClean="0">
                        <a:latin typeface="Cambria Math" panose="02040503050406030204" pitchFamily="18" charset="0"/>
                      </a:rPr>
                      <m:t>=1</m:t>
                    </m:r>
                    <m:r>
                      <a:rPr lang="en-US" sz="1900" i="1" dirty="0" smtClean="0">
                        <a:latin typeface="Cambria Math" panose="02040503050406030204" pitchFamily="18" charset="0"/>
                      </a:rPr>
                      <m:t> </m:t>
                    </m:r>
                  </m:oMath>
                </a14:m>
                <a:r>
                  <a:rPr lang="en-US" sz="1900" i="1" dirty="0" smtClean="0">
                    <a:latin typeface="Cambria Math" panose="02040503050406030204" pitchFamily="18" charset="0"/>
                  </a:rPr>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3</m:t>
                        </m:r>
                      </m:sub>
                    </m:sSub>
                    <m:r>
                      <a:rPr lang="en-US" sz="1900" i="1" dirty="0" smtClean="0">
                        <a:latin typeface="Cambria Math" panose="02040503050406030204" pitchFamily="18" charset="0"/>
                      </a:rPr>
                      <m:t>=</m:t>
                    </m:r>
                    <m:r>
                      <a:rPr lang="en-US" sz="1900" b="0" i="1" dirty="0" smtClean="0">
                        <a:latin typeface="Cambria Math" panose="02040503050406030204" pitchFamily="18" charset="0"/>
                      </a:rPr>
                      <m:t>3</m:t>
                    </m:r>
                    <m:r>
                      <a:rPr lang="en-US" sz="1900" i="1" dirty="0" smtClean="0">
                        <a:latin typeface="Cambria Math" panose="02040503050406030204" pitchFamily="18" charset="0"/>
                      </a:rPr>
                      <m:t> </m:t>
                    </m:r>
                  </m:oMath>
                </a14:m>
                <a:endParaRPr lang="en-US" sz="1900" dirty="0" smtClean="0"/>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4</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5</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6</m:t>
                        </m:r>
                      </m:sub>
                    </m:sSub>
                    <m:r>
                      <a:rPr lang="en-US" sz="1900" i="1" dirty="0">
                        <a:latin typeface="Cambria Math" panose="02040503050406030204" pitchFamily="18" charset="0"/>
                      </a:rPr>
                      <m:t>=</m:t>
                    </m:r>
                    <m:r>
                      <a:rPr lang="en-US" sz="1900" b="0" i="1" dirty="0" smtClean="0">
                        <a:latin typeface="Cambria Math" panose="02040503050406030204" pitchFamily="18" charset="0"/>
                      </a:rPr>
                      <m:t>1</m:t>
                    </m:r>
                    <m:r>
                      <a:rPr lang="en-US" sz="1900" i="1" dirty="0">
                        <a:latin typeface="Cambria Math" panose="02040503050406030204" pitchFamily="18" charset="0"/>
                      </a:rPr>
                      <m:t> </m:t>
                    </m:r>
                  </m:oMath>
                </a14:m>
                <a:endParaRPr lang="en-US" sz="1900" dirty="0" smtClean="0"/>
              </a:p>
              <a:p>
                <a:pPr marL="0" indent="0">
                  <a:buNone/>
                </a:pPr>
                <a:r>
                  <a:rPr lang="en-US" sz="1900" b="0" dirty="0" smtClean="0"/>
                  <a:t>with </a:t>
                </a:r>
                <a14:m>
                  <m:oMath xmlns:m="http://schemas.openxmlformats.org/officeDocument/2006/math">
                    <m:r>
                      <a:rPr lang="en-US" sz="1900" b="0" i="1" dirty="0" smtClean="0">
                        <a:latin typeface="Cambria Math" panose="02040503050406030204" pitchFamily="18" charset="0"/>
                      </a:rPr>
                      <m:t>𝑧</m:t>
                    </m:r>
                    <m:r>
                      <a:rPr lang="en-US" sz="1900" b="0" i="1" dirty="0" smtClean="0">
                        <a:latin typeface="Cambria Math" panose="02040503050406030204" pitchFamily="18" charset="0"/>
                      </a:rPr>
                      <m:t>=172,000</m:t>
                    </m:r>
                  </m:oMath>
                </a14:m>
                <a:r>
                  <a:rPr lang="en-US" sz="1900" b="0" i="1" dirty="0" smtClean="0">
                    <a:latin typeface="Cambria Math" panose="02040503050406030204" pitchFamily="18" charset="0"/>
                  </a:rPr>
                  <a:t> </a:t>
                </a:r>
                <a:r>
                  <a:rPr lang="en-US" sz="1900" dirty="0" smtClean="0"/>
                  <a:t>and</a:t>
                </a:r>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5</m:t>
                    </m:r>
                    <m:r>
                      <a:rPr lang="en-US" sz="1900" i="1" dirty="0">
                        <a:latin typeface="Cambria Math" panose="02040503050406030204" pitchFamily="18" charset="0"/>
                      </a:rPr>
                      <m:t> </m:t>
                    </m:r>
                    <m:r>
                      <a:rPr lang="en-US" sz="1900" b="0" i="1" dirty="0" smtClean="0">
                        <a:latin typeface="Cambria Math" panose="02040503050406030204" pitchFamily="18" charset="0"/>
                      </a:rPr>
                      <m:t> </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52</m:t>
                    </m:r>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r>
                  <a:rPr lang="en-US" sz="1900" dirty="0"/>
                  <a:t>Our </a:t>
                </a:r>
                <a:r>
                  <a:rPr lang="en-US" sz="1900" dirty="0" smtClean="0"/>
                  <a:t> old solution </a:t>
                </a:r>
                <a:r>
                  <a:rPr lang="en-US" sz="1900" dirty="0"/>
                  <a:t>is</a:t>
                </a:r>
                <a:endParaRPr lang="en-US" sz="1900" i="1" dirty="0">
                  <a:latin typeface="Cambria Math" panose="02040503050406030204" pitchFamily="18" charset="0"/>
                </a:endParaRPr>
              </a:p>
              <a:p>
                <a:pPr marL="0" indent="0">
                  <a:buNone/>
                </a:pPr>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1</m:t>
                        </m:r>
                      </m:sub>
                    </m:sSub>
                    <m:r>
                      <a:rPr lang="en-US" sz="1900" i="1" dirty="0">
                        <a:latin typeface="Cambria Math" panose="02040503050406030204" pitchFamily="18" charset="0"/>
                      </a:rPr>
                      <m:t>=1 </m:t>
                    </m:r>
                  </m:oMath>
                </a14:m>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3</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endParaRPr lang="en-US" sz="1900" dirty="0"/>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4</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5</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6</m:t>
                        </m:r>
                      </m:sub>
                    </m:sSub>
                    <m:r>
                      <a:rPr lang="en-US" sz="1900" i="1" dirty="0">
                        <a:latin typeface="Cambria Math" panose="02040503050406030204" pitchFamily="18" charset="0"/>
                      </a:rPr>
                      <m:t>=1 </m:t>
                    </m:r>
                  </m:oMath>
                </a14:m>
                <a:endParaRPr lang="en-US" sz="1900" dirty="0"/>
              </a:p>
              <a:p>
                <a:pPr marL="0" indent="0">
                  <a:buNone/>
                </a:pPr>
                <a:r>
                  <a:rPr lang="en-US" sz="1900" dirty="0"/>
                  <a:t>with </a:t>
                </a:r>
                <a14:m>
                  <m:oMath xmlns:m="http://schemas.openxmlformats.org/officeDocument/2006/math">
                    <m:r>
                      <a:rPr lang="en-US" sz="1900" i="1" dirty="0">
                        <a:latin typeface="Cambria Math" panose="02040503050406030204" pitchFamily="18" charset="0"/>
                      </a:rPr>
                      <m:t>𝑧</m:t>
                    </m:r>
                    <m:r>
                      <a:rPr lang="en-US" sz="1900" i="1" dirty="0">
                        <a:latin typeface="Cambria Math" panose="02040503050406030204" pitchFamily="18" charset="0"/>
                      </a:rPr>
                      <m:t>=162,250</m:t>
                    </m:r>
                  </m:oMath>
                </a14:m>
                <a:r>
                  <a:rPr lang="en-US" sz="1900" i="1" dirty="0">
                    <a:latin typeface="Cambria Math" panose="02040503050406030204" pitchFamily="18" charset="0"/>
                  </a:rPr>
                  <a:t> </a:t>
                </a:r>
                <a:r>
                  <a:rPr lang="en-US" sz="1900" dirty="0"/>
                  <a:t>and</a:t>
                </a:r>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5   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76</m:t>
                    </m:r>
                    <m:r>
                      <a:rPr lang="en-US" sz="1900" i="1" dirty="0">
                        <a:latin typeface="Cambria Math" panose="02040503050406030204" pitchFamily="18" charset="0"/>
                      </a:rPr>
                      <m:t>. </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endParaRPr lang="en-US" sz="2000" dirty="0">
                  <a:latin typeface="+mj-lt"/>
                </a:endParaRPr>
              </a:p>
            </p:txBody>
          </p:sp>
        </mc:Choice>
        <mc:Fallback xmlns="">
          <p:sp>
            <p:nvSpPr>
              <p:cNvPr id="8" name="Content Placeholder 7"/>
              <p:cNvSpPr txBox="1">
                <a:spLocks noGrp="1" noRot="1" noChangeAspect="1" noMove="1" noResize="1" noEditPoints="1" noAdjustHandles="1" noChangeArrowheads="1" noChangeShapeType="1" noTextEdit="1"/>
              </p:cNvSpPr>
              <p:nvPr>
                <p:ph idx="1"/>
              </p:nvPr>
            </p:nvSpPr>
            <p:spPr>
              <a:xfrm>
                <a:off x="4737100" y="1482189"/>
                <a:ext cx="4320636" cy="4613571"/>
              </a:xfrm>
              <a:prstGeom prst="rect">
                <a:avLst/>
              </a:prstGeom>
              <a:blipFill>
                <a:blip r:embed="rId5"/>
                <a:stretch>
                  <a:fillRect l="-1125" t="-52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35826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Water Increase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7"/>
              <p:cNvSpPr txBox="1">
                <a:spLocks noGrp="1"/>
              </p:cNvSpPr>
              <p:nvPr>
                <p:ph idx="1"/>
              </p:nvPr>
            </p:nvSpPr>
            <p:spPr>
              <a:xfrm>
                <a:off x="457200" y="1531938"/>
                <a:ext cx="4320636" cy="4244239"/>
              </a:xfrm>
              <a:prstGeom prst="rect">
                <a:avLst/>
              </a:prstGeom>
              <a:noFill/>
              <a:ln>
                <a:solidFill>
                  <a:srgbClr val="002060"/>
                </a:solidFill>
              </a:ln>
            </p:spPr>
            <p:txBody>
              <a:bodyPr wrap="square" rtlCol="0">
                <a:spAutoFit/>
              </a:bodyPr>
              <a:lstStyle/>
              <a:p>
                <a:pPr marL="0" indent="0">
                  <a:buNone/>
                </a:pPr>
                <a:r>
                  <a:rPr lang="en-US" sz="1900" dirty="0" smtClean="0"/>
                  <a:t>Our new solution is</a:t>
                </a:r>
                <a:endParaRPr lang="en-US" sz="1900" i="1" dirty="0">
                  <a:latin typeface="Cambria Math" panose="02040503050406030204" pitchFamily="18" charset="0"/>
                </a:endParaRPr>
              </a:p>
              <a:p>
                <a:pPr marL="0" indent="0">
                  <a:buNone/>
                </a:pPr>
                <a:r>
                  <a:rPr lang="en-US" sz="1900" b="0" i="1" dirty="0" smtClean="0">
                    <a:latin typeface="Cambria Math" panose="02040503050406030204" pitchFamily="18" charset="0"/>
                  </a:rPr>
                  <a:t> </a:t>
                </a: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1</m:t>
                        </m:r>
                      </m:sub>
                    </m:sSub>
                    <m:r>
                      <a:rPr lang="en-US" sz="1900" b="0" i="1" dirty="0" smtClean="0">
                        <a:latin typeface="Cambria Math" panose="02040503050406030204" pitchFamily="18" charset="0"/>
                      </a:rPr>
                      <m:t>=1 </m:t>
                    </m:r>
                  </m:oMath>
                </a14:m>
                <a:r>
                  <a:rPr lang="en-US" sz="1900" dirty="0" smtClean="0"/>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2</m:t>
                        </m:r>
                      </m:sub>
                    </m:sSub>
                    <m:r>
                      <a:rPr lang="en-US" sz="1900" b="0" i="1" dirty="0" smtClean="0">
                        <a:latin typeface="Cambria Math" panose="02040503050406030204" pitchFamily="18" charset="0"/>
                      </a:rPr>
                      <m:t>=1</m:t>
                    </m:r>
                    <m:r>
                      <a:rPr lang="en-US" sz="1900" i="1" dirty="0" smtClean="0">
                        <a:latin typeface="Cambria Math" panose="02040503050406030204" pitchFamily="18" charset="0"/>
                      </a:rPr>
                      <m:t> </m:t>
                    </m:r>
                  </m:oMath>
                </a14:m>
                <a:r>
                  <a:rPr lang="en-US" sz="1900" i="1" dirty="0" smtClean="0">
                    <a:latin typeface="Cambria Math" panose="02040503050406030204" pitchFamily="18" charset="0"/>
                  </a:rPr>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3</m:t>
                        </m:r>
                      </m:sub>
                    </m:sSub>
                    <m:r>
                      <a:rPr lang="en-US" sz="1900" i="1" dirty="0" smtClean="0">
                        <a:latin typeface="Cambria Math" panose="02040503050406030204" pitchFamily="18" charset="0"/>
                      </a:rPr>
                      <m:t>=</m:t>
                    </m:r>
                    <m:r>
                      <a:rPr lang="en-US" sz="1900" b="0" i="1" dirty="0" smtClean="0">
                        <a:latin typeface="Cambria Math" panose="02040503050406030204" pitchFamily="18" charset="0"/>
                      </a:rPr>
                      <m:t>3</m:t>
                    </m:r>
                    <m:r>
                      <a:rPr lang="en-US" sz="1900" i="1" dirty="0" smtClean="0">
                        <a:latin typeface="Cambria Math" panose="02040503050406030204" pitchFamily="18" charset="0"/>
                      </a:rPr>
                      <m:t> </m:t>
                    </m:r>
                  </m:oMath>
                </a14:m>
                <a:endParaRPr lang="en-US" sz="1900" dirty="0" smtClean="0"/>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4</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5</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6</m:t>
                        </m:r>
                      </m:sub>
                    </m:sSub>
                    <m:r>
                      <a:rPr lang="en-US" sz="1900" i="1" dirty="0">
                        <a:latin typeface="Cambria Math" panose="02040503050406030204" pitchFamily="18" charset="0"/>
                      </a:rPr>
                      <m:t>=</m:t>
                    </m:r>
                    <m:r>
                      <a:rPr lang="en-US" sz="1900" b="0" i="1" dirty="0" smtClean="0">
                        <a:latin typeface="Cambria Math" panose="02040503050406030204" pitchFamily="18" charset="0"/>
                      </a:rPr>
                      <m:t>1</m:t>
                    </m:r>
                    <m:r>
                      <a:rPr lang="en-US" sz="1900" i="1" dirty="0">
                        <a:latin typeface="Cambria Math" panose="02040503050406030204" pitchFamily="18" charset="0"/>
                      </a:rPr>
                      <m:t> </m:t>
                    </m:r>
                  </m:oMath>
                </a14:m>
                <a:endParaRPr lang="en-US" sz="1900" dirty="0" smtClean="0"/>
              </a:p>
              <a:p>
                <a:pPr marL="0" indent="0">
                  <a:buNone/>
                </a:pPr>
                <a:r>
                  <a:rPr lang="en-US" sz="1900" b="0" dirty="0" smtClean="0"/>
                  <a:t>with </a:t>
                </a:r>
                <a14:m>
                  <m:oMath xmlns:m="http://schemas.openxmlformats.org/officeDocument/2006/math">
                    <m:r>
                      <a:rPr lang="en-US" sz="1900" b="0" i="1" dirty="0" smtClean="0">
                        <a:latin typeface="Cambria Math" panose="02040503050406030204" pitchFamily="18" charset="0"/>
                      </a:rPr>
                      <m:t>𝑧</m:t>
                    </m:r>
                    <m:r>
                      <a:rPr lang="en-US" sz="1900" b="0" i="1" dirty="0" smtClean="0">
                        <a:latin typeface="Cambria Math" panose="02040503050406030204" pitchFamily="18" charset="0"/>
                      </a:rPr>
                      <m:t>=172,000</m:t>
                    </m:r>
                  </m:oMath>
                </a14:m>
                <a:r>
                  <a:rPr lang="en-US" sz="1900" b="0" i="1" dirty="0" smtClean="0">
                    <a:latin typeface="Cambria Math" panose="02040503050406030204" pitchFamily="18" charset="0"/>
                  </a:rPr>
                  <a:t> </a:t>
                </a:r>
                <a:r>
                  <a:rPr lang="en-US" sz="1900" dirty="0" smtClean="0"/>
                  <a:t>and</a:t>
                </a:r>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5</m:t>
                    </m:r>
                    <m:r>
                      <a:rPr lang="en-US" sz="1900" i="1" dirty="0">
                        <a:latin typeface="Cambria Math" panose="02040503050406030204" pitchFamily="18" charset="0"/>
                      </a:rPr>
                      <m:t> </m:t>
                    </m:r>
                    <m:r>
                      <a:rPr lang="en-US" sz="1900" b="0" i="1" dirty="0" smtClean="0">
                        <a:latin typeface="Cambria Math" panose="02040503050406030204" pitchFamily="18" charset="0"/>
                      </a:rPr>
                      <m:t> </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52</m:t>
                    </m:r>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r>
                  <a:rPr lang="en-US" sz="1900" dirty="0"/>
                  <a:t>Our </a:t>
                </a:r>
                <a:r>
                  <a:rPr lang="en-US" sz="1900" dirty="0" smtClean="0"/>
                  <a:t> old solution </a:t>
                </a:r>
                <a:r>
                  <a:rPr lang="en-US" sz="1900" dirty="0"/>
                  <a:t>is</a:t>
                </a:r>
                <a:endParaRPr lang="en-US" sz="1900" i="1" dirty="0">
                  <a:latin typeface="Cambria Math" panose="02040503050406030204" pitchFamily="18" charset="0"/>
                </a:endParaRPr>
              </a:p>
              <a:p>
                <a:pPr marL="0" indent="0">
                  <a:buNone/>
                </a:pPr>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1</m:t>
                        </m:r>
                      </m:sub>
                    </m:sSub>
                    <m:r>
                      <a:rPr lang="en-US" sz="1900" i="1" dirty="0">
                        <a:latin typeface="Cambria Math" panose="02040503050406030204" pitchFamily="18" charset="0"/>
                      </a:rPr>
                      <m:t>=1 </m:t>
                    </m:r>
                  </m:oMath>
                </a14:m>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3</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endParaRPr lang="en-US" sz="1900" dirty="0"/>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4</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5</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6</m:t>
                        </m:r>
                      </m:sub>
                    </m:sSub>
                    <m:r>
                      <a:rPr lang="en-US" sz="1900" i="1" dirty="0">
                        <a:latin typeface="Cambria Math" panose="02040503050406030204" pitchFamily="18" charset="0"/>
                      </a:rPr>
                      <m:t>=1 </m:t>
                    </m:r>
                  </m:oMath>
                </a14:m>
                <a:endParaRPr lang="en-US" sz="1900" dirty="0"/>
              </a:p>
              <a:p>
                <a:pPr marL="0" indent="0">
                  <a:buNone/>
                </a:pPr>
                <a:r>
                  <a:rPr lang="en-US" sz="1900" dirty="0"/>
                  <a:t>with </a:t>
                </a:r>
                <a14:m>
                  <m:oMath xmlns:m="http://schemas.openxmlformats.org/officeDocument/2006/math">
                    <m:r>
                      <a:rPr lang="en-US" sz="1900" i="1" dirty="0">
                        <a:latin typeface="Cambria Math" panose="02040503050406030204" pitchFamily="18" charset="0"/>
                      </a:rPr>
                      <m:t>𝑧</m:t>
                    </m:r>
                    <m:r>
                      <a:rPr lang="en-US" sz="1900" i="1" dirty="0">
                        <a:latin typeface="Cambria Math" panose="02040503050406030204" pitchFamily="18" charset="0"/>
                      </a:rPr>
                      <m:t>=162,250</m:t>
                    </m:r>
                  </m:oMath>
                </a14:m>
                <a:r>
                  <a:rPr lang="en-US" sz="1900" i="1" dirty="0">
                    <a:latin typeface="Cambria Math" panose="02040503050406030204" pitchFamily="18" charset="0"/>
                  </a:rPr>
                  <a:t> </a:t>
                </a:r>
                <a:r>
                  <a:rPr lang="en-US" sz="1900" dirty="0"/>
                  <a:t>and</a:t>
                </a:r>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5   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76</m:t>
                    </m:r>
                    <m:r>
                      <a:rPr lang="en-US" sz="1900" i="1" dirty="0">
                        <a:latin typeface="Cambria Math" panose="02040503050406030204" pitchFamily="18" charset="0"/>
                      </a:rPr>
                      <m:t>. </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smtClean="0"/>
              </a:p>
              <a:p>
                <a:pPr marL="0" indent="0">
                  <a:buNone/>
                </a:pPr>
                <a:endParaRPr lang="en-US" sz="1900" dirty="0"/>
              </a:p>
            </p:txBody>
          </p:sp>
        </mc:Choice>
        <mc:Fallback xmlns="">
          <p:sp>
            <p:nvSpPr>
              <p:cNvPr id="8" name="Content Placeholder 7"/>
              <p:cNvSpPr txBox="1">
                <a:spLocks noGrp="1" noRot="1" noChangeAspect="1" noMove="1" noResize="1" noEditPoints="1" noAdjustHandles="1" noChangeArrowheads="1" noChangeShapeType="1" noTextEdit="1"/>
              </p:cNvSpPr>
              <p:nvPr>
                <p:ph idx="1"/>
              </p:nvPr>
            </p:nvSpPr>
            <p:spPr>
              <a:xfrm>
                <a:off x="457200" y="1531938"/>
                <a:ext cx="4320636" cy="4244239"/>
              </a:xfrm>
              <a:prstGeom prst="rect">
                <a:avLst/>
              </a:prstGeom>
              <a:blipFill>
                <a:blip r:embed="rId4"/>
                <a:stretch>
                  <a:fillRect l="-1125" t="-572"/>
                </a:stretch>
              </a:blipFill>
              <a:ln>
                <a:solidFill>
                  <a:srgbClr val="002060"/>
                </a:solidFill>
              </a:ln>
            </p:spPr>
            <p:txBody>
              <a:bodyPr/>
              <a:lstStyle/>
              <a:p>
                <a:r>
                  <a:rPr lang="en-US">
                    <a:noFill/>
                  </a:rPr>
                  <a:t> </a:t>
                </a:r>
              </a:p>
            </p:txBody>
          </p:sp>
        </mc:Fallback>
      </mc:AlternateContent>
      <p:sp>
        <p:nvSpPr>
          <p:cNvPr id="9" name="Content Placeholder 7"/>
          <p:cNvSpPr txBox="1">
            <a:spLocks/>
          </p:cNvSpPr>
          <p:nvPr/>
        </p:nvSpPr>
        <p:spPr>
          <a:xfrm>
            <a:off x="4930237" y="1531938"/>
            <a:ext cx="3756564" cy="4194995"/>
          </a:xfrm>
          <a:prstGeom prst="rect">
            <a:avLst/>
          </a:prstGeom>
          <a:noFill/>
          <a:ln>
            <a:solidFill>
              <a:srgbClr val="002060"/>
            </a:solidFill>
          </a:ln>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900" dirty="0" smtClean="0">
                <a:latin typeface="+mj-lt"/>
              </a:rPr>
              <a:t>We now plant one 120 plot of corn and one 120 acre plot of wheat. Oats is planted everywhere else. We have 5 acre-</a:t>
            </a:r>
            <a:r>
              <a:rPr lang="en-US" sz="1900" dirty="0" err="1" smtClean="0">
                <a:latin typeface="+mj-lt"/>
              </a:rPr>
              <a:t>ft</a:t>
            </a:r>
            <a:r>
              <a:rPr lang="en-US" sz="1900" dirty="0" smtClean="0">
                <a:latin typeface="+mj-lt"/>
              </a:rPr>
              <a:t> of water left over and 52 person-</a:t>
            </a:r>
            <a:r>
              <a:rPr lang="en-US" sz="1900" dirty="0" err="1" smtClean="0">
                <a:latin typeface="+mj-lt"/>
              </a:rPr>
              <a:t>hrs</a:t>
            </a:r>
            <a:r>
              <a:rPr lang="en-US" sz="1900" dirty="0" smtClean="0">
                <a:latin typeface="+mj-lt"/>
              </a:rPr>
              <a:t>/</a:t>
            </a:r>
            <a:r>
              <a:rPr lang="en-US" sz="1900" dirty="0" err="1" smtClean="0">
                <a:latin typeface="+mj-lt"/>
              </a:rPr>
              <a:t>wk</a:t>
            </a:r>
            <a:r>
              <a:rPr lang="en-US" sz="1900" dirty="0" smtClean="0">
                <a:latin typeface="+mj-lt"/>
              </a:rPr>
              <a:t> of labor. The yield increases by $9,750</a:t>
            </a:r>
          </a:p>
          <a:p>
            <a:pPr marL="0" indent="0">
              <a:buFont typeface="Arial"/>
              <a:buNone/>
            </a:pPr>
            <a:endParaRPr lang="en-US" sz="1900" dirty="0" smtClean="0">
              <a:latin typeface="+mj-lt"/>
            </a:endParaRPr>
          </a:p>
          <a:p>
            <a:pPr marL="0" indent="0">
              <a:buFont typeface="Arial"/>
              <a:buNone/>
            </a:pPr>
            <a:r>
              <a:rPr lang="en-US" sz="1900" dirty="0" smtClean="0">
                <a:latin typeface="+mj-lt"/>
              </a:rPr>
              <a:t>Our model is very sensitive to irrigation even though it was a non-binding </a:t>
            </a:r>
            <a:r>
              <a:rPr lang="en-US" sz="2000" dirty="0" smtClean="0">
                <a:latin typeface="+mj-lt"/>
              </a:rPr>
              <a:t>constraint.</a:t>
            </a:r>
          </a:p>
          <a:p>
            <a:pPr marL="0" indent="0">
              <a:buFont typeface="Arial"/>
              <a:buNone/>
            </a:pPr>
            <a:endParaRPr lang="en-US" sz="2000" dirty="0">
              <a:latin typeface="+mj-lt"/>
            </a:endParaRPr>
          </a:p>
          <a:p>
            <a:pPr marL="0" indent="0">
              <a:buFont typeface="Arial"/>
              <a:buNone/>
            </a:pPr>
            <a:r>
              <a:rPr lang="en-US" sz="2000" dirty="0" smtClean="0">
                <a:latin typeface="+mj-lt"/>
              </a:rPr>
              <a:t>What happens if irrigation decreases?</a:t>
            </a:r>
            <a:endParaRPr lang="en-US" sz="2000" dirty="0">
              <a:latin typeface="+mj-lt"/>
            </a:endParaRPr>
          </a:p>
        </p:txBody>
      </p:sp>
    </p:spTree>
    <p:extLst>
      <p:ext uri="{BB962C8B-B14F-4D97-AF65-F5344CB8AC3E}">
        <p14:creationId xmlns:p14="http://schemas.microsoft.com/office/powerpoint/2010/main" val="165297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Water Decrease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457200" y="1436096"/>
            <a:ext cx="3287475" cy="923330"/>
          </a:xfrm>
          <a:prstGeom prst="rect">
            <a:avLst/>
          </a:prstGeom>
          <a:noFill/>
        </p:spPr>
        <p:txBody>
          <a:bodyPr wrap="square" rtlCol="0">
            <a:spAutoFit/>
          </a:bodyPr>
          <a:lstStyle/>
          <a:p>
            <a:r>
              <a:rPr lang="en-US" dirty="0" smtClean="0"/>
              <a:t>Suppose the constraint for water increases from 1000 to </a:t>
            </a:r>
            <a:r>
              <a:rPr lang="en-US" dirty="0" smtClean="0">
                <a:solidFill>
                  <a:srgbClr val="FF0000"/>
                </a:solidFill>
              </a:rPr>
              <a:t>950</a:t>
            </a:r>
            <a:r>
              <a:rPr lang="en-US" dirty="0" smtClean="0"/>
              <a:t>.</a:t>
            </a:r>
          </a:p>
          <a:p>
            <a:endParaRPr lang="en-US" dirty="0" smtClean="0"/>
          </a:p>
        </p:txBody>
      </p:sp>
      <mc:AlternateContent xmlns:mc="http://schemas.openxmlformats.org/markup-compatibility/2006" xmlns:a14="http://schemas.microsoft.com/office/drawing/2010/main">
        <mc:Choice Requires="a14">
          <p:sp>
            <p:nvSpPr>
              <p:cNvPr id="7" name="TextBox 6"/>
              <p:cNvSpPr txBox="1"/>
              <p:nvPr/>
            </p:nvSpPr>
            <p:spPr>
              <a:xfrm>
                <a:off x="457200" y="2364742"/>
                <a:ext cx="4090222" cy="3693319"/>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=48000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+24000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+6250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oMath>
                  </m:oMathPara>
                </a14:m>
                <a:endParaRPr lang="en-US" dirty="0"/>
              </a:p>
              <a:p>
                <a:r>
                  <a:rPr lang="en-US" dirty="0" smtClean="0"/>
                  <a:t>subject to</a:t>
                </a:r>
              </a:p>
              <a:p>
                <a:endParaRPr lang="en-US" dirty="0"/>
              </a:p>
              <a:p>
                <a14:m>
                  <m:oMath xmlns:m="http://schemas.openxmlformats.org/officeDocument/2006/math">
                    <m:r>
                      <a:rPr lang="en-US" b="0" i="1" smtClean="0">
                        <a:latin typeface="Cambria Math" panose="02040503050406030204" pitchFamily="18" charset="0"/>
                      </a:rPr>
                      <m:t>360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80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oMath>
                </a14:m>
                <a:r>
                  <a:rPr lang="en-US" b="0"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+37.5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950</m:t>
                      </m:r>
                    </m:oMath>
                  </m:oMathPara>
                </a14:m>
                <a:endParaRPr lang="en-US" dirty="0" smtClean="0"/>
              </a:p>
              <a:p>
                <a14:m>
                  <m:oMath xmlns:m="http://schemas.openxmlformats.org/officeDocument/2006/math">
                    <m:r>
                      <a:rPr lang="en-US" b="0" i="1" smtClean="0">
                        <a:latin typeface="Cambria Math" panose="02040503050406030204" pitchFamily="18" charset="0"/>
                      </a:rPr>
                      <m:t>96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oMath>
                </a14:m>
                <a:r>
                  <a:rPr lang="en-US"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+7.5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300</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≤5</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a:t>
                </a:r>
              </a:p>
              <a:p>
                <a:endParaRPr lang="en-US" dirty="0" smtClean="0"/>
              </a:p>
              <a:p>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≥0</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57200" y="2364742"/>
                <a:ext cx="4090222" cy="3693319"/>
              </a:xfrm>
              <a:prstGeom prst="rect">
                <a:avLst/>
              </a:prstGeom>
              <a:blipFill>
                <a:blip r:embed="rId4"/>
                <a:stretch>
                  <a:fillRect l="-1192" t="-990"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txBox="1">
                <a:spLocks noGrp="1"/>
              </p:cNvSpPr>
              <p:nvPr>
                <p:ph idx="1"/>
              </p:nvPr>
            </p:nvSpPr>
            <p:spPr>
              <a:xfrm>
                <a:off x="4737100" y="1482189"/>
                <a:ext cx="4320636" cy="4613571"/>
              </a:xfrm>
              <a:prstGeom prst="rect">
                <a:avLst/>
              </a:prstGeom>
              <a:noFill/>
              <a:ln>
                <a:solidFill>
                  <a:srgbClr val="002060"/>
                </a:solidFill>
              </a:ln>
            </p:spPr>
            <p:txBody>
              <a:bodyPr wrap="square" rtlCol="0">
                <a:spAutoFit/>
              </a:bodyPr>
              <a:lstStyle/>
              <a:p>
                <a:pPr marL="0" indent="0">
                  <a:buNone/>
                </a:pPr>
                <a:r>
                  <a:rPr lang="en-US" sz="1900" dirty="0" smtClean="0"/>
                  <a:t>Our new solution is</a:t>
                </a:r>
                <a:endParaRPr lang="en-US" sz="1900" i="1" dirty="0">
                  <a:latin typeface="Cambria Math" panose="02040503050406030204" pitchFamily="18" charset="0"/>
                </a:endParaRPr>
              </a:p>
              <a:p>
                <a:pPr marL="0" indent="0">
                  <a:buNone/>
                </a:pPr>
                <a:r>
                  <a:rPr lang="en-US" sz="1900" b="0" i="1" dirty="0" smtClean="0">
                    <a:latin typeface="Cambria Math" panose="02040503050406030204" pitchFamily="18" charset="0"/>
                  </a:rPr>
                  <a:t> </a:t>
                </a: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1</m:t>
                        </m:r>
                      </m:sub>
                    </m:sSub>
                    <m:r>
                      <a:rPr lang="en-US" sz="1900" b="0" i="1" dirty="0" smtClean="0">
                        <a:latin typeface="Cambria Math" panose="02040503050406030204" pitchFamily="18" charset="0"/>
                      </a:rPr>
                      <m:t>=0 </m:t>
                    </m:r>
                  </m:oMath>
                </a14:m>
                <a:r>
                  <a:rPr lang="en-US" sz="1900" dirty="0" smtClean="0"/>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2</m:t>
                        </m:r>
                      </m:sub>
                    </m:sSub>
                    <m:r>
                      <a:rPr lang="en-US" sz="1900" b="0" i="1" dirty="0" smtClean="0">
                        <a:latin typeface="Cambria Math" panose="02040503050406030204" pitchFamily="18" charset="0"/>
                      </a:rPr>
                      <m:t>=0</m:t>
                    </m:r>
                    <m:r>
                      <a:rPr lang="en-US" sz="1900" i="1" dirty="0" smtClean="0">
                        <a:latin typeface="Cambria Math" panose="02040503050406030204" pitchFamily="18" charset="0"/>
                      </a:rPr>
                      <m:t> </m:t>
                    </m:r>
                  </m:oMath>
                </a14:m>
                <a:r>
                  <a:rPr lang="en-US" sz="1900" i="1" dirty="0" smtClean="0">
                    <a:latin typeface="Cambria Math" panose="02040503050406030204" pitchFamily="18" charset="0"/>
                  </a:rPr>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3</m:t>
                        </m:r>
                      </m:sub>
                    </m:sSub>
                    <m:r>
                      <a:rPr lang="en-US" sz="1900" i="1" dirty="0" smtClean="0">
                        <a:latin typeface="Cambria Math" panose="02040503050406030204" pitchFamily="18" charset="0"/>
                      </a:rPr>
                      <m:t>=</m:t>
                    </m:r>
                    <m:r>
                      <a:rPr lang="en-US" sz="1900" b="0" i="1" dirty="0" smtClean="0">
                        <a:latin typeface="Cambria Math" panose="02040503050406030204" pitchFamily="18" charset="0"/>
                      </a:rPr>
                      <m:t>5</m:t>
                    </m:r>
                    <m:r>
                      <a:rPr lang="en-US" sz="1900" i="1" dirty="0" smtClean="0">
                        <a:latin typeface="Cambria Math" panose="02040503050406030204" pitchFamily="18" charset="0"/>
                      </a:rPr>
                      <m:t> </m:t>
                    </m:r>
                  </m:oMath>
                </a14:m>
                <a:endParaRPr lang="en-US" sz="1900" dirty="0" smtClean="0"/>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4</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5</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6</m:t>
                        </m:r>
                      </m:sub>
                    </m:sSub>
                    <m:r>
                      <a:rPr lang="en-US" sz="1900" i="1" dirty="0">
                        <a:latin typeface="Cambria Math" panose="02040503050406030204" pitchFamily="18" charset="0"/>
                      </a:rPr>
                      <m:t>=</m:t>
                    </m:r>
                    <m:r>
                      <a:rPr lang="en-US" sz="1900" b="0" i="1" dirty="0" smtClean="0">
                        <a:latin typeface="Cambria Math" panose="02040503050406030204" pitchFamily="18" charset="0"/>
                      </a:rPr>
                      <m:t>1</m:t>
                    </m:r>
                    <m:r>
                      <a:rPr lang="en-US" sz="1900" i="1" dirty="0">
                        <a:latin typeface="Cambria Math" panose="02040503050406030204" pitchFamily="18" charset="0"/>
                      </a:rPr>
                      <m:t> </m:t>
                    </m:r>
                  </m:oMath>
                </a14:m>
                <a:endParaRPr lang="en-US" sz="1900" dirty="0" smtClean="0"/>
              </a:p>
              <a:p>
                <a:pPr marL="0" indent="0">
                  <a:buNone/>
                </a:pPr>
                <a:r>
                  <a:rPr lang="en-US" sz="1900" b="0" dirty="0" smtClean="0"/>
                  <a:t>with </a:t>
                </a:r>
                <a14:m>
                  <m:oMath xmlns:m="http://schemas.openxmlformats.org/officeDocument/2006/math">
                    <m:r>
                      <a:rPr lang="en-US" sz="1900" b="0" i="1" dirty="0" smtClean="0">
                        <a:latin typeface="Cambria Math" panose="02040503050406030204" pitchFamily="18" charset="0"/>
                      </a:rPr>
                      <m:t>𝑧</m:t>
                    </m:r>
                    <m:r>
                      <a:rPr lang="en-US" sz="1900" b="0" i="1" dirty="0" smtClean="0">
                        <a:latin typeface="Cambria Math" panose="02040503050406030204" pitchFamily="18" charset="0"/>
                      </a:rPr>
                      <m:t>=156,250</m:t>
                    </m:r>
                  </m:oMath>
                </a14:m>
                <a:r>
                  <a:rPr lang="en-US" sz="1900" b="0" i="1" dirty="0" smtClean="0">
                    <a:latin typeface="Cambria Math" panose="02040503050406030204" pitchFamily="18" charset="0"/>
                  </a:rPr>
                  <a:t> </a:t>
                </a:r>
                <a:r>
                  <a:rPr lang="en-US" sz="1900" dirty="0" smtClean="0"/>
                  <a:t>and</a:t>
                </a:r>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12.5</m:t>
                    </m:r>
                    <m:r>
                      <a:rPr lang="en-US" sz="1900" i="1" dirty="0">
                        <a:latin typeface="Cambria Math" panose="02040503050406030204" pitchFamily="18" charset="0"/>
                      </a:rPr>
                      <m:t> </m:t>
                    </m:r>
                    <m:r>
                      <a:rPr lang="en-US" sz="1900" b="0" i="1" dirty="0" smtClean="0">
                        <a:latin typeface="Cambria Math" panose="02040503050406030204" pitchFamily="18" charset="0"/>
                      </a:rPr>
                      <m:t> </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112</m:t>
                    </m:r>
                    <m:r>
                      <a:rPr lang="en-US" sz="1900" i="1" dirty="0">
                        <a:latin typeface="Cambria Math" panose="02040503050406030204" pitchFamily="18" charset="0"/>
                      </a:rPr>
                      <m:t>.</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r>
                  <a:rPr lang="en-US" sz="1900" dirty="0"/>
                  <a:t>Our </a:t>
                </a:r>
                <a:r>
                  <a:rPr lang="en-US" sz="1900" dirty="0" smtClean="0"/>
                  <a:t> old solution </a:t>
                </a:r>
                <a:r>
                  <a:rPr lang="en-US" sz="1900" dirty="0"/>
                  <a:t>is</a:t>
                </a:r>
                <a:endParaRPr lang="en-US" sz="1900" i="1" dirty="0">
                  <a:latin typeface="Cambria Math" panose="02040503050406030204" pitchFamily="18" charset="0"/>
                </a:endParaRPr>
              </a:p>
              <a:p>
                <a:pPr marL="0" indent="0">
                  <a:buNone/>
                </a:pPr>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1</m:t>
                        </m:r>
                      </m:sub>
                    </m:sSub>
                    <m:r>
                      <a:rPr lang="en-US" sz="1900" i="1" dirty="0">
                        <a:latin typeface="Cambria Math" panose="02040503050406030204" pitchFamily="18" charset="0"/>
                      </a:rPr>
                      <m:t>=1 </m:t>
                    </m:r>
                  </m:oMath>
                </a14:m>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3</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endParaRPr lang="en-US" sz="1900" dirty="0"/>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4</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5</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6</m:t>
                        </m:r>
                      </m:sub>
                    </m:sSub>
                    <m:r>
                      <a:rPr lang="en-US" sz="1900" i="1" dirty="0">
                        <a:latin typeface="Cambria Math" panose="02040503050406030204" pitchFamily="18" charset="0"/>
                      </a:rPr>
                      <m:t>=1 </m:t>
                    </m:r>
                  </m:oMath>
                </a14:m>
                <a:endParaRPr lang="en-US" sz="1900" dirty="0"/>
              </a:p>
              <a:p>
                <a:pPr marL="0" indent="0">
                  <a:buNone/>
                </a:pPr>
                <a:r>
                  <a:rPr lang="en-US" sz="1900" dirty="0"/>
                  <a:t>with </a:t>
                </a:r>
                <a14:m>
                  <m:oMath xmlns:m="http://schemas.openxmlformats.org/officeDocument/2006/math">
                    <m:r>
                      <a:rPr lang="en-US" sz="1900" i="1" dirty="0">
                        <a:latin typeface="Cambria Math" panose="02040503050406030204" pitchFamily="18" charset="0"/>
                      </a:rPr>
                      <m:t>𝑧</m:t>
                    </m:r>
                    <m:r>
                      <a:rPr lang="en-US" sz="1900" i="1" dirty="0">
                        <a:latin typeface="Cambria Math" panose="02040503050406030204" pitchFamily="18" charset="0"/>
                      </a:rPr>
                      <m:t>=162,250</m:t>
                    </m:r>
                  </m:oMath>
                </a14:m>
                <a:r>
                  <a:rPr lang="en-US" sz="1900" i="1" dirty="0">
                    <a:latin typeface="Cambria Math" panose="02040503050406030204" pitchFamily="18" charset="0"/>
                  </a:rPr>
                  <a:t> </a:t>
                </a:r>
                <a:r>
                  <a:rPr lang="en-US" sz="1900" dirty="0"/>
                  <a:t>and</a:t>
                </a:r>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5   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76</m:t>
                    </m:r>
                    <m:r>
                      <a:rPr lang="en-US" sz="1900" i="1" dirty="0">
                        <a:latin typeface="Cambria Math" panose="02040503050406030204" pitchFamily="18" charset="0"/>
                      </a:rPr>
                      <m:t>. </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endParaRPr lang="en-US" sz="2000" dirty="0">
                  <a:latin typeface="+mj-lt"/>
                </a:endParaRPr>
              </a:p>
            </p:txBody>
          </p:sp>
        </mc:Choice>
        <mc:Fallback xmlns="">
          <p:sp>
            <p:nvSpPr>
              <p:cNvPr id="8" name="Content Placeholder 7"/>
              <p:cNvSpPr txBox="1">
                <a:spLocks noGrp="1" noRot="1" noChangeAspect="1" noMove="1" noResize="1" noEditPoints="1" noAdjustHandles="1" noChangeArrowheads="1" noChangeShapeType="1" noTextEdit="1"/>
              </p:cNvSpPr>
              <p:nvPr>
                <p:ph idx="1"/>
              </p:nvPr>
            </p:nvSpPr>
            <p:spPr>
              <a:xfrm>
                <a:off x="4737100" y="1482189"/>
                <a:ext cx="4320636" cy="4613571"/>
              </a:xfrm>
              <a:prstGeom prst="rect">
                <a:avLst/>
              </a:prstGeom>
              <a:blipFill>
                <a:blip r:embed="rId5"/>
                <a:stretch>
                  <a:fillRect l="-1125" t="-52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8720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Water Decrease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7"/>
          <p:cNvSpPr txBox="1">
            <a:spLocks/>
          </p:cNvSpPr>
          <p:nvPr/>
        </p:nvSpPr>
        <p:spPr>
          <a:xfrm>
            <a:off x="4930237" y="1531938"/>
            <a:ext cx="3756564" cy="4518160"/>
          </a:xfrm>
          <a:prstGeom prst="rect">
            <a:avLst/>
          </a:prstGeom>
          <a:noFill/>
          <a:ln>
            <a:solidFill>
              <a:srgbClr val="002060"/>
            </a:solidFill>
          </a:ln>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900" dirty="0" smtClean="0">
                <a:latin typeface="+mj-lt"/>
              </a:rPr>
              <a:t>We now plant oats on all 625 acres. </a:t>
            </a:r>
            <a:r>
              <a:rPr lang="en-US" sz="1900" dirty="0" smtClean="0">
                <a:latin typeface="+mj-lt"/>
              </a:rPr>
              <a:t>We </a:t>
            </a:r>
            <a:r>
              <a:rPr lang="en-US" sz="1900" dirty="0" smtClean="0">
                <a:latin typeface="+mj-lt"/>
              </a:rPr>
              <a:t>have 12.5 acre-</a:t>
            </a:r>
            <a:r>
              <a:rPr lang="en-US" sz="1900" dirty="0" err="1" smtClean="0">
                <a:latin typeface="+mj-lt"/>
              </a:rPr>
              <a:t>ft</a:t>
            </a:r>
            <a:r>
              <a:rPr lang="en-US" sz="1900" dirty="0" smtClean="0">
                <a:latin typeface="+mj-lt"/>
              </a:rPr>
              <a:t> of water left over and 112.5 person-</a:t>
            </a:r>
            <a:r>
              <a:rPr lang="en-US" sz="1900" dirty="0" err="1" smtClean="0">
                <a:latin typeface="+mj-lt"/>
              </a:rPr>
              <a:t>hrs</a:t>
            </a:r>
            <a:r>
              <a:rPr lang="en-US" sz="1900" dirty="0" smtClean="0">
                <a:latin typeface="+mj-lt"/>
              </a:rPr>
              <a:t>/</a:t>
            </a:r>
            <a:r>
              <a:rPr lang="en-US" sz="1900" dirty="0" err="1" smtClean="0">
                <a:latin typeface="+mj-lt"/>
              </a:rPr>
              <a:t>wk</a:t>
            </a:r>
            <a:r>
              <a:rPr lang="en-US" sz="1900" dirty="0" smtClean="0">
                <a:latin typeface="+mj-lt"/>
              </a:rPr>
              <a:t> of labor to spare. The yield goes down by $6,000.</a:t>
            </a:r>
          </a:p>
          <a:p>
            <a:pPr marL="0" indent="0">
              <a:buFont typeface="Arial"/>
              <a:buNone/>
            </a:pPr>
            <a:endParaRPr lang="en-US" sz="1900" dirty="0" smtClean="0">
              <a:latin typeface="+mj-lt"/>
            </a:endParaRPr>
          </a:p>
          <a:p>
            <a:pPr marL="0" indent="0">
              <a:buFont typeface="Arial"/>
              <a:buNone/>
            </a:pPr>
            <a:r>
              <a:rPr lang="en-US" sz="1900" dirty="0" smtClean="0">
                <a:latin typeface="+mj-lt"/>
              </a:rPr>
              <a:t>Our model is very sensitive to irrigation even though it was a non-binding </a:t>
            </a:r>
            <a:r>
              <a:rPr lang="en-US" sz="2000" dirty="0" smtClean="0">
                <a:latin typeface="+mj-lt"/>
              </a:rPr>
              <a:t>constraint.</a:t>
            </a:r>
          </a:p>
          <a:p>
            <a:pPr marL="0" indent="0">
              <a:buFont typeface="Arial"/>
              <a:buNone/>
            </a:pPr>
            <a:endParaRPr lang="en-US" sz="2000" dirty="0" smtClean="0">
              <a:latin typeface="+mj-lt"/>
            </a:endParaRPr>
          </a:p>
          <a:p>
            <a:pPr marL="0" indent="0">
              <a:buFont typeface="Arial"/>
              <a:buNone/>
            </a:pPr>
            <a:r>
              <a:rPr lang="en-US" sz="2000" dirty="0" smtClean="0">
                <a:latin typeface="+mj-lt"/>
              </a:rPr>
              <a:t>A 5% decrease in the amount of available irrigation water drastically changed the crops to plant. </a:t>
            </a:r>
            <a:endParaRPr lang="en-US" sz="2000" dirty="0">
              <a:latin typeface="+mj-lt"/>
            </a:endParaRPr>
          </a:p>
        </p:txBody>
      </p:sp>
      <mc:AlternateContent xmlns:mc="http://schemas.openxmlformats.org/markup-compatibility/2006" xmlns:a14="http://schemas.microsoft.com/office/drawing/2010/main">
        <mc:Choice Requires="a14">
          <p:sp>
            <p:nvSpPr>
              <p:cNvPr id="7" name="Content Placeholder 7"/>
              <p:cNvSpPr txBox="1">
                <a:spLocks noGrp="1"/>
              </p:cNvSpPr>
              <p:nvPr>
                <p:ph idx="1"/>
              </p:nvPr>
            </p:nvSpPr>
            <p:spPr>
              <a:xfrm>
                <a:off x="457200" y="1543301"/>
                <a:ext cx="4320636" cy="4613571"/>
              </a:xfrm>
              <a:prstGeom prst="rect">
                <a:avLst/>
              </a:prstGeom>
              <a:noFill/>
              <a:ln>
                <a:solidFill>
                  <a:srgbClr val="002060"/>
                </a:solidFill>
              </a:ln>
            </p:spPr>
            <p:txBody>
              <a:bodyPr wrap="square" rtlCol="0">
                <a:spAutoFit/>
              </a:bodyPr>
              <a:lstStyle/>
              <a:p>
                <a:pPr marL="0" indent="0">
                  <a:buNone/>
                </a:pPr>
                <a:r>
                  <a:rPr lang="en-US" sz="1900" dirty="0" smtClean="0"/>
                  <a:t>Our new solution is</a:t>
                </a:r>
                <a:endParaRPr lang="en-US" sz="1900" i="1" dirty="0">
                  <a:latin typeface="Cambria Math" panose="02040503050406030204" pitchFamily="18" charset="0"/>
                </a:endParaRPr>
              </a:p>
              <a:p>
                <a:pPr marL="0" indent="0">
                  <a:buNone/>
                </a:pPr>
                <a:r>
                  <a:rPr lang="en-US" sz="1900" b="0" i="1" dirty="0" smtClean="0">
                    <a:latin typeface="Cambria Math" panose="02040503050406030204" pitchFamily="18" charset="0"/>
                  </a:rPr>
                  <a:t> </a:t>
                </a:r>
                <a14:m>
                  <m:oMath xmlns:m="http://schemas.openxmlformats.org/officeDocument/2006/math">
                    <m:sSub>
                      <m:sSubPr>
                        <m:ctrlPr>
                          <a:rPr lang="en-US" sz="1900" b="0" i="1" dirty="0" smtClean="0">
                            <a:latin typeface="Cambria Math" panose="02040503050406030204" pitchFamily="18" charset="0"/>
                          </a:rPr>
                        </m:ctrlPr>
                      </m:sSubPr>
                      <m:e>
                        <m:r>
                          <a:rPr lang="en-US" sz="1900" b="0" i="1" dirty="0" smtClean="0">
                            <a:latin typeface="Cambria Math" panose="02040503050406030204" pitchFamily="18" charset="0"/>
                          </a:rPr>
                          <m:t>𝑥</m:t>
                        </m:r>
                      </m:e>
                      <m:sub>
                        <m:r>
                          <a:rPr lang="en-US" sz="1900" b="0" i="1" dirty="0" smtClean="0">
                            <a:latin typeface="Cambria Math" panose="02040503050406030204" pitchFamily="18" charset="0"/>
                          </a:rPr>
                          <m:t>1</m:t>
                        </m:r>
                      </m:sub>
                    </m:sSub>
                    <m:r>
                      <a:rPr lang="en-US" sz="1900" b="0" i="1" dirty="0" smtClean="0">
                        <a:latin typeface="Cambria Math" panose="02040503050406030204" pitchFamily="18" charset="0"/>
                      </a:rPr>
                      <m:t>=0 </m:t>
                    </m:r>
                  </m:oMath>
                </a14:m>
                <a:r>
                  <a:rPr lang="en-US" sz="1900" dirty="0" smtClean="0"/>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2</m:t>
                        </m:r>
                      </m:sub>
                    </m:sSub>
                    <m:r>
                      <a:rPr lang="en-US" sz="1900" b="0" i="1" dirty="0" smtClean="0">
                        <a:latin typeface="Cambria Math" panose="02040503050406030204" pitchFamily="18" charset="0"/>
                      </a:rPr>
                      <m:t>=0</m:t>
                    </m:r>
                    <m:r>
                      <a:rPr lang="en-US" sz="1900" i="1" dirty="0" smtClean="0">
                        <a:latin typeface="Cambria Math" panose="02040503050406030204" pitchFamily="18" charset="0"/>
                      </a:rPr>
                      <m:t> </m:t>
                    </m:r>
                  </m:oMath>
                </a14:m>
                <a:r>
                  <a:rPr lang="en-US" sz="1900" i="1" dirty="0" smtClean="0">
                    <a:latin typeface="Cambria Math" panose="02040503050406030204" pitchFamily="18" charset="0"/>
                  </a:rPr>
                  <a:t>     </a:t>
                </a:r>
                <a14:m>
                  <m:oMath xmlns:m="http://schemas.openxmlformats.org/officeDocument/2006/math">
                    <m:sSub>
                      <m:sSubPr>
                        <m:ctrlPr>
                          <a:rPr lang="en-US" sz="1900" i="1" dirty="0" smtClean="0">
                            <a:latin typeface="Cambria Math" panose="02040503050406030204" pitchFamily="18" charset="0"/>
                          </a:rPr>
                        </m:ctrlPr>
                      </m:sSubPr>
                      <m:e>
                        <m:r>
                          <a:rPr lang="en-US" sz="1900" i="1" dirty="0" smtClean="0">
                            <a:latin typeface="Cambria Math" panose="02040503050406030204" pitchFamily="18" charset="0"/>
                          </a:rPr>
                          <m:t>𝑥</m:t>
                        </m:r>
                      </m:e>
                      <m:sub>
                        <m:r>
                          <a:rPr lang="en-US" sz="1900" b="0" i="1" dirty="0" smtClean="0">
                            <a:latin typeface="Cambria Math" panose="02040503050406030204" pitchFamily="18" charset="0"/>
                          </a:rPr>
                          <m:t>3</m:t>
                        </m:r>
                      </m:sub>
                    </m:sSub>
                    <m:r>
                      <a:rPr lang="en-US" sz="1900" i="1" dirty="0" smtClean="0">
                        <a:latin typeface="Cambria Math" panose="02040503050406030204" pitchFamily="18" charset="0"/>
                      </a:rPr>
                      <m:t>=</m:t>
                    </m:r>
                    <m:r>
                      <a:rPr lang="en-US" sz="1900" b="0" i="1" dirty="0" smtClean="0">
                        <a:latin typeface="Cambria Math" panose="02040503050406030204" pitchFamily="18" charset="0"/>
                      </a:rPr>
                      <m:t>5</m:t>
                    </m:r>
                    <m:r>
                      <a:rPr lang="en-US" sz="1900" i="1" dirty="0" smtClean="0">
                        <a:latin typeface="Cambria Math" panose="02040503050406030204" pitchFamily="18" charset="0"/>
                      </a:rPr>
                      <m:t> </m:t>
                    </m:r>
                  </m:oMath>
                </a14:m>
                <a:endParaRPr lang="en-US" sz="1900" dirty="0" smtClean="0"/>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4</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5</m:t>
                        </m:r>
                      </m:sub>
                    </m:sSub>
                    <m:r>
                      <a:rPr lang="en-US" sz="1900" i="1" dirty="0">
                        <a:latin typeface="Cambria Math" panose="02040503050406030204" pitchFamily="18" charset="0"/>
                      </a:rPr>
                      <m:t>=</m:t>
                    </m:r>
                    <m:r>
                      <a:rPr lang="en-US" sz="1900" b="0" i="1" dirty="0" smtClean="0">
                        <a:latin typeface="Cambria Math" panose="02040503050406030204" pitchFamily="18" charset="0"/>
                      </a:rPr>
                      <m:t>0</m:t>
                    </m:r>
                    <m:r>
                      <a:rPr lang="en-US" sz="1900" i="1" dirty="0">
                        <a:latin typeface="Cambria Math" panose="02040503050406030204" pitchFamily="18" charset="0"/>
                      </a:rPr>
                      <m:t> </m:t>
                    </m:r>
                    <m:r>
                      <a:rPr lang="en-US" sz="1900" b="0" i="1" dirty="0" smtClean="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b="0" i="1" dirty="0" smtClean="0">
                            <a:latin typeface="Cambria Math" panose="02040503050406030204" pitchFamily="18" charset="0"/>
                          </a:rPr>
                          <m:t>6</m:t>
                        </m:r>
                      </m:sub>
                    </m:sSub>
                    <m:r>
                      <a:rPr lang="en-US" sz="1900" i="1" dirty="0">
                        <a:latin typeface="Cambria Math" panose="02040503050406030204" pitchFamily="18" charset="0"/>
                      </a:rPr>
                      <m:t>=</m:t>
                    </m:r>
                    <m:r>
                      <a:rPr lang="en-US" sz="1900" b="0" i="1" dirty="0" smtClean="0">
                        <a:latin typeface="Cambria Math" panose="02040503050406030204" pitchFamily="18" charset="0"/>
                      </a:rPr>
                      <m:t>1</m:t>
                    </m:r>
                    <m:r>
                      <a:rPr lang="en-US" sz="1900" i="1" dirty="0">
                        <a:latin typeface="Cambria Math" panose="02040503050406030204" pitchFamily="18" charset="0"/>
                      </a:rPr>
                      <m:t> </m:t>
                    </m:r>
                  </m:oMath>
                </a14:m>
                <a:endParaRPr lang="en-US" sz="1900" dirty="0" smtClean="0"/>
              </a:p>
              <a:p>
                <a:pPr marL="0" indent="0">
                  <a:buNone/>
                </a:pPr>
                <a:r>
                  <a:rPr lang="en-US" sz="1900" b="0" dirty="0" smtClean="0"/>
                  <a:t>with </a:t>
                </a:r>
                <a14:m>
                  <m:oMath xmlns:m="http://schemas.openxmlformats.org/officeDocument/2006/math">
                    <m:r>
                      <a:rPr lang="en-US" sz="1900" b="0" i="1" dirty="0" smtClean="0">
                        <a:latin typeface="Cambria Math" panose="02040503050406030204" pitchFamily="18" charset="0"/>
                      </a:rPr>
                      <m:t>𝑧</m:t>
                    </m:r>
                    <m:r>
                      <a:rPr lang="en-US" sz="1900" b="0" i="1" dirty="0" smtClean="0">
                        <a:latin typeface="Cambria Math" panose="02040503050406030204" pitchFamily="18" charset="0"/>
                      </a:rPr>
                      <m:t>=156,250</m:t>
                    </m:r>
                  </m:oMath>
                </a14:m>
                <a:r>
                  <a:rPr lang="en-US" sz="1900" b="0" i="1" dirty="0" smtClean="0">
                    <a:latin typeface="Cambria Math" panose="02040503050406030204" pitchFamily="18" charset="0"/>
                  </a:rPr>
                  <a:t> </a:t>
                </a:r>
                <a:r>
                  <a:rPr lang="en-US" sz="1900" dirty="0" smtClean="0"/>
                  <a:t>and</a:t>
                </a:r>
              </a:p>
              <a:p>
                <a:pPr marL="0" indent="0">
                  <a:buNone/>
                </a:pPr>
                <a:r>
                  <a:rPr lang="en-US" sz="1900" dirty="0" smtClean="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12.5</m:t>
                    </m:r>
                    <m:r>
                      <a:rPr lang="en-US" sz="1900" i="1" dirty="0">
                        <a:latin typeface="Cambria Math" panose="02040503050406030204" pitchFamily="18" charset="0"/>
                      </a:rPr>
                      <m:t> </m:t>
                    </m:r>
                    <m:r>
                      <a:rPr lang="en-US" sz="1900" b="0" i="1" dirty="0" smtClean="0">
                        <a:latin typeface="Cambria Math" panose="02040503050406030204" pitchFamily="18" charset="0"/>
                      </a:rPr>
                      <m:t> </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112</m:t>
                    </m:r>
                    <m:r>
                      <a:rPr lang="en-US" sz="1900" i="1" dirty="0">
                        <a:latin typeface="Cambria Math" panose="02040503050406030204" pitchFamily="18" charset="0"/>
                      </a:rPr>
                      <m:t>.</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r>
                  <a:rPr lang="en-US" sz="1900" dirty="0"/>
                  <a:t>Our </a:t>
                </a:r>
                <a:r>
                  <a:rPr lang="en-US" sz="1900" dirty="0" smtClean="0"/>
                  <a:t> old solution </a:t>
                </a:r>
                <a:r>
                  <a:rPr lang="en-US" sz="1900" dirty="0"/>
                  <a:t>is</a:t>
                </a:r>
                <a:endParaRPr lang="en-US" sz="1900" i="1" dirty="0">
                  <a:latin typeface="Cambria Math" panose="02040503050406030204" pitchFamily="18" charset="0"/>
                </a:endParaRPr>
              </a:p>
              <a:p>
                <a:pPr marL="0" indent="0">
                  <a:buNone/>
                </a:pPr>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1</m:t>
                        </m:r>
                      </m:sub>
                    </m:sSub>
                    <m:r>
                      <a:rPr lang="en-US" sz="1900" i="1" dirty="0">
                        <a:latin typeface="Cambria Math" panose="02040503050406030204" pitchFamily="18" charset="0"/>
                      </a:rPr>
                      <m:t>=1 </m:t>
                    </m:r>
                  </m:oMath>
                </a14:m>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r>
                  <a:rPr lang="en-US" sz="1900" i="1" dirty="0">
                    <a:latin typeface="Cambria Math" panose="02040503050406030204" pitchFamily="18" charset="0"/>
                  </a:rPr>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3</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 </m:t>
                    </m:r>
                  </m:oMath>
                </a14:m>
                <a:endParaRPr lang="en-US" sz="1900" dirty="0"/>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4</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5</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𝑥</m:t>
                        </m:r>
                      </m:e>
                      <m:sub>
                        <m:r>
                          <a:rPr lang="en-US" sz="1900" i="1" dirty="0">
                            <a:latin typeface="Cambria Math" panose="02040503050406030204" pitchFamily="18" charset="0"/>
                          </a:rPr>
                          <m:t>6</m:t>
                        </m:r>
                      </m:sub>
                    </m:sSub>
                    <m:r>
                      <a:rPr lang="en-US" sz="1900" i="1" dirty="0">
                        <a:latin typeface="Cambria Math" panose="02040503050406030204" pitchFamily="18" charset="0"/>
                      </a:rPr>
                      <m:t>=1 </m:t>
                    </m:r>
                  </m:oMath>
                </a14:m>
                <a:endParaRPr lang="en-US" sz="1900" dirty="0"/>
              </a:p>
              <a:p>
                <a:pPr marL="0" indent="0">
                  <a:buNone/>
                </a:pPr>
                <a:r>
                  <a:rPr lang="en-US" sz="1900" dirty="0"/>
                  <a:t>with </a:t>
                </a:r>
                <a14:m>
                  <m:oMath xmlns:m="http://schemas.openxmlformats.org/officeDocument/2006/math">
                    <m:r>
                      <a:rPr lang="en-US" sz="1900" i="1" dirty="0">
                        <a:latin typeface="Cambria Math" panose="02040503050406030204" pitchFamily="18" charset="0"/>
                      </a:rPr>
                      <m:t>𝑧</m:t>
                    </m:r>
                    <m:r>
                      <a:rPr lang="en-US" sz="1900" i="1" dirty="0">
                        <a:latin typeface="Cambria Math" panose="02040503050406030204" pitchFamily="18" charset="0"/>
                      </a:rPr>
                      <m:t>=162,250</m:t>
                    </m:r>
                  </m:oMath>
                </a14:m>
                <a:r>
                  <a:rPr lang="en-US" sz="1900" i="1" dirty="0">
                    <a:latin typeface="Cambria Math" panose="02040503050406030204" pitchFamily="18" charset="0"/>
                  </a:rPr>
                  <a:t> </a:t>
                </a:r>
                <a:r>
                  <a:rPr lang="en-US" sz="1900" dirty="0"/>
                  <a:t>and</a:t>
                </a:r>
              </a:p>
              <a:p>
                <a:pPr marL="0" indent="0">
                  <a:buNone/>
                </a:pPr>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1</m:t>
                        </m:r>
                      </m:sub>
                    </m:sSub>
                    <m:r>
                      <a:rPr lang="en-US" sz="1900" i="1" dirty="0">
                        <a:latin typeface="Cambria Math" panose="02040503050406030204" pitchFamily="18" charset="0"/>
                      </a:rPr>
                      <m:t>=</m:t>
                    </m:r>
                    <m:r>
                      <a:rPr lang="en-US" sz="1900" b="0" i="1" dirty="0" smtClean="0">
                        <a:latin typeface="Cambria Math" panose="02040503050406030204" pitchFamily="18" charset="0"/>
                      </a:rPr>
                      <m:t>2.</m:t>
                    </m:r>
                    <m:r>
                      <a:rPr lang="en-US" sz="1900" i="1" dirty="0">
                        <a:latin typeface="Cambria Math" panose="02040503050406030204" pitchFamily="18" charset="0"/>
                      </a:rPr>
                      <m:t>5   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2</m:t>
                        </m:r>
                      </m:sub>
                    </m:sSub>
                    <m:r>
                      <a:rPr lang="en-US" sz="1900" i="1" dirty="0">
                        <a:latin typeface="Cambria Math" panose="02040503050406030204" pitchFamily="18" charset="0"/>
                      </a:rPr>
                      <m:t>=</m:t>
                    </m:r>
                    <m:r>
                      <a:rPr lang="en-US" sz="1900" b="0" i="1" dirty="0" smtClean="0">
                        <a:latin typeface="Cambria Math" panose="02040503050406030204" pitchFamily="18" charset="0"/>
                      </a:rPr>
                      <m:t>76</m:t>
                    </m:r>
                    <m:r>
                      <a:rPr lang="en-US" sz="1900" i="1" dirty="0">
                        <a:latin typeface="Cambria Math" panose="02040503050406030204" pitchFamily="18" charset="0"/>
                      </a:rPr>
                      <m:t>. </m:t>
                    </m:r>
                    <m:r>
                      <a:rPr lang="en-US" sz="1900" b="0" i="1" dirty="0" smtClean="0">
                        <a:latin typeface="Cambria Math" panose="02040503050406030204" pitchFamily="18" charset="0"/>
                      </a:rPr>
                      <m:t>5</m:t>
                    </m:r>
                    <m:r>
                      <a:rPr lang="en-US" sz="1900" i="1" dirty="0">
                        <a:latin typeface="Cambria Math" panose="02040503050406030204" pitchFamily="18" charset="0"/>
                      </a:rPr>
                      <m:t>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3</m:t>
                        </m:r>
                      </m:sub>
                    </m:sSub>
                    <m:r>
                      <a:rPr lang="en-US" sz="1900" i="1" dirty="0">
                        <a:latin typeface="Cambria Math" panose="02040503050406030204" pitchFamily="18" charset="0"/>
                      </a:rPr>
                      <m:t>=0     </m:t>
                    </m:r>
                    <m:sSub>
                      <m:sSubPr>
                        <m:ctrlPr>
                          <a:rPr lang="en-US" sz="1900" i="1" dirty="0">
                            <a:latin typeface="Cambria Math" panose="02040503050406030204" pitchFamily="18" charset="0"/>
                          </a:rPr>
                        </m:ctrlPr>
                      </m:sSubPr>
                      <m:e>
                        <m:r>
                          <a:rPr lang="en-US" sz="1900" i="1" dirty="0">
                            <a:latin typeface="Cambria Math" panose="02040503050406030204" pitchFamily="18" charset="0"/>
                          </a:rPr>
                          <m:t>𝑠</m:t>
                        </m:r>
                      </m:e>
                      <m:sub>
                        <m:r>
                          <a:rPr lang="en-US" sz="1900" i="1" dirty="0">
                            <a:latin typeface="Cambria Math" panose="02040503050406030204" pitchFamily="18" charset="0"/>
                          </a:rPr>
                          <m:t>4</m:t>
                        </m:r>
                      </m:sub>
                    </m:sSub>
                    <m:r>
                      <a:rPr lang="en-US" sz="1900" i="1" dirty="0">
                        <a:latin typeface="Cambria Math" panose="02040503050406030204" pitchFamily="18" charset="0"/>
                      </a:rPr>
                      <m:t>=0</m:t>
                    </m:r>
                  </m:oMath>
                </a14:m>
                <a:endParaRPr lang="en-US" sz="1900" dirty="0"/>
              </a:p>
              <a:p>
                <a:pPr marL="0" indent="0">
                  <a:buNone/>
                </a:pPr>
                <a:endParaRPr lang="en-US" sz="1900" dirty="0" smtClean="0">
                  <a:latin typeface="+mj-lt"/>
                </a:endParaRPr>
              </a:p>
              <a:p>
                <a:pPr marL="0" indent="0">
                  <a:buNone/>
                </a:pPr>
                <a:endParaRPr lang="en-US" sz="2000" dirty="0">
                  <a:latin typeface="+mj-lt"/>
                </a:endParaRPr>
              </a:p>
            </p:txBody>
          </p:sp>
        </mc:Choice>
        <mc:Fallback xmlns="">
          <p:sp>
            <p:nvSpPr>
              <p:cNvPr id="7" name="Content Placeholder 7"/>
              <p:cNvSpPr txBox="1">
                <a:spLocks noGrp="1" noRot="1" noChangeAspect="1" noMove="1" noResize="1" noEditPoints="1" noAdjustHandles="1" noChangeArrowheads="1" noChangeShapeType="1" noTextEdit="1"/>
              </p:cNvSpPr>
              <p:nvPr>
                <p:ph idx="1"/>
              </p:nvPr>
            </p:nvSpPr>
            <p:spPr>
              <a:xfrm>
                <a:off x="457200" y="1543301"/>
                <a:ext cx="4320636" cy="4613571"/>
              </a:xfrm>
              <a:prstGeom prst="rect">
                <a:avLst/>
              </a:prstGeom>
              <a:blipFill>
                <a:blip r:embed="rId4"/>
                <a:stretch>
                  <a:fillRect l="-1125" t="-52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395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74638"/>
            <a:ext cx="8229600" cy="1143000"/>
          </a:xfrm>
          <a:solidFill>
            <a:srgbClr val="210042"/>
          </a:solidFill>
        </p:spPr>
        <p:txBody>
          <a:bodyPr>
            <a:normAutofit/>
          </a:bodyPr>
          <a:lstStyle/>
          <a:p>
            <a:r>
              <a:rPr lang="en-US" sz="3900" dirty="0" smtClean="0">
                <a:solidFill>
                  <a:schemeClr val="bg1"/>
                </a:solidFill>
              </a:rPr>
              <a:t>Sensitivity Analysis: Plot Size</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4" y="1523538"/>
            <a:ext cx="3690385" cy="5278368"/>
          </a:xfrm>
          <a:prstGeom prst="rect">
            <a:avLst/>
          </a:prstGeom>
          <a:noFill/>
        </p:spPr>
        <p:txBody>
          <a:bodyPr wrap="square" rtlCol="0">
            <a:spAutoFit/>
          </a:bodyPr>
          <a:lstStyle/>
          <a:p>
            <a:pPr marL="285750" indent="-285750">
              <a:buFont typeface="Arial" panose="020B0604020202020204" pitchFamily="34" charset="0"/>
              <a:buChar char="•"/>
            </a:pPr>
            <a:r>
              <a:rPr lang="en-US" sz="2100" dirty="0" smtClean="0"/>
              <a:t>We have already mentioned that it is unlikely that the overall number of acres the farmer has at his disposal will Increase.</a:t>
            </a:r>
          </a:p>
          <a:p>
            <a:pPr marL="285750" indent="-285750">
              <a:buFont typeface="Arial" panose="020B0604020202020204" pitchFamily="34" charset="0"/>
              <a:buChar char="•"/>
            </a:pPr>
            <a:r>
              <a:rPr lang="en-US" sz="2100" dirty="0" smtClean="0"/>
              <a:t>However, the farmer can change the size of the plot. That is, instead of 120 acre plots, he may do 125 acres or 50 acre plots.</a:t>
            </a:r>
          </a:p>
          <a:p>
            <a:pPr marL="285750" indent="-285750">
              <a:buFont typeface="Arial" panose="020B0604020202020204" pitchFamily="34" charset="0"/>
              <a:buChar char="•"/>
            </a:pPr>
            <a:r>
              <a:rPr lang="en-US" sz="2100" dirty="0" smtClean="0"/>
              <a:t>Geometrically, having smaller plot sizes gives us many more possibilities for solutions for the IP (and less change in our objective function.)</a:t>
            </a:r>
          </a:p>
          <a:p>
            <a:endParaRPr lang="en-US" sz="2200" dirty="0"/>
          </a:p>
        </p:txBody>
      </p:sp>
      <p:pic>
        <p:nvPicPr>
          <p:cNvPr id="4" name="Picture 3"/>
          <p:cNvPicPr>
            <a:picLocks noChangeAspect="1"/>
          </p:cNvPicPr>
          <p:nvPr/>
        </p:nvPicPr>
        <p:blipFill>
          <a:blip r:embed="rId3"/>
          <a:stretch>
            <a:fillRect/>
          </a:stretch>
        </p:blipFill>
        <p:spPr>
          <a:xfrm>
            <a:off x="4260618" y="1684339"/>
            <a:ext cx="4752975" cy="3590925"/>
          </a:xfrm>
          <a:prstGeom prst="rect">
            <a:avLst/>
          </a:prstGeom>
        </p:spPr>
      </p:pic>
    </p:spTree>
    <p:extLst>
      <p:ext uri="{BB962C8B-B14F-4D97-AF65-F5344CB8AC3E}">
        <p14:creationId xmlns:p14="http://schemas.microsoft.com/office/powerpoint/2010/main" val="3005388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Sensitivity and Robustness</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txBox="1">
            <a:spLocks noGrp="1"/>
          </p:cNvSpPr>
          <p:nvPr>
            <p:ph idx="1"/>
          </p:nvPr>
        </p:nvSpPr>
        <p:spPr>
          <a:xfrm>
            <a:off x="457200" y="1531938"/>
            <a:ext cx="8229600" cy="2606867"/>
          </a:xfrm>
          <a:prstGeom prst="rect">
            <a:avLst/>
          </a:prstGeom>
          <a:noFill/>
          <a:ln>
            <a:solidFill>
              <a:srgbClr val="002060"/>
            </a:solidFill>
          </a:ln>
        </p:spPr>
        <p:txBody>
          <a:bodyPr wrap="square" rtlCol="0">
            <a:spAutoFit/>
          </a:bodyPr>
          <a:lstStyle/>
          <a:p>
            <a:r>
              <a:rPr lang="en-US" sz="1900" dirty="0" smtClean="0"/>
              <a:t>We have noticed that IP solutions are somewhat unpredictable in their behavior when it comes to sensitivity analysis. </a:t>
            </a:r>
          </a:p>
          <a:p>
            <a:r>
              <a:rPr lang="en-US" sz="1900" dirty="0" smtClean="0"/>
              <a:t>Small changes in our parameters had dramatic effects on the overall recommendation.</a:t>
            </a:r>
          </a:p>
          <a:p>
            <a:r>
              <a:rPr lang="en-US" sz="1900" dirty="0" smtClean="0"/>
              <a:t>The primary robustness issue is the relation between discrete and continuous optimization. Many times in discrete optimization your solution cannot change “by a little”.</a:t>
            </a:r>
            <a:endParaRPr lang="en-US" sz="1900" dirty="0"/>
          </a:p>
          <a:p>
            <a:pPr marL="0" indent="0">
              <a:buNone/>
            </a:pPr>
            <a:endParaRPr lang="en-US" sz="1900" dirty="0"/>
          </a:p>
        </p:txBody>
      </p:sp>
    </p:spTree>
    <p:extLst>
      <p:ext uri="{BB962C8B-B14F-4D97-AF65-F5344CB8AC3E}">
        <p14:creationId xmlns:p14="http://schemas.microsoft.com/office/powerpoint/2010/main" val="3842191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Farming</a:t>
            </a:r>
            <a:endParaRPr lang="en-US" sz="3900" dirty="0">
              <a:solidFill>
                <a:schemeClr val="bg1"/>
              </a:solidFill>
            </a:endParaRPr>
          </a:p>
        </p:txBody>
      </p:sp>
      <p:sp>
        <p:nvSpPr>
          <p:cNvPr id="3" name="Content Placeholder 2"/>
          <p:cNvSpPr>
            <a:spLocks noGrp="1"/>
          </p:cNvSpPr>
          <p:nvPr>
            <p:ph idx="1"/>
          </p:nvPr>
        </p:nvSpPr>
        <p:spPr>
          <a:xfrm>
            <a:off x="457200" y="1602657"/>
            <a:ext cx="8229600" cy="4365523"/>
          </a:xfrm>
          <a:effectLst>
            <a:glow rad="139700">
              <a:schemeClr val="accent4">
                <a:satMod val="175000"/>
                <a:alpha val="40000"/>
              </a:schemeClr>
            </a:glow>
          </a:effectLst>
        </p:spPr>
        <p:txBody>
          <a:bodyPr>
            <a:noAutofit/>
          </a:bodyPr>
          <a:lstStyle/>
          <a:p>
            <a:pPr marL="0" indent="0">
              <a:buNone/>
            </a:pPr>
            <a:r>
              <a:rPr lang="en-US" sz="2100" dirty="0" smtClean="0"/>
              <a:t>A family farm has 625 acres available for planting. </a:t>
            </a:r>
            <a:r>
              <a:rPr lang="en-US" sz="2100" b="1" i="1" dirty="0" smtClean="0"/>
              <a:t>The plots are divided into five 120 acre plots and one 25 acre plot.</a:t>
            </a:r>
            <a:r>
              <a:rPr lang="en-US" sz="2100" dirty="0" smtClean="0"/>
              <a:t> The family is considering planting corn, wheat, and oats. It is anticipated that 1,000 acre-</a:t>
            </a:r>
            <a:r>
              <a:rPr lang="en-US" sz="2100" dirty="0" err="1" smtClean="0"/>
              <a:t>ft</a:t>
            </a:r>
            <a:r>
              <a:rPr lang="en-US" sz="2100" dirty="0" smtClean="0"/>
              <a:t> of water will be available for irrigation, and the farmers will be able to devote 300 hours of labor per week. Additional data is presented in the table below. Find the amount of each crop that should be planted for maximum profit.</a:t>
            </a:r>
          </a:p>
          <a:p>
            <a:pPr marL="0" indent="0">
              <a:buNone/>
            </a:pPr>
            <a:endParaRPr lang="en-US" sz="2100" dirty="0" smtClean="0"/>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26407938"/>
              </p:ext>
            </p:extLst>
          </p:nvPr>
        </p:nvGraphicFramePr>
        <p:xfrm>
          <a:off x="2735515" y="3785418"/>
          <a:ext cx="4908816" cy="1483360"/>
        </p:xfrm>
        <a:graphic>
          <a:graphicData uri="http://schemas.openxmlformats.org/drawingml/2006/table">
            <a:tbl>
              <a:tblPr firstRow="1" bandRow="1">
                <a:tableStyleId>{00A15C55-8517-42AA-B614-E9B94910E393}</a:tableStyleId>
              </a:tblPr>
              <a:tblGrid>
                <a:gridCol w="2635624">
                  <a:extLst>
                    <a:ext uri="{9D8B030D-6E8A-4147-A177-3AD203B41FA5}">
                      <a16:colId xmlns:a16="http://schemas.microsoft.com/office/drawing/2014/main" val="2593796960"/>
                    </a:ext>
                  </a:extLst>
                </a:gridCol>
                <a:gridCol w="753036">
                  <a:extLst>
                    <a:ext uri="{9D8B030D-6E8A-4147-A177-3AD203B41FA5}">
                      <a16:colId xmlns:a16="http://schemas.microsoft.com/office/drawing/2014/main" val="2443907265"/>
                    </a:ext>
                  </a:extLst>
                </a:gridCol>
                <a:gridCol w="829875">
                  <a:extLst>
                    <a:ext uri="{9D8B030D-6E8A-4147-A177-3AD203B41FA5}">
                      <a16:colId xmlns:a16="http://schemas.microsoft.com/office/drawing/2014/main" val="1227898600"/>
                    </a:ext>
                  </a:extLst>
                </a:gridCol>
                <a:gridCol w="690281">
                  <a:extLst>
                    <a:ext uri="{9D8B030D-6E8A-4147-A177-3AD203B41FA5}">
                      <a16:colId xmlns:a16="http://schemas.microsoft.com/office/drawing/2014/main" val="1652262007"/>
                    </a:ext>
                  </a:extLst>
                </a:gridCol>
              </a:tblGrid>
              <a:tr h="370840">
                <a:tc>
                  <a:txBody>
                    <a:bodyPr/>
                    <a:lstStyle/>
                    <a:p>
                      <a:r>
                        <a:rPr lang="en-US" dirty="0" smtClean="0"/>
                        <a:t>Requirement (per acre)</a:t>
                      </a:r>
                      <a:endParaRPr lang="en-US" dirty="0"/>
                    </a:p>
                  </a:txBody>
                  <a:tcPr/>
                </a:tc>
                <a:tc>
                  <a:txBody>
                    <a:bodyPr/>
                    <a:lstStyle/>
                    <a:p>
                      <a:r>
                        <a:rPr lang="en-US" dirty="0" smtClean="0"/>
                        <a:t>Corn</a:t>
                      </a:r>
                      <a:endParaRPr lang="en-US" dirty="0"/>
                    </a:p>
                  </a:txBody>
                  <a:tcPr/>
                </a:tc>
                <a:tc>
                  <a:txBody>
                    <a:bodyPr/>
                    <a:lstStyle/>
                    <a:p>
                      <a:r>
                        <a:rPr lang="en-US" dirty="0" smtClean="0"/>
                        <a:t>Wheat</a:t>
                      </a:r>
                      <a:endParaRPr lang="en-US" dirty="0"/>
                    </a:p>
                  </a:txBody>
                  <a:tcPr/>
                </a:tc>
                <a:tc>
                  <a:txBody>
                    <a:bodyPr/>
                    <a:lstStyle/>
                    <a:p>
                      <a:r>
                        <a:rPr lang="en-US" dirty="0" smtClean="0"/>
                        <a:t>Oats</a:t>
                      </a:r>
                      <a:endParaRPr lang="en-US" dirty="0"/>
                    </a:p>
                  </a:txBody>
                  <a:tcPr/>
                </a:tc>
                <a:extLst>
                  <a:ext uri="{0D108BD9-81ED-4DB2-BD59-A6C34878D82A}">
                    <a16:rowId xmlns:a16="http://schemas.microsoft.com/office/drawing/2014/main" val="4280305565"/>
                  </a:ext>
                </a:extLst>
              </a:tr>
              <a:tr h="370840">
                <a:tc>
                  <a:txBody>
                    <a:bodyPr/>
                    <a:lstStyle/>
                    <a:p>
                      <a:r>
                        <a:rPr lang="en-US" dirty="0" smtClean="0"/>
                        <a:t>Irrigation (acre-</a:t>
                      </a:r>
                      <a:r>
                        <a:rPr lang="en-US" dirty="0" err="1" smtClean="0"/>
                        <a:t>ft</a:t>
                      </a:r>
                      <a:r>
                        <a:rPr lang="en-US" dirty="0" smtClean="0"/>
                        <a:t>)</a:t>
                      </a:r>
                      <a:endParaRPr lang="en-US" dirty="0"/>
                    </a:p>
                  </a:txBody>
                  <a:tcPr/>
                </a:tc>
                <a:tc>
                  <a:txBody>
                    <a:bodyPr/>
                    <a:lstStyle/>
                    <a:p>
                      <a:r>
                        <a:rPr lang="en-US" dirty="0" smtClean="0"/>
                        <a:t>3.0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extLst>
                  <a:ext uri="{0D108BD9-81ED-4DB2-BD59-A6C34878D82A}">
                    <a16:rowId xmlns:a16="http://schemas.microsoft.com/office/drawing/2014/main" val="1952050040"/>
                  </a:ext>
                </a:extLst>
              </a:tr>
              <a:tr h="370840">
                <a:tc>
                  <a:txBody>
                    <a:bodyPr/>
                    <a:lstStyle/>
                    <a:p>
                      <a:r>
                        <a:rPr lang="en-US" dirty="0" smtClean="0"/>
                        <a:t>Labor (</a:t>
                      </a:r>
                      <a:r>
                        <a:rPr lang="en-US" dirty="0" err="1" smtClean="0"/>
                        <a:t>hrs</a:t>
                      </a:r>
                      <a:r>
                        <a:rPr lang="en-US" dirty="0" smtClean="0"/>
                        <a:t>/week)</a:t>
                      </a:r>
                      <a:endParaRPr lang="en-US" dirty="0"/>
                    </a:p>
                  </a:txBody>
                  <a:tcPr/>
                </a:tc>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0.3</a:t>
                      </a:r>
                      <a:endParaRPr lang="en-US" dirty="0"/>
                    </a:p>
                  </a:txBody>
                  <a:tcPr/>
                </a:tc>
                <a:extLst>
                  <a:ext uri="{0D108BD9-81ED-4DB2-BD59-A6C34878D82A}">
                    <a16:rowId xmlns:a16="http://schemas.microsoft.com/office/drawing/2014/main" val="396825537"/>
                  </a:ext>
                </a:extLst>
              </a:tr>
              <a:tr h="370840">
                <a:tc>
                  <a:txBody>
                    <a:bodyPr/>
                    <a:lstStyle/>
                    <a:p>
                      <a:r>
                        <a:rPr lang="en-US" dirty="0" smtClean="0"/>
                        <a:t>Yield ($)</a:t>
                      </a:r>
                      <a:endParaRPr lang="en-US" dirty="0"/>
                    </a:p>
                  </a:txBody>
                  <a:tcPr/>
                </a:tc>
                <a:tc>
                  <a:txBody>
                    <a:bodyPr/>
                    <a:lstStyle/>
                    <a:p>
                      <a:r>
                        <a:rPr lang="en-US" dirty="0" smtClean="0"/>
                        <a:t>400</a:t>
                      </a:r>
                      <a:endParaRPr lang="en-US" dirty="0"/>
                    </a:p>
                  </a:txBody>
                  <a:tcPr/>
                </a:tc>
                <a:tc>
                  <a:txBody>
                    <a:bodyPr/>
                    <a:lstStyle/>
                    <a:p>
                      <a:r>
                        <a:rPr lang="en-US" dirty="0" smtClean="0"/>
                        <a:t>200</a:t>
                      </a:r>
                      <a:endParaRPr lang="en-US" dirty="0"/>
                    </a:p>
                  </a:txBody>
                  <a:tcPr/>
                </a:tc>
                <a:tc>
                  <a:txBody>
                    <a:bodyPr/>
                    <a:lstStyle/>
                    <a:p>
                      <a:r>
                        <a:rPr lang="en-US" dirty="0" smtClean="0"/>
                        <a:t>250</a:t>
                      </a:r>
                      <a:endParaRPr lang="en-US" dirty="0"/>
                    </a:p>
                  </a:txBody>
                  <a:tcPr/>
                </a:tc>
                <a:extLst>
                  <a:ext uri="{0D108BD9-81ED-4DB2-BD59-A6C34878D82A}">
                    <a16:rowId xmlns:a16="http://schemas.microsoft.com/office/drawing/2014/main" val="1608942157"/>
                  </a:ext>
                </a:extLst>
              </a:tr>
            </a:tbl>
          </a:graphicData>
        </a:graphic>
      </p:graphicFrame>
    </p:spTree>
    <p:extLst>
      <p:ext uri="{BB962C8B-B14F-4D97-AF65-F5344CB8AC3E}">
        <p14:creationId xmlns:p14="http://schemas.microsoft.com/office/powerpoint/2010/main" val="2127058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1: Ask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3965418"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a:t>
                </a: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1</m:t>
                        </m:r>
                      </m:sub>
                    </m:sSub>
                  </m:oMath>
                </a14:m>
                <a:r>
                  <a:rPr lang="en-US" sz="1800" i="1" dirty="0" smtClean="0">
                    <a:latin typeface="+mj-lt"/>
                  </a:rPr>
                  <a:t> – </a:t>
                </a:r>
                <a:r>
                  <a:rPr lang="en-US" sz="1800" dirty="0" smtClean="0">
                    <a:latin typeface="+mj-lt"/>
                  </a:rPr>
                  <a:t># of 120 acre plots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2</m:t>
                        </m:r>
                      </m:sub>
                    </m:sSub>
                  </m:oMath>
                </a14:m>
                <a:r>
                  <a:rPr lang="en-US" sz="1800" i="1" dirty="0" smtClean="0">
                    <a:latin typeface="+mj-lt"/>
                  </a:rPr>
                  <a:t> – </a:t>
                </a:r>
                <a:r>
                  <a:rPr lang="en-US" sz="1800" dirty="0"/>
                  <a:t># of 120 acre </a:t>
                </a:r>
                <a:r>
                  <a:rPr lang="en-US" sz="1800" dirty="0" smtClean="0"/>
                  <a:t>plots</a:t>
                </a:r>
                <a:r>
                  <a:rPr lang="en-US" sz="1800" dirty="0"/>
                  <a:t> </a:t>
                </a:r>
                <a:r>
                  <a:rPr lang="en-US" sz="1800" dirty="0" smtClean="0"/>
                  <a:t>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oMath>
                </a14:m>
                <a:r>
                  <a:rPr lang="en-US" sz="1800" i="1" dirty="0"/>
                  <a:t> – </a:t>
                </a:r>
                <a:r>
                  <a:rPr lang="en-US" sz="1800" dirty="0"/>
                  <a:t># of 120 acre </a:t>
                </a:r>
                <a:r>
                  <a:rPr lang="en-US" sz="1800" dirty="0" smtClean="0"/>
                  <a:t>plots of oats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4</m:t>
                        </m:r>
                      </m:sub>
                    </m:sSub>
                  </m:oMath>
                </a14:m>
                <a:r>
                  <a:rPr lang="en-US" sz="1800" i="1" dirty="0"/>
                  <a:t> – </a:t>
                </a:r>
                <a:r>
                  <a:rPr lang="en-US" sz="1800" dirty="0"/>
                  <a:t># of </a:t>
                </a:r>
                <a:r>
                  <a:rPr lang="en-US" sz="1800" dirty="0" smtClean="0"/>
                  <a:t>25 </a:t>
                </a:r>
                <a:r>
                  <a:rPr lang="en-US" sz="1800" dirty="0"/>
                  <a:t>acre plots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5</m:t>
                        </m:r>
                      </m:sub>
                    </m:sSub>
                  </m:oMath>
                </a14:m>
                <a:r>
                  <a:rPr lang="en-US" sz="1800" i="1" dirty="0"/>
                  <a:t> – </a:t>
                </a:r>
                <a:r>
                  <a:rPr lang="en-US" sz="1800" dirty="0"/>
                  <a:t># of </a:t>
                </a:r>
                <a:r>
                  <a:rPr lang="en-US" sz="1800" dirty="0" smtClean="0"/>
                  <a:t>25 </a:t>
                </a:r>
                <a:r>
                  <a:rPr lang="en-US" sz="1800" dirty="0"/>
                  <a:t>acre plots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6</m:t>
                        </m:r>
                      </m:sub>
                    </m:sSub>
                  </m:oMath>
                </a14:m>
                <a:r>
                  <a:rPr lang="en-US" sz="1800" i="1" dirty="0"/>
                  <a:t> – </a:t>
                </a:r>
                <a:r>
                  <a:rPr lang="en-US" sz="1800" dirty="0"/>
                  <a:t># of </a:t>
                </a:r>
                <a:r>
                  <a:rPr lang="en-US" sz="1800" dirty="0" smtClean="0"/>
                  <a:t>25 </a:t>
                </a:r>
                <a:r>
                  <a:rPr lang="en-US" sz="1800" dirty="0"/>
                  <a:t>acre plots of oats</a:t>
                </a:r>
              </a:p>
              <a:p>
                <a:pPr marL="0" indent="0">
                  <a:buNone/>
                </a:pPr>
                <a:endParaRPr lang="en-US" sz="1800" dirty="0" smtClean="0">
                  <a:latin typeface="+mj-lt"/>
                </a:endParaRPr>
              </a:p>
              <a:p>
                <a:pPr marL="0" indent="0">
                  <a:buFont typeface="Arial"/>
                  <a:buNone/>
                </a:pPr>
                <a:r>
                  <a:rPr lang="en-US" sz="1800" i="1" dirty="0" smtClean="0">
                    <a:latin typeface="+mj-lt"/>
                  </a:rPr>
                  <a:t>w – </a:t>
                </a:r>
                <a:r>
                  <a:rPr lang="en-US" sz="1800" dirty="0" smtClean="0">
                    <a:latin typeface="+mj-lt"/>
                  </a:rPr>
                  <a:t>irrigation required (acre-</a:t>
                </a:r>
                <a:r>
                  <a:rPr lang="en-US" sz="1800" dirty="0" err="1" smtClean="0">
                    <a:latin typeface="+mj-lt"/>
                  </a:rPr>
                  <a:t>ft</a:t>
                </a:r>
                <a:r>
                  <a:rPr lang="en-US" sz="1800" dirty="0" smtClean="0">
                    <a:latin typeface="+mj-lt"/>
                  </a:rPr>
                  <a:t>)</a:t>
                </a:r>
              </a:p>
              <a:p>
                <a:pPr marL="0" indent="0">
                  <a:buNone/>
                </a:pPr>
                <a:r>
                  <a:rPr lang="en-US" sz="1800" i="1" dirty="0" smtClean="0"/>
                  <a:t>l </a:t>
                </a:r>
                <a:r>
                  <a:rPr lang="en-US" sz="1800" i="1" dirty="0"/>
                  <a:t>– </a:t>
                </a:r>
                <a:r>
                  <a:rPr lang="en-US" sz="1800" dirty="0" smtClean="0"/>
                  <a:t>labor required (person </a:t>
                </a:r>
                <a:r>
                  <a:rPr lang="en-US" sz="1800" dirty="0" err="1" smtClean="0"/>
                  <a:t>hrs</a:t>
                </a:r>
                <a:r>
                  <a:rPr lang="en-US" sz="1800" dirty="0" smtClean="0"/>
                  <a:t>/</a:t>
                </a:r>
                <a:r>
                  <a:rPr lang="en-US" sz="1800" dirty="0" err="1" smtClean="0"/>
                  <a:t>wk</a:t>
                </a:r>
                <a:r>
                  <a:rPr lang="en-US" sz="1800" dirty="0" smtClean="0"/>
                  <a:t>)</a:t>
                </a:r>
              </a:p>
              <a:p>
                <a:pPr marL="0" indent="0">
                  <a:buNone/>
                </a:pPr>
                <a:r>
                  <a:rPr lang="en-US" sz="1800" i="1" dirty="0" smtClean="0"/>
                  <a:t>t </a:t>
                </a:r>
                <a:r>
                  <a:rPr lang="en-US" sz="1800" i="1" dirty="0"/>
                  <a:t>– </a:t>
                </a:r>
                <a:r>
                  <a:rPr lang="en-US" sz="1800" dirty="0" smtClean="0"/>
                  <a:t>total acreage planted</a:t>
                </a:r>
              </a:p>
              <a:p>
                <a:pPr marL="0" indent="0">
                  <a:buNone/>
                </a:pPr>
                <a:r>
                  <a:rPr lang="en-US" sz="1800" i="1" dirty="0" smtClean="0"/>
                  <a:t>y</a:t>
                </a:r>
                <a:r>
                  <a:rPr lang="en-US" sz="1800" dirty="0" smtClean="0"/>
                  <a:t> – total yield ($)</a:t>
                </a:r>
                <a:endParaRPr lang="en-US" sz="1800" dirty="0"/>
              </a:p>
              <a:p>
                <a:pPr marL="0" indent="0">
                  <a:buNone/>
                </a:pPr>
                <a:endParaRPr lang="en-US" sz="1800" i="1" dirty="0" smtClean="0">
                  <a:latin typeface="+mj-lt"/>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3965418" cy="2828444"/>
              </a:xfrm>
              <a:prstGeom prst="rect">
                <a:avLst/>
              </a:prstGeom>
              <a:blipFill>
                <a:blip r:embed="rId3"/>
                <a:stretch>
                  <a:fillRect b="-3588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861153" y="1549272"/>
                <a:ext cx="3575231" cy="4840511"/>
              </a:xfrm>
              <a:prstGeom prst="rect">
                <a:avLst/>
              </a:prstGeom>
              <a:noFill/>
              <a:ln>
                <a:noFill/>
              </a:ln>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5</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6</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ℤ</m:t>
                      </m:r>
                    </m:oMath>
                  </m:oMathPara>
                </a14:m>
                <a:r>
                  <a:rPr lang="en-US" sz="1800" i="1" dirty="0" smtClean="0"/>
                  <a:t/>
                </a:r>
                <a:br>
                  <a:rPr lang="en-US" sz="1800" i="1" dirty="0" smtClean="0"/>
                </a:br>
                <a:endParaRPr lang="en-US" sz="1800" i="1" dirty="0" smtClean="0"/>
              </a:p>
              <a:p>
                <a:pPr marL="0" indent="0">
                  <a:buNone/>
                </a:pPr>
                <a:r>
                  <a:rPr lang="en-US" sz="1800" dirty="0" smtClean="0"/>
                  <a:t>and nonnegative</a:t>
                </a:r>
                <a:endParaRPr lang="en-US" sz="1800" dirty="0"/>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=120(3.0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b="0" i="1" dirty="0" smtClean="0">
                  <a:latin typeface="Cambria Math" panose="02040503050406030204" pitchFamily="18" charset="0"/>
                </a:endParaRPr>
              </a:p>
              <a:p>
                <a:pPr marL="0" indent="0">
                  <a:buNone/>
                </a:pPr>
                <a:r>
                  <a:rPr lang="en-US" sz="1800" i="1" dirty="0">
                    <a:latin typeface="Cambria Math" panose="02040503050406030204" pitchFamily="18" charset="0"/>
                  </a:rPr>
                  <a:t> </a:t>
                </a:r>
                <a14:m>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(3.0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+1.0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+1.5</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120</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e>
                      </m:d>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      +25</m:t>
                      </m:r>
                      <m:d>
                        <m:dPr>
                          <m:ctrlPr>
                            <a:rPr lang="en-US" sz="1800" i="1">
                              <a:latin typeface="Cambria Math" panose="02040503050406030204" pitchFamily="18" charset="0"/>
                            </a:rPr>
                          </m:ctrlPr>
                        </m:dPr>
                        <m:e>
                          <m:r>
                            <a:rPr lang="en-US" sz="1800" i="1">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e>
                      </m:d>
                    </m:oMath>
                  </m:oMathPara>
                </a14:m>
                <a:endParaRPr lang="en-US" sz="1800" i="1" dirty="0">
                  <a:latin typeface="Cambria Math" panose="02040503050406030204" pitchFamily="18" charset="0"/>
                </a:endParaRPr>
              </a:p>
              <a:p>
                <a:pPr marL="0" indent="0">
                  <a:buNone/>
                </a:pPr>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r>
                        <a:rPr lang="en-US" sz="1800" b="0" i="1" smtClean="0">
                          <a:latin typeface="Cambria Math" panose="02040503050406030204" pitchFamily="18" charset="0"/>
                        </a:rPr>
                        <m:t>120(</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400</m:t>
                          </m:r>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200</m:t>
                          </m:r>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250</m:t>
                          </m:r>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≤5 </m:t>
                    </m:r>
                  </m:oMath>
                </a14:m>
                <a:r>
                  <a:rPr lang="en-US" sz="1800" b="0" dirty="0" smtClean="0">
                    <a:latin typeface="+mj-lt"/>
                  </a:rPr>
                  <a:t> </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r>
                      <a:rPr lang="en-US" sz="1800" b="0" i="1" smtClean="0">
                        <a:latin typeface="Cambria Math" panose="02040503050406030204" pitchFamily="18" charset="0"/>
                      </a:rPr>
                      <m:t>1</m:t>
                    </m:r>
                    <m:r>
                      <a:rPr lang="en-US" sz="1800" i="1">
                        <a:latin typeface="Cambria Math" panose="02040503050406030204" pitchFamily="18" charset="0"/>
                      </a:rPr>
                      <m:t> </m:t>
                    </m:r>
                    <m:r>
                      <a:rPr lang="en-US" sz="1800" b="0" i="1" smtClean="0">
                        <a:latin typeface="Cambria Math" panose="02040503050406030204" pitchFamily="18" charset="0"/>
                      </a:rPr>
                      <m:t> </m:t>
                    </m:r>
                  </m:oMath>
                </a14:m>
                <a:r>
                  <a:rPr lang="en-US" sz="1800" b="0" dirty="0" smtClean="0">
                    <a:latin typeface="+mj-lt"/>
                  </a:rPr>
                  <a:t> </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861153" y="1549272"/>
                <a:ext cx="3575231" cy="4840511"/>
              </a:xfrm>
              <a:prstGeom prst="rect">
                <a:avLst/>
              </a:prstGeom>
              <a:blipFill>
                <a:blip r:embed="rId4"/>
                <a:stretch>
                  <a:fillRect/>
                </a:stretch>
              </a:blipFill>
              <a:ln>
                <a:noFill/>
              </a:ln>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894726" y="1544025"/>
                <a:ext cx="2094147"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 </a:t>
                </a:r>
                <a14:m>
                  <m:oMath xmlns:m="http://schemas.openxmlformats.org/officeDocument/2006/math">
                    <m:r>
                      <a:rPr lang="en-US" sz="1800" b="0" i="1" smtClean="0">
                        <a:latin typeface="Cambria Math" panose="02040503050406030204" pitchFamily="18" charset="0"/>
                      </a:rPr>
                      <m:t>𝑧</m:t>
                    </m:r>
                  </m:oMath>
                </a14:m>
                <a:endParaRPr lang="en-US" sz="1800" dirty="0" smtClean="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894726" y="1544025"/>
                <a:ext cx="2094147" cy="916294"/>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3985777" y="2915487"/>
                <a:ext cx="4926870" cy="2554545"/>
              </a:xfrm>
              <a:prstGeom prst="rect">
                <a:avLst/>
              </a:prstGeom>
              <a:noFill/>
              <a:ln>
                <a:solidFill>
                  <a:srgbClr val="002060"/>
                </a:solidFill>
              </a:ln>
            </p:spPr>
            <p:txBody>
              <a:bodyPr wrap="square" rtlCol="0">
                <a:spAutoFit/>
              </a:bodyPr>
              <a:lstStyle/>
              <a:p>
                <a:r>
                  <a:rPr lang="en-US" sz="2000" dirty="0" smtClean="0"/>
                  <a:t>The profit function is expressed in terms of independent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oMath>
                </a14:m>
                <a:r>
                  <a:rPr lang="en-US" sz="2000" i="1" dirty="0" smtClean="0"/>
                  <a:t>. </a:t>
                </a:r>
                <a:r>
                  <a:rPr lang="en-US" sz="2000" dirty="0" smtClean="0"/>
                  <a:t>There are several constraints on the variables, thus this is a constrained multivariable optimization problem. Moreover, the objective function and the constraints are all linear with the variables integer valued. Thus, this is a integer programming problem.</a:t>
                </a:r>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985777" y="2915487"/>
                <a:ext cx="4926870" cy="2554545"/>
              </a:xfrm>
              <a:prstGeom prst="rect">
                <a:avLst/>
              </a:prstGeom>
              <a:blipFill>
                <a:blip r:embed="rId4"/>
                <a:stretch>
                  <a:fillRect l="-1235" t="-950" r="-2222" b="-308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45920" y="1461140"/>
                <a:ext cx="3575231" cy="4840511"/>
              </a:xfrm>
              <a:prstGeom prst="rect">
                <a:avLst/>
              </a:prstGeom>
              <a:noFill/>
              <a:ln>
                <a:noFill/>
              </a:ln>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6</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ℤ</m:t>
                      </m:r>
                    </m:oMath>
                  </m:oMathPara>
                </a14:m>
                <a:r>
                  <a:rPr lang="en-US" sz="1800" i="1" dirty="0"/>
                  <a:t/>
                </a:r>
                <a:br>
                  <a:rPr lang="en-US" sz="1800" i="1" dirty="0"/>
                </a:br>
                <a:endParaRPr lang="en-US" sz="1800" i="1" dirty="0"/>
              </a:p>
              <a:p>
                <a:pPr marL="0" indent="0">
                  <a:buNone/>
                </a:pPr>
                <a:r>
                  <a:rPr lang="en-US" sz="1800" dirty="0"/>
                  <a:t>and nonnegative</a:t>
                </a:r>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=120(3.0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b="0" i="1" dirty="0" smtClean="0">
                  <a:latin typeface="Cambria Math" panose="02040503050406030204" pitchFamily="18" charset="0"/>
                </a:endParaRPr>
              </a:p>
              <a:p>
                <a:pPr marL="0" indent="0">
                  <a:buNone/>
                </a:pPr>
                <a:r>
                  <a:rPr lang="en-US" sz="1800" i="1" dirty="0">
                    <a:latin typeface="Cambria Math" panose="02040503050406030204" pitchFamily="18" charset="0"/>
                  </a:rPr>
                  <a:t> </a:t>
                </a:r>
                <a14:m>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(3.0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+1.0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+1.5</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120</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e>
                      </m:d>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      +25</m:t>
                      </m:r>
                      <m:d>
                        <m:dPr>
                          <m:ctrlPr>
                            <a:rPr lang="en-US" sz="1800" i="1">
                              <a:latin typeface="Cambria Math" panose="02040503050406030204" pitchFamily="18" charset="0"/>
                            </a:rPr>
                          </m:ctrlPr>
                        </m:dPr>
                        <m:e>
                          <m:r>
                            <a:rPr lang="en-US" sz="1800" i="1">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e>
                      </m:d>
                    </m:oMath>
                  </m:oMathPara>
                </a14:m>
                <a:endParaRPr lang="en-US" sz="1800" i="1" dirty="0">
                  <a:latin typeface="Cambria Math" panose="02040503050406030204" pitchFamily="18" charset="0"/>
                </a:endParaRPr>
              </a:p>
              <a:p>
                <a:pPr marL="0" indent="0">
                  <a:buNone/>
                </a:pPr>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r>
                        <a:rPr lang="en-US" sz="1800" b="0" i="1" smtClean="0">
                          <a:latin typeface="Cambria Math" panose="02040503050406030204" pitchFamily="18" charset="0"/>
                        </a:rPr>
                        <m:t>120(</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400</m:t>
                          </m:r>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200</m:t>
                          </m:r>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250</m:t>
                          </m:r>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≤5 </m:t>
                    </m:r>
                  </m:oMath>
                </a14:m>
                <a:r>
                  <a:rPr lang="en-US" sz="1800" b="0" dirty="0" smtClean="0">
                    <a:latin typeface="+mj-lt"/>
                  </a:rPr>
                  <a:t> </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r>
                      <a:rPr lang="en-US" sz="1800" b="0" i="1" smtClean="0">
                        <a:latin typeface="Cambria Math" panose="02040503050406030204" pitchFamily="18" charset="0"/>
                      </a:rPr>
                      <m:t>1</m:t>
                    </m:r>
                    <m:r>
                      <a:rPr lang="en-US" sz="1800" i="1">
                        <a:latin typeface="Cambria Math" panose="02040503050406030204" pitchFamily="18" charset="0"/>
                      </a:rPr>
                      <m:t> </m:t>
                    </m:r>
                    <m:r>
                      <a:rPr lang="en-US" sz="1800" b="0" i="1" smtClean="0">
                        <a:latin typeface="Cambria Math" panose="02040503050406030204" pitchFamily="18" charset="0"/>
                      </a:rPr>
                      <m:t> </m:t>
                    </m:r>
                  </m:oMath>
                </a14:m>
                <a:r>
                  <a:rPr lang="en-US" sz="1800" b="0" dirty="0" smtClean="0">
                    <a:latin typeface="+mj-lt"/>
                  </a:rPr>
                  <a:t> </a:t>
                </a: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45920" y="1461140"/>
                <a:ext cx="3575231" cy="4840511"/>
              </a:xfrm>
              <a:prstGeom prst="rect">
                <a:avLst/>
              </a:prstGeom>
              <a:blipFill>
                <a:blip r:embed="rId5"/>
                <a:stretch>
                  <a:fillRect/>
                </a:stretch>
              </a:blipFill>
              <a:ln>
                <a:noFill/>
              </a:ln>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3920167" y="1566058"/>
                <a:ext cx="4992479" cy="135341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a:t>
                </a:r>
              </a:p>
              <a:p>
                <a:pPr marL="0" indent="0">
                  <a:buFont typeface="Arial"/>
                  <a:buNone/>
                </a:pPr>
                <a:r>
                  <a:rPr lang="en-US" sz="1800" b="0" dirty="0" smtClean="0"/>
                  <a:t> </a:t>
                </a: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=48000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+24000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+30000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+10000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r>
                      <a:rPr lang="en-US" sz="1800" b="0" i="1" smtClean="0">
                        <a:latin typeface="Cambria Math" panose="02040503050406030204" pitchFamily="18" charset="0"/>
                      </a:rPr>
                      <m:t>+5000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5</m:t>
                        </m:r>
                      </m:sub>
                    </m:sSub>
                    <m:r>
                      <a:rPr lang="en-US" sz="1800" b="0" i="1" smtClean="0">
                        <a:latin typeface="Cambria Math" panose="02040503050406030204" pitchFamily="18" charset="0"/>
                      </a:rPr>
                      <m:t>+6250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6</m:t>
                        </m:r>
                      </m:sub>
                    </m:sSub>
                  </m:oMath>
                </a14:m>
                <a:endParaRPr lang="en-US" sz="1800" dirty="0" smtClean="0">
                  <a:latin typeface="+mj-lt"/>
                </a:endParaRP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3920167" y="1566058"/>
                <a:ext cx="4992479" cy="1353411"/>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282282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3: Formulate the Model</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180646" y="2792503"/>
                <a:ext cx="4707186" cy="3693319"/>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=48000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+24000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+6250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oMath>
                  </m:oMathPara>
                </a14:m>
                <a:endParaRPr lang="en-US" dirty="0"/>
              </a:p>
              <a:p>
                <a:r>
                  <a:rPr lang="en-US" dirty="0" smtClean="0"/>
                  <a:t>subject to</a:t>
                </a:r>
              </a:p>
              <a:p>
                <a:endParaRPr lang="en-US" dirty="0"/>
              </a:p>
              <a:p>
                <a14:m>
                  <m:oMath xmlns:m="http://schemas.openxmlformats.org/officeDocument/2006/math">
                    <m:r>
                      <a:rPr lang="en-US" b="0" i="1" smtClean="0">
                        <a:latin typeface="Cambria Math" panose="02040503050406030204" pitchFamily="18" charset="0"/>
                      </a:rPr>
                      <m:t>360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80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oMath>
                </a14:m>
                <a:r>
                  <a:rPr lang="en-US" b="0"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+37.5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≤1,000</m:t>
                      </m:r>
                    </m:oMath>
                  </m:oMathPara>
                </a14:m>
                <a:endParaRPr lang="en-US" dirty="0" smtClean="0"/>
              </a:p>
              <a:p>
                <a14:m>
                  <m:oMath xmlns:m="http://schemas.openxmlformats.org/officeDocument/2006/math">
                    <m:r>
                      <a:rPr lang="en-US" b="0" i="1" smtClean="0">
                        <a:latin typeface="Cambria Math" panose="02040503050406030204" pitchFamily="18" charset="0"/>
                      </a:rPr>
                      <m:t>96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oMath>
                </a14:m>
                <a:r>
                  <a:rPr lang="en-US"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+7.5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300</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≤5</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a:t>
                </a:r>
              </a:p>
              <a:p>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m:oMathPara>
                </a14:m>
                <a:r>
                  <a:rPr lang="en-US" i="1" dirty="0"/>
                  <a:t/>
                </a:r>
                <a:br>
                  <a:rPr lang="en-US" i="1" dirty="0"/>
                </a:br>
                <a:endParaRPr lang="en-US" i="1" dirty="0"/>
              </a:p>
              <a:p>
                <a:r>
                  <a:rPr lang="en-US" dirty="0"/>
                  <a:t>and nonnegative</a:t>
                </a:r>
              </a:p>
            </p:txBody>
          </p:sp>
        </mc:Choice>
        <mc:Fallback xmlns="">
          <p:sp>
            <p:nvSpPr>
              <p:cNvPr id="4" name="TextBox 3"/>
              <p:cNvSpPr txBox="1">
                <a:spLocks noRot="1" noChangeAspect="1" noMove="1" noResize="1" noEditPoints="1" noAdjustHandles="1" noChangeArrowheads="1" noChangeShapeType="1" noTextEdit="1"/>
              </p:cNvSpPr>
              <p:nvPr/>
            </p:nvSpPr>
            <p:spPr>
              <a:xfrm>
                <a:off x="4180646" y="2792503"/>
                <a:ext cx="4707186" cy="3693319"/>
              </a:xfrm>
              <a:prstGeom prst="rect">
                <a:avLst/>
              </a:prstGeom>
              <a:blipFill>
                <a:blip r:embed="rId4"/>
                <a:stretch>
                  <a:fillRect l="-1166" t="-825"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45920" y="1428086"/>
                <a:ext cx="3575231" cy="4840511"/>
              </a:xfrm>
              <a:prstGeom prst="rect">
                <a:avLst/>
              </a:prstGeom>
              <a:noFill/>
              <a:ln>
                <a:noFill/>
              </a:ln>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i="1">
                          <a:latin typeface="Cambria Math" panose="02040503050406030204" pitchFamily="18" charset="0"/>
                        </a:rPr>
                        <m:t>≥0</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≥0</m:t>
                      </m:r>
                    </m:oMath>
                  </m:oMathPara>
                </a14:m>
                <a:endParaRPr lang="en-US" sz="1800" i="1" dirty="0" smtClean="0"/>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ℤ</m:t>
                      </m:r>
                    </m:oMath>
                  </m:oMathPara>
                </a14:m>
                <a:endParaRPr lang="en-US" sz="1800" i="1" dirty="0"/>
              </a:p>
              <a:p>
                <a:pPr marL="0" indent="0">
                  <a:buFont typeface="Arial"/>
                  <a:buNone/>
                </a:pPr>
                <a:r>
                  <a:rPr lang="en-US" sz="1800" b="0" i="1" dirty="0" smtClean="0">
                    <a:latin typeface="Cambria Math" panose="02040503050406030204" pitchFamily="18" charset="0"/>
                  </a:rPr>
                  <a:t/>
                </a:r>
                <a:br>
                  <a:rPr lang="en-US" sz="18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=120(3.0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+1.5</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b="0" i="1" dirty="0" smtClean="0">
                  <a:latin typeface="Cambria Math" panose="02040503050406030204" pitchFamily="18" charset="0"/>
                </a:endParaRPr>
              </a:p>
              <a:p>
                <a:pPr marL="0" indent="0">
                  <a:buNone/>
                </a:pPr>
                <a:r>
                  <a:rPr lang="en-US" sz="1800" i="1" dirty="0">
                    <a:latin typeface="Cambria Math" panose="02040503050406030204" pitchFamily="18" charset="0"/>
                  </a:rPr>
                  <a:t> </a:t>
                </a:r>
                <a14:m>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(3.0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+1.0</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+1.5</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120</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e>
                      </m:d>
                    </m:oMath>
                  </m:oMathPara>
                </a14:m>
                <a:endParaRPr lang="en-US" sz="1800" b="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      +25</m:t>
                      </m:r>
                      <m:d>
                        <m:dPr>
                          <m:ctrlPr>
                            <a:rPr lang="en-US" sz="1800" i="1">
                              <a:latin typeface="Cambria Math" panose="02040503050406030204" pitchFamily="18" charset="0"/>
                            </a:rPr>
                          </m:ctrlPr>
                        </m:dPr>
                        <m:e>
                          <m:r>
                            <a:rPr lang="en-US" sz="1800" i="1">
                              <a:latin typeface="Cambria Math" panose="02040503050406030204" pitchFamily="18" charset="0"/>
                            </a:rPr>
                            <m:t>0.8</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+0.2</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+0.3</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e>
                      </m:d>
                    </m:oMath>
                  </m:oMathPara>
                </a14:m>
                <a:endParaRPr lang="en-US" sz="1800" i="1" dirty="0">
                  <a:latin typeface="Cambria Math" panose="02040503050406030204" pitchFamily="18" charset="0"/>
                </a:endParaRPr>
              </a:p>
              <a:p>
                <a:pPr marL="0" indent="0">
                  <a:buNone/>
                </a:pPr>
                <a:endParaRPr lang="en-US" sz="18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𝑧</m:t>
                      </m:r>
                      <m:r>
                        <a:rPr lang="en-US" sz="1800" i="1">
                          <a:latin typeface="Cambria Math" panose="02040503050406030204" pitchFamily="18" charset="0"/>
                        </a:rPr>
                        <m:t>=</m:t>
                      </m:r>
                      <m:r>
                        <a:rPr lang="en-US" sz="1800" b="0" i="1" smtClean="0">
                          <a:latin typeface="Cambria Math" panose="02040503050406030204" pitchFamily="18" charset="0"/>
                        </a:rPr>
                        <m:t>120(</m:t>
                      </m:r>
                      <m:sSub>
                        <m:sSubPr>
                          <m:ctrlPr>
                            <a:rPr lang="en-US" sz="1800" i="1">
                              <a:latin typeface="Cambria Math" panose="02040503050406030204" pitchFamily="18" charset="0"/>
                            </a:rPr>
                          </m:ctrlPr>
                        </m:sSubPr>
                        <m:e>
                          <m:r>
                            <a:rPr lang="en-US" sz="1800" b="0" i="1" smtClean="0">
                              <a:latin typeface="Cambria Math" panose="02040503050406030204" pitchFamily="18" charset="0"/>
                            </a:rPr>
                            <m:t>400</m:t>
                          </m:r>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200</m:t>
                          </m:r>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250</m:t>
                          </m:r>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+25</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400</m:t>
                          </m:r>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200</m:t>
                          </m:r>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250</m:t>
                          </m:r>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oMath>
                  </m:oMathPara>
                </a14:m>
                <a:endParaRPr lang="en-US" sz="1800" i="1" dirty="0" smtClean="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𝑤</m:t>
                      </m:r>
                      <m:r>
                        <a:rPr lang="en-US" sz="1800" b="0" i="1" smtClean="0">
                          <a:latin typeface="Cambria Math" panose="02040503050406030204" pitchFamily="18" charset="0"/>
                        </a:rPr>
                        <m:t>≤1,000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𝑙</m:t>
                      </m:r>
                      <m:r>
                        <a:rPr lang="en-US" sz="1800" i="1">
                          <a:latin typeface="Cambria Math" panose="02040503050406030204" pitchFamily="18" charset="0"/>
                        </a:rPr>
                        <m:t>≤</m:t>
                      </m:r>
                      <m:r>
                        <a:rPr lang="en-US" sz="1800" b="0" i="1" smtClean="0">
                          <a:latin typeface="Cambria Math" panose="02040503050406030204" pitchFamily="18" charset="0"/>
                        </a:rPr>
                        <m:t>300</m:t>
                      </m:r>
                    </m:oMath>
                  </m:oMathPara>
                </a14:m>
                <a:endParaRPr lang="en-US" sz="1800" i="1" dirty="0" smtClean="0">
                  <a:latin typeface="Cambria Math" panose="02040503050406030204" pitchFamily="18" charset="0"/>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3</m:t>
                        </m:r>
                      </m:sub>
                    </m:sSub>
                    <m:r>
                      <a:rPr lang="en-US" sz="1800" b="0" i="1" smtClean="0">
                        <a:latin typeface="Cambria Math" panose="02040503050406030204" pitchFamily="18" charset="0"/>
                      </a:rPr>
                      <m:t>≤5 </m:t>
                    </m:r>
                  </m:oMath>
                </a14:m>
                <a:r>
                  <a:rPr lang="en-US" sz="1800" b="0" dirty="0" smtClean="0">
                    <a:latin typeface="+mj-lt"/>
                  </a:rPr>
                  <a:t> </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4</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5</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6</m:t>
                        </m:r>
                      </m:sub>
                    </m:sSub>
                    <m:r>
                      <a:rPr lang="en-US" sz="1800" i="1">
                        <a:latin typeface="Cambria Math" panose="02040503050406030204" pitchFamily="18" charset="0"/>
                      </a:rPr>
                      <m:t>≤</m:t>
                    </m:r>
                    <m:r>
                      <a:rPr lang="en-US" sz="1800" b="0" i="1" smtClean="0">
                        <a:latin typeface="Cambria Math" panose="02040503050406030204" pitchFamily="18" charset="0"/>
                      </a:rPr>
                      <m:t>1</m:t>
                    </m:r>
                    <m:r>
                      <a:rPr lang="en-US" sz="1800" i="1">
                        <a:latin typeface="Cambria Math" panose="02040503050406030204" pitchFamily="18" charset="0"/>
                      </a:rPr>
                      <m:t> </m:t>
                    </m:r>
                    <m:r>
                      <a:rPr lang="en-US" sz="1800" b="0" i="1" smtClean="0">
                        <a:latin typeface="Cambria Math" panose="02040503050406030204" pitchFamily="18" charset="0"/>
                      </a:rPr>
                      <m:t> </m:t>
                    </m:r>
                  </m:oMath>
                </a14:m>
                <a:r>
                  <a:rPr lang="en-US" sz="1800" b="0" dirty="0" smtClean="0">
                    <a:latin typeface="+mj-lt"/>
                  </a:rPr>
                  <a:t> </a:t>
                </a: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45920" y="1428086"/>
                <a:ext cx="3575231" cy="4840511"/>
              </a:xfrm>
              <a:prstGeom prst="rect">
                <a:avLst/>
              </a:prstGeom>
              <a:blipFill>
                <a:blip r:embed="rId5"/>
                <a:stretch>
                  <a:fillRect/>
                </a:stretch>
              </a:blipFill>
              <a:ln>
                <a:noFill/>
              </a:ln>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3920167" y="1502057"/>
                <a:ext cx="4992479" cy="135341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Objective</a:t>
                </a:r>
              </a:p>
              <a:p>
                <a:pPr marL="0" indent="0">
                  <a:buFont typeface="Arial"/>
                  <a:buNone/>
                </a:pPr>
                <a:r>
                  <a:rPr lang="en-US" sz="1800" b="0" dirty="0" smtClean="0"/>
                  <a:t>Maximize</a:t>
                </a:r>
              </a:p>
              <a:p>
                <a:pPr marL="0" indent="0">
                  <a:buFont typeface="Arial"/>
                  <a:buNone/>
                </a:pPr>
                <a:r>
                  <a:rPr lang="en-US" sz="1800" b="0" dirty="0" smtClean="0"/>
                  <a:t> </a:t>
                </a: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=48000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+24000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+30000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+10000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4</m:t>
                        </m:r>
                      </m:sub>
                    </m:sSub>
                    <m:r>
                      <a:rPr lang="en-US" sz="1800" b="0" i="1" smtClean="0">
                        <a:latin typeface="Cambria Math" panose="02040503050406030204" pitchFamily="18" charset="0"/>
                      </a:rPr>
                      <m:t>+5000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5</m:t>
                        </m:r>
                      </m:sub>
                    </m:sSub>
                    <m:r>
                      <a:rPr lang="en-US" sz="1800" b="0" i="1" smtClean="0">
                        <a:latin typeface="Cambria Math" panose="02040503050406030204" pitchFamily="18" charset="0"/>
                      </a:rPr>
                      <m:t>+6250</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6</m:t>
                        </m:r>
                      </m:sub>
                    </m:sSub>
                  </m:oMath>
                </a14:m>
                <a:endParaRPr lang="en-US" sz="1800" dirty="0" smtClean="0">
                  <a:latin typeface="+mj-lt"/>
                </a:endParaRP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920167" y="1502057"/>
                <a:ext cx="4992479" cy="1353411"/>
              </a:xfrm>
              <a:prstGeom prst="rect">
                <a:avLst/>
              </a:prstGeom>
              <a:blipFill>
                <a:blip r:embed="rId6"/>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23794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5" name="TextBox 14"/>
              <p:cNvSpPr txBox="1"/>
              <p:nvPr/>
            </p:nvSpPr>
            <p:spPr>
              <a:xfrm>
                <a:off x="457200" y="1464198"/>
                <a:ext cx="3287475" cy="4247317"/>
              </a:xfrm>
              <a:prstGeom prst="rect">
                <a:avLst/>
              </a:prstGeom>
              <a:noFill/>
            </p:spPr>
            <p:txBody>
              <a:bodyPr wrap="square" rtlCol="0">
                <a:spAutoFit/>
              </a:bodyPr>
              <a:lstStyle/>
              <a:p>
                <a:r>
                  <a:rPr lang="en-US" dirty="0" smtClean="0"/>
                  <a:t>We use the </a:t>
                </a:r>
                <a:r>
                  <a:rPr lang="en-US" dirty="0" err="1" smtClean="0">
                    <a:solidFill>
                      <a:srgbClr val="0070C0"/>
                    </a:solidFill>
                    <a:latin typeface="Consolas" panose="020B0609020204030204" pitchFamily="49" charset="0"/>
                  </a:rPr>
                  <a:t>scipy.optimize</a:t>
                </a:r>
                <a:r>
                  <a:rPr lang="en-US" dirty="0" smtClean="0"/>
                  <a:t> function </a:t>
                </a:r>
                <a:r>
                  <a:rPr lang="en-US" dirty="0" err="1" smtClean="0">
                    <a:solidFill>
                      <a:srgbClr val="0070C0"/>
                    </a:solidFill>
                    <a:latin typeface="Consolas" panose="020B0609020204030204" pitchFamily="49" charset="0"/>
                  </a:rPr>
                  <a:t>linprog</a:t>
                </a:r>
                <a:r>
                  <a:rPr lang="en-US" dirty="0" smtClean="0">
                    <a:solidFill>
                      <a:srgbClr val="0070C0"/>
                    </a:solidFill>
                    <a:latin typeface="Consolas" panose="020B0609020204030204" pitchFamily="49" charset="0"/>
                  </a:rPr>
                  <a:t>.</a:t>
                </a:r>
              </a:p>
              <a:p>
                <a:endParaRPr lang="en-US" b="1" dirty="0" smtClean="0"/>
              </a:p>
              <a:p>
                <a:r>
                  <a:rPr lang="en-US" dirty="0" smtClean="0"/>
                  <a:t>Minimize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1" i="0" smtClean="0">
                        <a:latin typeface="Cambria Math" panose="02040503050406030204" pitchFamily="18" charset="0"/>
                      </a:rPr>
                      <m:t>−</m:t>
                    </m:r>
                    <m:r>
                      <a:rPr lang="en-US" b="1">
                        <a:latin typeface="Cambria Math" panose="02040503050406030204" pitchFamily="18" charset="0"/>
                      </a:rPr>
                      <m:t>𝐜</m:t>
                    </m:r>
                    <m:r>
                      <a:rPr lang="en-US" b="1">
                        <a:latin typeface="Cambria Math" panose="02040503050406030204" pitchFamily="18" charset="0"/>
                      </a:rPr>
                      <m:t>⋅</m:t>
                    </m:r>
                    <m:r>
                      <a:rPr lang="en-US" b="1">
                        <a:latin typeface="Cambria Math" panose="02040503050406030204" pitchFamily="18" charset="0"/>
                      </a:rPr>
                      <m:t>𝐱</m:t>
                    </m:r>
                  </m:oMath>
                </a14:m>
                <a:r>
                  <a:rPr lang="en-US" b="1" dirty="0"/>
                  <a:t> </a:t>
                </a:r>
                <a:r>
                  <a:rPr lang="en-US" dirty="0"/>
                  <a:t>subject to</a:t>
                </a:r>
              </a:p>
              <a:p>
                <a:r>
                  <a:rPr lang="en-US" b="1" dirty="0" smtClean="0"/>
                  <a:t>	</a:t>
                </a:r>
                <a:r>
                  <a:rPr lang="en-US" b="1" dirty="0"/>
                  <a:t>		 </a:t>
                </a:r>
                <a14:m>
                  <m:oMath xmlns:m="http://schemas.openxmlformats.org/officeDocument/2006/math">
                    <m:r>
                      <a:rPr lang="en-US" b="1">
                        <a:latin typeface="Cambria Math" panose="02040503050406030204" pitchFamily="18" charset="0"/>
                      </a:rPr>
                      <m:t>𝐀𝐱</m:t>
                    </m:r>
                    <m:r>
                      <a:rPr lang="en-US" b="1" i="1">
                        <a:latin typeface="Cambria Math" panose="02040503050406030204" pitchFamily="18" charset="0"/>
                      </a:rPr>
                      <m:t>≤</m:t>
                    </m:r>
                    <m:r>
                      <a:rPr lang="en-US" b="1">
                        <a:latin typeface="Cambria Math" panose="02040503050406030204" pitchFamily="18" charset="0"/>
                      </a:rPr>
                      <m:t>𝐛</m:t>
                    </m:r>
                  </m:oMath>
                </a14:m>
                <a:r>
                  <a:rPr lang="en-US" b="1" dirty="0">
                    <a:latin typeface="Cambria Math" panose="02040503050406030204" pitchFamily="18" charset="0"/>
                  </a:rPr>
                  <a:t/>
                </a:r>
                <a:br>
                  <a:rPr lang="en-US" b="1" dirty="0">
                    <a:latin typeface="Cambria Math" panose="02040503050406030204" pitchFamily="18" charset="0"/>
                  </a:rPr>
                </a:br>
                <a:r>
                  <a:rPr lang="en-US" b="1" dirty="0">
                    <a:latin typeface="Cambria Math" panose="02040503050406030204" pitchFamily="18" charset="0"/>
                  </a:rPr>
                  <a:t>	</a:t>
                </a:r>
                <a:r>
                  <a:rPr lang="en-US" b="1" dirty="0" smtClean="0">
                    <a:latin typeface="Cambria Math" panose="02040503050406030204" pitchFamily="18" charset="0"/>
                  </a:rPr>
                  <a:t>	</a:t>
                </a:r>
                <a:r>
                  <a:rPr lang="en-US" b="1" dirty="0">
                    <a:latin typeface="Cambria Math" panose="02040503050406030204" pitchFamily="18" charset="0"/>
                  </a:rPr>
                  <a:t>	  </a:t>
                </a:r>
                <a14:m>
                  <m:oMath xmlns:m="http://schemas.openxmlformats.org/officeDocument/2006/math">
                    <m:r>
                      <a:rPr lang="en-US" b="1">
                        <a:latin typeface="Cambria Math" panose="02040503050406030204" pitchFamily="18" charset="0"/>
                      </a:rPr>
                      <m:t>𝐱</m:t>
                    </m:r>
                    <m:r>
                      <a:rPr lang="en-US" b="1" i="1">
                        <a:latin typeface="Cambria Math" panose="02040503050406030204" pitchFamily="18" charset="0"/>
                      </a:rPr>
                      <m:t>≥</m:t>
                    </m:r>
                  </m:oMath>
                </a14:m>
                <a:r>
                  <a:rPr lang="en-US" b="1" dirty="0"/>
                  <a:t> 0</a:t>
                </a:r>
              </a:p>
              <a:p>
                <a:r>
                  <a:rPr lang="en-US" dirty="0" smtClean="0"/>
                  <a:t>We then take the result and negate it.        </a:t>
                </a:r>
                <a:br>
                  <a:rPr lang="en-US" dirty="0" smtClean="0"/>
                </a:br>
                <a:endParaRPr lang="en-US" b="1" u="sng" dirty="0">
                  <a:solidFill>
                    <a:srgbClr val="00B050"/>
                  </a:solidFill>
                </a:endParaRPr>
              </a:p>
              <a:p>
                <a:r>
                  <a:rPr lang="en-US" dirty="0"/>
                  <a:t>We </a:t>
                </a:r>
                <a:r>
                  <a:rPr lang="en-US" dirty="0" smtClean="0"/>
                  <a:t>combine this with a branch and bound.        </a:t>
                </a:r>
                <a:r>
                  <a:rPr lang="en-US" dirty="0"/>
                  <a:t/>
                </a:r>
                <a:br>
                  <a:rPr lang="en-US" dirty="0"/>
                </a:br>
                <a:endParaRPr lang="en-US" b="1" u="sng" dirty="0">
                  <a:solidFill>
                    <a:srgbClr val="00B050"/>
                  </a:solidFill>
                </a:endParaRPr>
              </a:p>
              <a:p>
                <a:endParaRPr lang="en-US" b="1" u="sng" dirty="0" smtClean="0">
                  <a:solidFill>
                    <a:srgbClr val="00B050"/>
                  </a:solidFill>
                </a:endParaRPr>
              </a:p>
              <a:p>
                <a:r>
                  <a:rPr lang="en-US" b="1" u="sng" dirty="0" smtClean="0">
                    <a:solidFill>
                      <a:srgbClr val="00B050"/>
                    </a:solidFill>
                  </a:rPr>
                  <a:t>Python: ipfarm.py</a:t>
                </a:r>
                <a:endParaRPr lang="en-US" b="1" u="sng" dirty="0">
                  <a:solidFill>
                    <a:srgbClr val="00B05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7200" y="1464198"/>
                <a:ext cx="3287475" cy="4247317"/>
              </a:xfrm>
              <a:prstGeom prst="rect">
                <a:avLst/>
              </a:prstGeom>
              <a:blipFill>
                <a:blip r:embed="rId4"/>
                <a:stretch>
                  <a:fillRect l="-1484" t="-717" b="-12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16744" y="1446785"/>
                <a:ext cx="4707186" cy="3693319"/>
              </a:xfrm>
              <a:prstGeom prst="rect">
                <a:avLst/>
              </a:prstGeom>
              <a:gradFill>
                <a:gsLst>
                  <a:gs pos="11000">
                    <a:schemeClr val="accent4">
                      <a:lumMod val="20000"/>
                      <a:lumOff val="80000"/>
                    </a:schemeClr>
                  </a:gs>
                  <a:gs pos="0">
                    <a:schemeClr val="accent4">
                      <a:lumMod val="20000"/>
                      <a:lumOff val="80000"/>
                    </a:schemeClr>
                  </a:gs>
                  <a:gs pos="100000">
                    <a:schemeClr val="accent4">
                      <a:lumMod val="40000"/>
                      <a:lumOff val="60000"/>
                    </a:schemeClr>
                  </a:gs>
                </a:gsLst>
                <a:lin ang="16200000" scaled="0"/>
              </a:gradFill>
            </p:spPr>
            <p:txBody>
              <a:bodyPr wrap="none" rtlCol="0">
                <a:spAutoFit/>
              </a:bodyPr>
              <a:lstStyle/>
              <a:p>
                <a:r>
                  <a:rPr lang="en-US" dirty="0" smtClean="0"/>
                  <a:t>Maximize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=48000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+24000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+6250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oMath>
                  </m:oMathPara>
                </a14:m>
                <a:endParaRPr lang="en-US" dirty="0"/>
              </a:p>
              <a:p>
                <a:r>
                  <a:rPr lang="en-US" dirty="0" smtClean="0"/>
                  <a:t>subject to</a:t>
                </a:r>
              </a:p>
              <a:p>
                <a:endParaRPr lang="en-US" dirty="0"/>
              </a:p>
              <a:p>
                <a14:m>
                  <m:oMath xmlns:m="http://schemas.openxmlformats.org/officeDocument/2006/math">
                    <m:r>
                      <a:rPr lang="en-US" b="0" i="1" smtClean="0">
                        <a:latin typeface="Cambria Math" panose="02040503050406030204" pitchFamily="18" charset="0"/>
                      </a:rPr>
                      <m:t>360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80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oMath>
                </a14:m>
                <a:r>
                  <a:rPr lang="en-US" b="0"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+37.5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≤1,000</m:t>
                      </m:r>
                    </m:oMath>
                  </m:oMathPara>
                </a14:m>
                <a:endParaRPr lang="en-US" dirty="0" smtClean="0"/>
              </a:p>
              <a:p>
                <a14:m>
                  <m:oMath xmlns:m="http://schemas.openxmlformats.org/officeDocument/2006/math">
                    <m:r>
                      <a:rPr lang="en-US" b="0" i="1" smtClean="0">
                        <a:latin typeface="Cambria Math" panose="02040503050406030204" pitchFamily="18" charset="0"/>
                      </a:rPr>
                      <m:t>96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36</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oMath>
                </a14:m>
                <a:r>
                  <a:rPr lang="en-US"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+7.5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300</m:t>
                      </m:r>
                    </m:oMath>
                  </m:oMathPara>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≤5</m:t>
                    </m:r>
                  </m:oMath>
                </a14:m>
                <a:r>
                  <a:rPr lang="en-US" dirty="0" smtClean="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a:t>
                </a:r>
              </a:p>
              <a:p>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ℤ</m:t>
                      </m:r>
                    </m:oMath>
                  </m:oMathPara>
                </a14:m>
                <a:r>
                  <a:rPr lang="en-US" i="1" dirty="0"/>
                  <a:t/>
                </a:r>
                <a:br>
                  <a:rPr lang="en-US" i="1" dirty="0"/>
                </a:br>
                <a:endParaRPr lang="en-US" i="1" dirty="0"/>
              </a:p>
              <a:p>
                <a:r>
                  <a:rPr lang="en-US" dirty="0"/>
                  <a:t>and nonnegative</a:t>
                </a:r>
              </a:p>
            </p:txBody>
          </p:sp>
        </mc:Choice>
        <mc:Fallback xmlns="">
          <p:sp>
            <p:nvSpPr>
              <p:cNvPr id="8" name="TextBox 7"/>
              <p:cNvSpPr txBox="1">
                <a:spLocks noRot="1" noChangeAspect="1" noMove="1" noResize="1" noEditPoints="1" noAdjustHandles="1" noChangeArrowheads="1" noChangeShapeType="1" noTextEdit="1"/>
              </p:cNvSpPr>
              <p:nvPr/>
            </p:nvSpPr>
            <p:spPr>
              <a:xfrm>
                <a:off x="4016744" y="1446785"/>
                <a:ext cx="4707186" cy="3693319"/>
              </a:xfrm>
              <a:prstGeom prst="rect">
                <a:avLst/>
              </a:prstGeom>
              <a:blipFill>
                <a:blip r:embed="rId5"/>
                <a:stretch>
                  <a:fillRect l="-1166" t="-825" b="-1650"/>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Example: Branch and Bound</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Flowchart: Alternate Process 4"/>
              <p:cNvSpPr/>
              <p:nvPr/>
            </p:nvSpPr>
            <p:spPr>
              <a:xfrm>
                <a:off x="167149" y="3008675"/>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1.4,3.7,0</m:t>
                          </m:r>
                        </m:e>
                      </m:d>
                    </m:oMath>
                  </m:oMathPara>
                </a14:m>
                <a:endParaRPr lang="en-US" b="0" i="1" dirty="0" smtClean="0">
                  <a:latin typeface="Cambria Math" panose="02040503050406030204" pitchFamily="18" charset="0"/>
                </a:endParaRPr>
              </a:p>
              <a:p>
                <a:pPr algn="ctr"/>
                <a:r>
                  <a:rPr lang="en-US" dirty="0" smtClean="0"/>
                  <a:t>(1,0,0)</a:t>
                </a:r>
              </a:p>
              <a:p>
                <a:pPr algn="ctr"/>
                <a:r>
                  <a:rPr lang="en-US" dirty="0" smtClean="0"/>
                  <a:t>162,500</a:t>
                </a:r>
                <a:endParaRPr lang="en-US" dirty="0"/>
              </a:p>
            </p:txBody>
          </p:sp>
        </mc:Choice>
        <mc:Fallback xmlns="">
          <p:sp>
            <p:nvSpPr>
              <p:cNvPr id="5" name="Flowchart: Alternate Process 4"/>
              <p:cNvSpPr>
                <a:spLocks noRot="1" noChangeAspect="1" noMove="1" noResize="1" noEditPoints="1" noAdjustHandles="1" noChangeArrowheads="1" noChangeShapeType="1" noTextEdit="1"/>
              </p:cNvSpPr>
              <p:nvPr/>
            </p:nvSpPr>
            <p:spPr>
              <a:xfrm>
                <a:off x="167149" y="3008675"/>
                <a:ext cx="1356852" cy="1022551"/>
              </a:xfrm>
              <a:prstGeom prst="flowChartAlternateProcess">
                <a:avLst/>
              </a:prstGeom>
              <a:blipFill>
                <a:blip r:embed="rId3"/>
                <a:stretch>
                  <a:fillRect b="-4192"/>
                </a:stretch>
              </a:blipFill>
              <a:ln>
                <a:noFill/>
              </a:ln>
            </p:spPr>
            <p:txBody>
              <a:bodyPr/>
              <a:lstStyle/>
              <a:p>
                <a:r>
                  <a:rPr lang="en-US">
                    <a:noFill/>
                  </a:rPr>
                  <a:t> </a:t>
                </a:r>
              </a:p>
            </p:txBody>
          </p:sp>
        </mc:Fallback>
      </mc:AlternateContent>
      <p:cxnSp>
        <p:nvCxnSpPr>
          <p:cNvPr id="9" name="Straight Connector 8"/>
          <p:cNvCxnSpPr/>
          <p:nvPr/>
        </p:nvCxnSpPr>
        <p:spPr>
          <a:xfrm flipV="1">
            <a:off x="1406013" y="2782529"/>
            <a:ext cx="668593" cy="226147"/>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a:xfrm>
            <a:off x="1465007" y="3982066"/>
            <a:ext cx="570271" cy="176980"/>
          </a:xfrm>
          <a:prstGeom prst="line">
            <a:avLst/>
          </a:prstGeom>
        </p:spPr>
        <p:style>
          <a:lnRef idx="3">
            <a:schemeClr val="accent4"/>
          </a:lnRef>
          <a:fillRef idx="0">
            <a:schemeClr val="accent4"/>
          </a:fillRef>
          <a:effectRef idx="2">
            <a:schemeClr val="accent4"/>
          </a:effectRef>
          <a:fontRef idx="minor">
            <a:schemeClr val="tx1"/>
          </a:fontRef>
        </p:style>
      </p:cxnSp>
      <p:sp>
        <p:nvSpPr>
          <p:cNvPr id="18" name="Flowchart: Alternate Process 17"/>
          <p:cNvSpPr/>
          <p:nvPr/>
        </p:nvSpPr>
        <p:spPr>
          <a:xfrm>
            <a:off x="2089346" y="3692015"/>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(0.1,0,4.9)</a:t>
            </a:r>
            <a:endParaRPr lang="en-US" dirty="0"/>
          </a:p>
          <a:p>
            <a:pPr algn="ctr"/>
            <a:r>
              <a:rPr lang="en-US" dirty="0" smtClean="0"/>
              <a:t>(1,0,0</a:t>
            </a:r>
            <a:r>
              <a:rPr lang="en-US" dirty="0"/>
              <a:t>)</a:t>
            </a:r>
          </a:p>
          <a:p>
            <a:pPr algn="ctr"/>
            <a:r>
              <a:rPr lang="en-US" dirty="0" smtClean="0"/>
              <a:t>162,500</a:t>
            </a:r>
            <a:endParaRPr lang="en-US" dirty="0"/>
          </a:p>
        </p:txBody>
      </p:sp>
      <p:sp>
        <p:nvSpPr>
          <p:cNvPr id="19" name="Flowchart: Alternate Process 18"/>
          <p:cNvSpPr/>
          <p:nvPr/>
        </p:nvSpPr>
        <p:spPr>
          <a:xfrm>
            <a:off x="2040200" y="2266341"/>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(2,2.3,0)</a:t>
            </a:r>
          </a:p>
          <a:p>
            <a:pPr algn="ctr"/>
            <a:r>
              <a:rPr lang="en-US" dirty="0" smtClean="0"/>
              <a:t>(0,0,0</a:t>
            </a:r>
            <a:r>
              <a:rPr lang="en-US" dirty="0"/>
              <a:t>)</a:t>
            </a:r>
          </a:p>
          <a:p>
            <a:pPr algn="ctr"/>
            <a:r>
              <a:rPr lang="en-US" dirty="0" smtClean="0"/>
              <a:t>152,000</a:t>
            </a:r>
            <a:endParaRPr lang="en-US" dirty="0"/>
          </a:p>
        </p:txBody>
      </p:sp>
      <mc:AlternateContent xmlns:mc="http://schemas.openxmlformats.org/markup-compatibility/2006" xmlns:a14="http://schemas.microsoft.com/office/drawing/2010/main">
        <mc:Choice Requires="a14">
          <p:sp>
            <p:nvSpPr>
              <p:cNvPr id="20" name="TextBox 19"/>
              <p:cNvSpPr txBox="1"/>
              <p:nvPr/>
            </p:nvSpPr>
            <p:spPr>
              <a:xfrm>
                <a:off x="1112152" y="4186853"/>
                <a:ext cx="7057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112152" y="4186853"/>
                <a:ext cx="705706" cy="276999"/>
              </a:xfrm>
              <a:prstGeom prst="rect">
                <a:avLst/>
              </a:prstGeom>
              <a:blipFill>
                <a:blip r:embed="rId4"/>
                <a:stretch>
                  <a:fillRect l="-4310" r="-775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146568" y="2559608"/>
                <a:ext cx="7057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146568" y="2559608"/>
                <a:ext cx="705706" cy="276999"/>
              </a:xfrm>
              <a:prstGeom prst="rect">
                <a:avLst/>
              </a:prstGeom>
              <a:blipFill>
                <a:blip r:embed="rId5"/>
                <a:stretch>
                  <a:fillRect l="-4310" r="-7759" b="-15556"/>
                </a:stretch>
              </a:blipFill>
            </p:spPr>
            <p:txBody>
              <a:bodyPr/>
              <a:lstStyle/>
              <a:p>
                <a:r>
                  <a:rPr lang="en-US">
                    <a:noFill/>
                  </a:rPr>
                  <a:t> </a:t>
                </a:r>
              </a:p>
            </p:txBody>
          </p:sp>
        </mc:Fallback>
      </mc:AlternateContent>
      <p:cxnSp>
        <p:nvCxnSpPr>
          <p:cNvPr id="22" name="Straight Connector 21"/>
          <p:cNvCxnSpPr/>
          <p:nvPr/>
        </p:nvCxnSpPr>
        <p:spPr>
          <a:xfrm flipV="1">
            <a:off x="3328229" y="3460953"/>
            <a:ext cx="668593" cy="226147"/>
          </a:xfrm>
          <a:prstGeom prst="line">
            <a:avLst/>
          </a:prstGeom>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a:xfrm>
            <a:off x="3367557" y="4591660"/>
            <a:ext cx="570271" cy="176980"/>
          </a:xfrm>
          <a:prstGeom prst="line">
            <a:avLst/>
          </a:prstGeom>
        </p:spPr>
        <p:style>
          <a:lnRef idx="3">
            <a:schemeClr val="accent4"/>
          </a:lnRef>
          <a:fillRef idx="0">
            <a:schemeClr val="accent4"/>
          </a:fillRef>
          <a:effectRef idx="2">
            <a:schemeClr val="accent4"/>
          </a:effectRef>
          <a:fontRef idx="minor">
            <a:schemeClr val="tx1"/>
          </a:fontRef>
        </p:style>
      </p:cxnSp>
      <p:sp>
        <p:nvSpPr>
          <p:cNvPr id="25" name="Flowchart: Alternate Process 24"/>
          <p:cNvSpPr/>
          <p:nvPr/>
        </p:nvSpPr>
        <p:spPr>
          <a:xfrm>
            <a:off x="4001736" y="2964423"/>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(1,2.6,1.4)</a:t>
            </a:r>
            <a:endParaRPr lang="en-US" dirty="0"/>
          </a:p>
          <a:p>
            <a:pPr algn="ctr"/>
            <a:r>
              <a:rPr lang="en-US" dirty="0"/>
              <a:t>(1,0,0)</a:t>
            </a:r>
          </a:p>
          <a:p>
            <a:pPr algn="ctr"/>
            <a:r>
              <a:rPr lang="en-US" dirty="0" smtClean="0"/>
              <a:t>162,500</a:t>
            </a:r>
            <a:endParaRPr lang="en-US" dirty="0"/>
          </a:p>
        </p:txBody>
      </p:sp>
      <p:sp>
        <p:nvSpPr>
          <p:cNvPr id="26" name="Flowchart: Alternate Process 25"/>
          <p:cNvSpPr/>
          <p:nvPr/>
        </p:nvSpPr>
        <p:spPr>
          <a:xfrm>
            <a:off x="3972238" y="4301618"/>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(0,0,5)</a:t>
            </a:r>
          </a:p>
          <a:p>
            <a:pPr algn="ctr"/>
            <a:r>
              <a:rPr lang="en-US" dirty="0" smtClean="0"/>
              <a:t>(1,0,0)</a:t>
            </a:r>
          </a:p>
          <a:p>
            <a:pPr algn="ctr"/>
            <a:r>
              <a:rPr lang="en-US" dirty="0" smtClean="0"/>
              <a:t>160,000</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2999946" y="3247862"/>
                <a:ext cx="7057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999946" y="3247862"/>
                <a:ext cx="705706" cy="276999"/>
              </a:xfrm>
              <a:prstGeom prst="rect">
                <a:avLst/>
              </a:prstGeom>
              <a:blipFill>
                <a:blip r:embed="rId6"/>
                <a:stretch>
                  <a:fillRect l="-4310" r="-775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024530" y="4727616"/>
                <a:ext cx="628762" cy="276999"/>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0</a:t>
                </a:r>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24530" y="4727616"/>
                <a:ext cx="628762" cy="276999"/>
              </a:xfrm>
              <a:prstGeom prst="rect">
                <a:avLst/>
              </a:prstGeom>
              <a:blipFill>
                <a:blip r:embed="rId7"/>
                <a:stretch>
                  <a:fillRect l="-9709" t="-28889" r="-22330" b="-51111"/>
                </a:stretch>
              </a:blipFill>
            </p:spPr>
            <p:txBody>
              <a:bodyPr/>
              <a:lstStyle/>
              <a:p>
                <a:r>
                  <a:rPr lang="en-US">
                    <a:noFill/>
                  </a:rPr>
                  <a:t> </a:t>
                </a:r>
              </a:p>
            </p:txBody>
          </p:sp>
        </mc:Fallback>
      </mc:AlternateContent>
      <p:cxnSp>
        <p:nvCxnSpPr>
          <p:cNvPr id="29" name="Straight Connector 28"/>
          <p:cNvCxnSpPr/>
          <p:nvPr/>
        </p:nvCxnSpPr>
        <p:spPr>
          <a:xfrm flipV="1">
            <a:off x="5245527" y="2718615"/>
            <a:ext cx="668593" cy="226147"/>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a:xfrm>
            <a:off x="5304521" y="3918152"/>
            <a:ext cx="570271" cy="176980"/>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4755723" y="4005372"/>
                <a:ext cx="711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755723" y="4005372"/>
                <a:ext cx="711028" cy="276999"/>
              </a:xfrm>
              <a:prstGeom prst="rect">
                <a:avLst/>
              </a:prstGeom>
              <a:blipFill>
                <a:blip r:embed="rId8"/>
                <a:stretch>
                  <a:fillRect l="-4274" r="-769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720609" y="2595715"/>
                <a:ext cx="7264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≥3</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4720609" y="2595715"/>
                <a:ext cx="726461" cy="276999"/>
              </a:xfrm>
              <a:prstGeom prst="rect">
                <a:avLst/>
              </a:prstGeom>
              <a:blipFill>
                <a:blip r:embed="rId9"/>
                <a:stretch>
                  <a:fillRect l="-3333" r="-5833" b="-15556"/>
                </a:stretch>
              </a:blipFill>
            </p:spPr>
            <p:txBody>
              <a:bodyPr/>
              <a:lstStyle/>
              <a:p>
                <a:r>
                  <a:rPr lang="en-US">
                    <a:noFill/>
                  </a:rPr>
                  <a:t> </a:t>
                </a:r>
              </a:p>
            </p:txBody>
          </p:sp>
        </mc:Fallback>
      </mc:AlternateContent>
      <p:sp>
        <p:nvSpPr>
          <p:cNvPr id="35" name="Flowchart: Alternate Process 34"/>
          <p:cNvSpPr/>
          <p:nvPr/>
        </p:nvSpPr>
        <p:spPr>
          <a:xfrm>
            <a:off x="5894446" y="3593695"/>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(1,2,2)</a:t>
            </a:r>
          </a:p>
          <a:p>
            <a:pPr algn="ctr"/>
            <a:r>
              <a:rPr lang="en-US" dirty="0" smtClean="0"/>
              <a:t>(0.3,0.7,0)</a:t>
            </a:r>
          </a:p>
          <a:p>
            <a:pPr algn="ctr"/>
            <a:r>
              <a:rPr lang="en-US" dirty="0" smtClean="0"/>
              <a:t>162,500</a:t>
            </a:r>
            <a:endParaRPr lang="en-US" dirty="0"/>
          </a:p>
        </p:txBody>
      </p:sp>
      <p:sp>
        <p:nvSpPr>
          <p:cNvPr id="31" name="Flowchart: Alternate Process 30"/>
          <p:cNvSpPr/>
          <p:nvPr/>
        </p:nvSpPr>
        <p:spPr>
          <a:xfrm>
            <a:off x="5943331" y="2227849"/>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(1,3,1)</a:t>
            </a:r>
          </a:p>
          <a:p>
            <a:pPr algn="ctr"/>
            <a:r>
              <a:rPr lang="en-US" dirty="0" smtClean="0"/>
              <a:t>(1,0,0)</a:t>
            </a:r>
          </a:p>
          <a:p>
            <a:pPr algn="ctr"/>
            <a:r>
              <a:rPr lang="en-US" dirty="0" smtClean="0"/>
              <a:t>160,000</a:t>
            </a:r>
            <a:endParaRPr lang="en-US" dirty="0"/>
          </a:p>
        </p:txBody>
      </p:sp>
      <p:cxnSp>
        <p:nvCxnSpPr>
          <p:cNvPr id="37" name="Straight Connector 36"/>
          <p:cNvCxnSpPr/>
          <p:nvPr/>
        </p:nvCxnSpPr>
        <p:spPr>
          <a:xfrm flipV="1">
            <a:off x="7200849" y="3414475"/>
            <a:ext cx="668593" cy="226147"/>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p:nvPr/>
        </p:nvCxnSpPr>
        <p:spPr>
          <a:xfrm>
            <a:off x="7216713" y="4579508"/>
            <a:ext cx="570271" cy="176980"/>
          </a:xfrm>
          <a:prstGeom prst="line">
            <a:avLst/>
          </a:prstGeom>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6711045" y="4701232"/>
                <a:ext cx="711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=0</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711045" y="4701232"/>
                <a:ext cx="711028" cy="276999"/>
              </a:xfrm>
              <a:prstGeom prst="rect">
                <a:avLst/>
              </a:prstGeom>
              <a:blipFill>
                <a:blip r:embed="rId10"/>
                <a:stretch>
                  <a:fillRect l="-4274" r="-683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675931" y="3291575"/>
                <a:ext cx="72646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=1</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6675931" y="3291575"/>
                <a:ext cx="726461" cy="276999"/>
              </a:xfrm>
              <a:prstGeom prst="rect">
                <a:avLst/>
              </a:prstGeom>
              <a:blipFill>
                <a:blip r:embed="rId11"/>
                <a:stretch>
                  <a:fillRect l="-3361" r="-6723" b="-15556"/>
                </a:stretch>
              </a:blipFill>
            </p:spPr>
            <p:txBody>
              <a:bodyPr/>
              <a:lstStyle/>
              <a:p>
                <a:r>
                  <a:rPr lang="en-US">
                    <a:noFill/>
                  </a:rPr>
                  <a:t> </a:t>
                </a:r>
              </a:p>
            </p:txBody>
          </p:sp>
        </mc:Fallback>
      </mc:AlternateContent>
      <p:sp>
        <p:nvSpPr>
          <p:cNvPr id="41" name="Flowchart: Alternate Process 40"/>
          <p:cNvSpPr/>
          <p:nvPr/>
        </p:nvSpPr>
        <p:spPr>
          <a:xfrm>
            <a:off x="7806638" y="4289555"/>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(1,1.96,2.04)</a:t>
            </a:r>
          </a:p>
          <a:p>
            <a:pPr algn="ctr"/>
            <a:r>
              <a:rPr lang="en-US" dirty="0" smtClean="0"/>
              <a:t>(0,0,1)</a:t>
            </a:r>
          </a:p>
          <a:p>
            <a:pPr algn="ctr"/>
            <a:r>
              <a:rPr lang="en-US" dirty="0" smtClean="0"/>
              <a:t>162,500</a:t>
            </a:r>
            <a:endParaRPr lang="en-US" dirty="0"/>
          </a:p>
        </p:txBody>
      </p:sp>
      <p:sp>
        <p:nvSpPr>
          <p:cNvPr id="42" name="Flowchart: Alternate Process 41"/>
          <p:cNvSpPr/>
          <p:nvPr/>
        </p:nvSpPr>
        <p:spPr>
          <a:xfrm>
            <a:off x="7898653" y="2923709"/>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(1,2,1.8)</a:t>
            </a:r>
          </a:p>
          <a:p>
            <a:pPr algn="ctr"/>
            <a:r>
              <a:rPr lang="en-US" dirty="0" smtClean="0"/>
              <a:t>(1,0,0)</a:t>
            </a:r>
          </a:p>
          <a:p>
            <a:pPr algn="ctr"/>
            <a:r>
              <a:rPr lang="en-US" dirty="0" smtClean="0"/>
              <a:t>160,167</a:t>
            </a:r>
            <a:endParaRPr lang="en-US" dirty="0"/>
          </a:p>
        </p:txBody>
      </p:sp>
      <p:cxnSp>
        <p:nvCxnSpPr>
          <p:cNvPr id="43" name="Straight Connector 42"/>
          <p:cNvCxnSpPr/>
          <p:nvPr/>
        </p:nvCxnSpPr>
        <p:spPr>
          <a:xfrm flipV="1">
            <a:off x="7374599" y="5324840"/>
            <a:ext cx="674770" cy="333574"/>
          </a:xfrm>
          <a:prstGeom prst="line">
            <a:avLst/>
          </a:prstGeom>
        </p:spPr>
        <p:style>
          <a:lnRef idx="3">
            <a:schemeClr val="accent4"/>
          </a:lnRef>
          <a:fillRef idx="0">
            <a:schemeClr val="accent4"/>
          </a:fillRef>
          <a:effectRef idx="2">
            <a:schemeClr val="accent4"/>
          </a:effectRef>
          <a:fontRef idx="minor">
            <a:schemeClr val="tx1"/>
          </a:fontRef>
        </p:style>
      </p:cxnSp>
      <p:sp>
        <p:nvSpPr>
          <p:cNvPr id="44" name="Flowchart: Alternate Process 43"/>
          <p:cNvSpPr/>
          <p:nvPr/>
        </p:nvSpPr>
        <p:spPr>
          <a:xfrm>
            <a:off x="6178293" y="5662267"/>
            <a:ext cx="1356852" cy="1022551"/>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(1,1,2.75)</a:t>
            </a:r>
          </a:p>
          <a:p>
            <a:pPr algn="ctr"/>
            <a:r>
              <a:rPr lang="en-US" dirty="0" smtClean="0"/>
              <a:t>(0,1,0)</a:t>
            </a:r>
          </a:p>
          <a:p>
            <a:pPr algn="ctr"/>
            <a:r>
              <a:rPr lang="en-US" dirty="0" smtClean="0"/>
              <a:t>159,500</a:t>
            </a: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6944669" y="5253181"/>
                <a:ext cx="711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944669" y="5253181"/>
                <a:ext cx="711028" cy="276999"/>
              </a:xfrm>
              <a:prstGeom prst="rect">
                <a:avLst/>
              </a:prstGeom>
              <a:blipFill>
                <a:blip r:embed="rId12"/>
                <a:stretch>
                  <a:fillRect l="-4274" r="-7692" b="-15556"/>
                </a:stretch>
              </a:blipFill>
            </p:spPr>
            <p:txBody>
              <a:bodyPr/>
              <a:lstStyle/>
              <a:p>
                <a:r>
                  <a:rPr lang="en-US">
                    <a:noFill/>
                  </a:rPr>
                  <a:t> </a:t>
                </a:r>
              </a:p>
            </p:txBody>
          </p:sp>
        </mc:Fallback>
      </mc:AlternateContent>
      <p:cxnSp>
        <p:nvCxnSpPr>
          <p:cNvPr id="46" name="Straight Connector 45"/>
          <p:cNvCxnSpPr/>
          <p:nvPr/>
        </p:nvCxnSpPr>
        <p:spPr>
          <a:xfrm flipV="1">
            <a:off x="8239694" y="5328693"/>
            <a:ext cx="674770" cy="333574"/>
          </a:xfrm>
          <a:prstGeom prst="line">
            <a:avLst/>
          </a:prstGeom>
        </p:spPr>
        <p:style>
          <a:lnRef idx="3">
            <a:schemeClr val="accent4"/>
          </a:lnRef>
          <a:fillRef idx="0">
            <a:schemeClr val="accent4"/>
          </a:fillRef>
          <a:effectRef idx="2">
            <a:schemeClr val="accent4"/>
          </a:effectRef>
          <a:fontRef idx="minor">
            <a:schemeClr val="tx1"/>
          </a:fontRef>
        </p:style>
      </p:cxnSp>
      <p:sp>
        <p:nvSpPr>
          <p:cNvPr id="47" name="Flowchart: Alternate Process 46"/>
          <p:cNvSpPr/>
          <p:nvPr/>
        </p:nvSpPr>
        <p:spPr>
          <a:xfrm>
            <a:off x="7739643" y="5671148"/>
            <a:ext cx="1356852" cy="1022551"/>
          </a:xfrm>
          <a:prstGeom prst="flowChartAlternateProcess">
            <a:avLst/>
          </a:prstGeom>
          <a:gradFill flip="none" rotWithShape="1">
            <a:gsLst>
              <a:gs pos="0">
                <a:schemeClr val="accent2">
                  <a:lumMod val="40000"/>
                  <a:lumOff val="60000"/>
                </a:schemeClr>
              </a:gs>
              <a:gs pos="48000">
                <a:schemeClr val="accent2">
                  <a:lumMod val="40000"/>
                  <a:lumOff val="60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(1,2,2)</a:t>
            </a:r>
          </a:p>
          <a:p>
            <a:pPr algn="ctr"/>
            <a:r>
              <a:rPr lang="en-US" dirty="0" smtClean="0"/>
              <a:t>(0,0,1)</a:t>
            </a:r>
          </a:p>
          <a:p>
            <a:pPr algn="ctr"/>
            <a:r>
              <a:rPr lang="en-US" dirty="0" smtClean="0"/>
              <a:t>162,250</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8427519" y="5405581"/>
                <a:ext cx="711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8427519" y="5405581"/>
                <a:ext cx="711028" cy="276999"/>
              </a:xfrm>
              <a:prstGeom prst="rect">
                <a:avLst/>
              </a:prstGeom>
              <a:blipFill>
                <a:blip r:embed="rId13"/>
                <a:stretch>
                  <a:fillRect l="-4274" r="-7692" b="-15556"/>
                </a:stretch>
              </a:blipFill>
            </p:spPr>
            <p:txBody>
              <a:bodyPr/>
              <a:lstStyle/>
              <a:p>
                <a:r>
                  <a:rPr lang="en-US">
                    <a:noFill/>
                  </a:rPr>
                  <a:t> </a:t>
                </a:r>
              </a:p>
            </p:txBody>
          </p:sp>
        </mc:Fallback>
      </mc:AlternateContent>
      <p:sp>
        <p:nvSpPr>
          <p:cNvPr id="4" name="TextBox 3"/>
          <p:cNvSpPr txBox="1"/>
          <p:nvPr/>
        </p:nvSpPr>
        <p:spPr>
          <a:xfrm>
            <a:off x="167149" y="5530179"/>
            <a:ext cx="3956277" cy="1200329"/>
          </a:xfrm>
          <a:prstGeom prst="rect">
            <a:avLst/>
          </a:prstGeom>
          <a:noFill/>
          <a:ln>
            <a:solidFill>
              <a:srgbClr val="002060"/>
            </a:solidFill>
          </a:ln>
        </p:spPr>
        <p:txBody>
          <a:bodyPr wrap="square" rtlCol="0">
            <a:spAutoFit/>
          </a:bodyPr>
          <a:lstStyle/>
          <a:p>
            <a:r>
              <a:rPr lang="en-US" dirty="0" smtClean="0"/>
              <a:t>Note: There were 5*5*5*2*2*2= 1,000 possible solutions but by branching and bounding reduced the amount we needed to consider.</a:t>
            </a:r>
            <a:endParaRPr lang="en-US" dirty="0"/>
          </a:p>
        </p:txBody>
      </p:sp>
    </p:spTree>
    <p:extLst>
      <p:ext uri="{BB962C8B-B14F-4D97-AF65-F5344CB8AC3E}">
        <p14:creationId xmlns:p14="http://schemas.microsoft.com/office/powerpoint/2010/main" val="30215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P spid="25" grpId="0" animBg="1"/>
      <p:bldP spid="26" grpId="0" animBg="1"/>
      <p:bldP spid="27" grpId="0"/>
      <p:bldP spid="28" grpId="0"/>
      <p:bldP spid="33" grpId="0"/>
      <p:bldP spid="34" grpId="0"/>
      <p:bldP spid="35" grpId="0" animBg="1"/>
      <p:bldP spid="31" grpId="0" animBg="1"/>
      <p:bldP spid="39" grpId="0"/>
      <p:bldP spid="40" grpId="0"/>
      <p:bldP spid="41" grpId="0" animBg="1"/>
      <p:bldP spid="42" grpId="0" animBg="1"/>
      <p:bldP spid="44" grpId="0" animBg="1"/>
      <p:bldP spid="45" grpId="0"/>
      <p:bldP spid="47" grpId="0" animBg="1"/>
      <p:bldP spid="48"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4: Solve the Problem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4" y="1458986"/>
                <a:ext cx="8226425" cy="1107996"/>
              </a:xfrm>
              <a:prstGeom prst="rect">
                <a:avLst/>
              </a:prstGeom>
              <a:noFill/>
            </p:spPr>
            <p:txBody>
              <a:bodyPr wrap="square" rtlCol="0">
                <a:spAutoFit/>
              </a:bodyPr>
              <a:lstStyle/>
              <a:p>
                <a:r>
                  <a:rPr lang="en-US" sz="2200" dirty="0" smtClean="0"/>
                  <a:t>The output from our procedure tells us that the maximum occurs at</a:t>
                </a:r>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=2</m:t>
                    </m:r>
                    <m:r>
                      <a:rPr lang="en-US" sz="2200" i="1">
                        <a:latin typeface="Cambria Math" panose="02040503050406030204" pitchFamily="18" charset="0"/>
                      </a:rPr>
                      <m:t>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3</m:t>
                        </m:r>
                      </m:sub>
                    </m:sSub>
                    <m:r>
                      <a:rPr lang="en-US" sz="2200" i="1">
                        <a:latin typeface="Cambria Math" panose="02040503050406030204" pitchFamily="18" charset="0"/>
                      </a:rPr>
                      <m:t>=</m:t>
                    </m:r>
                    <m:r>
                      <a:rPr lang="en-US" sz="2200" b="0" i="1" smtClean="0">
                        <a:latin typeface="Cambria Math" panose="02040503050406030204" pitchFamily="18" charset="0"/>
                      </a:rPr>
                      <m:t>2</m:t>
                    </m:r>
                    <m:r>
                      <a:rPr lang="en-US" sz="2200" i="1">
                        <a:latin typeface="Cambria Math" panose="02040503050406030204" pitchFamily="18" charset="0"/>
                      </a:rPr>
                      <m:t> </m:t>
                    </m:r>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4</m:t>
                        </m:r>
                      </m:sub>
                    </m:sSub>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dirty="0"/>
                  <a:t>	</a:t>
                </a:r>
                <a14:m>
                  <m:oMath xmlns:m="http://schemas.openxmlformats.org/officeDocument/2006/math">
                    <m:r>
                      <a:rPr lang="en-US" sz="2200" b="0" i="0"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5</m:t>
                        </m:r>
                      </m:sub>
                    </m:sSub>
                    <m:r>
                      <a:rPr lang="en-US" sz="2200"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6</m:t>
                        </m:r>
                      </m:sub>
                    </m:sSub>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 </m:t>
                    </m:r>
                  </m:oMath>
                </a14:m>
                <a:r>
                  <a:rPr lang="en-US" sz="2200" dirty="0"/>
                  <a:t>     </a:t>
                </a:r>
              </a:p>
              <a:p>
                <a:r>
                  <a:rPr lang="en-US" sz="2200" dirty="0" smtClean="0"/>
                  <a:t>giving us an optimal solution of </a:t>
                </a:r>
                <a14:m>
                  <m:oMath xmlns:m="http://schemas.openxmlformats.org/officeDocument/2006/math">
                    <m:r>
                      <a:rPr lang="en-US" sz="2200" b="0" i="1" smtClean="0">
                        <a:latin typeface="Cambria Math" panose="02040503050406030204" pitchFamily="18" charset="0"/>
                      </a:rPr>
                      <m:t>𝑧</m:t>
                    </m:r>
                    <m:r>
                      <a:rPr lang="en-US" sz="2200" b="0" i="1" smtClean="0">
                        <a:latin typeface="Cambria Math" panose="02040503050406030204" pitchFamily="18" charset="0"/>
                      </a:rPr>
                      <m:t>=162,250.</m:t>
                    </m:r>
                  </m:oMath>
                </a14:m>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4" y="1458986"/>
                <a:ext cx="8226425" cy="1107996"/>
              </a:xfrm>
              <a:prstGeom prst="rect">
                <a:avLst/>
              </a:prstGeom>
              <a:blipFill>
                <a:blip r:embed="rId4"/>
                <a:stretch>
                  <a:fillRect l="-963" t="-3297" b="-10440"/>
                </a:stretch>
              </a:blipFill>
            </p:spPr>
            <p:txBody>
              <a:bodyPr/>
              <a:lstStyle/>
              <a:p>
                <a:r>
                  <a:rPr lang="en-US">
                    <a:noFill/>
                  </a:rPr>
                  <a:t> </a:t>
                </a:r>
              </a:p>
            </p:txBody>
          </p:sp>
        </mc:Fallback>
      </mc:AlternateContent>
    </p:spTree>
    <p:extLst>
      <p:ext uri="{BB962C8B-B14F-4D97-AF65-F5344CB8AC3E}">
        <p14:creationId xmlns:p14="http://schemas.microsoft.com/office/powerpoint/2010/main" val="2386676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smtClean="0">
                <a:solidFill>
                  <a:schemeClr val="bg1"/>
                </a:solidFill>
              </a:rPr>
              <a:t>Step 5: Answer 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4025" y="1458986"/>
                <a:ext cx="4430210" cy="2800831"/>
              </a:xfrm>
              <a:prstGeom prst="rect">
                <a:avLst/>
              </a:prstGeom>
              <a:noFill/>
            </p:spPr>
            <p:txBody>
              <a:bodyPr wrap="square" rtlCol="0">
                <a:spAutoFit/>
              </a:bodyPr>
              <a:lstStyle/>
              <a:p>
                <a:r>
                  <a:rPr lang="en-US" sz="2200" dirty="0" smtClean="0"/>
                  <a:t>From Step 4 we have</a:t>
                </a:r>
              </a:p>
              <a:p>
                <a:pPr/>
                <a14:m>
                  <m:oMathPara xmlns:m="http://schemas.openxmlformats.org/officeDocument/2006/math">
                    <m:oMathParaPr>
                      <m:jc m:val="centerGroup"/>
                    </m:oMathParaPr>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𝑥</m:t>
                          </m:r>
                        </m:e>
                        <m:sub>
                          <m:r>
                            <a:rPr lang="en-US" sz="2200" b="0" i="1" dirty="0" smtClean="0">
                              <a:latin typeface="Cambria Math" panose="02040503050406030204" pitchFamily="18" charset="0"/>
                            </a:rPr>
                            <m:t>1</m:t>
                          </m:r>
                        </m:sub>
                      </m:sSub>
                      <m:r>
                        <a:rPr lang="en-US" sz="2200" b="0" i="1" dirty="0" smtClean="0">
                          <a:latin typeface="Cambria Math" panose="02040503050406030204" pitchFamily="18" charset="0"/>
                        </a:rPr>
                        <m:t>=1 </m:t>
                      </m:r>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𝑥</m:t>
                          </m:r>
                        </m:e>
                        <m:sub>
                          <m:r>
                            <a:rPr lang="en-US" sz="2200" b="0" i="1" dirty="0" smtClean="0">
                              <a:latin typeface="Cambria Math" panose="02040503050406030204" pitchFamily="18" charset="0"/>
                            </a:rPr>
                            <m:t>2</m:t>
                          </m:r>
                        </m:sub>
                      </m:sSub>
                      <m:r>
                        <a:rPr lang="en-US" sz="2200" b="0" i="1" dirty="0" smtClean="0">
                          <a:latin typeface="Cambria Math" panose="02040503050406030204" pitchFamily="18" charset="0"/>
                        </a:rPr>
                        <m:t>=2</m:t>
                      </m:r>
                      <m:r>
                        <a:rPr lang="en-US" sz="2200" i="1" dirty="0" smtClean="0">
                          <a:latin typeface="Cambria Math" panose="02040503050406030204" pitchFamily="18" charset="0"/>
                        </a:rPr>
                        <m:t> </m:t>
                      </m:r>
                    </m:oMath>
                    <m:oMath xmlns:m="http://schemas.openxmlformats.org/officeDocument/2006/math">
                      <m:sSub>
                        <m:sSubPr>
                          <m:ctrlPr>
                            <a:rPr lang="en-US" sz="2200" i="1" dirty="0" smtClean="0">
                              <a:latin typeface="Cambria Math" panose="02040503050406030204" pitchFamily="18" charset="0"/>
                            </a:rPr>
                          </m:ctrlPr>
                        </m:sSubPr>
                        <m:e>
                          <m:r>
                            <a:rPr lang="en-US" sz="2200" i="1" dirty="0" smtClean="0">
                              <a:latin typeface="Cambria Math" panose="02040503050406030204" pitchFamily="18" charset="0"/>
                            </a:rPr>
                            <m:t>𝑥</m:t>
                          </m:r>
                        </m:e>
                        <m:sub>
                          <m:r>
                            <a:rPr lang="en-US" sz="2200" b="0" i="1" dirty="0" smtClean="0">
                              <a:latin typeface="Cambria Math" panose="02040503050406030204" pitchFamily="18" charset="0"/>
                            </a:rPr>
                            <m:t>3</m:t>
                          </m:r>
                        </m:sub>
                      </m:sSub>
                      <m:r>
                        <a:rPr lang="en-US" sz="2200" i="1" dirty="0" smtClean="0">
                          <a:latin typeface="Cambria Math" panose="02040503050406030204" pitchFamily="18" charset="0"/>
                        </a:rPr>
                        <m:t>=</m:t>
                      </m:r>
                      <m:r>
                        <a:rPr lang="en-US" sz="2200" b="0" i="1" dirty="0" smtClean="0">
                          <a:latin typeface="Cambria Math" panose="02040503050406030204" pitchFamily="18" charset="0"/>
                        </a:rPr>
                        <m:t>2</m:t>
                      </m:r>
                      <m:r>
                        <a:rPr lang="en-US" sz="2200" i="1" dirty="0" smtClean="0">
                          <a:latin typeface="Cambria Math" panose="02040503050406030204" pitchFamily="18" charset="0"/>
                        </a:rPr>
                        <m:t> </m:t>
                      </m:r>
                    </m:oMath>
                  </m:oMathPara>
                </a14:m>
                <a:endParaRPr lang="en-US" sz="2200" dirty="0" smtClean="0"/>
              </a:p>
              <a:p>
                <a:pPr/>
                <a14:m>
                  <m:oMathPara xmlns:m="http://schemas.openxmlformats.org/officeDocument/2006/math">
                    <m:oMathParaPr>
                      <m:jc m:val="centerGroup"/>
                    </m:oMathParaPr>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𝑥</m:t>
                          </m:r>
                        </m:e>
                        <m:sub>
                          <m:r>
                            <a:rPr lang="en-US" sz="2200" b="0" i="1" dirty="0" smtClean="0">
                              <a:latin typeface="Cambria Math" panose="02040503050406030204" pitchFamily="18" charset="0"/>
                            </a:rPr>
                            <m:t>4</m:t>
                          </m:r>
                        </m:sub>
                      </m:sSub>
                      <m:r>
                        <a:rPr lang="en-US" sz="2200" i="1" dirty="0">
                          <a:latin typeface="Cambria Math" panose="02040503050406030204" pitchFamily="18" charset="0"/>
                        </a:rPr>
                        <m:t>=</m:t>
                      </m:r>
                      <m:r>
                        <a:rPr lang="en-US" sz="2200" b="0" i="1" dirty="0" smtClean="0">
                          <a:latin typeface="Cambria Math" panose="02040503050406030204" pitchFamily="18" charset="0"/>
                        </a:rPr>
                        <m:t>0</m:t>
                      </m:r>
                      <m:r>
                        <a:rPr lang="en-US" sz="2200" i="1" dirty="0">
                          <a:latin typeface="Cambria Math" panose="02040503050406030204" pitchFamily="18" charset="0"/>
                        </a:rPr>
                        <m:t> </m:t>
                      </m:r>
                    </m:oMath>
                  </m:oMathPara>
                </a14:m>
                <a:endParaRPr lang="en-US" sz="2200" dirty="0"/>
              </a:p>
              <a:p>
                <a:pPr/>
                <a14:m>
                  <m:oMathPara xmlns:m="http://schemas.openxmlformats.org/officeDocument/2006/math">
                    <m:oMathParaPr>
                      <m:jc m:val="centerGroup"/>
                    </m:oMathParaPr>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𝑥</m:t>
                          </m:r>
                        </m:e>
                        <m:sub>
                          <m:r>
                            <a:rPr lang="en-US" sz="2200" b="0" i="1" dirty="0" smtClean="0">
                              <a:latin typeface="Cambria Math" panose="02040503050406030204" pitchFamily="18" charset="0"/>
                            </a:rPr>
                            <m:t>5</m:t>
                          </m:r>
                        </m:sub>
                      </m:sSub>
                      <m:r>
                        <a:rPr lang="en-US" sz="2200" i="1" dirty="0">
                          <a:latin typeface="Cambria Math" panose="02040503050406030204" pitchFamily="18" charset="0"/>
                        </a:rPr>
                        <m:t>=</m:t>
                      </m:r>
                      <m:r>
                        <a:rPr lang="en-US" sz="2200" b="0" i="1" dirty="0" smtClean="0">
                          <a:latin typeface="Cambria Math" panose="02040503050406030204" pitchFamily="18" charset="0"/>
                        </a:rPr>
                        <m:t>0</m:t>
                      </m:r>
                      <m:r>
                        <a:rPr lang="en-US" sz="2200" i="1" dirty="0">
                          <a:latin typeface="Cambria Math" panose="02040503050406030204" pitchFamily="18" charset="0"/>
                        </a:rPr>
                        <m:t> </m:t>
                      </m:r>
                    </m:oMath>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𝑥</m:t>
                          </m:r>
                        </m:e>
                        <m:sub>
                          <m:r>
                            <a:rPr lang="en-US" sz="2200" b="0" i="1" dirty="0" smtClean="0">
                              <a:latin typeface="Cambria Math" panose="02040503050406030204" pitchFamily="18" charset="0"/>
                            </a:rPr>
                            <m:t>6</m:t>
                          </m:r>
                        </m:sub>
                      </m:sSub>
                      <m:r>
                        <a:rPr lang="en-US" sz="2200" i="1" dirty="0">
                          <a:latin typeface="Cambria Math" panose="02040503050406030204" pitchFamily="18" charset="0"/>
                        </a:rPr>
                        <m:t>=</m:t>
                      </m:r>
                      <m:r>
                        <a:rPr lang="en-US" sz="2200" b="0" i="1" dirty="0" smtClean="0">
                          <a:latin typeface="Cambria Math" panose="02040503050406030204" pitchFamily="18" charset="0"/>
                        </a:rPr>
                        <m:t>1</m:t>
                      </m:r>
                      <m:r>
                        <a:rPr lang="en-US" sz="2200" i="1" dirty="0">
                          <a:latin typeface="Cambria Math" panose="02040503050406030204" pitchFamily="18" charset="0"/>
                        </a:rPr>
                        <m:t> </m:t>
                      </m:r>
                    </m:oMath>
                  </m:oMathPara>
                </a14:m>
                <a:endParaRPr lang="en-US" sz="2200" dirty="0" smtClean="0"/>
              </a:p>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rPr>
                        <m:t>𝑧</m:t>
                      </m:r>
                      <m:r>
                        <a:rPr lang="en-US" sz="2200" b="0" i="1" dirty="0" smtClean="0">
                          <a:latin typeface="Cambria Math" panose="02040503050406030204" pitchFamily="18" charset="0"/>
                        </a:rPr>
                        <m:t>=162,250</m:t>
                      </m:r>
                    </m:oMath>
                  </m:oMathPara>
                </a14:m>
                <a:r>
                  <a:rPr lang="en-US" sz="2200" b="0" i="1" dirty="0" smtClean="0">
                    <a:latin typeface="Cambria Math" panose="02040503050406030204" pitchFamily="18" charset="0"/>
                  </a:rPr>
                  <a:t/>
                </a:r>
                <a:br>
                  <a:rPr lang="en-US" sz="2200" b="0" i="1" dirty="0" smtClean="0">
                    <a:latin typeface="Cambria Math" panose="02040503050406030204" pitchFamily="18" charset="0"/>
                  </a:rPr>
                </a:br>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025" y="1458986"/>
                <a:ext cx="4430210" cy="2800831"/>
              </a:xfrm>
              <a:prstGeom prst="rect">
                <a:avLst/>
              </a:prstGeom>
              <a:blipFill>
                <a:blip r:embed="rId4"/>
                <a:stretch>
                  <a:fillRect l="-1788" t="-1304"/>
                </a:stretch>
              </a:blipFill>
            </p:spPr>
            <p:txBody>
              <a:bodyPr/>
              <a:lstStyle/>
              <a:p>
                <a:r>
                  <a:rPr lang="en-US">
                    <a:noFill/>
                  </a:rPr>
                  <a:t> </a:t>
                </a:r>
              </a:p>
            </p:txBody>
          </p:sp>
        </mc:Fallback>
      </mc:AlternateContent>
      <p:sp>
        <p:nvSpPr>
          <p:cNvPr id="14" name="TextBox 13"/>
          <p:cNvSpPr txBox="1"/>
          <p:nvPr/>
        </p:nvSpPr>
        <p:spPr>
          <a:xfrm>
            <a:off x="771022" y="5617215"/>
            <a:ext cx="8226425" cy="430887"/>
          </a:xfrm>
          <a:prstGeom prst="rect">
            <a:avLst/>
          </a:prstGeom>
          <a:noFill/>
        </p:spPr>
        <p:txBody>
          <a:bodyPr wrap="square" rtlCol="0">
            <a:spAutoFit/>
          </a:bodyPr>
          <a:lstStyle/>
          <a:p>
            <a:endParaRPr lang="en-US" sz="2200" dirty="0" smtClean="0"/>
          </a:p>
        </p:txBody>
      </p:sp>
      <p:sp>
        <p:nvSpPr>
          <p:cNvPr id="7" name="TextBox 6"/>
          <p:cNvSpPr txBox="1"/>
          <p:nvPr/>
        </p:nvSpPr>
        <p:spPr>
          <a:xfrm>
            <a:off x="460375" y="4385893"/>
            <a:ext cx="8226425" cy="1446550"/>
          </a:xfrm>
          <a:prstGeom prst="rect">
            <a:avLst/>
          </a:prstGeom>
          <a:noFill/>
          <a:ln>
            <a:solidFill>
              <a:srgbClr val="002060"/>
            </a:solidFill>
          </a:ln>
        </p:spPr>
        <p:txBody>
          <a:bodyPr wrap="square" rtlCol="0">
            <a:spAutoFit/>
          </a:bodyPr>
          <a:lstStyle/>
          <a:p>
            <a:r>
              <a:rPr lang="en-US" sz="2200" dirty="0" smtClean="0"/>
              <a:t>If the family does not wish to split up the plots, then the best plan is to plant one 120 acre of plot of corn, two 120 acre plots of wheat, two 120 acre plots of oats, and one 25 acre plot of oats. This should yield $162,250</a:t>
            </a:r>
            <a:r>
              <a:rPr lang="en-US" sz="2200" dirty="0"/>
              <a:t> </a:t>
            </a:r>
            <a:r>
              <a:rPr lang="en-US" sz="2200" dirty="0" smtClean="0"/>
              <a:t>for the season. </a:t>
            </a:r>
            <a:endParaRPr lang="en-US" sz="2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995745" y="1468313"/>
                <a:ext cx="3691055" cy="282844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smtClean="0">
                    <a:latin typeface="+mj-lt"/>
                  </a:rPr>
                  <a:t>Variables (Step 1):</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1</m:t>
                        </m:r>
                      </m:sub>
                    </m:sSub>
                  </m:oMath>
                </a14:m>
                <a:r>
                  <a:rPr lang="en-US" sz="1800" i="1" dirty="0"/>
                  <a:t> – </a:t>
                </a:r>
                <a:r>
                  <a:rPr lang="en-US" sz="1800" dirty="0"/>
                  <a:t># of 120 acre plots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2</m:t>
                        </m:r>
                      </m:sub>
                    </m:sSub>
                  </m:oMath>
                </a14:m>
                <a:r>
                  <a:rPr lang="en-US" sz="1800" i="1" dirty="0"/>
                  <a:t> – </a:t>
                </a:r>
                <a:r>
                  <a:rPr lang="en-US" sz="1800" dirty="0"/>
                  <a:t># of 120 acre plots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3</m:t>
                        </m:r>
                      </m:sub>
                    </m:sSub>
                  </m:oMath>
                </a14:m>
                <a:r>
                  <a:rPr lang="en-US" sz="1800" i="1" dirty="0"/>
                  <a:t> – </a:t>
                </a:r>
                <a:r>
                  <a:rPr lang="en-US" sz="1800" dirty="0"/>
                  <a:t># of 120 acre plots of oats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4</m:t>
                        </m:r>
                      </m:sub>
                    </m:sSub>
                  </m:oMath>
                </a14:m>
                <a:r>
                  <a:rPr lang="en-US" sz="1800" i="1" dirty="0"/>
                  <a:t> – </a:t>
                </a:r>
                <a:r>
                  <a:rPr lang="en-US" sz="1800" dirty="0"/>
                  <a:t># of 25 acre plots of corn</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5</m:t>
                        </m:r>
                      </m:sub>
                    </m:sSub>
                  </m:oMath>
                </a14:m>
                <a:r>
                  <a:rPr lang="en-US" sz="1800" i="1" dirty="0"/>
                  <a:t> – </a:t>
                </a:r>
                <a:r>
                  <a:rPr lang="en-US" sz="1800" dirty="0"/>
                  <a:t># of 25 acre plots of wheat</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6</m:t>
                        </m:r>
                      </m:sub>
                    </m:sSub>
                  </m:oMath>
                </a14:m>
                <a:r>
                  <a:rPr lang="en-US" sz="1800" i="1" dirty="0"/>
                  <a:t> – </a:t>
                </a:r>
                <a:r>
                  <a:rPr lang="en-US" sz="1800" dirty="0"/>
                  <a:t># of 25 acre plots of oats</a:t>
                </a:r>
              </a:p>
              <a:p>
                <a:pPr marL="0" indent="0">
                  <a:buNone/>
                </a:pPr>
                <a:endParaRPr lang="en-US" sz="1800" i="1" dirty="0" smtClean="0">
                  <a:latin typeface="+mj-lt"/>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995745" y="1468313"/>
                <a:ext cx="3691055" cy="2828444"/>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11398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3430</TotalTime>
  <Words>1272</Words>
  <Application>Microsoft Office PowerPoint</Application>
  <PresentationFormat>On-screen Show (4:3)</PresentationFormat>
  <Paragraphs>367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Consolas</vt:lpstr>
      <vt:lpstr>Office Theme</vt:lpstr>
      <vt:lpstr>Integer Programming</vt:lpstr>
      <vt:lpstr>Example: Farming</vt:lpstr>
      <vt:lpstr>Step 1: Ask the question.</vt:lpstr>
      <vt:lpstr>Step 2: Select the modeling approach</vt:lpstr>
      <vt:lpstr>Step 3: Formulate the Model</vt:lpstr>
      <vt:lpstr>Step 4: Solve the Problem</vt:lpstr>
      <vt:lpstr>Example: Branch and Bound</vt:lpstr>
      <vt:lpstr>Step 4: Solve the Problem</vt:lpstr>
      <vt:lpstr>Step 5: Answer the question</vt:lpstr>
      <vt:lpstr>Comparison</vt:lpstr>
      <vt:lpstr>Comparison: Slack</vt:lpstr>
      <vt:lpstr>Farm Example: Shadow Prices</vt:lpstr>
      <vt:lpstr>Sensitivity Analysis</vt:lpstr>
      <vt:lpstr>Sensitivity: Water Increase</vt:lpstr>
      <vt:lpstr>Sensitivity: Water Increase</vt:lpstr>
      <vt:lpstr>Sensitivity: Water Decrease</vt:lpstr>
      <vt:lpstr>Sensitivity: Water Decrease</vt:lpstr>
      <vt:lpstr>Sensitivity Analysis: Plot Size</vt:lpstr>
      <vt:lpstr>Sensitivity and 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236</cp:revision>
  <dcterms:created xsi:type="dcterms:W3CDTF">2014-07-15T14:47:24Z</dcterms:created>
  <dcterms:modified xsi:type="dcterms:W3CDTF">2019-02-26T20:03:59Z</dcterms:modified>
</cp:coreProperties>
</file>