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91" r:id="rId3"/>
    <p:sldId id="322" r:id="rId4"/>
    <p:sldId id="340" r:id="rId5"/>
    <p:sldId id="341" r:id="rId6"/>
    <p:sldId id="34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480"/>
    <a:srgbClr val="21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20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8C7BC-9B65-4949-880E-EDD62E71307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572E-84CF-4A1E-A805-2F38D9E25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6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3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54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09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3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6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7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5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7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6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8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6B10-CDEB-4344-80DB-0E6AEFF2565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Integer Programming: Branch and Bound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MTH 564 – Mathematical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Integer Programming</a:t>
            </a:r>
            <a:endParaRPr lang="en-US" sz="39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31938"/>
                <a:ext cx="8229600" cy="4072449"/>
              </a:xfr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b="1" u="sng" dirty="0" smtClean="0">
                    <a:latin typeface="+mj-lt"/>
                  </a:rPr>
                  <a:t>Integer Programming</a:t>
                </a:r>
                <a:r>
                  <a:rPr lang="en-US" sz="2000" dirty="0" smtClean="0">
                    <a:latin typeface="+mj-lt"/>
                  </a:rPr>
                  <a:t> is a method to find an optimum of a linear function in a mathematical model whose feasible region is also specified by one or more linear equations.</a:t>
                </a:r>
              </a:p>
              <a:p>
                <a:pPr marL="0" indent="0">
                  <a:buNone/>
                </a:pPr>
                <a:endParaRPr lang="en-US" sz="2000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+mj-lt"/>
                  </a:rPr>
                  <a:t>The canonical form of a </a:t>
                </a:r>
                <a:r>
                  <a:rPr lang="en-US" sz="2000" i="1" dirty="0" smtClean="0">
                    <a:latin typeface="+mj-lt"/>
                  </a:rPr>
                  <a:t>pure linear programming</a:t>
                </a:r>
                <a:r>
                  <a:rPr lang="en-US" sz="2000" dirty="0" smtClean="0">
                    <a:latin typeface="+mj-lt"/>
                  </a:rPr>
                  <a:t> problem:</a:t>
                </a:r>
                <a:br>
                  <a:rPr lang="en-US" sz="2000" dirty="0" smtClean="0">
                    <a:latin typeface="+mj-lt"/>
                  </a:rPr>
                </a:br>
                <a:endParaRPr lang="en-US" sz="2000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+mj-lt"/>
                  </a:rPr>
                  <a:t>Maximize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000" b="1" dirty="0" smtClean="0">
                    <a:latin typeface="+mj-lt"/>
                  </a:rPr>
                  <a:t> </a:t>
                </a:r>
                <a:r>
                  <a:rPr lang="en-US" sz="2000" dirty="0" smtClean="0">
                    <a:latin typeface="+mj-lt"/>
                  </a:rPr>
                  <a:t>subject to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latin typeface="+mj-lt"/>
                  </a:rPr>
                  <a:t>		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US" sz="2000" b="1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000" b="1" i="0" dirty="0" smtClean="0">
                    <a:latin typeface="Cambria Math" panose="02040503050406030204" pitchFamily="18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b="1" dirty="0" smtClean="0">
                    <a:latin typeface="+mj-lt"/>
                  </a:rPr>
                  <a:t> 0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+mj-lt"/>
                  </a:rPr>
                  <a:t>	</a:t>
                </a:r>
                <a:r>
                  <a:rPr lang="en-US" sz="2000" b="1" dirty="0" smtClean="0">
                    <a:latin typeface="+mj-lt"/>
                  </a:rPr>
                  <a:t>	</a:t>
                </a:r>
                <a:r>
                  <a:rPr lang="en-US" sz="2000" b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b="1" dirty="0"/>
                  <a:t> </a:t>
                </a:r>
                <a:endParaRPr lang="en-US" sz="2000" b="1" dirty="0" smtClean="0">
                  <a:latin typeface="+mj-lt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+mj-lt"/>
                  </a:rPr>
                  <a:t>We combine </a:t>
                </a:r>
                <a:r>
                  <a:rPr lang="en-US" sz="2000" b="1" u="sng" dirty="0" smtClean="0">
                    <a:latin typeface="+mj-lt"/>
                  </a:rPr>
                  <a:t>simplex method</a:t>
                </a:r>
                <a:r>
                  <a:rPr lang="en-US" sz="2000" dirty="0" smtClean="0">
                    <a:latin typeface="+mj-lt"/>
                  </a:rPr>
                  <a:t> with an algorithmic procedure called branch and bound.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31938"/>
                <a:ext cx="8229600" cy="4072449"/>
              </a:xfrm>
              <a:blipFill>
                <a:blip r:embed="rId4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5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Branch and Bound: General Idea</a:t>
            </a:r>
            <a:endParaRPr lang="en-US" sz="39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31938"/>
                <a:ext cx="8229600" cy="4406746"/>
              </a:xfr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>
                    <a:latin typeface="+mj-lt"/>
                  </a:rPr>
                  <a:t>Procedure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sz="2000" dirty="0" smtClean="0">
                    <a:latin typeface="+mj-lt"/>
                  </a:rPr>
                  <a:t>Solve the problem as an LP problem. Is the solutions are all integers, congrats, you got really lucky and you are done now.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sz="2000" dirty="0" smtClean="0">
                    <a:latin typeface="+mj-lt"/>
                  </a:rPr>
                  <a:t>Create two new LP problems, i.e. two branches of original by</a:t>
                </a:r>
              </a:p>
              <a:p>
                <a:pPr marL="857250" lvl="1" indent="-457200">
                  <a:buFont typeface="+mj-lt"/>
                  <a:buAutoNum type="alphaLcParenR"/>
                </a:pPr>
                <a:r>
                  <a:rPr lang="en-US" sz="1600" dirty="0" smtClean="0">
                    <a:latin typeface="+mj-lt"/>
                  </a:rPr>
                  <a:t>Choose a variable whose solution is not an integer,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600" dirty="0" smtClean="0">
                  <a:latin typeface="+mj-lt"/>
                </a:endParaRPr>
              </a:p>
              <a:p>
                <a:pPr marL="857250" lvl="1" indent="-457200">
                  <a:buFont typeface="+mj-lt"/>
                  <a:buAutoNum type="alphaLcParenR"/>
                </a:pPr>
                <a:r>
                  <a:rPr lang="en-US" sz="1600" dirty="0" smtClean="0">
                    <a:latin typeface="+mj-lt"/>
                  </a:rPr>
                  <a:t>Form one branch as the original LP problem with the extra condition that</a:t>
                </a:r>
                <a:br>
                  <a:rPr lang="en-US" sz="1600" dirty="0" smtClean="0"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≤⌊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⌋</m:t>
                    </m:r>
                  </m:oMath>
                </a14:m>
                <a:endParaRPr lang="en-US" sz="1600" dirty="0" smtClean="0">
                  <a:latin typeface="+mj-lt"/>
                </a:endParaRPr>
              </a:p>
              <a:p>
                <a:pPr marL="857250" lvl="1" indent="-457200">
                  <a:buFont typeface="+mj-lt"/>
                  <a:buAutoNum type="alphaLcParenR"/>
                </a:pPr>
                <a:r>
                  <a:rPr lang="en-US" sz="1600" dirty="0"/>
                  <a:t>Form </a:t>
                </a:r>
                <a:r>
                  <a:rPr lang="en-US" sz="1600" dirty="0" smtClean="0"/>
                  <a:t>a different </a:t>
                </a:r>
                <a:r>
                  <a:rPr lang="en-US" sz="1600" dirty="0"/>
                  <a:t>branch as the original LP problem with the extra condition </a:t>
                </a:r>
                <a:r>
                  <a:rPr lang="en-US" sz="1600" dirty="0" smtClean="0"/>
                  <a:t>that</a:t>
                </a:r>
                <a:br>
                  <a:rPr lang="en-US" sz="16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⌊"/>
                        <m:endChr m:val="⌋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600" dirty="0" smtClean="0"/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sz="2000" dirty="0" smtClean="0"/>
                  <a:t>Solve the two new LP problems and choose the most promising node, i.e. one that gives us the largest possible maximum. Repeat Steps 3 and 4 until a solution is found</a:t>
                </a:r>
              </a:p>
              <a:p>
                <a:pPr marL="857250" lvl="1" indent="-457200">
                  <a:buFont typeface="+mj-lt"/>
                  <a:buAutoNum type="alphaLcParenR"/>
                </a:pPr>
                <a:r>
                  <a:rPr lang="en-US" sz="1600" dirty="0" smtClean="0"/>
                  <a:t>Note: you may have to come back to the other node (called a dangling node) if the promising node does not work out</a:t>
                </a:r>
                <a:endParaRPr lang="en-US" sz="1600" dirty="0"/>
              </a:p>
              <a:p>
                <a:pPr marL="857250" lvl="1" indent="-457200">
                  <a:buFont typeface="+mj-lt"/>
                  <a:buAutoNum type="alphaLcParenR"/>
                </a:pPr>
                <a:endParaRPr lang="en-US" sz="1600" dirty="0" smtClean="0">
                  <a:latin typeface="+mj-lt"/>
                </a:endParaRPr>
              </a:p>
              <a:p>
                <a:pPr marL="857250" lvl="1" indent="-457200">
                  <a:buFont typeface="+mj-lt"/>
                  <a:buAutoNum type="alphaLcParenR"/>
                </a:pPr>
                <a:endParaRPr lang="en-US" sz="16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31938"/>
                <a:ext cx="8229600" cy="4406746"/>
              </a:xfrm>
              <a:blipFill>
                <a:blip r:embed="rId4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6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Branch and Bound: Example</a:t>
            </a:r>
            <a:endParaRPr lang="en-US" sz="39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31938"/>
                <a:ext cx="3994727" cy="4269094"/>
              </a:xfr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u="sng" dirty="0" smtClean="0">
                    <a:latin typeface="+mj-lt"/>
                  </a:rPr>
                  <a:t>Example:</a:t>
                </a:r>
                <a:endParaRPr lang="en-US" sz="20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+mj-lt"/>
                  </a:rPr>
                  <a:t>Maximize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=7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+mj-lt"/>
                  </a:rPr>
                  <a:t>subject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≤30</m:t>
                      </m:r>
                    </m:oMath>
                  </m:oMathPara>
                </a14:m>
                <a:endParaRPr lang="en-US" sz="2000" b="0" dirty="0" smtClean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≤48</m:t>
                      </m:r>
                    </m:oMath>
                  </m:oMathPara>
                </a14:m>
                <a:endParaRPr lang="en-US" sz="2000" dirty="0" smtClean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≥0    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sz="20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31938"/>
                <a:ext cx="3994727" cy="4269094"/>
              </a:xfrm>
              <a:blipFill>
                <a:blip r:embed="rId4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862" y="1798381"/>
            <a:ext cx="3769067" cy="37371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2775" y="4824247"/>
            <a:ext cx="2845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solidFill>
                  <a:srgbClr val="00B050"/>
                </a:solidFill>
              </a:rPr>
              <a:t>Python: ipexample.py</a:t>
            </a:r>
            <a:endParaRPr lang="en-US" sz="2200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6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Example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Alternate Process 4"/>
              <p:cNvSpPr/>
              <p:nvPr/>
            </p:nvSpPr>
            <p:spPr>
              <a:xfrm>
                <a:off x="167149" y="3008675"/>
                <a:ext cx="1356852" cy="1022551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=4.41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=4.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Flowchart: Alternate Process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49" y="3008675"/>
                <a:ext cx="1356852" cy="1022551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V="1">
            <a:off x="1406013" y="2782529"/>
            <a:ext cx="668593" cy="22614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65007" y="3982066"/>
            <a:ext cx="570271" cy="1769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Flowchart: Alternate Process 17"/>
              <p:cNvSpPr/>
              <p:nvPr/>
            </p:nvSpPr>
            <p:spPr>
              <a:xfrm>
                <a:off x="2089346" y="3692015"/>
                <a:ext cx="1356852" cy="1022551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   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=4.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Flowchart: Alternate Process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346" y="3692015"/>
                <a:ext cx="1356852" cy="1022551"/>
              </a:xfrm>
              <a:prstGeom prst="flowChartAlternateProcess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Flowchart: Alternate Process 18"/>
              <p:cNvSpPr/>
              <p:nvPr/>
            </p:nvSpPr>
            <p:spPr>
              <a:xfrm>
                <a:off x="2040200" y="2266341"/>
                <a:ext cx="1356852" cy="1022551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      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67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Flowchart: Alternate Process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200" y="2266341"/>
                <a:ext cx="1356852" cy="1022551"/>
              </a:xfrm>
              <a:prstGeom prst="flowChartAlternateProcess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12152" y="4186853"/>
                <a:ext cx="705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152" y="4186853"/>
                <a:ext cx="705706" cy="276999"/>
              </a:xfrm>
              <a:prstGeom prst="rect">
                <a:avLst/>
              </a:prstGeom>
              <a:blipFill>
                <a:blip r:embed="rId7"/>
                <a:stretch>
                  <a:fillRect l="-4310" r="-775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146568" y="2559608"/>
                <a:ext cx="705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568" y="2559608"/>
                <a:ext cx="705706" cy="276999"/>
              </a:xfrm>
              <a:prstGeom prst="rect">
                <a:avLst/>
              </a:prstGeom>
              <a:blipFill>
                <a:blip r:embed="rId8"/>
                <a:stretch>
                  <a:fillRect l="-4310" r="-775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V="1">
            <a:off x="3328229" y="2089357"/>
            <a:ext cx="668593" cy="22614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367557" y="3220064"/>
            <a:ext cx="570271" cy="1769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Flowchart: Alternate Process 24"/>
          <p:cNvSpPr/>
          <p:nvPr/>
        </p:nvSpPr>
        <p:spPr>
          <a:xfrm>
            <a:off x="4001736" y="1592827"/>
            <a:ext cx="1356852" cy="1022551"/>
          </a:xfrm>
          <a:prstGeom prst="flowChartAlternateProcess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Solution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Flowchart: Alternate Process 25"/>
              <p:cNvSpPr/>
              <p:nvPr/>
            </p:nvSpPr>
            <p:spPr>
              <a:xfrm>
                <a:off x="3972238" y="2930022"/>
                <a:ext cx="1356852" cy="1022551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=5.25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Flowchart: Alternate Process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238" y="2930022"/>
                <a:ext cx="1356852" cy="1022551"/>
              </a:xfrm>
              <a:prstGeom prst="flowChartAlternateProcess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999946" y="1876266"/>
                <a:ext cx="705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946" y="1876266"/>
                <a:ext cx="705706" cy="276999"/>
              </a:xfrm>
              <a:prstGeom prst="rect">
                <a:avLst/>
              </a:prstGeom>
              <a:blipFill>
                <a:blip r:embed="rId10"/>
                <a:stretch>
                  <a:fillRect l="-5172" r="-775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024530" y="3356020"/>
                <a:ext cx="7110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530" y="3356020"/>
                <a:ext cx="711027" cy="276999"/>
              </a:xfrm>
              <a:prstGeom prst="rect">
                <a:avLst/>
              </a:prstGeom>
              <a:blipFill>
                <a:blip r:embed="rId11"/>
                <a:stretch>
                  <a:fillRect l="-4274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 flipV="1">
            <a:off x="5245527" y="2718615"/>
            <a:ext cx="668593" cy="22614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04521" y="3918152"/>
            <a:ext cx="570271" cy="1769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owchart: Alternate Process 31"/>
              <p:cNvSpPr/>
              <p:nvPr/>
            </p:nvSpPr>
            <p:spPr>
              <a:xfrm>
                <a:off x="5879714" y="2202427"/>
                <a:ext cx="1356852" cy="1022551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48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      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0      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Flowchart: Alternate Process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714" y="2202427"/>
                <a:ext cx="1356852" cy="1022551"/>
              </a:xfrm>
              <a:prstGeom prst="flowChartAlternateProcess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951666" y="4122939"/>
                <a:ext cx="705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666" y="4122939"/>
                <a:ext cx="705706" cy="276999"/>
              </a:xfrm>
              <a:prstGeom prst="rect">
                <a:avLst/>
              </a:prstGeom>
              <a:blipFill>
                <a:blip r:embed="rId13"/>
                <a:stretch>
                  <a:fillRect l="-4310" r="-775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20609" y="2595715"/>
                <a:ext cx="7264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609" y="2595715"/>
                <a:ext cx="726461" cy="276999"/>
              </a:xfrm>
              <a:prstGeom prst="rect">
                <a:avLst/>
              </a:prstGeom>
              <a:blipFill>
                <a:blip r:embed="rId14"/>
                <a:stretch>
                  <a:fillRect l="-3333" r="-583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owchart: Alternate Process 34"/>
              <p:cNvSpPr/>
              <p:nvPr/>
            </p:nvSpPr>
            <p:spPr>
              <a:xfrm>
                <a:off x="5894446" y="3593695"/>
                <a:ext cx="1356852" cy="1022551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       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2      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Flowchart: Alternate Process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446" y="3593695"/>
                <a:ext cx="1356852" cy="1022551"/>
              </a:xfrm>
              <a:prstGeom prst="flowChartAlternateProcess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450543" y="4925963"/>
            <a:ext cx="8152683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 that we get to </a:t>
            </a:r>
            <a:r>
              <a:rPr lang="en-US" i="1" dirty="0" smtClean="0"/>
              <a:t>prune </a:t>
            </a:r>
            <a:r>
              <a:rPr lang="en-US" dirty="0" smtClean="0"/>
              <a:t>a lot of branches. For example, we don’t have to check values for the entire bottom of the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can greatly reduce the total number of integer combinations we have to check.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1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/>
      <p:bldP spid="25" grpId="0" animBg="1"/>
      <p:bldP spid="26" grpId="0" animBg="1"/>
      <p:bldP spid="27" grpId="0"/>
      <p:bldP spid="28" grpId="0"/>
      <p:bldP spid="32" grpId="0" animBg="1"/>
      <p:bldP spid="33" grpId="0"/>
      <p:bldP spid="34" grpId="0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Branch and Bound</a:t>
            </a:r>
            <a:r>
              <a:rPr lang="en-US" sz="3900" smtClean="0">
                <a:solidFill>
                  <a:schemeClr val="bg1"/>
                </a:solidFill>
              </a:rPr>
              <a:t>: Pseudocode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111" y="1531938"/>
            <a:ext cx="8229600" cy="4269094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L </a:t>
            </a:r>
            <a:r>
              <a:rPr lang="en-US" sz="2000" dirty="0">
                <a:latin typeface="Consolas" panose="020B0609020204030204" pitchFamily="49" charset="0"/>
              </a:rPr>
              <a:t>={Original </a:t>
            </a:r>
            <a:r>
              <a:rPr lang="en-US" sz="2000" dirty="0" smtClean="0">
                <a:latin typeface="Consolas" panose="020B0609020204030204" pitchFamily="49" charset="0"/>
              </a:rPr>
              <a:t>LP} 					# list of nodes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max_z</a:t>
            </a:r>
            <a:r>
              <a:rPr lang="en-US" sz="2000" dirty="0" smtClean="0">
                <a:latin typeface="Consolas" panose="020B0609020204030204" pitchFamily="49" charset="0"/>
              </a:rPr>
              <a:t> = solution of original LP 		# </a:t>
            </a:r>
            <a:r>
              <a:rPr lang="en-US" sz="2000" dirty="0">
                <a:latin typeface="Consolas" panose="020B0609020204030204" pitchFamily="49" charset="0"/>
              </a:rPr>
              <a:t>current max to </a:t>
            </a:r>
            <a:r>
              <a:rPr lang="en-US" sz="2000" dirty="0" smtClean="0">
                <a:latin typeface="Consolas" panose="020B0609020204030204" pitchFamily="49" charset="0"/>
              </a:rPr>
              <a:t>problem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while </a:t>
            </a:r>
            <a:r>
              <a:rPr lang="en-US" sz="2000" dirty="0">
                <a:latin typeface="Consolas" panose="020B0609020204030204" pitchFamily="49" charset="0"/>
              </a:rPr>
              <a:t>L is not </a:t>
            </a:r>
            <a:r>
              <a:rPr lang="en-US" sz="2000" dirty="0" smtClean="0">
                <a:latin typeface="Consolas" panose="020B0609020204030204" pitchFamily="49" charset="0"/>
              </a:rPr>
              <a:t>empty: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	</a:t>
            </a:r>
            <a:r>
              <a:rPr lang="en-US" sz="2000" dirty="0" smtClean="0">
                <a:latin typeface="Consolas" panose="020B0609020204030204" pitchFamily="49" charset="0"/>
              </a:rPr>
              <a:t>node = pick </a:t>
            </a:r>
            <a:r>
              <a:rPr lang="en-US" sz="2000" dirty="0">
                <a:latin typeface="Consolas" panose="020B0609020204030204" pitchFamily="49" charset="0"/>
              </a:rPr>
              <a:t>a element from the </a:t>
            </a:r>
            <a:r>
              <a:rPr lang="en-US" sz="2000" dirty="0" smtClean="0">
                <a:latin typeface="Consolas" panose="020B0609020204030204" pitchFamily="49" charset="0"/>
              </a:rPr>
              <a:t>list and solve LP 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if node is </a:t>
            </a:r>
            <a:r>
              <a:rPr lang="en-US" sz="2000" dirty="0" smtClean="0">
                <a:latin typeface="Consolas" panose="020B0609020204030204" pitchFamily="49" charset="0"/>
              </a:rPr>
              <a:t>infeasible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do </a:t>
            </a:r>
            <a:r>
              <a:rPr lang="en-US" sz="2000" dirty="0">
                <a:latin typeface="Consolas" panose="020B0609020204030204" pitchFamily="49" charset="0"/>
              </a:rPr>
              <a:t>not branch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else if </a:t>
            </a:r>
            <a:r>
              <a:rPr lang="en-US" sz="2000" dirty="0">
                <a:latin typeface="Consolas" panose="020B0609020204030204" pitchFamily="49" charset="0"/>
              </a:rPr>
              <a:t>the node solution are all </a:t>
            </a:r>
            <a:r>
              <a:rPr lang="en-US" sz="2000" dirty="0" smtClean="0">
                <a:latin typeface="Consolas" panose="020B0609020204030204" pitchFamily="49" charset="0"/>
              </a:rPr>
              <a:t>integers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do </a:t>
            </a:r>
            <a:r>
              <a:rPr lang="en-US" sz="2000" dirty="0">
                <a:latin typeface="Consolas" panose="020B0609020204030204" pitchFamily="49" charset="0"/>
              </a:rPr>
              <a:t>not branch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compare to the best solution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update the best integer solution if this is better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else if node solution are </a:t>
            </a:r>
            <a:r>
              <a:rPr lang="en-US" sz="2000" dirty="0">
                <a:latin typeface="Consolas" panose="020B0609020204030204" pitchFamily="49" charset="0"/>
              </a:rPr>
              <a:t>not </a:t>
            </a:r>
            <a:r>
              <a:rPr lang="en-US" sz="2000" dirty="0" smtClean="0">
                <a:latin typeface="Consolas" panose="020B0609020204030204" pitchFamily="49" charset="0"/>
              </a:rPr>
              <a:t>all </a:t>
            </a:r>
            <a:r>
              <a:rPr lang="en-US" sz="2000" dirty="0">
                <a:latin typeface="Consolas" panose="020B0609020204030204" pitchFamily="49" charset="0"/>
              </a:rPr>
              <a:t>integral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if the objective value is worse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	 do not branch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else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 	create two new branches and add to the </a:t>
            </a:r>
            <a:r>
              <a:rPr lang="en-US" sz="2000" dirty="0" smtClean="0">
                <a:latin typeface="Consolas" panose="020B0609020204030204" pitchFamily="49" charset="0"/>
              </a:rPr>
              <a:t>list L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Return </a:t>
            </a:r>
            <a:r>
              <a:rPr lang="en-US" sz="2000" dirty="0">
                <a:latin typeface="Consolas" panose="020B0609020204030204" pitchFamily="49" charset="0"/>
              </a:rPr>
              <a:t>the best integer solution.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3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3559</TotalTime>
  <Words>186</Words>
  <Application>Microsoft Office PowerPoint</Application>
  <PresentationFormat>On-screen Show (4:3)</PresentationFormat>
  <Paragraphs>81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Consolas</vt:lpstr>
      <vt:lpstr>Office Theme</vt:lpstr>
      <vt:lpstr>Integer Programming: Branch and Bound</vt:lpstr>
      <vt:lpstr>Integer Programming</vt:lpstr>
      <vt:lpstr>Branch and Bound: General Idea</vt:lpstr>
      <vt:lpstr>Branch and Bound: Example</vt:lpstr>
      <vt:lpstr>Example</vt:lpstr>
      <vt:lpstr>Branch and Bound: Pseudocode</vt:lpstr>
    </vt:vector>
  </TitlesOfParts>
  <Company>SFASU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becneljj@sfasu.edu</dc:creator>
  <cp:lastModifiedBy>Jeremy Becnel</cp:lastModifiedBy>
  <cp:revision>229</cp:revision>
  <dcterms:created xsi:type="dcterms:W3CDTF">2014-07-15T14:47:24Z</dcterms:created>
  <dcterms:modified xsi:type="dcterms:W3CDTF">2019-02-26T20:04:52Z</dcterms:modified>
</cp:coreProperties>
</file>