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88" r:id="rId3"/>
    <p:sldId id="321" r:id="rId4"/>
    <p:sldId id="320" r:id="rId5"/>
    <p:sldId id="322" r:id="rId6"/>
    <p:sldId id="291" r:id="rId7"/>
    <p:sldId id="323" r:id="rId8"/>
    <p:sldId id="303" r:id="rId9"/>
    <p:sldId id="324" r:id="rId10"/>
    <p:sldId id="325" r:id="rId11"/>
    <p:sldId id="304" r:id="rId12"/>
    <p:sldId id="326" r:id="rId13"/>
    <p:sldId id="327" r:id="rId14"/>
    <p:sldId id="328" r:id="rId15"/>
    <p:sldId id="306" r:id="rId16"/>
    <p:sldId id="31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88"/>
            <p14:sldId id="321"/>
            <p14:sldId id="320"/>
            <p14:sldId id="322"/>
            <p14:sldId id="291"/>
            <p14:sldId id="323"/>
            <p14:sldId id="303"/>
            <p14:sldId id="324"/>
            <p14:sldId id="325"/>
            <p14:sldId id="304"/>
            <p14:sldId id="326"/>
            <p14:sldId id="327"/>
            <p14:sldId id="328"/>
            <p14:sldId id="306"/>
            <p14:sldId id="3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660"/>
  </p:normalViewPr>
  <p:slideViewPr>
    <p:cSldViewPr snapToGrid="0" snapToObjects="1">
      <p:cViewPr varScale="1">
        <p:scale>
          <a:sx n="124" d="100"/>
          <a:sy n="124" d="100"/>
        </p:scale>
        <p:origin x="204" y="12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95021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69773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409456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757367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96999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275339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83579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1663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422636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091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bg1"/>
                </a:solidFill>
              </a:rPr>
              <a:t>Dynamic Models</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 name="TextBox 2"/>
              <p:cNvSpPr txBox="1"/>
              <p:nvPr/>
            </p:nvSpPr>
            <p:spPr>
              <a:xfrm>
                <a:off x="457200" y="1487982"/>
                <a:ext cx="8229600" cy="2374111"/>
              </a:xfrm>
              <a:prstGeom prst="rect">
                <a:avLst/>
              </a:prstGeom>
              <a:solidFill>
                <a:schemeClr val="bg1"/>
              </a:solidFill>
              <a:ln>
                <a:solidFill>
                  <a:srgbClr val="002060"/>
                </a:solidFill>
              </a:ln>
            </p:spPr>
            <p:txBody>
              <a:bodyPr wrap="square" rtlCol="0">
                <a:spAutoFit/>
              </a:bodyPr>
              <a:lstStyle/>
              <a:p>
                <a:r>
                  <a:rPr lang="en-US" dirty="0" smtClean="0"/>
                  <a:t>From step 2 we have the following:</a:t>
                </a: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𝑑𝐻</m:t>
                          </m:r>
                        </m:num>
                        <m:den>
                          <m:r>
                            <a:rPr lang="en-US" b="0" i="1" smtClean="0">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𝑆𝐻</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𝑆</m:t>
                          </m:r>
                        </m:num>
                        <m:den>
                          <m:r>
                            <a:rPr lang="en-US" b="0" i="1" smtClean="0">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𝑆𝐻</m:t>
                      </m:r>
                    </m:oMath>
                  </m:oMathPara>
                </a14:m>
                <a:endParaRPr lang="en-US" dirty="0" smtClean="0"/>
              </a:p>
              <a:p>
                <a:endParaRPr lang="en-US" dirty="0" smtClean="0"/>
              </a:p>
              <a:p>
                <a:r>
                  <a:rPr lang="en-US" dirty="0" smtClean="0"/>
                  <a:t>We will model this problem as a dynamic model in a steady state and attempt to solve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𝑑𝐻</m:t>
                        </m:r>
                      </m:num>
                      <m:den>
                        <m:r>
                          <a:rPr lang="en-US" i="1">
                            <a:latin typeface="Cambria Math" panose="02040503050406030204" pitchFamily="18" charset="0"/>
                          </a:rPr>
                          <m:t>𝑑𝑡</m:t>
                        </m:r>
                      </m:den>
                    </m:f>
                    <m:r>
                      <a:rPr lang="en-US" b="0" i="1" smtClean="0">
                        <a:latin typeface="Cambria Math" panose="02040503050406030204" pitchFamily="18" charset="0"/>
                      </a:rPr>
                      <m:t>=0</m:t>
                    </m:r>
                  </m:oMath>
                </a14:m>
                <a:r>
                  <a:rPr lang="en-US" dirty="0" smtClean="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𝑆</m:t>
                        </m:r>
                      </m:num>
                      <m:den>
                        <m:r>
                          <a:rPr lang="en-US" i="1">
                            <a:latin typeface="Cambria Math" panose="02040503050406030204" pitchFamily="18" charset="0"/>
                          </a:rPr>
                          <m:t>𝑑𝑡</m:t>
                        </m:r>
                      </m:den>
                    </m:f>
                    <m:r>
                      <a:rPr lang="en-US" i="1">
                        <a:latin typeface="Cambria Math" panose="02040503050406030204" pitchFamily="18" charset="0"/>
                      </a:rPr>
                      <m:t>=0</m:t>
                    </m:r>
                  </m:oMath>
                </a14:m>
                <a:r>
                  <a:rPr lang="en-US" dirty="0" smtClean="0"/>
                  <a:t>.</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457200" y="1487982"/>
                <a:ext cx="8229600" cy="2374111"/>
              </a:xfrm>
              <a:prstGeom prst="rect">
                <a:avLst/>
              </a:prstGeom>
              <a:blipFill>
                <a:blip r:embed="rId4"/>
                <a:stretch>
                  <a:fillRect l="-518" t="-1020" r="-370" b="-510"/>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4010492"/>
                <a:ext cx="8229600" cy="2038250"/>
              </a:xfrm>
              <a:prstGeom prst="rect">
                <a:avLst/>
              </a:prstGeom>
              <a:solidFill>
                <a:schemeClr val="bg1"/>
              </a:solidFill>
              <a:ln>
                <a:solidFill>
                  <a:srgbClr val="002060"/>
                </a:solidFill>
              </a:ln>
            </p:spPr>
            <p:txBody>
              <a:bodyPr wrap="square" rtlCol="0">
                <a:spAutoFit/>
              </a:bodyPr>
              <a:lstStyle/>
              <a:p>
                <a:r>
                  <a:rPr lang="en-US" dirty="0" smtClean="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𝐻</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𝑆</m:t>
                    </m:r>
                  </m:oMath>
                </a14:m>
                <a:r>
                  <a:rPr lang="en-US" dirty="0" smtClean="0"/>
                  <a:t> denote our two state variables, defined on the state space</a:t>
                </a:r>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smtClean="0"/>
                  <a:t>.</a:t>
                </a:r>
              </a:p>
              <a:p>
                <a:r>
                  <a:rPr lang="en-US" dirty="0" smtClean="0"/>
                  <a:t>The steady state equations are</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smtClean="0"/>
              </a:p>
              <a:p>
                <a:endParaRPr lang="en-US" dirty="0" smtClean="0"/>
              </a:p>
              <a:p>
                <a:r>
                  <a:rPr lang="en-US" dirty="0" smtClean="0"/>
                  <a:t>We are interested in solutions of this system of equations that lie in the state space.</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0375" y="4010492"/>
                <a:ext cx="8229600" cy="2038250"/>
              </a:xfrm>
              <a:prstGeom prst="rect">
                <a:avLst/>
              </a:prstGeom>
              <a:blipFill>
                <a:blip r:embed="rId5"/>
                <a:stretch>
                  <a:fillRect l="-592" t="-1488" b="-3571"/>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426464"/>
            <a:ext cx="8226425" cy="646331"/>
          </a:xfrm>
          <a:prstGeom prst="rect">
            <a:avLst/>
          </a:prstGeom>
          <a:noFill/>
        </p:spPr>
        <p:txBody>
          <a:bodyPr wrap="square" rtlCol="0">
            <a:spAutoFit/>
          </a:bodyPr>
          <a:lstStyle/>
          <a:p>
            <a:r>
              <a:rPr lang="en-US" dirty="0" smtClean="0"/>
              <a:t>Solving these equations either by hand or using </a:t>
            </a:r>
            <a:r>
              <a:rPr lang="en-US" dirty="0" smtClean="0">
                <a:solidFill>
                  <a:srgbClr val="0070C0"/>
                </a:solidFill>
                <a:latin typeface="Consolas" panose="020B0609020204030204" pitchFamily="49" charset="0"/>
              </a:rPr>
              <a:t>solve</a:t>
            </a:r>
            <a:r>
              <a:rPr lang="en-US" dirty="0" smtClean="0"/>
              <a:t> function in </a:t>
            </a:r>
            <a:r>
              <a:rPr lang="en-US" dirty="0" err="1" smtClean="0">
                <a:solidFill>
                  <a:srgbClr val="0070C0"/>
                </a:solidFill>
                <a:latin typeface="Consolas" panose="020B0609020204030204" pitchFamily="49" charset="0"/>
              </a:rPr>
              <a:t>sympy</a:t>
            </a:r>
            <a:r>
              <a:rPr lang="en-US" dirty="0" smtClean="0"/>
              <a:t> we get the following solutions:</a:t>
            </a:r>
          </a:p>
        </p:txBody>
      </p:sp>
      <mc:AlternateContent xmlns:mc="http://schemas.openxmlformats.org/markup-compatibility/2006" xmlns:a14="http://schemas.microsoft.com/office/drawing/2010/main">
        <mc:Choice Requires="a14">
          <p:sp>
            <p:nvSpPr>
              <p:cNvPr id="14" name="TextBox 13"/>
              <p:cNvSpPr txBox="1"/>
              <p:nvPr/>
            </p:nvSpPr>
            <p:spPr>
              <a:xfrm>
                <a:off x="454025" y="3110180"/>
                <a:ext cx="3979661" cy="31538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0,0</m:t>
                          </m:r>
                        </m:e>
                      </m:d>
                    </m:oMath>
                  </m:oMathPara>
                </a14:m>
                <a:endParaRPr lang="en-US" b="0" dirty="0" smtClean="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e>
                      </m:d>
                    </m:oMath>
                  </m:oMathPara>
                </a14:m>
                <a:endParaRPr lang="en-US" b="0" dirty="0" smtClean="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den>
                          </m:f>
                          <m:r>
                            <a:rPr lang="en-US" b="0" i="1" smtClean="0">
                              <a:latin typeface="Cambria Math" panose="02040503050406030204" pitchFamily="18" charset="0"/>
                            </a:rPr>
                            <m:t>,0</m:t>
                          </m:r>
                        </m:e>
                      </m:d>
                    </m:oMath>
                  </m:oMathPara>
                </a14:m>
                <a:endParaRPr lang="en-US" b="0" dirty="0" smtClean="0"/>
              </a:p>
              <a:p>
                <a:r>
                  <a:rPr lang="en-US" b="0" dirty="0" smtClean="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r>
                      <a:rPr lang="en-US" b="0" i="1" smtClean="0">
                        <a:latin typeface="Cambria Math" panose="02040503050406030204" pitchFamily="18" charset="0"/>
                      </a:rPr>
                      <m:t>)</m:t>
                    </m:r>
                  </m:oMath>
                </a14:m>
                <a:r>
                  <a:rPr lang="en-US" dirty="0" smtClean="0"/>
                  <a:t>*</a:t>
                </a:r>
              </a:p>
              <a:p>
                <a:endParaRPr lang="en-US" dirty="0"/>
              </a:p>
              <a:p>
                <a:r>
                  <a:rPr lang="en-US" dirty="0" smtClean="0"/>
                  <a:t>If the two lines do not cross, then there are 3 solutions and the trees cannot exist together.</a:t>
                </a:r>
              </a:p>
            </p:txBody>
          </p:sp>
        </mc:Choice>
        <mc:Fallback xmlns="">
          <p:sp>
            <p:nvSpPr>
              <p:cNvPr id="14" name="TextBox 13"/>
              <p:cNvSpPr txBox="1">
                <a:spLocks noRot="1" noChangeAspect="1" noMove="1" noResize="1" noEditPoints="1" noAdjustHandles="1" noChangeArrowheads="1" noChangeShapeType="1" noTextEdit="1"/>
              </p:cNvSpPr>
              <p:nvPr/>
            </p:nvSpPr>
            <p:spPr>
              <a:xfrm>
                <a:off x="454025" y="3110180"/>
                <a:ext cx="3979661" cy="3153812"/>
              </a:xfrm>
              <a:prstGeom prst="rect">
                <a:avLst/>
              </a:prstGeom>
              <a:blipFill>
                <a:blip r:embed="rId4"/>
                <a:stretch>
                  <a:fillRect l="-1225" b="-1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954749"/>
              </a:xfrm>
              <a:prstGeom prst="rect">
                <a:avLst/>
              </a:prstGeom>
              <a:noFill/>
            </p:spPr>
            <p:txBody>
              <a:bodyPr wrap="square" rtlCol="0">
                <a:spAutoFit/>
              </a:bodyPr>
              <a:lstStyle/>
              <a:p>
                <a:r>
                  <a:rPr lang="en-US" dirty="0" smtClean="0"/>
                  <a:t>We solve the following equations on the state space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a14:m>
                <a:r>
                  <a:rPr lang="en-US" dirty="0"/>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954749"/>
              </a:xfrm>
              <a:prstGeom prst="rect">
                <a:avLst/>
              </a:prstGeom>
              <a:blipFill>
                <a:blip r:embed="rId5"/>
                <a:stretch>
                  <a:fillRect l="-593" t="-3185" b="-2548"/>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4568825" y="2889115"/>
            <a:ext cx="4433967" cy="3076105"/>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707139" y="2853492"/>
                <a:ext cx="3979661" cy="2186111"/>
              </a:xfrm>
              <a:prstGeom prst="rect">
                <a:avLst/>
              </a:prstGeom>
              <a:noFill/>
            </p:spPr>
            <p:txBody>
              <a:bodyPr wrap="square" rtlCol="0">
                <a:spAutoFit/>
              </a:bodyPr>
              <a:lstStyle/>
              <a:p>
                <a:r>
                  <a:rPr lang="en-US" b="0" dirty="0" smtClean="0"/>
                  <a:t>Under what conditions is the equilibrium in the state space. That is, when is </a:t>
                </a:r>
              </a:p>
              <a:p>
                <a:r>
                  <a:rPr lang="en-US" b="0" dirty="0" smtClean="0"/>
                  <a:t>		</a:t>
                </a:r>
                <a14:m>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&gt;0</m:t>
                    </m:r>
                  </m:oMath>
                </a14:m>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r>
                      <a:rPr lang="en-US" b="0" i="1" smtClean="0">
                        <a:latin typeface="Cambria Math" panose="02040503050406030204" pitchFamily="18" charset="0"/>
                      </a:rPr>
                      <m:t>&gt;0</m:t>
                    </m:r>
                  </m:oMath>
                </a14:m>
                <a:endParaRPr lang="en-US" dirty="0" smtClean="0"/>
              </a:p>
              <a:p>
                <a:endParaRPr lang="en-US" dirty="0"/>
              </a:p>
              <a:p>
                <a:r>
                  <a:rPr lang="en-US" dirty="0" smtClean="0"/>
                  <a:t>Let’s examine these inequalities more closely.</a:t>
                </a:r>
              </a:p>
            </p:txBody>
          </p:sp>
        </mc:Choice>
        <mc:Fallback xmlns="">
          <p:sp>
            <p:nvSpPr>
              <p:cNvPr id="14" name="TextBox 13"/>
              <p:cNvSpPr txBox="1">
                <a:spLocks noRot="1" noChangeAspect="1" noMove="1" noResize="1" noEditPoints="1" noAdjustHandles="1" noChangeArrowheads="1" noChangeShapeType="1" noTextEdit="1"/>
              </p:cNvSpPr>
              <p:nvPr/>
            </p:nvSpPr>
            <p:spPr>
              <a:xfrm>
                <a:off x="4707139" y="2853492"/>
                <a:ext cx="3979661" cy="2186111"/>
              </a:xfrm>
              <a:prstGeom prst="rect">
                <a:avLst/>
              </a:prstGeom>
              <a:blipFill>
                <a:blip r:embed="rId4"/>
                <a:stretch>
                  <a:fillRect l="-1225" t="-1393" b="-33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1207254"/>
              </a:xfrm>
              <a:prstGeom prst="rect">
                <a:avLst/>
              </a:prstGeom>
              <a:noFill/>
            </p:spPr>
            <p:txBody>
              <a:bodyPr wrap="square" rtlCol="0">
                <a:spAutoFit/>
              </a:bodyPr>
              <a:lstStyle/>
              <a:p>
                <a:r>
                  <a:rPr lang="en-US" dirty="0" smtClean="0"/>
                  <a:t>After solving the equations on the state space</a:t>
                </a: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smtClean="0"/>
              </a:p>
              <a:p>
                <a:r>
                  <a:rPr lang="en-US" dirty="0" smtClean="0"/>
                  <a:t>we found only one solution where the trees coexist:</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1207254"/>
              </a:xfrm>
              <a:prstGeom prst="rect">
                <a:avLst/>
              </a:prstGeom>
              <a:blipFill>
                <a:blip r:embed="rId5"/>
                <a:stretch>
                  <a:fillRect l="-593" t="-2525" b="-7071"/>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155575" y="3033536"/>
            <a:ext cx="4433967" cy="307610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436303" y="4233990"/>
                <a:ext cx="2252033" cy="52411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r>
                      <a:rPr lang="en-US" b="0" i="1" smtClean="0">
                        <a:latin typeface="Cambria Math" panose="02040503050406030204" pitchFamily="18" charset="0"/>
                      </a:rPr>
                      <m:t>)</m:t>
                    </m:r>
                  </m:oMath>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1436303" y="4233990"/>
                <a:ext cx="2252033" cy="524118"/>
              </a:xfrm>
              <a:prstGeom prst="rect">
                <a:avLst/>
              </a:prstGeom>
              <a:blipFill>
                <a:blip r:embed="rId7"/>
                <a:stretch>
                  <a:fillRect l="-813" b="-1163"/>
                </a:stretch>
              </a:blipFill>
            </p:spPr>
            <p:txBody>
              <a:bodyPr/>
              <a:lstStyle/>
              <a:p>
                <a:r>
                  <a:rPr lang="en-US">
                    <a:noFill/>
                  </a:rPr>
                  <a:t> </a:t>
                </a:r>
              </a:p>
            </p:txBody>
          </p:sp>
        </mc:Fallback>
      </mc:AlternateContent>
    </p:spTree>
    <p:extLst>
      <p:ext uri="{BB962C8B-B14F-4D97-AF65-F5344CB8AC3E}">
        <p14:creationId xmlns:p14="http://schemas.microsoft.com/office/powerpoint/2010/main" val="7582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1531938"/>
                <a:ext cx="8226425" cy="5082545"/>
              </a:xfrm>
              <a:prstGeom prst="rect">
                <a:avLst/>
              </a:prstGeom>
              <a:noFill/>
            </p:spPr>
            <p:txBody>
              <a:bodyPr wrap="square" rtlCol="0">
                <a:spAutoFit/>
              </a:bodyPr>
              <a:lstStyle/>
              <a:p>
                <a:r>
                  <a:rPr lang="en-US" b="0" dirty="0" smtClean="0"/>
                  <a:t>Under what conditions is the equilibrium in the state space. That is, when is </a:t>
                </a:r>
              </a:p>
              <a:p>
                <a:r>
                  <a:rPr lang="en-US" b="0" dirty="0" smtClean="0"/>
                  <a:t>		</a:t>
                </a:r>
                <a14:m>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&gt;0</m:t>
                    </m:r>
                  </m:oMath>
                </a14:m>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r>
                      <a:rPr lang="en-US" b="0" i="1" smtClean="0">
                        <a:latin typeface="Cambria Math" panose="02040503050406030204" pitchFamily="18" charset="0"/>
                      </a:rPr>
                      <m:t>&gt;0</m:t>
                    </m:r>
                  </m:oMath>
                </a14:m>
                <a:endParaRPr lang="en-US" dirty="0" smtClean="0"/>
              </a:p>
              <a:p>
                <a:endParaRPr lang="en-US" dirty="0" smtClean="0"/>
              </a:p>
              <a:p>
                <a:pPr marL="285750" indent="-285750">
                  <a:buFont typeface="Arial" panose="020B0604020202020204" pitchFamily="34" charset="0"/>
                  <a:buChar char="•"/>
                </a:pPr>
                <a:r>
                  <a:rPr lang="en-US" dirty="0" smtClean="0"/>
                  <a:t>It is reasonable to assume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oMath>
                </a14:m>
                <a:r>
                  <a:rPr lang="en-US" dirty="0" smtClean="0"/>
                  <a:t>. The competition between members of the same species should be stronger than the competition between different species. </a:t>
                </a:r>
              </a:p>
              <a:p>
                <a:pPr marL="742950" lvl="1" indent="-285750">
                  <a:buFont typeface="Calibri" panose="020F0502020204030204" pitchFamily="34" charset="0"/>
                  <a:buChar char="−"/>
                </a:pPr>
                <a:r>
                  <a:rPr lang="en-US" dirty="0" smtClean="0"/>
                  <a:t>From this we get that the denominator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b="0" i="1" smtClean="0">
                        <a:latin typeface="Cambria Math" panose="02040503050406030204" pitchFamily="18" charset="0"/>
                      </a:rPr>
                      <m:t>&gt;0</m:t>
                    </m:r>
                  </m:oMath>
                </a14:m>
                <a:r>
                  <a:rPr lang="en-US" dirty="0" smtClean="0"/>
                  <a:t>.</a:t>
                </a:r>
                <a:br>
                  <a:rPr lang="en-US" dirty="0" smtClean="0"/>
                </a:br>
                <a:endParaRPr lang="en-US" dirty="0" smtClean="0"/>
              </a:p>
              <a:p>
                <a:pPr marL="285750" indent="-285750">
                  <a:buFont typeface="Arial" panose="020B0604020202020204" pitchFamily="34" charset="0"/>
                  <a:buChar char="•"/>
                </a:pPr>
                <a:r>
                  <a:rPr lang="en-US" dirty="0" smtClean="0"/>
                  <a:t>For the numerator we must have </a:t>
                </a:r>
                <a:br>
                  <a:rPr lang="en-US" dirty="0" smtClean="0"/>
                </a:b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rPr>
                      <m:t>&gt;0</m:t>
                    </m:r>
                  </m:oMath>
                </a14:m>
                <a:r>
                  <a:rPr lang="en-US" dirty="0" smtClean="0"/>
                  <a:t>	</a:t>
                </a:r>
                <a:br>
                  <a:rPr lang="en-US" dirty="0" smtClean="0"/>
                </a:b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b="0" i="1" smtClean="0">
                        <a:latin typeface="Cambria Math" panose="02040503050406030204" pitchFamily="18" charset="0"/>
                      </a:rPr>
                      <m:t>&gt;0</m:t>
                    </m:r>
                  </m:oMath>
                </a14:m>
                <a:r>
                  <a:rPr lang="en-US" dirty="0" smtClean="0"/>
                  <a:t/>
                </a:r>
                <a:br>
                  <a:rPr lang="en-US" dirty="0" smtClean="0"/>
                </a:br>
                <a:r>
                  <a:rPr lang="en-US" dirty="0" smtClean="0"/>
                  <a:t>which is equivalent to </a:t>
                </a:r>
                <a:br>
                  <a:rPr lang="en-US" dirty="0" smtClean="0"/>
                </a:b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&lt;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oMath>
                </a14:m>
                <a:r>
                  <a:rPr lang="en-US" dirty="0" smtClean="0"/>
                  <a:t> and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smtClean="0"/>
                  <a:t/>
                </a:r>
                <a:br>
                  <a:rPr lang="en-US" dirty="0" smtClean="0"/>
                </a:br>
                <a:endParaRPr lang="en-US" dirty="0" smtClean="0"/>
              </a:p>
              <a:p>
                <a:pPr marL="285750" indent="-285750">
                  <a:buFont typeface="Arial" panose="020B0604020202020204" pitchFamily="34" charset="0"/>
                  <a:buChar char="•"/>
                </a:pPr>
                <a:r>
                  <a:rPr lang="en-US" dirty="0" smtClean="0"/>
                  <a:t>The above is represented on the axis</a:t>
                </a:r>
                <a:br>
                  <a:rPr lang="en-US" dirty="0" smtClean="0"/>
                </a:br>
                <a:r>
                  <a:rPr lang="en-US" dirty="0" smtClean="0"/>
                  <a:t>on the figure.</a:t>
                </a:r>
              </a:p>
              <a:p>
                <a:pPr marL="285750" indent="-285750">
                  <a:buFont typeface="Arial" panose="020B0604020202020204" pitchFamily="34" charset="0"/>
                  <a:buChar char="•"/>
                </a:pP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60375" y="1531938"/>
                <a:ext cx="8226425" cy="5082545"/>
              </a:xfrm>
              <a:prstGeom prst="rect">
                <a:avLst/>
              </a:prstGeom>
              <a:blipFill>
                <a:blip r:embed="rId4"/>
                <a:stretch>
                  <a:fillRect l="-667" t="-600"/>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4589542" y="3781895"/>
            <a:ext cx="4433967" cy="307610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5870270" y="4982349"/>
                <a:ext cx="2252033" cy="52411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r>
                      <a:rPr lang="en-US" b="0" i="1" smtClean="0">
                        <a:latin typeface="Cambria Math" panose="02040503050406030204" pitchFamily="18" charset="0"/>
                      </a:rPr>
                      <m:t>)</m:t>
                    </m:r>
                  </m:oMath>
                </a14:m>
                <a:endParaRPr lang="en-US"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5870270" y="4982349"/>
                <a:ext cx="2252033" cy="524118"/>
              </a:xfrm>
              <a:prstGeom prst="rect">
                <a:avLst/>
              </a:prstGeom>
              <a:blipFill>
                <a:blip r:embed="rId6"/>
                <a:stretch>
                  <a:fillRect l="-813" b="-1163"/>
                </a:stretch>
              </a:blipFill>
            </p:spPr>
            <p:txBody>
              <a:bodyPr/>
              <a:lstStyle/>
              <a:p>
                <a:r>
                  <a:rPr lang="en-US">
                    <a:noFill/>
                  </a:rPr>
                  <a:t> </a:t>
                </a:r>
              </a:p>
            </p:txBody>
          </p:sp>
        </mc:Fallback>
      </mc:AlternateContent>
    </p:spTree>
    <p:extLst>
      <p:ext uri="{BB962C8B-B14F-4D97-AF65-F5344CB8AC3E}">
        <p14:creationId xmlns:p14="http://schemas.microsoft.com/office/powerpoint/2010/main" val="389113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522205"/>
                <a:ext cx="8229600" cy="4757713"/>
              </a:xfrm>
              <a:prstGeom prst="rect">
                <a:avLst/>
              </a:prstGeom>
              <a:noFill/>
            </p:spPr>
            <p:txBody>
              <a:bodyPr wrap="square" rtlCol="0">
                <a:spAutoFit/>
              </a:bodyPr>
              <a:lstStyle/>
              <a:p>
                <a:r>
                  <a:rPr lang="en-US" dirty="0" smtClean="0"/>
                  <a:t>In Step 4 we learned that </a:t>
                </a:r>
                <a:r>
                  <a:rPr lang="en-US" dirty="0"/>
                  <a:t>the </a:t>
                </a:r>
                <a:r>
                  <a:rPr lang="en-US" dirty="0" smtClean="0"/>
                  <a:t>two species can coexist if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en>
                    </m:f>
                  </m:oMath>
                </a14:m>
                <a:r>
                  <a:rPr lang="en-US" dirty="0"/>
                  <a:t> </a:t>
                </a:r>
                <a:r>
                  <a:rPr lang="en-US" dirty="0" smtClean="0"/>
                  <a:t>	and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oMath>
                </a14:m>
                <a:endParaRPr lang="en-US" dirty="0" smtClean="0"/>
              </a:p>
              <a:p>
                <a:endParaRPr lang="en-US" dirty="0"/>
              </a:p>
              <a:p>
                <a:pPr marL="285750" indent="-285750">
                  <a:buFont typeface="Arial" panose="020B0604020202020204" pitchFamily="34" charset="0"/>
                  <a:buChar char="•"/>
                </a:pPr>
                <a:r>
                  <a:rPr lang="en-US" dirty="0" smtClean="0"/>
                  <a:t>We know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𝑎</m:t>
                        </m:r>
                      </m:den>
                    </m:f>
                  </m:oMath>
                </a14:m>
                <a:r>
                  <a:rPr lang="en-US" dirty="0" smtClean="0"/>
                  <a:t> represents the equilibrium population level (carrying capacity) in the absence of competition between species.</a:t>
                </a:r>
              </a:p>
              <a:p>
                <a:pPr marL="285750" indent="-285750">
                  <a:buFont typeface="Arial" panose="020B0604020202020204" pitchFamily="34" charset="0"/>
                  <a:buChar char="•"/>
                </a:pPr>
                <a:r>
                  <a:rPr lang="en-US" dirty="0" smtClean="0"/>
                  <a:t>What about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b="0" i="1" smtClean="0">
                            <a:latin typeface="Cambria Math" panose="02040503050406030204" pitchFamily="18" charset="0"/>
                          </a:rPr>
                          <m:t>𝑏</m:t>
                        </m:r>
                      </m:den>
                    </m:f>
                  </m:oMath>
                </a14:m>
                <a:r>
                  <a:rPr lang="en-US" dirty="0" smtClean="0"/>
                  <a:t>?</a:t>
                </a:r>
              </a:p>
              <a:p>
                <a:pPr marL="742950" lvl="1" indent="-285750">
                  <a:buFontTx/>
                  <a:buChar char="−"/>
                </a:pPr>
                <a:r>
                  <a:rPr lang="en-US" dirty="0" smtClean="0"/>
                  <a:t>If we neglect competition within a population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then we have the growth rates are simply</a:t>
                </a:r>
                <a:br>
                  <a:rPr lang="en-US" dirty="0" smtClean="0"/>
                </a:br>
                <a14:m>
                  <m:oMath xmlns:m="http://schemas.openxmlformats.org/officeDocument/2006/math">
                    <m:sSub>
                      <m:sSubPr>
                        <m:ctrlPr>
                          <a:rPr lang="en-US" i="1">
                            <a:latin typeface="Cambria Math" panose="02040503050406030204" pitchFamily="18" charset="0"/>
                          </a:rPr>
                        </m:ctrlPr>
                      </m:sSubPr>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oMath>
                </a14:m>
                <a:r>
                  <a:rPr lang="en-US" i="1" dirty="0" smtClean="0">
                    <a:latin typeface="Cambria Math" panose="02040503050406030204" pitchFamily="18" charset="0"/>
                  </a:rPr>
                  <a:t/>
                </a:r>
                <a:br>
                  <a:rPr lang="en-US" i="1" dirty="0" smtClean="0">
                    <a:latin typeface="Cambria Math" panose="02040503050406030204" pitchFamily="18" charset="0"/>
                  </a:rPr>
                </a:b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oMath>
                </a14:m>
                <a:endParaRPr lang="en-US" dirty="0"/>
              </a:p>
              <a:p>
                <a:pPr marL="742950" lvl="1" indent="-285750">
                  <a:buFontTx/>
                  <a:buChar char="−"/>
                </a:pPr>
                <a:r>
                  <a:rPr lang="en-US" dirty="0" smtClean="0"/>
                  <a:t>The ratio </a:t>
                </a:r>
                <a14:m>
                  <m:oMath xmlns:m="http://schemas.openxmlformats.org/officeDocument/2006/math">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den>
                    </m:f>
                  </m:oMath>
                </a14:m>
                <a:r>
                  <a:rPr lang="en-US" dirty="0" smtClean="0"/>
                  <a:t> represents the level of population 2 necessary to stop the growth for population 1.</a:t>
                </a:r>
              </a:p>
              <a:p>
                <a:pPr marL="742950" lvl="1" indent="-285750">
                  <a:buFontTx/>
                  <a:buChar char="−"/>
                </a:pPr>
                <a:r>
                  <a:rPr lang="en-US" dirty="0"/>
                  <a:t>The ratio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a:t> represents the level of population </a:t>
                </a:r>
                <a:r>
                  <a:rPr lang="en-US" dirty="0" smtClean="0"/>
                  <a:t>1 </a:t>
                </a:r>
                <a:r>
                  <a:rPr lang="en-US" dirty="0"/>
                  <a:t>necessary to stop the growth for population </a:t>
                </a:r>
                <a:r>
                  <a:rPr lang="en-US" dirty="0" smtClean="0"/>
                  <a:t>2.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522205"/>
                <a:ext cx="8229600" cy="4757713"/>
              </a:xfrm>
              <a:prstGeom prst="rect">
                <a:avLst/>
              </a:prstGeom>
              <a:blipFill>
                <a:blip r:embed="rId4"/>
                <a:stretch>
                  <a:fillRect l="-667" b="-1154"/>
                </a:stretch>
              </a:blipFill>
            </p:spPr>
            <p:txBody>
              <a:bodyPr/>
              <a:lstStyle/>
              <a:p>
                <a:r>
                  <a:rPr lang="en-US">
                    <a:noFill/>
                  </a:rPr>
                  <a:t> </a:t>
                </a:r>
              </a:p>
            </p:txBody>
          </p:sp>
        </mc:Fallback>
      </mc:AlternateContent>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522205"/>
                <a:ext cx="8229600" cy="495777"/>
              </a:xfrm>
              <a:prstGeom prst="rect">
                <a:avLst/>
              </a:prstGeom>
              <a:noFill/>
            </p:spPr>
            <p:txBody>
              <a:bodyPr wrap="square" rtlCol="0">
                <a:spAutoFit/>
              </a:bodyPr>
              <a:lstStyle/>
              <a:p>
                <a:r>
                  <a:rPr lang="en-US" dirty="0" smtClean="0"/>
                  <a:t>In Step 5 we learned that </a:t>
                </a:r>
                <a:r>
                  <a:rPr lang="en-US" dirty="0"/>
                  <a:t>the </a:t>
                </a:r>
                <a:r>
                  <a:rPr lang="en-US" dirty="0" smtClean="0"/>
                  <a:t>two species can coexist if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en>
                    </m:f>
                  </m:oMath>
                </a14:m>
                <a:r>
                  <a:rPr lang="en-US" dirty="0"/>
                  <a:t> </a:t>
                </a:r>
                <a:r>
                  <a:rPr lang="en-US" dirty="0" smtClean="0"/>
                  <a:t>	and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den>
                    </m:f>
                    <m:r>
                      <a:rPr lang="en-US" i="1">
                        <a:latin typeface="Cambria Math" panose="02040503050406030204" pitchFamily="18" charset="0"/>
                      </a:rPr>
                      <m:t>&lt;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den>
                    </m:f>
                  </m:oMath>
                </a14:m>
                <a:r>
                  <a:rPr 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522205"/>
                <a:ext cx="8229600" cy="495777"/>
              </a:xfrm>
              <a:prstGeom prst="rect">
                <a:avLst/>
              </a:prstGeom>
              <a:blipFill>
                <a:blip r:embed="rId4"/>
                <a:stretch>
                  <a:fillRect l="-667" b="-1235"/>
                </a:stretch>
              </a:blipFill>
            </p:spPr>
            <p:txBody>
              <a:bodyPr/>
              <a:lstStyle/>
              <a:p>
                <a:r>
                  <a:rPr lang="en-US">
                    <a:noFill/>
                  </a:rPr>
                  <a:t> </a:t>
                </a:r>
              </a:p>
            </p:txBody>
          </p:sp>
        </mc:Fallback>
      </mc:AlternateContent>
      <p:sp>
        <p:nvSpPr>
          <p:cNvPr id="8" name="TextBox 7"/>
          <p:cNvSpPr txBox="1"/>
          <p:nvPr/>
        </p:nvSpPr>
        <p:spPr>
          <a:xfrm>
            <a:off x="457201" y="2122549"/>
            <a:ext cx="8229600" cy="1477328"/>
          </a:xfrm>
          <a:prstGeom prst="rect">
            <a:avLst/>
          </a:prstGeom>
          <a:noFill/>
        </p:spPr>
        <p:txBody>
          <a:bodyPr wrap="square" rtlCol="0">
            <a:spAutoFit/>
          </a:bodyPr>
          <a:lstStyle/>
          <a:p>
            <a:r>
              <a:rPr lang="en-US" dirty="0" smtClean="0"/>
              <a:t>For each type of tree (hardwood and softwood), there are two kinds of limits to growth</a:t>
            </a:r>
          </a:p>
          <a:p>
            <a:pPr marL="285750" indent="-285750">
              <a:buFont typeface="Arial" panose="020B0604020202020204" pitchFamily="34" charset="0"/>
              <a:buChar char="•"/>
            </a:pPr>
            <a:r>
              <a:rPr lang="en-US" dirty="0" smtClean="0"/>
              <a:t>One comes from competition with the other type of tree.</a:t>
            </a:r>
          </a:p>
          <a:p>
            <a:pPr marL="285750" indent="-285750">
              <a:buFont typeface="Arial" panose="020B0604020202020204" pitchFamily="34" charset="0"/>
              <a:buChar char="•"/>
            </a:pPr>
            <a:r>
              <a:rPr lang="en-US" dirty="0" smtClean="0"/>
              <a:t>The other comes from competition between trees of same type under crowded conditions.</a:t>
            </a:r>
            <a:endParaRPr lang="en-US" dirty="0"/>
          </a:p>
        </p:txBody>
      </p:sp>
      <p:sp>
        <p:nvSpPr>
          <p:cNvPr id="11" name="TextBox 10"/>
          <p:cNvSpPr txBox="1"/>
          <p:nvPr/>
        </p:nvSpPr>
        <p:spPr>
          <a:xfrm>
            <a:off x="457200" y="3732434"/>
            <a:ext cx="8229600" cy="923330"/>
          </a:xfrm>
          <a:prstGeom prst="rect">
            <a:avLst/>
          </a:prstGeom>
          <a:noFill/>
        </p:spPr>
        <p:txBody>
          <a:bodyPr wrap="square" rtlCol="0">
            <a:spAutoFit/>
          </a:bodyPr>
          <a:lstStyle/>
          <a:p>
            <a:r>
              <a:rPr lang="en-US" dirty="0" smtClean="0"/>
              <a:t>Thus for each type of there are two points where growth will halt.</a:t>
            </a:r>
          </a:p>
          <a:p>
            <a:pPr marL="285750" indent="-285750">
              <a:buFont typeface="Arial" panose="020B0604020202020204" pitchFamily="34" charset="0"/>
              <a:buChar char="•"/>
            </a:pPr>
            <a:r>
              <a:rPr lang="en-US" dirty="0" smtClean="0"/>
              <a:t>One point is due to crowding </a:t>
            </a:r>
          </a:p>
          <a:p>
            <a:pPr marL="285750" indent="-285750">
              <a:buFont typeface="Arial" panose="020B0604020202020204" pitchFamily="34" charset="0"/>
              <a:buChar char="•"/>
            </a:pPr>
            <a:r>
              <a:rPr lang="en-US" dirty="0" smtClean="0"/>
              <a:t>The other point is due to competition.</a:t>
            </a:r>
            <a:endParaRPr lang="en-US" dirty="0"/>
          </a:p>
        </p:txBody>
      </p:sp>
      <p:sp>
        <p:nvSpPr>
          <p:cNvPr id="12" name="TextBox 11"/>
          <p:cNvSpPr txBox="1"/>
          <p:nvPr/>
        </p:nvSpPr>
        <p:spPr>
          <a:xfrm>
            <a:off x="460375" y="4822124"/>
            <a:ext cx="8229600" cy="646331"/>
          </a:xfrm>
          <a:prstGeom prst="rect">
            <a:avLst/>
          </a:prstGeom>
          <a:noFill/>
          <a:ln w="3175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p:spPr>
        <p:txBody>
          <a:bodyPr wrap="square" rtlCol="0">
            <a:spAutoFit/>
          </a:bodyPr>
          <a:lstStyle/>
          <a:p>
            <a:r>
              <a:rPr lang="en-US" dirty="0" smtClean="0"/>
              <a:t>The condition for coexistence of both types is that each type reaches the point where it limits its own growth before it reaches the point where it limits the other’s growth.</a:t>
            </a:r>
            <a:endParaRPr lang="en-US" dirty="0"/>
          </a:p>
        </p:txBody>
      </p:sp>
    </p:spTree>
    <p:extLst>
      <p:ext uri="{BB962C8B-B14F-4D97-AF65-F5344CB8AC3E}">
        <p14:creationId xmlns:p14="http://schemas.microsoft.com/office/powerpoint/2010/main" val="38869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Next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226425" cy="461665"/>
          </a:xfrm>
          <a:prstGeom prst="rect">
            <a:avLst/>
          </a:prstGeom>
        </p:spPr>
        <p:txBody>
          <a:bodyPr wrap="square">
            <a:spAutoFit/>
          </a:bodyPr>
          <a:lstStyle/>
          <a:p>
            <a:r>
              <a:rPr lang="en-US" sz="2400" dirty="0" smtClean="0"/>
              <a:t>Will the system actually get to the equilibrium solution?</a:t>
            </a:r>
          </a:p>
        </p:txBody>
      </p:sp>
      <mc:AlternateContent xmlns:mc="http://schemas.openxmlformats.org/markup-compatibility/2006" xmlns:a14="http://schemas.microsoft.com/office/drawing/2010/main">
        <mc:Choice Requires="a14">
          <p:sp>
            <p:nvSpPr>
              <p:cNvPr id="3" name="TextBox 2"/>
              <p:cNvSpPr txBox="1"/>
              <p:nvPr/>
            </p:nvSpPr>
            <p:spPr>
              <a:xfrm>
                <a:off x="460375" y="2362935"/>
                <a:ext cx="8229600" cy="309450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This depends on the model.</a:t>
                </a:r>
              </a:p>
              <a:p>
                <a:pPr marL="342900" indent="-342900">
                  <a:buFont typeface="Arial" panose="020B0604020202020204" pitchFamily="34" charset="0"/>
                  <a:buChar char="•"/>
                </a:pPr>
                <a:r>
                  <a:rPr lang="en-US" sz="2400" dirty="0" smtClean="0"/>
                  <a:t>An equilibrium point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a:latin typeface="Cambria Math" panose="02040503050406030204" pitchFamily="18" charset="0"/>
                            <a:ea typeface="Cambria Math" panose="02040503050406030204" pitchFamily="18" charset="0"/>
                          </a:rPr>
                          <m:t>𝐱</m:t>
                        </m:r>
                      </m:e>
                      <m:sub>
                        <m:r>
                          <a:rPr lang="en-US" sz="2400">
                            <a:latin typeface="Cambria Math" panose="02040503050406030204" pitchFamily="18" charset="0"/>
                            <a:ea typeface="Cambria Math" panose="02040503050406030204" pitchFamily="18" charset="0"/>
                          </a:rPr>
                          <m:t>0</m:t>
                        </m:r>
                      </m:sub>
                    </m:sSub>
                  </m:oMath>
                </a14:m>
                <a:r>
                  <a:rPr lang="en-US" sz="2400" dirty="0" smtClean="0"/>
                  <a:t> is </a:t>
                </a:r>
                <a:r>
                  <a:rPr lang="en-US" sz="2400" i="1" u="sng" dirty="0" smtClean="0"/>
                  <a:t>asymptotically stable </a:t>
                </a:r>
                <a:r>
                  <a:rPr lang="en-US" sz="2400" dirty="0" smtClean="0"/>
                  <a:t>if whenever that state variables</a:t>
                </a:r>
                <a:br>
                  <a:rPr lang="en-US" sz="2400" dirty="0" smtClean="0"/>
                </a:br>
                <a14:m>
                  <m:oMath xmlns:m="http://schemas.openxmlformats.org/officeDocument/2006/math">
                    <m:r>
                      <a:rPr lang="en-US" sz="2400" b="1" i="0" smtClean="0">
                        <a:latin typeface="Cambria Math" panose="02040503050406030204" pitchFamily="18" charset="0"/>
                      </a:rPr>
                      <m:t>𝐱</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d>
                  </m:oMath>
                </a14:m>
                <a:r>
                  <a:rPr lang="en-US" sz="2400" dirty="0" smtClean="0"/>
                  <a:t/>
                </a:r>
                <a:br>
                  <a:rPr lang="en-US" sz="2400" dirty="0" smtClean="0"/>
                </a:br>
                <a:r>
                  <a:rPr lang="en-US" sz="2400" dirty="0" smtClean="0"/>
                  <a:t>pass sufficiently close to </a:t>
                </a: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a:latin typeface="Cambria Math" panose="02040503050406030204" pitchFamily="18" charset="0"/>
                            <a:ea typeface="Cambria Math" panose="02040503050406030204" pitchFamily="18" charset="0"/>
                          </a:rPr>
                          <m:t>𝐱</m:t>
                        </m:r>
                      </m:e>
                      <m:sub>
                        <m:r>
                          <a:rPr lang="en-US" sz="2400">
                            <a:latin typeface="Cambria Math" panose="02040503050406030204" pitchFamily="18" charset="0"/>
                            <a:ea typeface="Cambria Math" panose="02040503050406030204" pitchFamily="18" charset="0"/>
                          </a:rPr>
                          <m:t>0</m:t>
                        </m:r>
                      </m:sub>
                    </m:sSub>
                  </m:oMath>
                </a14:m>
                <a:r>
                  <a:rPr lang="en-US" sz="2400" dirty="0" smtClean="0"/>
                  <a:t> they are drawn to the equilibrium. That is, </a:t>
                </a:r>
                <a14:m>
                  <m:oMath xmlns:m="http://schemas.openxmlformats.org/officeDocument/2006/math">
                    <m:r>
                      <a:rPr lang="en-US" sz="2400" b="1">
                        <a:latin typeface="Cambria Math" panose="02040503050406030204" pitchFamily="18" charset="0"/>
                      </a:rPr>
                      <m:t>𝐱</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a:latin typeface="Cambria Math" panose="02040503050406030204" pitchFamily="18" charset="0"/>
                          </a:rPr>
                          <m:t>𝐱</m:t>
                        </m:r>
                      </m:e>
                      <m:sub>
                        <m:r>
                          <a:rPr lang="en-US" sz="2400" b="0" i="1" smtClean="0">
                            <a:latin typeface="Cambria Math" panose="02040503050406030204" pitchFamily="18" charset="0"/>
                          </a:rPr>
                          <m:t>0</m:t>
                        </m:r>
                      </m:sub>
                    </m:sSub>
                  </m:oMath>
                </a14:m>
                <a:r>
                  <a:rPr lang="en-US" sz="2400" dirty="0" smtClean="0"/>
                  <a:t>.</a:t>
                </a:r>
              </a:p>
              <a:p>
                <a:pPr marL="342900" indent="-342900">
                  <a:buFont typeface="Arial" panose="020B0604020202020204" pitchFamily="34" charset="0"/>
                  <a:buChar char="•"/>
                </a:pPr>
                <a:r>
                  <a:rPr lang="en-US" sz="2400" dirty="0" smtClean="0"/>
                  <a:t>This cannot be solved using steady-state analysis. In the next sections we will develop other tools to </a:t>
                </a:r>
                <a:r>
                  <a:rPr lang="en-US" sz="2400" smtClean="0"/>
                  <a:t>study stability.</a:t>
                </a:r>
                <a:endParaRPr lang="en-US" sz="24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094501"/>
              </a:xfrm>
              <a:prstGeom prst="rect">
                <a:avLst/>
              </a:prstGeom>
              <a:blipFill>
                <a:blip r:embed="rId3"/>
                <a:stretch>
                  <a:fillRect l="-1037" t="-1578" r="-1704" b="-3748"/>
                </a:stretch>
              </a:blipFill>
            </p:spPr>
            <p:txBody>
              <a:bodyPr/>
              <a:lstStyle/>
              <a:p>
                <a:r>
                  <a:rPr lang="en-US">
                    <a:noFill/>
                  </a:rPr>
                  <a:t> </a:t>
                </a:r>
              </a:p>
            </p:txBody>
          </p:sp>
        </mc:Fallback>
      </mc:AlternateContent>
    </p:spTree>
    <p:extLst>
      <p:ext uri="{BB962C8B-B14F-4D97-AF65-F5344CB8AC3E}">
        <p14:creationId xmlns:p14="http://schemas.microsoft.com/office/powerpoint/2010/main" val="310474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Dynamic Systems: Overview</a:t>
            </a:r>
            <a:endParaRPr lang="en-US" sz="3900" dirty="0">
              <a:solidFill>
                <a:schemeClr val="bg1"/>
              </a:solidFill>
            </a:endParaRP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457200" lvl="1" indent="0">
              <a:buNone/>
            </a:pPr>
            <a:endParaRPr lang="en-US" altLang="en-US" sz="2000" dirty="0">
              <a:latin typeface=" arial"/>
            </a:endParaRPr>
          </a:p>
          <a:p>
            <a:r>
              <a:rPr lang="en-US" altLang="en-US" sz="2400" dirty="0" smtClean="0">
                <a:latin typeface=" arial"/>
              </a:rPr>
              <a:t>Can be used to describe the changing behavior of a system that evolves over time</a:t>
            </a:r>
          </a:p>
          <a:p>
            <a:r>
              <a:rPr lang="en-US" altLang="en-US" sz="2400" dirty="0" smtClean="0">
                <a:latin typeface=" arial"/>
              </a:rPr>
              <a:t>Areas of use</a:t>
            </a:r>
          </a:p>
          <a:p>
            <a:pPr lvl="1"/>
            <a:r>
              <a:rPr lang="en-US" altLang="en-US" sz="2000" dirty="0" smtClean="0">
                <a:latin typeface=" arial"/>
              </a:rPr>
              <a:t>Electric circuits</a:t>
            </a:r>
          </a:p>
          <a:p>
            <a:pPr lvl="1"/>
            <a:r>
              <a:rPr lang="en-US" altLang="en-US" sz="2000" dirty="0" smtClean="0">
                <a:latin typeface=" arial"/>
              </a:rPr>
              <a:t>Space flight</a:t>
            </a:r>
          </a:p>
          <a:p>
            <a:pPr lvl="1"/>
            <a:r>
              <a:rPr lang="en-US" altLang="en-US" sz="2000" dirty="0" smtClean="0">
                <a:latin typeface=" arial"/>
              </a:rPr>
              <a:t>Chemical reactions</a:t>
            </a:r>
          </a:p>
          <a:p>
            <a:pPr lvl="1"/>
            <a:r>
              <a:rPr lang="en-US" altLang="en-US" sz="2000" dirty="0" smtClean="0">
                <a:latin typeface=" arial"/>
              </a:rPr>
              <a:t>Population growth</a:t>
            </a:r>
          </a:p>
          <a:p>
            <a:pPr lvl="1"/>
            <a:r>
              <a:rPr lang="en-US" altLang="en-US" sz="2000" dirty="0" smtClean="0">
                <a:latin typeface=" arial"/>
              </a:rPr>
              <a:t>Investments</a:t>
            </a:r>
          </a:p>
          <a:p>
            <a:pPr lvl="1"/>
            <a:r>
              <a:rPr lang="en-US" altLang="en-US" sz="2000" dirty="0" smtClean="0">
                <a:latin typeface=" arial"/>
              </a:rPr>
              <a:t>Disease spread</a:t>
            </a:r>
          </a:p>
          <a:p>
            <a:pPr lvl="1"/>
            <a:r>
              <a:rPr lang="en-US" altLang="en-US" sz="2000" dirty="0" smtClean="0">
                <a:latin typeface=" arial"/>
              </a:rPr>
              <a:t>Pollution control</a:t>
            </a:r>
            <a:endParaRPr lang="en-US" altLang="en-US" sz="2000" dirty="0">
              <a:latin typeface=" aria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407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Dynamic Systems: Terminology</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533835"/>
                <a:ext cx="8229600" cy="3886064"/>
              </a:xfrm>
              <a:prstGeom prst="rect">
                <a:avLst/>
              </a:prstGeom>
              <a:noFill/>
            </p:spPr>
            <p:txBody>
              <a:bodyPr wrap="square" rtlCol="0">
                <a:spAutoFit/>
              </a:bodyPr>
              <a:lstStyle/>
              <a:p>
                <a:r>
                  <a:rPr lang="en-US" dirty="0" smtClean="0"/>
                  <a:t>A </a:t>
                </a:r>
                <a:r>
                  <a:rPr lang="en-US" i="1" u="sng" dirty="0" smtClean="0"/>
                  <a:t>dynamical system</a:t>
                </a:r>
                <a:r>
                  <a:rPr lang="en-US" i="1" dirty="0" smtClean="0"/>
                  <a:t> </a:t>
                </a:r>
                <a:r>
                  <a:rPr lang="en-US" dirty="0" smtClean="0"/>
                  <a:t>consists of </a:t>
                </a:r>
                <a:r>
                  <a:rPr lang="en-US" i="1" dirty="0" smtClean="0"/>
                  <a:t>n</a:t>
                </a:r>
                <a:r>
                  <a:rPr lang="en-US" dirty="0" smtClean="0"/>
                  <a:t> </a:t>
                </a:r>
                <a:r>
                  <a:rPr lang="en-US" i="1" u="sng" dirty="0" smtClean="0"/>
                  <a:t>state variables</a:t>
                </a:r>
                <a:r>
                  <a:rPr lang="en-US"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smtClean="0"/>
                  <a:t> </a:t>
                </a:r>
                <a:r>
                  <a:rPr lang="en-US" dirty="0" smtClean="0"/>
                  <a:t>and a system of differential equations </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endParaRPr lang="en-US" dirty="0"/>
              </a:p>
              <a:p>
                <a:r>
                  <a:rPr lang="en-US" dirty="0" smtClean="0"/>
                  <a:t>defined on a </a:t>
                </a:r>
                <a:r>
                  <a:rPr lang="en-US" i="1" u="sng" dirty="0" smtClean="0"/>
                  <a:t>state space</a:t>
                </a:r>
                <a:r>
                  <a:rPr lang="en-US" dirty="0" smtClean="0"/>
                  <a:t> </a:t>
                </a:r>
                <a14:m>
                  <m:oMath xmlns:m="http://schemas.openxmlformats.org/officeDocument/2006/math">
                    <m:r>
                      <a:rPr lang="en-US" i="1" dirty="0" smtClean="0">
                        <a:latin typeface="Cambria Math" panose="02040503050406030204" pitchFamily="18" charset="0"/>
                      </a:rPr>
                      <m:t>𝑆</m:t>
                    </m:r>
                  </m:oMath>
                </a14:m>
                <a:r>
                  <a:rPr lang="en-US" i="1" dirty="0" smtClean="0"/>
                  <a:t>, </a:t>
                </a:r>
                <a:r>
                  <a:rPr lang="en-US" dirty="0" smtClean="0"/>
                  <a:t>which is a subset of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a14:m>
                <a:r>
                  <a:rPr lang="en-US" i="1" dirty="0" smtClean="0"/>
                  <a:t>. </a:t>
                </a:r>
              </a:p>
              <a:p>
                <a:endParaRPr lang="en-US" i="1" dirty="0"/>
              </a:p>
              <a:p>
                <a:r>
                  <a:rPr lang="en-US" dirty="0" smtClean="0"/>
                  <a:t>That is, the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r>
                      <a:rPr lang="en-US" b="0" i="0" smtClean="0">
                        <a:latin typeface="Cambria Math" panose="02040503050406030204" pitchFamily="18" charset="0"/>
                      </a:rPr>
                      <m:t> </m:t>
                    </m:r>
                  </m:oMath>
                </a14:m>
                <a:r>
                  <a:rPr lang="en-US" dirty="0" smtClean="0"/>
                  <a:t>tells us the rate of change at the state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oMath>
                </a14:m>
                <a:r>
                  <a:rPr lang="en-US" dirty="0" smtClean="0"/>
                  <a:t>, respectively.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533835"/>
                <a:ext cx="8229600" cy="3886064"/>
              </a:xfrm>
              <a:prstGeom prst="rect">
                <a:avLst/>
              </a:prstGeom>
              <a:blipFill>
                <a:blip r:embed="rId4"/>
                <a:stretch>
                  <a:fillRect l="-593" t="-942" b="-1727"/>
                </a:stretch>
              </a:blipFill>
            </p:spPr>
            <p:txBody>
              <a:bodyPr/>
              <a:lstStyle/>
              <a:p>
                <a:r>
                  <a:rPr lang="en-US">
                    <a:noFill/>
                  </a:rPr>
                  <a:t> </a:t>
                </a:r>
              </a:p>
            </p:txBody>
          </p:sp>
        </mc:Fallback>
      </mc:AlternateContent>
    </p:spTree>
    <p:extLst>
      <p:ext uri="{BB962C8B-B14F-4D97-AF65-F5344CB8AC3E}">
        <p14:creationId xmlns:p14="http://schemas.microsoft.com/office/powerpoint/2010/main" val="2500943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Dynamic Systems: Terminology</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533835"/>
                <a:ext cx="8229600" cy="2778068"/>
              </a:xfrm>
              <a:prstGeom prst="rect">
                <a:avLst/>
              </a:prstGeom>
              <a:noFill/>
            </p:spPr>
            <p:txBody>
              <a:bodyPr wrap="square" rtlCol="0">
                <a:spAutoFit/>
              </a:bodyPr>
              <a:lstStyle/>
              <a:p>
                <a:r>
                  <a:rPr lang="en-US" b="1" dirty="0" smtClean="0"/>
                  <a:t>Theorem (D.E. Uniqueness and Existence)</a:t>
                </a:r>
              </a:p>
              <a:p>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oMath>
                </a14:m>
                <a:r>
                  <a:rPr lang="en-US" dirty="0" smtClean="0"/>
                  <a:t> have continuous first derivatives at a point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sSub>
                          <m:sSubPr>
                            <m:ctrlPr>
                              <a:rPr lang="en-US" b="1" i="1" smtClean="0">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𝐱</m:t>
                            </m:r>
                          </m:e>
                          <m:sub>
                            <m:r>
                              <a:rPr lang="en-US" b="0" i="0"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𝑛</m:t>
                        </m:r>
                      </m:sup>
                    </m:sSup>
                  </m:oMath>
                </a14:m>
                <a:r>
                  <a:rPr lang="en-US" dirty="0" smtClean="0"/>
                  <a:t>, then the system</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b="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r>
                  <a:rPr lang="en-US" dirty="0" smtClean="0"/>
                  <a:t> has a unique solution through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oMath>
                </a14:m>
                <a:r>
                  <a:rPr lang="en-US" i="1" dirty="0" smtClean="0"/>
                  <a:t>. </a:t>
                </a:r>
                <a:endParaRPr lang="en-US" i="1"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533835"/>
                <a:ext cx="8229600" cy="2778068"/>
              </a:xfrm>
              <a:prstGeom prst="rect">
                <a:avLst/>
              </a:prstGeom>
              <a:blipFill>
                <a:blip r:embed="rId4"/>
                <a:stretch>
                  <a:fillRect l="-593" t="-1319" b="-2857"/>
                </a:stretch>
              </a:blipFill>
            </p:spPr>
            <p:txBody>
              <a:bodyPr/>
              <a:lstStyle/>
              <a:p>
                <a:r>
                  <a:rPr lang="en-US">
                    <a:noFill/>
                  </a:rPr>
                  <a:t> </a:t>
                </a:r>
              </a:p>
            </p:txBody>
          </p:sp>
        </mc:Fallback>
      </mc:AlternateContent>
      <p:pic>
        <p:nvPicPr>
          <p:cNvPr id="1026" name="Picture 2" descr="Image result for differential equations pl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4097" y="3408004"/>
            <a:ext cx="3409903" cy="33467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428100"/>
            <a:ext cx="5153844" cy="1754326"/>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en-US" dirty="0" smtClean="0"/>
              <a:t>Geometrically </a:t>
            </a:r>
            <a:r>
              <a:rPr lang="en-US" dirty="0"/>
              <a:t>we think of these solutions as </a:t>
            </a:r>
            <a:br>
              <a:rPr lang="en-US" dirty="0"/>
            </a:br>
            <a:r>
              <a:rPr lang="en-US" dirty="0"/>
              <a:t>paths in the state space. </a:t>
            </a:r>
            <a:endParaRPr lang="en-US" dirty="0" smtClean="0"/>
          </a:p>
          <a:p>
            <a:pPr marL="285750" indent="-285750">
              <a:buFont typeface="Arial" panose="020B0604020202020204" pitchFamily="34" charset="0"/>
              <a:buChar char="•"/>
            </a:pPr>
            <a:r>
              <a:rPr lang="en-US" dirty="0" smtClean="0"/>
              <a:t>The </a:t>
            </a:r>
            <a:r>
              <a:rPr lang="en-US" dirty="0"/>
              <a:t>figure to the right </a:t>
            </a:r>
            <a:r>
              <a:rPr lang="en-US" dirty="0" smtClean="0"/>
              <a:t>shows solutions corresponding </a:t>
            </a:r>
            <a:r>
              <a:rPr lang="en-US" dirty="0"/>
              <a:t>to different initial conditions</a:t>
            </a:r>
            <a:r>
              <a:rPr lang="en-US" dirty="0" smtClean="0"/>
              <a:t>.</a:t>
            </a:r>
          </a:p>
          <a:p>
            <a:pPr marL="285750" indent="-285750">
              <a:buFont typeface="Arial" panose="020B0604020202020204" pitchFamily="34" charset="0"/>
              <a:buChar char="•"/>
            </a:pPr>
            <a:r>
              <a:rPr lang="en-US" dirty="0" smtClean="0"/>
              <a:t>Uniqueness of solutions guarantees paths do not cross.</a:t>
            </a:r>
            <a:endParaRPr lang="en-US" dirty="0"/>
          </a:p>
        </p:txBody>
      </p:sp>
    </p:spTree>
    <p:extLst>
      <p:ext uri="{BB962C8B-B14F-4D97-AF65-F5344CB8AC3E}">
        <p14:creationId xmlns:p14="http://schemas.microsoft.com/office/powerpoint/2010/main" val="275763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Dynamic Systems: Terminology</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533835"/>
                <a:ext cx="8229600" cy="4708981"/>
              </a:xfrm>
              <a:prstGeom prst="rect">
                <a:avLst/>
              </a:prstGeom>
              <a:solidFill>
                <a:schemeClr val="bg1"/>
              </a:solidFill>
              <a:ln>
                <a:solidFill>
                  <a:schemeClr val="bg1"/>
                </a:solidFill>
              </a:ln>
            </p:spPr>
            <p:txBody>
              <a:bodyPr wrap="square" rtlCol="0">
                <a:spAutoFit/>
              </a:bodyPr>
              <a:lstStyle/>
              <a:p>
                <a:r>
                  <a:rPr lang="en-US" sz="2000" b="1" dirty="0" smtClean="0"/>
                  <a:t>Definition </a:t>
                </a:r>
                <a:r>
                  <a:rPr lang="en-US" sz="2000" b="1" dirty="0"/>
                  <a:t>(Equilibrium Point)</a:t>
                </a:r>
              </a:p>
              <a:p>
                <a:r>
                  <a:rPr lang="en-US" sz="2000" dirty="0"/>
                  <a:t>A </a:t>
                </a:r>
                <a:r>
                  <a:rPr lang="en-US" sz="2000" dirty="0" smtClean="0"/>
                  <a:t>point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𝐱</m:t>
                            </m:r>
                          </m:e>
                          <m:sub>
                            <m:r>
                              <a:rPr lang="en-US" sz="200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𝑛</m:t>
                        </m:r>
                      </m:sup>
                    </m:sSup>
                  </m:oMath>
                </a14:m>
                <a:r>
                  <a:rPr lang="en-US" sz="2000" dirty="0" smtClean="0"/>
                  <a:t> </a:t>
                </a:r>
                <a:r>
                  <a:rPr lang="en-US" sz="2000" dirty="0"/>
                  <a:t>is called an </a:t>
                </a:r>
                <a:r>
                  <a:rPr lang="en-US" sz="2000" i="1" u="sng" dirty="0"/>
                  <a:t>equilibrium point</a:t>
                </a:r>
                <a:r>
                  <a:rPr lang="en-US" sz="2000" dirty="0"/>
                  <a:t> </a:t>
                </a:r>
                <a:r>
                  <a:rPr lang="en-US" sz="2000" dirty="0" smtClean="0"/>
                  <a:t>when</a:t>
                </a: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m:oMathPara>
                </a14:m>
                <a:endParaRPr lang="en-US" sz="2000" dirty="0"/>
              </a:p>
              <a:p>
                <a:r>
                  <a:rPr lang="en-US" sz="2000" dirty="0"/>
                  <a:t> </a:t>
                </a:r>
                <a:endParaRPr lang="en-US" sz="2000" dirty="0" smtClean="0"/>
              </a:p>
              <a:p>
                <a:pPr marL="285750" indent="-285750">
                  <a:buFont typeface="Arial" panose="020B0604020202020204" pitchFamily="34" charset="0"/>
                  <a:buChar char="•"/>
                </a:pPr>
                <a:r>
                  <a:rPr lang="en-US" sz="2000" dirty="0" smtClean="0"/>
                  <a:t>The rate of change for all variables is 0. The system is said to be a </a:t>
                </a:r>
                <a:r>
                  <a:rPr lang="en-US" sz="2000" i="1" u="sng" dirty="0" smtClean="0"/>
                  <a:t>rest</a:t>
                </a:r>
                <a:r>
                  <a:rPr lang="en-US" sz="2000" dirty="0" smtClean="0"/>
                  <a:t>.</a:t>
                </a:r>
              </a:p>
              <a:p>
                <a:pPr marL="285750" indent="-285750">
                  <a:buFont typeface="Arial" panose="020B0604020202020204" pitchFamily="34" charset="0"/>
                  <a:buChar char="•"/>
                </a:pPr>
                <a:r>
                  <a:rPr lang="en-US" sz="2000" dirty="0" smtClean="0"/>
                  <a:t>When the system is at an equilibrium point we say the system is in a </a:t>
                </a:r>
                <a:r>
                  <a:rPr lang="en-US" sz="2000" i="1" u="sng" dirty="0" smtClean="0"/>
                  <a:t>steady state</a:t>
                </a:r>
                <a:r>
                  <a:rPr lang="en-US" sz="2000" dirty="0" smtClean="0"/>
                  <a:t>.</a:t>
                </a:r>
              </a:p>
              <a:p>
                <a:pPr marL="285750" indent="-285750">
                  <a:buFont typeface="Arial" panose="020B0604020202020204" pitchFamily="34" charset="0"/>
                  <a:buChar char="•"/>
                </a:pPr>
                <a:r>
                  <a:rPr lang="en-US" sz="2000" dirty="0" smtClean="0"/>
                  <a:t>All the forces acting on the system are in balance. The equations above are sometimes referred to as </a:t>
                </a:r>
                <a:r>
                  <a:rPr lang="en-US" sz="2000" i="1" u="sng" dirty="0" smtClean="0"/>
                  <a:t>balance equations.</a:t>
                </a:r>
                <a:endParaRPr lang="en-US" sz="2000" dirty="0" smtClean="0"/>
              </a:p>
              <a:p>
                <a:pPr marL="285750" indent="-285750">
                  <a:buFont typeface="Arial" panose="020B0604020202020204" pitchFamily="34" charset="0"/>
                  <a:buChar char="•"/>
                </a:pPr>
                <a:r>
                  <a:rPr lang="en-US" sz="2000" dirty="0" smtClean="0"/>
                  <a:t>When a dynamic system reaches a steady state it stays there forever. (All the rates of changes are 0, so there is no change in the variables).</a:t>
                </a:r>
              </a:p>
              <a:p>
                <a:pPr marL="285750" indent="-285750">
                  <a:buFont typeface="Arial" panose="020B0604020202020204" pitchFamily="34" charset="0"/>
                  <a:buChar char="•"/>
                </a:pPr>
                <a:r>
                  <a:rPr lang="en-US" sz="2000" dirty="0" smtClean="0"/>
                  <a:t>The path through the state space is a single point.</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533835"/>
                <a:ext cx="8229600" cy="4708981"/>
              </a:xfrm>
              <a:prstGeom prst="rect">
                <a:avLst/>
              </a:prstGeom>
              <a:blipFill>
                <a:blip r:embed="rId4"/>
                <a:stretch>
                  <a:fillRect l="-666" t="-646" r="-1109" b="-129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646791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Competitive Species</a:t>
            </a:r>
            <a:endParaRPr lang="en-US" sz="3900" dirty="0">
              <a:solidFill>
                <a:schemeClr val="bg1"/>
              </a:solidFill>
            </a:endParaRPr>
          </a:p>
        </p:txBody>
      </p:sp>
      <p:sp>
        <p:nvSpPr>
          <p:cNvPr id="3" name="Content Placeholder 2"/>
          <p:cNvSpPr>
            <a:spLocks noGrp="1"/>
          </p:cNvSpPr>
          <p:nvPr>
            <p:ph idx="1"/>
          </p:nvPr>
        </p:nvSpPr>
        <p:spPr>
          <a:xfrm>
            <a:off x="457200" y="1602658"/>
            <a:ext cx="8229600" cy="2669666"/>
          </a:xfrm>
          <a:effectLst>
            <a:glow rad="139700">
              <a:schemeClr val="accent4">
                <a:satMod val="175000"/>
                <a:alpha val="40000"/>
              </a:schemeClr>
            </a:glow>
          </a:effectLst>
        </p:spPr>
        <p:txBody>
          <a:bodyPr>
            <a:noAutofit/>
          </a:bodyPr>
          <a:lstStyle/>
          <a:p>
            <a:pPr marL="0" indent="0">
              <a:buNone/>
            </a:pPr>
            <a:r>
              <a:rPr lang="en-US" sz="2400" dirty="0" smtClean="0"/>
              <a:t>In an unmanaged track of forest hardwood and softwood compete for land and water resources. The more desirable hardwood trees grow more slowly but are more durable and produce more valuable timber. Softwood trees compete with hardwoods by growing rapidly and consuming the available water soil nutrients. Hardwoods compete by growing taller than softwoods can and shading new seedlings. Hardwoods are also more resistant to disease. Can these two types of trees coexist on one tract of forest indefinitely, or will one type of tree drive the other to extinction?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Population Models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4503349"/>
              </a:xfrm>
              <a:prstGeom prst="rect">
                <a:avLst/>
              </a:prstGeom>
              <a:noFill/>
            </p:spPr>
            <p:txBody>
              <a:bodyPr wrap="square" rtlCol="0">
                <a:spAutoFit/>
              </a:bodyPr>
              <a:lstStyle/>
              <a:p>
                <a:r>
                  <a:rPr lang="en-US" dirty="0" smtClean="0"/>
                  <a:t>Here we are modeling a population, actually two populations. Common models for population are:</a:t>
                </a:r>
              </a:p>
              <a:p>
                <a:pPr marL="285750" indent="-285750">
                  <a:buFont typeface="Arial" panose="020B0604020202020204" pitchFamily="34" charset="0"/>
                  <a:buChar char="•"/>
                </a:pPr>
                <a:r>
                  <a:rPr lang="en-US" dirty="0" smtClean="0"/>
                  <a:t>Exponential Model</a:t>
                </a:r>
                <a:br>
                  <a:rPr lang="en-US" dirty="0" smtClean="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𝑟𝑃</m:t>
                    </m:r>
                  </m:oMath>
                </a14:m>
                <a:endParaRPr lang="en-US" dirty="0" smtClean="0"/>
              </a:p>
              <a:p>
                <a:pPr marL="742950" lvl="1" indent="-285750">
                  <a:buFont typeface="Calibri" panose="020F0502020204030204" pitchFamily="34" charset="0"/>
                  <a:buChar char="−"/>
                </a:pPr>
                <a:r>
                  <a:rPr lang="en-US" dirty="0" smtClean="0"/>
                  <a:t>Here the growth (or decline) is proportional to the size of the population. </a:t>
                </a:r>
              </a:p>
              <a:p>
                <a:pPr marL="742950" lvl="1" indent="-285750">
                  <a:buFont typeface="Calibri" panose="020F0502020204030204" pitchFamily="34" charset="0"/>
                  <a:buChar char="−"/>
                </a:pPr>
                <a:r>
                  <a:rPr lang="en-US" dirty="0" smtClean="0"/>
                  <a:t>The parameter </a:t>
                </a:r>
                <a14:m>
                  <m:oMath xmlns:m="http://schemas.openxmlformats.org/officeDocument/2006/math">
                    <m:r>
                      <a:rPr lang="en-US" i="1" dirty="0" smtClean="0">
                        <a:latin typeface="Cambria Math" panose="02040503050406030204" pitchFamily="18" charset="0"/>
                      </a:rPr>
                      <m:t>𝑟</m:t>
                    </m:r>
                  </m:oMath>
                </a14:m>
                <a:r>
                  <a:rPr lang="en-US" dirty="0" smtClean="0"/>
                  <a:t> is sometimes referred to as the growth rate.</a:t>
                </a:r>
                <a:br>
                  <a:rPr lang="en-US" dirty="0" smtClean="0"/>
                </a:br>
                <a:endParaRPr lang="en-US" dirty="0" smtClean="0"/>
              </a:p>
              <a:p>
                <a:pPr marL="285750" indent="-285750">
                  <a:buFont typeface="Arial" panose="020B0604020202020204" pitchFamily="34" charset="0"/>
                  <a:buChar char="•"/>
                </a:pPr>
                <a:r>
                  <a:rPr lang="en-US" dirty="0" smtClean="0"/>
                  <a:t>Logistics Model </a:t>
                </a:r>
                <a:br>
                  <a:rPr lang="en-US" dirty="0" smtClean="0"/>
                </a:b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𝑑𝑃</m:t>
                        </m:r>
                      </m:num>
                      <m:den>
                        <m:r>
                          <a:rPr lang="en-US" sz="1600" i="1">
                            <a:latin typeface="Cambria Math" panose="02040503050406030204" pitchFamily="18" charset="0"/>
                          </a:rPr>
                          <m:t>𝑑𝑡</m:t>
                        </m:r>
                      </m:den>
                    </m:f>
                    <m:r>
                      <a:rPr lang="en-US" sz="1600" i="1">
                        <a:latin typeface="Cambria Math" panose="02040503050406030204" pitchFamily="18" charset="0"/>
                      </a:rPr>
                      <m:t>=</m:t>
                    </m:r>
                    <m:r>
                      <a:rPr lang="en-US" sz="1600" i="1">
                        <a:latin typeface="Cambria Math" panose="02040503050406030204" pitchFamily="18" charset="0"/>
                      </a:rPr>
                      <m:t>𝑟𝑃</m:t>
                    </m:r>
                    <m:r>
                      <a:rPr lang="en-US" sz="1600" b="0" i="1" smtClean="0">
                        <a:latin typeface="Cambria Math" panose="02040503050406030204" pitchFamily="18" charset="0"/>
                      </a:rPr>
                      <m:t>−</m:t>
                    </m:r>
                    <m:r>
                      <a:rPr lang="en-US" sz="1600" b="0" i="1" smtClean="0">
                        <a:latin typeface="Cambria Math" panose="02040503050406030204" pitchFamily="18" charset="0"/>
                      </a:rPr>
                      <m:t>𝑎</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𝑃</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𝑟𝑃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𝑎</m:t>
                            </m:r>
                          </m:num>
                          <m:den>
                            <m:r>
                              <a:rPr lang="en-US" sz="1600" b="0" i="1" smtClean="0">
                                <a:latin typeface="Cambria Math" panose="02040503050406030204" pitchFamily="18" charset="0"/>
                              </a:rPr>
                              <m:t>𝑟</m:t>
                            </m:r>
                          </m:den>
                        </m:f>
                        <m:r>
                          <a:rPr lang="en-US" sz="1600" b="0" i="1" smtClean="0">
                            <a:latin typeface="Cambria Math" panose="02040503050406030204" pitchFamily="18" charset="0"/>
                          </a:rPr>
                          <m:t>𝑃</m:t>
                        </m:r>
                      </m:e>
                    </m:d>
                  </m:oMath>
                </a14:m>
                <a:endParaRPr lang="en-US" sz="1600" b="0" dirty="0" smtClean="0"/>
              </a:p>
              <a:p>
                <a:pPr marL="742950" lvl="1" indent="-285750">
                  <a:buFontTx/>
                  <a:buChar char="‒"/>
                </a:pPr>
                <a:r>
                  <a:rPr lang="en-US" dirty="0" smtClean="0"/>
                  <a:t>Here </a:t>
                </a:r>
                <a:r>
                  <a:rPr lang="en-US" dirty="0"/>
                  <a:t>the population’s rate of change is proportional to the size of the population. </a:t>
                </a:r>
                <a:endParaRPr lang="en-US" dirty="0" smtClean="0"/>
              </a:p>
              <a:p>
                <a:pPr marL="742950" lvl="1" indent="-285750">
                  <a:buFontTx/>
                  <a:buChar char="‒"/>
                </a:pPr>
                <a:r>
                  <a:rPr lang="en-US" dirty="0" smtClean="0"/>
                  <a:t>The </a:t>
                </a:r>
                <a:r>
                  <a:rPr lang="en-US" dirty="0"/>
                  <a:t>parameter </a:t>
                </a:r>
                <a14:m>
                  <m:oMath xmlns:m="http://schemas.openxmlformats.org/officeDocument/2006/math">
                    <m:r>
                      <a:rPr lang="en-US" i="1" dirty="0" smtClean="0">
                        <a:latin typeface="Cambria Math" panose="02040503050406030204" pitchFamily="18" charset="0"/>
                      </a:rPr>
                      <m:t>𝑎</m:t>
                    </m:r>
                  </m:oMath>
                </a14:m>
                <a:r>
                  <a:rPr lang="en-US" dirty="0" smtClean="0"/>
                  <a:t> satisfies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&lt; </m:t>
                    </m:r>
                    <m:r>
                      <a:rPr lang="en-US" i="1" dirty="0" smtClean="0">
                        <a:latin typeface="Cambria Math" panose="02040503050406030204" pitchFamily="18" charset="0"/>
                      </a:rPr>
                      <m:t>𝑟</m:t>
                    </m:r>
                  </m:oMath>
                </a14:m>
                <a:r>
                  <a:rPr lang="en-US" i="1" dirty="0" smtClean="0"/>
                  <a:t> </a:t>
                </a:r>
                <a:r>
                  <a:rPr lang="en-US" dirty="0" smtClean="0"/>
                  <a:t>and measures competition amongst the population for resources. </a:t>
                </a:r>
              </a:p>
              <a:p>
                <a:pPr marL="742950" lvl="1" indent="-285750">
                  <a:buFontTx/>
                  <a:buChar char="‒"/>
                </a:pPr>
                <a:r>
                  <a:rPr lang="en-US" dirty="0" smtClean="0"/>
                  <a:t>The quantity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𝑎</m:t>
                        </m:r>
                      </m:den>
                    </m:f>
                  </m:oMath>
                </a14:m>
                <a:r>
                  <a:rPr lang="en-US" dirty="0" smtClean="0"/>
                  <a:t> represents the carrying capacity. Population growth stops.</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4503349"/>
              </a:xfrm>
              <a:prstGeom prst="rect">
                <a:avLst/>
              </a:prstGeom>
              <a:blipFill>
                <a:blip r:embed="rId4"/>
                <a:stretch>
                  <a:fillRect l="-593" t="-813"/>
                </a:stretch>
              </a:blipFill>
            </p:spPr>
            <p:txBody>
              <a:bodyPr/>
              <a:lstStyle/>
              <a:p>
                <a:r>
                  <a:rPr lang="en-US">
                    <a:noFill/>
                  </a:rPr>
                  <a:t> </a:t>
                </a:r>
              </a:p>
            </p:txBody>
          </p:sp>
        </mc:Fallback>
      </mc:AlternateContent>
    </p:spTree>
    <p:extLst>
      <p:ext uri="{BB962C8B-B14F-4D97-AF65-F5344CB8AC3E}">
        <p14:creationId xmlns:p14="http://schemas.microsoft.com/office/powerpoint/2010/main" val="209641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1: Ask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r>
                      <a:rPr lang="en-US" sz="1800" i="1" dirty="0" smtClean="0">
                        <a:latin typeface="Cambria Math" panose="02040503050406030204" pitchFamily="18" charset="0"/>
                      </a:rPr>
                      <m:t>𝐻</m:t>
                    </m:r>
                  </m:oMath>
                </a14:m>
                <a:r>
                  <a:rPr lang="en-US" sz="1800" i="1" dirty="0" smtClean="0">
                    <a:latin typeface="+mj-lt"/>
                  </a:rPr>
                  <a:t> – </a:t>
                </a:r>
                <a:r>
                  <a:rPr lang="en-US" sz="1800" dirty="0" smtClean="0">
                    <a:latin typeface="+mj-lt"/>
                  </a:rPr>
                  <a:t>hardwood population (tons/acre)</a:t>
                </a:r>
              </a:p>
              <a:p>
                <a:pPr marL="0" indent="0">
                  <a:buNone/>
                </a:pPr>
                <a14:m>
                  <m:oMath xmlns:m="http://schemas.openxmlformats.org/officeDocument/2006/math">
                    <m:r>
                      <a:rPr lang="en-US" sz="1800" i="1" dirty="0" smtClean="0">
                        <a:latin typeface="Cambria Math" panose="02040503050406030204" pitchFamily="18" charset="0"/>
                      </a:rPr>
                      <m:t>𝑆</m:t>
                    </m:r>
                  </m:oMath>
                </a14:m>
                <a:r>
                  <a:rPr lang="en-US" sz="1800" i="1" dirty="0" smtClean="0">
                    <a:latin typeface="+mj-lt"/>
                  </a:rPr>
                  <a:t> – </a:t>
                </a:r>
                <a:r>
                  <a:rPr lang="en-US" sz="1800" dirty="0" smtClean="0"/>
                  <a:t>softwood population (tons/acre)</a:t>
                </a:r>
                <a:endParaRPr lang="en-US" sz="1800" dirty="0" smtClean="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𝐻</m:t>
                        </m:r>
                      </m:sub>
                    </m:sSub>
                  </m:oMath>
                </a14:m>
                <a:r>
                  <a:rPr lang="en-US" sz="1800" i="1" dirty="0" smtClean="0">
                    <a:latin typeface="+mj-lt"/>
                  </a:rPr>
                  <a:t> – </a:t>
                </a:r>
                <a:r>
                  <a:rPr lang="en-US" sz="1800" dirty="0" smtClean="0">
                    <a:latin typeface="+mj-lt"/>
                  </a:rPr>
                  <a:t>growth rate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𝑆</m:t>
                        </m:r>
                      </m:sub>
                    </m:sSub>
                  </m:oMath>
                </a14:m>
                <a:r>
                  <a:rPr lang="en-US" sz="1800" i="1" dirty="0"/>
                  <a:t> – </a:t>
                </a:r>
                <a:r>
                  <a:rPr lang="en-US" sz="1800" dirty="0"/>
                  <a:t>growth rate for </a:t>
                </a:r>
                <a:r>
                  <a:rPr lang="en-US" sz="1800" dirty="0" smtClean="0"/>
                  <a:t>softwoods </a:t>
                </a:r>
                <a:r>
                  <a:rPr lang="en-US" sz="1800" dirty="0"/>
                  <a:t>(tons/acre/year</a:t>
                </a:r>
                <a:r>
                  <a:rPr lang="en-US" sz="1800" dirty="0" smtClean="0"/>
                  <a:t>)</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𝐻</m:t>
                        </m:r>
                      </m:sub>
                    </m:sSub>
                  </m:oMath>
                </a14:m>
                <a:r>
                  <a:rPr lang="en-US" sz="1800" i="1" dirty="0"/>
                  <a:t> – </a:t>
                </a:r>
                <a:r>
                  <a:rPr lang="en-US" sz="1800" dirty="0" smtClean="0"/>
                  <a:t>loss due to competition </a:t>
                </a:r>
                <a:r>
                  <a:rPr lang="en-US" sz="1800" dirty="0"/>
                  <a:t>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𝑆</m:t>
                        </m:r>
                      </m:sub>
                    </m:sSub>
                  </m:oMath>
                </a14:m>
                <a:r>
                  <a:rPr lang="en-US" sz="1800" i="1" dirty="0"/>
                  <a:t> – </a:t>
                </a:r>
                <a:r>
                  <a:rPr lang="en-US" sz="1800" dirty="0" smtClean="0"/>
                  <a:t>loss due to competition </a:t>
                </a:r>
                <a:r>
                  <a:rPr lang="en-US" sz="1800" dirty="0"/>
                  <a:t>for softwoods (tons/acre/year</a:t>
                </a:r>
                <a:r>
                  <a:rPr lang="en-US" sz="1800" dirty="0" smtClean="0"/>
                  <a:t>)</a:t>
                </a:r>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𝐻</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2</m:t>
                          </m:r>
                        </m:sup>
                      </m:sSup>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𝑆</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p>
                        <m:sSupPr>
                          <m:ctrlPr>
                            <a:rPr lang="en-US" sz="1800" i="1">
                              <a:latin typeface="Cambria Math" panose="02040503050406030204" pitchFamily="18" charset="0"/>
                            </a:rPr>
                          </m:ctrlPr>
                        </m:sSupPr>
                        <m:e>
                          <m:r>
                            <a:rPr lang="en-US" sz="1800" b="0" i="1" smtClean="0">
                              <a:latin typeface="Cambria Math" panose="02040503050406030204" pitchFamily="18" charset="0"/>
                            </a:rPr>
                            <m:t>𝑆</m:t>
                          </m:r>
                        </m:e>
                        <m:sup>
                          <m:r>
                            <a:rPr lang="en-US" sz="1800" i="1">
                              <a:latin typeface="Cambria Math" panose="02040503050406030204" pitchFamily="18" charset="0"/>
                            </a:rPr>
                            <m:t>2</m:t>
                          </m:r>
                        </m:sup>
                      </m:sSup>
                    </m:oMath>
                  </m:oMathPara>
                </a14:m>
                <a:endParaRPr lang="en-US" sz="1800" i="1" dirty="0">
                  <a:latin typeface="Cambria Math" panose="02040503050406030204" pitchFamily="18" charset="0"/>
                </a:endParaRPr>
              </a:p>
              <a:p>
                <a:pPr marL="0" indent="0">
                  <a:buFont typeface="Arial"/>
                  <a:buNone/>
                </a:pPr>
                <a:endParaRPr lang="en-US" sz="1800" b="0" dirty="0" smtClean="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𝐻</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𝑆</m:t>
                      </m:r>
                      <m:r>
                        <a:rPr lang="en-US" sz="1800" i="1">
                          <a:latin typeface="Cambria Math" panose="02040503050406030204" pitchFamily="18" charset="0"/>
                        </a:rPr>
                        <m:t>𝐻</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i="1">
                          <a:latin typeface="Cambria Math" panose="02040503050406030204" pitchFamily="18" charset="0"/>
                        </a:rPr>
                        <m:t>𝑆𝐻</m:t>
                      </m:r>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smtClean="0"/>
                  <a:t>Parameters:</a:t>
                </a:r>
              </a:p>
              <a:p>
                <a:pPr marL="0" indent="0">
                  <a:buNone/>
                </a:pPr>
                <a:r>
                  <a:rPr lang="en-US" sz="1800" dirty="0" smtClean="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&gt;0</m:t>
                    </m:r>
                  </m:oMath>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dirty="0" smtClean="0"/>
                  <a:t>*Note: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dirty="0" smtClean="0"/>
                  <a:t>represent the amount of competition between species.</a:t>
                </a:r>
                <a:endParaRPr lang="en-US" sz="1800" i="1" dirty="0" smtClean="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5172129"/>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Determine whether </a:t>
            </a:r>
            <a:r>
              <a:rPr lang="en-US" sz="1800" i="1" dirty="0" smtClean="0"/>
              <a:t>H </a:t>
            </a:r>
            <a:r>
              <a:rPr lang="en-US" sz="1800" dirty="0" smtClean="0"/>
              <a:t>or </a:t>
            </a:r>
            <a:r>
              <a:rPr lang="en-US" sz="1800" i="1" dirty="0" smtClean="0"/>
              <a:t>S</a:t>
            </a:r>
            <a:r>
              <a:rPr lang="en-US" sz="1800" dirty="0" smtClean="0"/>
              <a:t> approach 0 </a:t>
            </a:r>
            <a:endParaRPr lang="en-US" sz="1800" dirty="0" smtClean="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r>
                      <a:rPr lang="en-US" sz="1800" i="1" dirty="0" smtClean="0">
                        <a:latin typeface="Cambria Math" panose="02040503050406030204" pitchFamily="18" charset="0"/>
                      </a:rPr>
                      <m:t>𝐻</m:t>
                    </m:r>
                  </m:oMath>
                </a14:m>
                <a:r>
                  <a:rPr lang="en-US" sz="1800" i="1" dirty="0" smtClean="0">
                    <a:latin typeface="+mj-lt"/>
                  </a:rPr>
                  <a:t> – </a:t>
                </a:r>
                <a:r>
                  <a:rPr lang="en-US" sz="1800" dirty="0" smtClean="0">
                    <a:latin typeface="+mj-lt"/>
                  </a:rPr>
                  <a:t>hardwood population (tons/acre)</a:t>
                </a:r>
              </a:p>
              <a:p>
                <a:pPr marL="0" indent="0">
                  <a:buNone/>
                </a:pPr>
                <a14:m>
                  <m:oMath xmlns:m="http://schemas.openxmlformats.org/officeDocument/2006/math">
                    <m:r>
                      <a:rPr lang="en-US" sz="1800" i="1" dirty="0" smtClean="0">
                        <a:latin typeface="Cambria Math" panose="02040503050406030204" pitchFamily="18" charset="0"/>
                      </a:rPr>
                      <m:t>𝑆</m:t>
                    </m:r>
                  </m:oMath>
                </a14:m>
                <a:r>
                  <a:rPr lang="en-US" sz="1800" i="1" dirty="0" smtClean="0">
                    <a:latin typeface="+mj-lt"/>
                  </a:rPr>
                  <a:t> – </a:t>
                </a:r>
                <a:r>
                  <a:rPr lang="en-US" sz="1800" dirty="0" smtClean="0"/>
                  <a:t>softwood population (tons/acre)</a:t>
                </a:r>
                <a:endParaRPr lang="en-US" sz="1800" dirty="0" smtClean="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𝐻</m:t>
                        </m:r>
                      </m:sub>
                    </m:sSub>
                  </m:oMath>
                </a14:m>
                <a:r>
                  <a:rPr lang="en-US" sz="1800" i="1" dirty="0" smtClean="0">
                    <a:latin typeface="+mj-lt"/>
                  </a:rPr>
                  <a:t> – </a:t>
                </a:r>
                <a:r>
                  <a:rPr lang="en-US" sz="1800" dirty="0" smtClean="0">
                    <a:latin typeface="+mj-lt"/>
                  </a:rPr>
                  <a:t>growth rate 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𝑆</m:t>
                        </m:r>
                      </m:sub>
                    </m:sSub>
                  </m:oMath>
                </a14:m>
                <a:r>
                  <a:rPr lang="en-US" sz="1800" i="1" dirty="0"/>
                  <a:t> – </a:t>
                </a:r>
                <a:r>
                  <a:rPr lang="en-US" sz="1800" dirty="0"/>
                  <a:t>growth rate for </a:t>
                </a:r>
                <a:r>
                  <a:rPr lang="en-US" sz="1800" dirty="0" smtClean="0"/>
                  <a:t>softwoods </a:t>
                </a:r>
                <a:r>
                  <a:rPr lang="en-US" sz="1800" dirty="0"/>
                  <a:t>(tons/acre/year</a:t>
                </a:r>
                <a:r>
                  <a:rPr lang="en-US" sz="1800" dirty="0" smtClean="0"/>
                  <a:t>)</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𝐻</m:t>
                        </m:r>
                      </m:sub>
                    </m:sSub>
                  </m:oMath>
                </a14:m>
                <a:r>
                  <a:rPr lang="en-US" sz="1800" i="1" dirty="0"/>
                  <a:t> – </a:t>
                </a:r>
                <a:r>
                  <a:rPr lang="en-US" sz="1800" dirty="0" smtClean="0"/>
                  <a:t>loss due to competition </a:t>
                </a:r>
                <a:r>
                  <a:rPr lang="en-US" sz="1800" dirty="0"/>
                  <a:t>for hardwoods (tons/acre/year)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i="1" dirty="0">
                            <a:latin typeface="Cambria Math" panose="02040503050406030204" pitchFamily="18" charset="0"/>
                          </a:rPr>
                          <m:t>𝑆</m:t>
                        </m:r>
                      </m:sub>
                    </m:sSub>
                  </m:oMath>
                </a14:m>
                <a:r>
                  <a:rPr lang="en-US" sz="1800" i="1" dirty="0"/>
                  <a:t> – </a:t>
                </a:r>
                <a:r>
                  <a:rPr lang="en-US" sz="1800" dirty="0" smtClean="0"/>
                  <a:t>loss due to competition </a:t>
                </a:r>
                <a:r>
                  <a:rPr lang="en-US" sz="1800" dirty="0"/>
                  <a:t>for softwoods (tons/acre/year</a:t>
                </a:r>
                <a:r>
                  <a:rPr lang="en-US" sz="1800" dirty="0" smtClean="0"/>
                  <a:t>)</a:t>
                </a:r>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177304" y="1541770"/>
                <a:ext cx="1939186" cy="291497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𝐻</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𝐻</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𝐻</m:t>
                          </m:r>
                        </m:e>
                        <m:sup>
                          <m:r>
                            <a:rPr lang="en-US" sz="1800" b="0" i="1" smtClean="0">
                              <a:latin typeface="Cambria Math" panose="02040503050406030204" pitchFamily="18" charset="0"/>
                            </a:rPr>
                            <m:t>2</m:t>
                          </m:r>
                        </m:sup>
                      </m:sSup>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𝑆</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p>
                        <m:sSupPr>
                          <m:ctrlPr>
                            <a:rPr lang="en-US" sz="1800" i="1">
                              <a:latin typeface="Cambria Math" panose="02040503050406030204" pitchFamily="18" charset="0"/>
                            </a:rPr>
                          </m:ctrlPr>
                        </m:sSupPr>
                        <m:e>
                          <m:r>
                            <a:rPr lang="en-US" sz="1800" b="0" i="1" smtClean="0">
                              <a:latin typeface="Cambria Math" panose="02040503050406030204" pitchFamily="18" charset="0"/>
                            </a:rPr>
                            <m:t>𝑆</m:t>
                          </m:r>
                        </m:e>
                        <m:sup>
                          <m:r>
                            <a:rPr lang="en-US" sz="1800" i="1">
                              <a:latin typeface="Cambria Math" panose="02040503050406030204" pitchFamily="18" charset="0"/>
                            </a:rPr>
                            <m:t>2</m:t>
                          </m:r>
                        </m:sup>
                      </m:sSup>
                    </m:oMath>
                  </m:oMathPara>
                </a14:m>
                <a:endParaRPr lang="en-US" sz="1800" i="1" dirty="0">
                  <a:latin typeface="Cambria Math" panose="02040503050406030204" pitchFamily="18" charset="0"/>
                </a:endParaRPr>
              </a:p>
              <a:p>
                <a:pPr marL="0" indent="0">
                  <a:buFont typeface="Arial"/>
                  <a:buNone/>
                </a:pPr>
                <a:endParaRPr lang="en-US" sz="1800" b="0" dirty="0" smtClean="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𝐻</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𝑆</m:t>
                      </m:r>
                      <m:r>
                        <a:rPr lang="en-US" sz="1800" i="1">
                          <a:latin typeface="Cambria Math" panose="02040503050406030204" pitchFamily="18" charset="0"/>
                        </a:rPr>
                        <m:t>𝐻</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i="1">
                              <a:latin typeface="Cambria Math" panose="02040503050406030204" pitchFamily="18" charset="0"/>
                            </a:rPr>
                            <m:t>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i="1">
                          <a:latin typeface="Cambria Math" panose="02040503050406030204" pitchFamily="18" charset="0"/>
                        </a:rPr>
                        <m:t>𝑆𝐻</m:t>
                      </m:r>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177304" y="1541770"/>
                <a:ext cx="1939186" cy="2914970"/>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3403360" y="4756506"/>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Determine whether </a:t>
            </a:r>
            <a:r>
              <a:rPr lang="en-US" sz="1800" i="1" dirty="0" smtClean="0"/>
              <a:t>H </a:t>
            </a:r>
            <a:r>
              <a:rPr lang="en-US" sz="1800" dirty="0" smtClean="0"/>
              <a:t>or </a:t>
            </a:r>
            <a:r>
              <a:rPr lang="en-US" sz="1800" i="1" dirty="0" smtClean="0"/>
              <a:t>S</a:t>
            </a:r>
            <a:r>
              <a:rPr lang="en-US" sz="1800" dirty="0" smtClean="0"/>
              <a:t> approach 0 </a:t>
            </a:r>
            <a:endParaRPr lang="en-US" sz="1800" dirty="0" smtClean="0">
              <a:latin typeface="+mj-lt"/>
            </a:endParaRPr>
          </a:p>
        </p:txBody>
      </p:sp>
      <mc:AlternateContent xmlns:mc="http://schemas.openxmlformats.org/markup-compatibility/2006">
        <mc:Choice xmlns:a14="http://schemas.microsoft.com/office/drawing/2010/main" Requires="a14">
          <p:sp>
            <p:nvSpPr>
              <p:cNvPr id="3" name="TextBox 2"/>
              <p:cNvSpPr txBox="1"/>
              <p:nvPr/>
            </p:nvSpPr>
            <p:spPr>
              <a:xfrm>
                <a:off x="6024282" y="1541770"/>
                <a:ext cx="2766252" cy="3759106"/>
              </a:xfrm>
              <a:prstGeom prst="rect">
                <a:avLst/>
              </a:prstGeom>
              <a:solidFill>
                <a:schemeClr val="bg1"/>
              </a:solidFill>
              <a:ln>
                <a:solidFill>
                  <a:srgbClr val="002060"/>
                </a:solidFill>
              </a:ln>
            </p:spPr>
            <p:txBody>
              <a:bodyPr wrap="square" rtlCol="0">
                <a:spAutoFit/>
              </a:bodyPr>
              <a:lstStyle/>
              <a:p>
                <a:r>
                  <a:rPr lang="en-US" dirty="0" smtClean="0"/>
                  <a:t>The change in the population is the difference between the growth and the loss:</a:t>
                </a: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𝑑𝐻</m:t>
                          </m:r>
                        </m:num>
                        <m:den>
                          <m:r>
                            <a:rPr lang="en-US" b="0" i="1" smtClean="0">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𝑆𝐻</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𝑆</m:t>
                          </m:r>
                        </m:num>
                        <m:den>
                          <m:r>
                            <a:rPr lang="en-US" b="0" i="1" smtClean="0">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𝑆𝐻</m:t>
                      </m:r>
                    </m:oMath>
                  </m:oMathPara>
                </a14:m>
                <a:endParaRPr lang="en-US" dirty="0" smtClean="0"/>
              </a:p>
              <a:p>
                <a:endParaRPr lang="en-US" dirty="0" smtClean="0"/>
              </a:p>
              <a:p>
                <a:r>
                  <a:rPr lang="en-US" dirty="0" smtClean="0"/>
                  <a:t>We will model this problem as a dynamic model in a steady state and attempt to solve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𝑑𝐻</m:t>
                        </m:r>
                      </m:num>
                      <m:den>
                        <m:r>
                          <a:rPr lang="en-US" i="1">
                            <a:latin typeface="Cambria Math" panose="02040503050406030204" pitchFamily="18" charset="0"/>
                          </a:rPr>
                          <m:t>𝑑𝑡</m:t>
                        </m:r>
                      </m:den>
                    </m:f>
                    <m:r>
                      <a:rPr lang="en-US" b="0" i="1" smtClean="0">
                        <a:latin typeface="Cambria Math" panose="02040503050406030204" pitchFamily="18" charset="0"/>
                      </a:rPr>
                      <m:t>=0</m:t>
                    </m:r>
                  </m:oMath>
                </a14:m>
                <a:r>
                  <a:rPr lang="en-US" dirty="0" smtClean="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𝑆</m:t>
                        </m:r>
                      </m:num>
                      <m:den>
                        <m:r>
                          <a:rPr lang="en-US" i="1">
                            <a:latin typeface="Cambria Math" panose="02040503050406030204" pitchFamily="18" charset="0"/>
                          </a:rPr>
                          <m:t>𝑑𝑡</m:t>
                        </m:r>
                      </m:den>
                    </m:f>
                    <m:r>
                      <a:rPr lang="en-US" i="1">
                        <a:latin typeface="Cambria Math" panose="02040503050406030204" pitchFamily="18" charset="0"/>
                      </a:rPr>
                      <m:t>=0</m:t>
                    </m:r>
                  </m:oMath>
                </a14:m>
                <a:r>
                  <a:rPr lang="en-US" dirty="0" smtClean="0"/>
                  <a:t>.</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024282" y="1541770"/>
                <a:ext cx="2766252" cy="3759106"/>
              </a:xfrm>
              <a:prstGeom prst="rect">
                <a:avLst/>
              </a:prstGeom>
              <a:blipFill>
                <a:blip r:embed="rId6"/>
                <a:stretch>
                  <a:fillRect l="-1535" t="-808" r="-2851"/>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85013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601</Words>
  <Application>Microsoft Office PowerPoint</Application>
  <PresentationFormat>On-screen Show (4:3)</PresentationFormat>
  <Paragraphs>193</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 arial</vt:lpstr>
      <vt:lpstr>Arial</vt:lpstr>
      <vt:lpstr>Calibri</vt:lpstr>
      <vt:lpstr>Cambria Math</vt:lpstr>
      <vt:lpstr>Consolas</vt:lpstr>
      <vt:lpstr>Office Theme</vt:lpstr>
      <vt:lpstr>Dynamic Models </vt:lpstr>
      <vt:lpstr>Dynamic Systems: Overview</vt:lpstr>
      <vt:lpstr>Dynamic Systems: Terminology</vt:lpstr>
      <vt:lpstr>Dynamic Systems: Terminology</vt:lpstr>
      <vt:lpstr>Dynamic Systems: Terminology</vt:lpstr>
      <vt:lpstr>Example: Competitive Species</vt:lpstr>
      <vt:lpstr>Example: Population Models</vt:lpstr>
      <vt:lpstr>Step 1: Ask the question.</vt:lpstr>
      <vt:lpstr>Step 2: Select the modeling approach</vt:lpstr>
      <vt:lpstr>Step 3: Formulate the model</vt:lpstr>
      <vt:lpstr>Step 4: Solve the Problem</vt:lpstr>
      <vt:lpstr>Step 4: Solve the Problem</vt:lpstr>
      <vt:lpstr>Step 4: Solve the Problem</vt:lpstr>
      <vt:lpstr>Step 5: Answer the question</vt:lpstr>
      <vt:lpstr>Step 5: Answer the question</vt:lpstr>
      <vt:lpstr>Next</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208</cp:revision>
  <dcterms:created xsi:type="dcterms:W3CDTF">2014-07-15T14:47:24Z</dcterms:created>
  <dcterms:modified xsi:type="dcterms:W3CDTF">2019-02-28T19:56:25Z</dcterms:modified>
</cp:coreProperties>
</file>