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91" r:id="rId3"/>
    <p:sldId id="323" r:id="rId4"/>
    <p:sldId id="303" r:id="rId5"/>
    <p:sldId id="329" r:id="rId6"/>
    <p:sldId id="325" r:id="rId7"/>
    <p:sldId id="304" r:id="rId8"/>
    <p:sldId id="330" r:id="rId9"/>
    <p:sldId id="331" r:id="rId10"/>
    <p:sldId id="332" r:id="rId11"/>
    <p:sldId id="326" r:id="rId12"/>
    <p:sldId id="333" r:id="rId13"/>
    <p:sldId id="327" r:id="rId14"/>
    <p:sldId id="334" r:id="rId15"/>
    <p:sldId id="328" r:id="rId16"/>
    <p:sldId id="319" r:id="rId17"/>
    <p:sldId id="335" r:id="rId18"/>
    <p:sldId id="336" r:id="rId19"/>
    <p:sldId id="33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291"/>
            <p14:sldId id="323"/>
            <p14:sldId id="303"/>
            <p14:sldId id="329"/>
            <p14:sldId id="325"/>
            <p14:sldId id="304"/>
            <p14:sldId id="330"/>
            <p14:sldId id="331"/>
            <p14:sldId id="332"/>
            <p14:sldId id="326"/>
            <p14:sldId id="333"/>
            <p14:sldId id="327"/>
            <p14:sldId id="334"/>
            <p14:sldId id="328"/>
            <p14:sldId id="319"/>
            <p14:sldId id="335"/>
            <p14:sldId id="336"/>
            <p14:sldId id="3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6BB07-97AC-46D3-9819-3656E33E8C28}" v="13" dt="2019-03-08T20:34:32.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79188" autoAdjust="0"/>
  </p:normalViewPr>
  <p:slideViewPr>
    <p:cSldViewPr snapToGrid="0" snapToObjects="1">
      <p:cViewPr varScale="1">
        <p:scale>
          <a:sx n="103" d="100"/>
          <a:sy n="103" d="100"/>
        </p:scale>
        <p:origin x="834" y="13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E796BB07-97AC-46D3-9819-3656E33E8C28}"/>
    <pc:docChg chg="modSld">
      <pc:chgData name="Jeremy Becnel" userId="83c67da8-0358-45df-a8cb-c23f6394336a" providerId="ADAL" clId="{E796BB07-97AC-46D3-9819-3656E33E8C28}" dt="2019-03-08T20:34:32.868" v="13"/>
      <pc:docMkLst>
        <pc:docMk/>
      </pc:docMkLst>
      <pc:sldChg chg="modSp">
        <pc:chgData name="Jeremy Becnel" userId="83c67da8-0358-45df-a8cb-c23f6394336a" providerId="ADAL" clId="{E796BB07-97AC-46D3-9819-3656E33E8C28}" dt="2019-03-08T20:24:44.691" v="12" actId="20577"/>
        <pc:sldMkLst>
          <pc:docMk/>
          <pc:sldMk cId="2127058377" sldId="291"/>
        </pc:sldMkLst>
        <pc:spChg chg="mod">
          <ac:chgData name="Jeremy Becnel" userId="83c67da8-0358-45df-a8cb-c23f6394336a" providerId="ADAL" clId="{E796BB07-97AC-46D3-9819-3656E33E8C28}" dt="2019-03-08T20:24:44.691" v="12" actId="20577"/>
          <ac:spMkLst>
            <pc:docMk/>
            <pc:sldMk cId="2127058377" sldId="291"/>
            <ac:spMk id="3" creationId="{00000000-0000-0000-0000-000000000000}"/>
          </ac:spMkLst>
        </pc:spChg>
      </pc:sldChg>
      <pc:sldChg chg="modSp">
        <pc:chgData name="Jeremy Becnel" userId="83c67da8-0358-45df-a8cb-c23f6394336a" providerId="ADAL" clId="{E796BB07-97AC-46D3-9819-3656E33E8C28}" dt="2019-03-08T16:25:11.848" v="0" actId="20577"/>
        <pc:sldMkLst>
          <pc:docMk/>
          <pc:sldMk cId="1807386150" sldId="303"/>
        </pc:sldMkLst>
        <pc:spChg chg="mod">
          <ac:chgData name="Jeremy Becnel" userId="83c67da8-0358-45df-a8cb-c23f6394336a" providerId="ADAL" clId="{E796BB07-97AC-46D3-9819-3656E33E8C28}" dt="2019-03-08T16:25:11.848" v="0" actId="20577"/>
          <ac:spMkLst>
            <pc:docMk/>
            <pc:sldMk cId="1807386150" sldId="303"/>
            <ac:spMk id="8" creationId="{00000000-0000-0000-0000-000000000000}"/>
          </ac:spMkLst>
        </pc:spChg>
      </pc:sldChg>
      <pc:sldChg chg="modSp">
        <pc:chgData name="Jeremy Becnel" userId="83c67da8-0358-45df-a8cb-c23f6394336a" providerId="ADAL" clId="{E796BB07-97AC-46D3-9819-3656E33E8C28}" dt="2019-03-08T16:25:31.635" v="5" actId="20577"/>
        <pc:sldMkLst>
          <pc:docMk/>
          <pc:sldMk cId="1874787584" sldId="304"/>
        </pc:sldMkLst>
        <pc:spChg chg="mod">
          <ac:chgData name="Jeremy Becnel" userId="83c67da8-0358-45df-a8cb-c23f6394336a" providerId="ADAL" clId="{E796BB07-97AC-46D3-9819-3656E33E8C28}" dt="2019-03-08T16:25:31.635" v="5" actId="20577"/>
          <ac:spMkLst>
            <pc:docMk/>
            <pc:sldMk cId="1874787584" sldId="304"/>
            <ac:spMk id="13" creationId="{00000000-0000-0000-0000-000000000000}"/>
          </ac:spMkLst>
        </pc:spChg>
      </pc:sldChg>
      <pc:sldChg chg="modSp">
        <pc:chgData name="Jeremy Becnel" userId="83c67da8-0358-45df-a8cb-c23f6394336a" providerId="ADAL" clId="{E796BB07-97AC-46D3-9819-3656E33E8C28}" dt="2019-03-08T20:34:32.868" v="13"/>
        <pc:sldMkLst>
          <pc:docMk/>
          <pc:sldMk cId="2128283643" sldId="325"/>
        </pc:sldMkLst>
        <pc:spChg chg="mod">
          <ac:chgData name="Jeremy Becnel" userId="83c67da8-0358-45df-a8cb-c23f6394336a" providerId="ADAL" clId="{E796BB07-97AC-46D3-9819-3656E33E8C28}" dt="2019-03-08T16:25:24.580" v="3" actId="20577"/>
          <ac:spMkLst>
            <pc:docMk/>
            <pc:sldMk cId="2128283643" sldId="325"/>
            <ac:spMk id="3" creationId="{00000000-0000-0000-0000-000000000000}"/>
          </ac:spMkLst>
        </pc:spChg>
        <pc:spChg chg="mod">
          <ac:chgData name="Jeremy Becnel" userId="83c67da8-0358-45df-a8cb-c23f6394336a" providerId="ADAL" clId="{E796BB07-97AC-46D3-9819-3656E33E8C28}" dt="2019-03-08T20:34:32.868" v="13"/>
          <ac:spMkLst>
            <pc:docMk/>
            <pc:sldMk cId="2128283643" sldId="325"/>
            <ac:spMk id="11" creationId="{00000000-0000-0000-0000-000000000000}"/>
          </ac:spMkLst>
        </pc:spChg>
      </pc:sldChg>
      <pc:sldChg chg="modSp">
        <pc:chgData name="Jeremy Becnel" userId="83c67da8-0358-45df-a8cb-c23f6394336a" providerId="ADAL" clId="{E796BB07-97AC-46D3-9819-3656E33E8C28}" dt="2019-03-08T16:25:18.080" v="2" actId="20577"/>
        <pc:sldMkLst>
          <pc:docMk/>
          <pc:sldMk cId="4272895845" sldId="329"/>
        </pc:sldMkLst>
        <pc:spChg chg="mod">
          <ac:chgData name="Jeremy Becnel" userId="83c67da8-0358-45df-a8cb-c23f6394336a" providerId="ADAL" clId="{E796BB07-97AC-46D3-9819-3656E33E8C28}" dt="2019-03-08T16:25:16.424" v="1" actId="20577"/>
          <ac:spMkLst>
            <pc:docMk/>
            <pc:sldMk cId="4272895845" sldId="329"/>
            <ac:spMk id="8" creationId="{00000000-0000-0000-0000-000000000000}"/>
          </ac:spMkLst>
        </pc:spChg>
        <pc:spChg chg="mod">
          <ac:chgData name="Jeremy Becnel" userId="83c67da8-0358-45df-a8cb-c23f6394336a" providerId="ADAL" clId="{E796BB07-97AC-46D3-9819-3656E33E8C28}" dt="2019-03-08T16:25:18.080" v="2" actId="20577"/>
          <ac:spMkLst>
            <pc:docMk/>
            <pc:sldMk cId="4272895845" sldId="329"/>
            <ac:spMk id="11" creationId="{00000000-0000-0000-0000-000000000000}"/>
          </ac:spMkLst>
        </pc:spChg>
      </pc:sldChg>
      <pc:sldChg chg="modSp">
        <pc:chgData name="Jeremy Becnel" userId="83c67da8-0358-45df-a8cb-c23f6394336a" providerId="ADAL" clId="{E796BB07-97AC-46D3-9819-3656E33E8C28}" dt="2019-03-08T16:25:36.442" v="6" actId="20577"/>
        <pc:sldMkLst>
          <pc:docMk/>
          <pc:sldMk cId="1719219582" sldId="330"/>
        </pc:sldMkLst>
        <pc:spChg chg="mod">
          <ac:chgData name="Jeremy Becnel" userId="83c67da8-0358-45df-a8cb-c23f6394336a" providerId="ADAL" clId="{E796BB07-97AC-46D3-9819-3656E33E8C28}" dt="2019-03-08T16:25:36.442" v="6" actId="20577"/>
          <ac:spMkLst>
            <pc:docMk/>
            <pc:sldMk cId="1719219582" sldId="330"/>
            <ac:spMk id="13" creationId="{00000000-0000-0000-0000-000000000000}"/>
          </ac:spMkLst>
        </pc:spChg>
      </pc:sldChg>
      <pc:sldChg chg="modSp">
        <pc:chgData name="Jeremy Becnel" userId="83c67da8-0358-45df-a8cb-c23f6394336a" providerId="ADAL" clId="{E796BB07-97AC-46D3-9819-3656E33E8C28}" dt="2019-03-08T16:25:40.720" v="7" actId="20577"/>
        <pc:sldMkLst>
          <pc:docMk/>
          <pc:sldMk cId="493429560" sldId="331"/>
        </pc:sldMkLst>
        <pc:spChg chg="mod">
          <ac:chgData name="Jeremy Becnel" userId="83c67da8-0358-45df-a8cb-c23f6394336a" providerId="ADAL" clId="{E796BB07-97AC-46D3-9819-3656E33E8C28}" dt="2019-03-08T16:25:40.720" v="7" actId="20577"/>
          <ac:spMkLst>
            <pc:docMk/>
            <pc:sldMk cId="493429560" sldId="331"/>
            <ac:spMk id="13" creationId="{00000000-0000-0000-0000-000000000000}"/>
          </ac:spMkLst>
        </pc:spChg>
      </pc:sldChg>
      <pc:sldChg chg="modSp">
        <pc:chgData name="Jeremy Becnel" userId="83c67da8-0358-45df-a8cb-c23f6394336a" providerId="ADAL" clId="{E796BB07-97AC-46D3-9819-3656E33E8C28}" dt="2019-03-08T16:25:51.403" v="9" actId="20577"/>
        <pc:sldMkLst>
          <pc:docMk/>
          <pc:sldMk cId="902323954" sldId="332"/>
        </pc:sldMkLst>
        <pc:spChg chg="mod">
          <ac:chgData name="Jeremy Becnel" userId="83c67da8-0358-45df-a8cb-c23f6394336a" providerId="ADAL" clId="{E796BB07-97AC-46D3-9819-3656E33E8C28}" dt="2019-03-08T16:25:44.716" v="8" actId="20577"/>
          <ac:spMkLst>
            <pc:docMk/>
            <pc:sldMk cId="902323954" sldId="332"/>
            <ac:spMk id="13" creationId="{00000000-0000-0000-0000-000000000000}"/>
          </ac:spMkLst>
        </pc:spChg>
        <pc:spChg chg="mod">
          <ac:chgData name="Jeremy Becnel" userId="83c67da8-0358-45df-a8cb-c23f6394336a" providerId="ADAL" clId="{E796BB07-97AC-46D3-9819-3656E33E8C28}" dt="2019-03-08T16:25:51.403" v="9" actId="20577"/>
          <ac:spMkLst>
            <pc:docMk/>
            <pc:sldMk cId="902323954" sldId="332"/>
            <ac:spMk id="14" creationId="{00000000-0000-0000-0000-000000000000}"/>
          </ac:spMkLst>
        </pc:spChg>
      </pc:sldChg>
      <pc:sldChg chg="modSp">
        <pc:chgData name="Jeremy Becnel" userId="83c67da8-0358-45df-a8cb-c23f6394336a" providerId="ADAL" clId="{E796BB07-97AC-46D3-9819-3656E33E8C28}" dt="2019-03-08T16:26:15.293" v="11" actId="20577"/>
        <pc:sldMkLst>
          <pc:docMk/>
          <pc:sldMk cId="3955448944" sldId="335"/>
        </pc:sldMkLst>
        <pc:spChg chg="mod">
          <ac:chgData name="Jeremy Becnel" userId="83c67da8-0358-45df-a8cb-c23f6394336a" providerId="ADAL" clId="{E796BB07-97AC-46D3-9819-3656E33E8C28}" dt="2019-03-08T16:26:15.293" v="11" actId="20577"/>
          <ac:spMkLst>
            <pc:docMk/>
            <pc:sldMk cId="3955448944" sldId="33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3/8/2019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387364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2697730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761211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13</a:t>
            </a:fld>
            <a:endParaRPr lang="en-US"/>
          </a:p>
        </p:txBody>
      </p:sp>
    </p:spTree>
    <p:extLst>
      <p:ext uri="{BB962C8B-B14F-4D97-AF65-F5344CB8AC3E}">
        <p14:creationId xmlns:p14="http://schemas.microsoft.com/office/powerpoint/2010/main" val="4094568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14</a:t>
            </a:fld>
            <a:endParaRPr lang="en-US"/>
          </a:p>
        </p:txBody>
      </p:sp>
    </p:spTree>
    <p:extLst>
      <p:ext uri="{BB962C8B-B14F-4D97-AF65-F5344CB8AC3E}">
        <p14:creationId xmlns:p14="http://schemas.microsoft.com/office/powerpoint/2010/main" val="55652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15</a:t>
            </a:fld>
            <a:endParaRPr lang="en-US"/>
          </a:p>
        </p:txBody>
      </p:sp>
    </p:spTree>
    <p:extLst>
      <p:ext uri="{BB962C8B-B14F-4D97-AF65-F5344CB8AC3E}">
        <p14:creationId xmlns:p14="http://schemas.microsoft.com/office/powerpoint/2010/main" val="3255508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16</a:t>
            </a:fld>
            <a:endParaRPr lang="en-US"/>
          </a:p>
        </p:txBody>
      </p:sp>
    </p:spTree>
    <p:extLst>
      <p:ext uri="{BB962C8B-B14F-4D97-AF65-F5344CB8AC3E}">
        <p14:creationId xmlns:p14="http://schemas.microsoft.com/office/powerpoint/2010/main" val="3969991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17</a:t>
            </a:fld>
            <a:endParaRPr lang="en-US"/>
          </a:p>
        </p:txBody>
      </p:sp>
    </p:spTree>
    <p:extLst>
      <p:ext uri="{BB962C8B-B14F-4D97-AF65-F5344CB8AC3E}">
        <p14:creationId xmlns:p14="http://schemas.microsoft.com/office/powerpoint/2010/main" val="626749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18</a:t>
            </a:fld>
            <a:endParaRPr lang="en-US"/>
          </a:p>
        </p:txBody>
      </p:sp>
    </p:spTree>
    <p:extLst>
      <p:ext uri="{BB962C8B-B14F-4D97-AF65-F5344CB8AC3E}">
        <p14:creationId xmlns:p14="http://schemas.microsoft.com/office/powerpoint/2010/main" val="223951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19</a:t>
            </a:fld>
            <a:endParaRPr lang="en-US"/>
          </a:p>
        </p:txBody>
      </p:sp>
    </p:spTree>
    <p:extLst>
      <p:ext uri="{BB962C8B-B14F-4D97-AF65-F5344CB8AC3E}">
        <p14:creationId xmlns:p14="http://schemas.microsoft.com/office/powerpoint/2010/main" val="359126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216636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1318442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0912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Note: the orange arrow is the vector at the initial condition of (5000,70000)</a:t>
            </a:r>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06872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3744583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could mean one of the whales die out or it could mean there is back and forth.</a:t>
            </a:r>
          </a:p>
          <a:p>
            <a:endParaRPr lang="en-US" baseline="0" dirty="0"/>
          </a:p>
          <a:p>
            <a:r>
              <a:rPr lang="en-US" baseline="0" dirty="0"/>
              <a:t>The orange arrow represents our initial condition of (5000,70000)</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305500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3/8/2019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Stability</a:t>
            </a: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p:txBody>
          <a:bodyPr/>
          <a:lstStyle/>
          <a:p>
            <a:r>
              <a:rPr lang="en-US" dirty="0"/>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Find Equilibriums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3016400"/>
            <a:ext cx="8226425" cy="646331"/>
          </a:xfrm>
          <a:prstGeom prst="rect">
            <a:avLst/>
          </a:prstGeom>
          <a:noFill/>
        </p:spPr>
        <p:txBody>
          <a:bodyPr wrap="square" rtlCol="0">
            <a:spAutoFit/>
          </a:bodyPr>
          <a:lstStyle/>
          <a:p>
            <a:r>
              <a:rPr lang="en-US" dirty="0"/>
              <a:t>Solving these equations either by hand or using </a:t>
            </a:r>
            <a:r>
              <a:rPr lang="en-US" dirty="0">
                <a:solidFill>
                  <a:srgbClr val="0070C0"/>
                </a:solidFill>
                <a:latin typeface="Consolas" panose="020B0609020204030204" pitchFamily="49" charset="0"/>
              </a:rPr>
              <a:t>solve</a:t>
            </a:r>
            <a:r>
              <a:rPr lang="en-US" dirty="0"/>
              <a:t> function in </a:t>
            </a:r>
            <a:r>
              <a:rPr lang="en-US" dirty="0" err="1">
                <a:solidFill>
                  <a:srgbClr val="0070C0"/>
                </a:solidFill>
                <a:latin typeface="Consolas" panose="020B0609020204030204" pitchFamily="49" charset="0"/>
              </a:rPr>
              <a:t>sympy</a:t>
            </a:r>
            <a:r>
              <a:rPr lang="en-US" dirty="0"/>
              <a:t> we get the following solutions:</a:t>
            </a:r>
          </a:p>
        </p:txBody>
      </p:sp>
      <mc:AlternateContent xmlns:mc="http://schemas.openxmlformats.org/markup-compatibility/2006" xmlns:a14="http://schemas.microsoft.com/office/drawing/2010/main">
        <mc:Choice Requires="a14">
          <p:sp>
            <p:nvSpPr>
              <p:cNvPr id="14" name="TextBox 13"/>
              <p:cNvSpPr txBox="1"/>
              <p:nvPr/>
            </p:nvSpPr>
            <p:spPr>
              <a:xfrm>
                <a:off x="267211" y="3845027"/>
                <a:ext cx="4501433" cy="2188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0,0</m:t>
                          </m:r>
                        </m:e>
                      </m:d>
                    </m:oMath>
                  </m:oMathPara>
                </a14:m>
                <a:endParaRPr lang="en-US" b="0" dirty="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0,400000</m:t>
                          </m:r>
                        </m:e>
                      </m:d>
                    </m:oMath>
                  </m:oMathPara>
                </a14:m>
                <a:endParaRPr lang="en-US" b="0" dirty="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150000,0</m:t>
                          </m:r>
                        </m:e>
                      </m:d>
                    </m:oMath>
                  </m:oMathPara>
                </a14:m>
                <a:endParaRPr lang="en-US" b="0"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150,000</m:t>
                        </m:r>
                        <m:d>
                          <m:dPr>
                            <m:ctrlPr>
                              <a:rPr lang="en-US" b="0" i="1" smtClean="0">
                                <a:latin typeface="Cambria Math" panose="02040503050406030204" pitchFamily="18" charset="0"/>
                              </a:rPr>
                            </m:ctrlPr>
                          </m:dPr>
                          <m:e>
                            <m:r>
                              <a:rPr lang="en-US" b="0" i="1" smtClean="0">
                                <a:latin typeface="Cambria Math" panose="02040503050406030204" pitchFamily="18" charset="0"/>
                              </a:rPr>
                              <m:t>8,000,000</m:t>
                            </m:r>
                            <m:r>
                              <a:rPr lang="en-US" b="0" i="1" smtClean="0">
                                <a:latin typeface="Cambria Math" panose="02040503050406030204" pitchFamily="18" charset="0"/>
                              </a:rPr>
                              <m:t>𝛼</m:t>
                            </m:r>
                            <m:r>
                              <a:rPr lang="en-US" b="0" i="1" smtClean="0">
                                <a:latin typeface="Cambria Math" panose="02040503050406030204" pitchFamily="18" charset="0"/>
                              </a:rPr>
                              <m:t>−1</m:t>
                            </m:r>
                          </m:e>
                        </m:d>
                      </m:num>
                      <m:den>
                        <m:r>
                          <a:rPr lang="en-US" b="0" i="1" smtClean="0">
                            <a:latin typeface="Cambria Math" panose="02040503050406030204" pitchFamily="18" charset="0"/>
                          </a:rPr>
                          <m:t>15,000,000,000,000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2</m:t>
                            </m:r>
                          </m:sup>
                        </m:sSup>
                        <m:r>
                          <a:rPr lang="en-US" b="0" i="1" smtClean="0">
                            <a:latin typeface="Cambria Math" panose="02040503050406030204" pitchFamily="18" charset="0"/>
                          </a:rPr>
                          <m:t>−1</m:t>
                        </m:r>
                      </m:den>
                    </m:f>
                  </m:oMath>
                </a14:m>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40</m:t>
                        </m:r>
                        <m:r>
                          <a:rPr lang="en-US" i="1">
                            <a:latin typeface="Cambria Math" panose="02040503050406030204" pitchFamily="18" charset="0"/>
                          </a:rPr>
                          <m:t>0</m:t>
                        </m:r>
                        <m:r>
                          <a:rPr lang="en-US" b="0" i="1" smtClean="0">
                            <a:latin typeface="Cambria Math" panose="02040503050406030204" pitchFamily="18" charset="0"/>
                          </a:rPr>
                          <m:t>,</m:t>
                        </m:r>
                        <m:r>
                          <a:rPr lang="en-US" i="1">
                            <a:latin typeface="Cambria Math" panose="02040503050406030204" pitchFamily="18" charset="0"/>
                          </a:rPr>
                          <m:t>000</m:t>
                        </m:r>
                        <m:d>
                          <m:dPr>
                            <m:ctrlPr>
                              <a:rPr lang="en-US" i="1">
                                <a:latin typeface="Cambria Math" panose="02040503050406030204" pitchFamily="18" charset="0"/>
                              </a:rPr>
                            </m:ctrlPr>
                          </m:dPr>
                          <m:e>
                            <m:r>
                              <a:rPr lang="en-US" b="0" i="1" smtClean="0">
                                <a:latin typeface="Cambria Math" panose="02040503050406030204" pitchFamily="18" charset="0"/>
                              </a:rPr>
                              <m:t>1,875,</m:t>
                            </m:r>
                            <m:r>
                              <a:rPr lang="en-US" i="1">
                                <a:latin typeface="Cambria Math" panose="02040503050406030204" pitchFamily="18" charset="0"/>
                              </a:rPr>
                              <m:t>000</m:t>
                            </m:r>
                            <m:r>
                              <a:rPr lang="en-US" i="1">
                                <a:latin typeface="Cambria Math" panose="02040503050406030204" pitchFamily="18" charset="0"/>
                              </a:rPr>
                              <m:t>𝛼</m:t>
                            </m:r>
                            <m:r>
                              <a:rPr lang="en-US" i="1">
                                <a:latin typeface="Cambria Math" panose="02040503050406030204" pitchFamily="18" charset="0"/>
                              </a:rPr>
                              <m:t>−1</m:t>
                            </m:r>
                          </m:e>
                        </m:d>
                      </m:num>
                      <m:den>
                        <m:r>
                          <a:rPr lang="en-US" i="1">
                            <a:latin typeface="Cambria Math" panose="02040503050406030204" pitchFamily="18" charset="0"/>
                          </a:rPr>
                          <m:t>15,000,000,000,000</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2</m:t>
                            </m:r>
                          </m:sup>
                        </m:sSup>
                        <m:r>
                          <a:rPr lang="en-US" i="1">
                            <a:latin typeface="Cambria Math" panose="02040503050406030204" pitchFamily="18" charset="0"/>
                          </a:rPr>
                          <m:t>−1</m:t>
                        </m:r>
                      </m:den>
                    </m:f>
                    <m:r>
                      <a:rPr lang="en-US" b="0" i="1" smtClean="0">
                        <a:latin typeface="Cambria Math" panose="02040503050406030204" pitchFamily="18" charset="0"/>
                      </a:rPr>
                      <m:t>)</m:t>
                    </m:r>
                  </m:oMath>
                </a14:m>
                <a:r>
                  <a:rPr lang="en-US" dirty="0"/>
                  <a:t>*</a:t>
                </a:r>
              </a:p>
              <a:p>
                <a:endParaRPr lang="en-US" dirty="0"/>
              </a:p>
              <a:p>
                <a:r>
                  <a:rPr lang="en-US" dirty="0"/>
                  <a:t>If the two lines do not cross, then there are 3 solutions and there is no stable equilibrium.</a:t>
                </a:r>
              </a:p>
            </p:txBody>
          </p:sp>
        </mc:Choice>
        <mc:Fallback xmlns="">
          <p:sp>
            <p:nvSpPr>
              <p:cNvPr id="14" name="TextBox 13"/>
              <p:cNvSpPr txBox="1">
                <a:spLocks noRot="1" noChangeAspect="1" noMove="1" noResize="1" noEditPoints="1" noAdjustHandles="1" noChangeArrowheads="1" noChangeShapeType="1" noTextEdit="1"/>
              </p:cNvSpPr>
              <p:nvPr/>
            </p:nvSpPr>
            <p:spPr>
              <a:xfrm>
                <a:off x="267211" y="3845027"/>
                <a:ext cx="4501433" cy="2188163"/>
              </a:xfrm>
              <a:prstGeom prst="rect">
                <a:avLst/>
              </a:prstGeom>
              <a:blipFill>
                <a:blip r:embed="rId3"/>
                <a:stretch>
                  <a:fillRect l="-1220" b="-3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4025" y="1433615"/>
                <a:ext cx="8229600" cy="1649362"/>
              </a:xfrm>
              <a:prstGeom prst="rect">
                <a:avLst/>
              </a:prstGeom>
              <a:noFill/>
            </p:spPr>
            <p:txBody>
              <a:bodyPr wrap="square" rtlCol="0">
                <a:spAutoFit/>
              </a:bodyPr>
              <a:lstStyle/>
              <a:p>
                <a:r>
                  <a:rPr lang="en-US" dirty="0"/>
                  <a:t>We solve the following equations on the state space </a:t>
                </a:r>
                <a14:m>
                  <m:oMath xmlns:m="http://schemas.openxmlformats.org/officeDocument/2006/math">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m:t>
                    </m:r>
                  </m:oMath>
                </a14:m>
                <a:r>
                  <a:rPr lang="en-US" dirty="0"/>
                  <a:t>.</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=0.08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a:p>
                <a:r>
                  <a:rPr lang="en-US" dirty="0"/>
                  <a:t>to ensure we have a stable equilibrium.</a:t>
                </a:r>
              </a:p>
            </p:txBody>
          </p:sp>
        </mc:Choice>
        <mc:Fallback xmlns="">
          <p:sp>
            <p:nvSpPr>
              <p:cNvPr id="13" name="TextBox 12"/>
              <p:cNvSpPr txBox="1">
                <a:spLocks noRot="1" noChangeAspect="1" noMove="1" noResize="1" noEditPoints="1" noAdjustHandles="1" noChangeArrowheads="1" noChangeShapeType="1" noTextEdit="1"/>
              </p:cNvSpPr>
              <p:nvPr/>
            </p:nvSpPr>
            <p:spPr>
              <a:xfrm>
                <a:off x="454025" y="1433615"/>
                <a:ext cx="8229600" cy="1649362"/>
              </a:xfrm>
              <a:prstGeom prst="rect">
                <a:avLst/>
              </a:prstGeom>
              <a:blipFill>
                <a:blip r:embed="rId4"/>
                <a:stretch>
                  <a:fillRect l="-593" t="-1845" b="-4059"/>
                </a:stretch>
              </a:blipFill>
            </p:spPr>
            <p:txBody>
              <a:bodyPr/>
              <a:lstStyle/>
              <a:p>
                <a:r>
                  <a:rPr lang="en-US">
                    <a:noFill/>
                  </a:rPr>
                  <a:t> </a:t>
                </a:r>
              </a:p>
            </p:txBody>
          </p:sp>
        </mc:Fallback>
      </mc:AlternateContent>
      <p:pic>
        <p:nvPicPr>
          <p:cNvPr id="8" name="Picture 7"/>
          <p:cNvPicPr>
            <a:picLocks noChangeAspect="1"/>
          </p:cNvPicPr>
          <p:nvPr/>
        </p:nvPicPr>
        <p:blipFill>
          <a:blip r:embed="rId5"/>
          <a:stretch>
            <a:fillRect/>
          </a:stretch>
        </p:blipFill>
        <p:spPr>
          <a:xfrm>
            <a:off x="4724942" y="3488529"/>
            <a:ext cx="4507551" cy="3048904"/>
          </a:xfrm>
          <a:prstGeom prst="rect">
            <a:avLst/>
          </a:prstGeom>
        </p:spPr>
      </p:pic>
    </p:spTree>
    <p:extLst>
      <p:ext uri="{BB962C8B-B14F-4D97-AF65-F5344CB8AC3E}">
        <p14:creationId xmlns:p14="http://schemas.microsoft.com/office/powerpoint/2010/main" val="90232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Equilibrium Existence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20261" y="2538859"/>
                <a:ext cx="8266539" cy="1967590"/>
              </a:xfrm>
              <a:prstGeom prst="rect">
                <a:avLst/>
              </a:prstGeom>
              <a:noFill/>
            </p:spPr>
            <p:txBody>
              <a:bodyPr wrap="square" rtlCol="0">
                <a:spAutoFit/>
              </a:bodyPr>
              <a:lstStyle/>
              <a:p>
                <a:r>
                  <a:rPr lang="en-US" sz="2000" b="0" dirty="0"/>
                  <a:t>Under what conditions is the stable equilibrium in the state space. That is, when is </a:t>
                </a:r>
              </a:p>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150,000</m:t>
                          </m:r>
                          <m:d>
                            <m:dPr>
                              <m:ctrlPr>
                                <a:rPr lang="en-US" sz="2000" i="1">
                                  <a:latin typeface="Cambria Math" panose="02040503050406030204" pitchFamily="18" charset="0"/>
                                </a:rPr>
                              </m:ctrlPr>
                            </m:dPr>
                            <m:e>
                              <m:r>
                                <a:rPr lang="en-US" sz="2000" i="1">
                                  <a:latin typeface="Cambria Math" panose="02040503050406030204" pitchFamily="18" charset="0"/>
                                </a:rPr>
                                <m:t>8,000,000</m:t>
                              </m:r>
                              <m:r>
                                <a:rPr lang="en-US" sz="2000" i="1">
                                  <a:latin typeface="Cambria Math" panose="02040503050406030204" pitchFamily="18" charset="0"/>
                                </a:rPr>
                                <m:t>𝛼</m:t>
                              </m:r>
                              <m:r>
                                <a:rPr lang="en-US" sz="2000" i="1">
                                  <a:latin typeface="Cambria Math" panose="02040503050406030204" pitchFamily="18" charset="0"/>
                                </a:rPr>
                                <m:t>−1</m:t>
                              </m:r>
                            </m:e>
                          </m:d>
                        </m:num>
                        <m:den>
                          <m:r>
                            <a:rPr lang="en-US" sz="2000" i="1">
                              <a:latin typeface="Cambria Math" panose="02040503050406030204" pitchFamily="18" charset="0"/>
                            </a:rPr>
                            <m:t>15,000,000,000,000</m:t>
                          </m:r>
                          <m:sSup>
                            <m:sSupPr>
                              <m:ctrlPr>
                                <a:rPr lang="en-US" sz="2000" i="1">
                                  <a:latin typeface="Cambria Math" panose="02040503050406030204" pitchFamily="18" charset="0"/>
                                </a:rPr>
                              </m:ctrlPr>
                            </m:sSupPr>
                            <m:e>
                              <m:r>
                                <a:rPr lang="en-US" sz="2000" i="1">
                                  <a:latin typeface="Cambria Math" panose="02040503050406030204" pitchFamily="18" charset="0"/>
                                </a:rPr>
                                <m:t>𝛼</m:t>
                              </m:r>
                            </m:e>
                            <m:sup>
                              <m:r>
                                <a:rPr lang="en-US" sz="2000" i="1">
                                  <a:latin typeface="Cambria Math" panose="02040503050406030204" pitchFamily="18" charset="0"/>
                                </a:rPr>
                                <m:t>2</m:t>
                              </m:r>
                            </m:sup>
                          </m:sSup>
                          <m:r>
                            <a:rPr lang="en-US" sz="2000" i="1">
                              <a:latin typeface="Cambria Math" panose="02040503050406030204" pitchFamily="18" charset="0"/>
                            </a:rPr>
                            <m:t>−1</m:t>
                          </m:r>
                        </m:den>
                      </m:f>
                      <m:r>
                        <a:rPr lang="en-US" sz="2000" b="0" i="1" smtClean="0">
                          <a:latin typeface="Cambria Math" panose="02040503050406030204" pitchFamily="18" charset="0"/>
                        </a:rPr>
                        <m:t>&gt;0</m:t>
                      </m:r>
                    </m:oMath>
                  </m:oMathPara>
                </a14:m>
                <a:endParaRPr lang="en-US" sz="2000" dirty="0"/>
              </a:p>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400,000</m:t>
                          </m:r>
                          <m:d>
                            <m:dPr>
                              <m:ctrlPr>
                                <a:rPr lang="en-US" sz="2000" i="1">
                                  <a:latin typeface="Cambria Math" panose="02040503050406030204" pitchFamily="18" charset="0"/>
                                </a:rPr>
                              </m:ctrlPr>
                            </m:dPr>
                            <m:e>
                              <m:r>
                                <a:rPr lang="en-US" sz="2000" i="1">
                                  <a:latin typeface="Cambria Math" panose="02040503050406030204" pitchFamily="18" charset="0"/>
                                </a:rPr>
                                <m:t>1,875,000</m:t>
                              </m:r>
                              <m:r>
                                <a:rPr lang="en-US" sz="2000" i="1">
                                  <a:latin typeface="Cambria Math" panose="02040503050406030204" pitchFamily="18" charset="0"/>
                                </a:rPr>
                                <m:t>𝛼</m:t>
                              </m:r>
                              <m:r>
                                <a:rPr lang="en-US" sz="2000" i="1">
                                  <a:latin typeface="Cambria Math" panose="02040503050406030204" pitchFamily="18" charset="0"/>
                                </a:rPr>
                                <m:t>−1</m:t>
                              </m:r>
                            </m:e>
                          </m:d>
                        </m:num>
                        <m:den>
                          <m:r>
                            <a:rPr lang="en-US" sz="2000" i="1">
                              <a:latin typeface="Cambria Math" panose="02040503050406030204" pitchFamily="18" charset="0"/>
                            </a:rPr>
                            <m:t>15,000,000,000,000</m:t>
                          </m:r>
                          <m:sSup>
                            <m:sSupPr>
                              <m:ctrlPr>
                                <a:rPr lang="en-US" sz="2000" i="1">
                                  <a:latin typeface="Cambria Math" panose="02040503050406030204" pitchFamily="18" charset="0"/>
                                </a:rPr>
                              </m:ctrlPr>
                            </m:sSupPr>
                            <m:e>
                              <m:r>
                                <a:rPr lang="en-US" sz="2000" i="1">
                                  <a:latin typeface="Cambria Math" panose="02040503050406030204" pitchFamily="18" charset="0"/>
                                </a:rPr>
                                <m:t>𝛼</m:t>
                              </m:r>
                            </m:e>
                            <m:sup>
                              <m:r>
                                <a:rPr lang="en-US" sz="2000" i="1">
                                  <a:latin typeface="Cambria Math" panose="02040503050406030204" pitchFamily="18" charset="0"/>
                                </a:rPr>
                                <m:t>2</m:t>
                              </m:r>
                            </m:sup>
                          </m:sSup>
                          <m:r>
                            <a:rPr lang="en-US" sz="2000" i="1">
                              <a:latin typeface="Cambria Math" panose="02040503050406030204" pitchFamily="18" charset="0"/>
                            </a:rPr>
                            <m:t>−1</m:t>
                          </m:r>
                        </m:den>
                      </m:f>
                      <m:r>
                        <a:rPr lang="en-US" sz="2000" b="0" i="1" smtClean="0">
                          <a:latin typeface="Cambria Math" panose="02040503050406030204" pitchFamily="18" charset="0"/>
                        </a:rPr>
                        <m:t>&gt;0</m:t>
                      </m:r>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20261" y="2538859"/>
                <a:ext cx="8266539" cy="1967590"/>
              </a:xfrm>
              <a:prstGeom prst="rect">
                <a:avLst/>
              </a:prstGeom>
              <a:blipFill>
                <a:blip r:embed="rId4"/>
                <a:stretch>
                  <a:fillRect l="-811" t="-1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4025" y="1531938"/>
                <a:ext cx="8229600" cy="882357"/>
              </a:xfrm>
              <a:prstGeom prst="rect">
                <a:avLst/>
              </a:prstGeom>
              <a:noFill/>
            </p:spPr>
            <p:txBody>
              <a:bodyPr wrap="square" rtlCol="0">
                <a:spAutoFit/>
              </a:bodyPr>
              <a:lstStyle/>
              <a:p>
                <a:r>
                  <a:rPr lang="en-US" sz="2000" dirty="0"/>
                  <a:t>After solving the equations we found one possible stable equilibrium</a:t>
                </a:r>
              </a:p>
              <a:p>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150,000</m:t>
                        </m:r>
                        <m:d>
                          <m:dPr>
                            <m:ctrlPr>
                              <a:rPr lang="en-US" sz="2000" i="1">
                                <a:latin typeface="Cambria Math" panose="02040503050406030204" pitchFamily="18" charset="0"/>
                              </a:rPr>
                            </m:ctrlPr>
                          </m:dPr>
                          <m:e>
                            <m:r>
                              <a:rPr lang="en-US" sz="2000" i="1">
                                <a:latin typeface="Cambria Math" panose="02040503050406030204" pitchFamily="18" charset="0"/>
                              </a:rPr>
                              <m:t>8,000,000</m:t>
                            </m:r>
                            <m:r>
                              <a:rPr lang="en-US" sz="2000" i="1">
                                <a:latin typeface="Cambria Math" panose="02040503050406030204" pitchFamily="18" charset="0"/>
                              </a:rPr>
                              <m:t>𝛼</m:t>
                            </m:r>
                            <m:r>
                              <a:rPr lang="en-US" sz="2000" i="1">
                                <a:latin typeface="Cambria Math" panose="02040503050406030204" pitchFamily="18" charset="0"/>
                              </a:rPr>
                              <m:t>−1</m:t>
                            </m:r>
                          </m:e>
                        </m:d>
                      </m:num>
                      <m:den>
                        <m:r>
                          <a:rPr lang="en-US" sz="2000" i="1">
                            <a:latin typeface="Cambria Math" panose="02040503050406030204" pitchFamily="18" charset="0"/>
                          </a:rPr>
                          <m:t>15,000,000,000,000</m:t>
                        </m:r>
                        <m:sSup>
                          <m:sSupPr>
                            <m:ctrlPr>
                              <a:rPr lang="en-US" sz="2000" i="1">
                                <a:latin typeface="Cambria Math" panose="02040503050406030204" pitchFamily="18" charset="0"/>
                              </a:rPr>
                            </m:ctrlPr>
                          </m:sSupPr>
                          <m:e>
                            <m:r>
                              <a:rPr lang="en-US" sz="2000" i="1">
                                <a:latin typeface="Cambria Math" panose="02040503050406030204" pitchFamily="18" charset="0"/>
                              </a:rPr>
                              <m:t>𝛼</m:t>
                            </m:r>
                          </m:e>
                          <m:sup>
                            <m:r>
                              <a:rPr lang="en-US" sz="2000" i="1">
                                <a:latin typeface="Cambria Math" panose="02040503050406030204" pitchFamily="18" charset="0"/>
                              </a:rPr>
                              <m:t>2</m:t>
                            </m:r>
                          </m:sup>
                        </m:sSup>
                        <m:r>
                          <a:rPr lang="en-US" sz="2000" i="1">
                            <a:latin typeface="Cambria Math" panose="02040503050406030204" pitchFamily="18" charset="0"/>
                          </a:rPr>
                          <m:t>−1</m:t>
                        </m:r>
                      </m:den>
                    </m:f>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400,000</m:t>
                        </m:r>
                        <m:d>
                          <m:dPr>
                            <m:ctrlPr>
                              <a:rPr lang="en-US" sz="2000" i="1">
                                <a:latin typeface="Cambria Math" panose="02040503050406030204" pitchFamily="18" charset="0"/>
                              </a:rPr>
                            </m:ctrlPr>
                          </m:dPr>
                          <m:e>
                            <m:r>
                              <a:rPr lang="en-US" sz="2000" i="1">
                                <a:latin typeface="Cambria Math" panose="02040503050406030204" pitchFamily="18" charset="0"/>
                              </a:rPr>
                              <m:t>1,875,000</m:t>
                            </m:r>
                            <m:r>
                              <a:rPr lang="en-US" sz="2000" i="1">
                                <a:latin typeface="Cambria Math" panose="02040503050406030204" pitchFamily="18" charset="0"/>
                              </a:rPr>
                              <m:t>𝛼</m:t>
                            </m:r>
                            <m:r>
                              <a:rPr lang="en-US" sz="2000" i="1">
                                <a:latin typeface="Cambria Math" panose="02040503050406030204" pitchFamily="18" charset="0"/>
                              </a:rPr>
                              <m:t>−1</m:t>
                            </m:r>
                          </m:e>
                        </m:d>
                      </m:num>
                      <m:den>
                        <m:r>
                          <a:rPr lang="en-US" sz="2000" i="1">
                            <a:latin typeface="Cambria Math" panose="02040503050406030204" pitchFamily="18" charset="0"/>
                          </a:rPr>
                          <m:t>15,000,000,000,000</m:t>
                        </m:r>
                        <m:sSup>
                          <m:sSupPr>
                            <m:ctrlPr>
                              <a:rPr lang="en-US" sz="2000" i="1">
                                <a:latin typeface="Cambria Math" panose="02040503050406030204" pitchFamily="18" charset="0"/>
                              </a:rPr>
                            </m:ctrlPr>
                          </m:sSupPr>
                          <m:e>
                            <m:r>
                              <a:rPr lang="en-US" sz="2000" i="1">
                                <a:latin typeface="Cambria Math" panose="02040503050406030204" pitchFamily="18" charset="0"/>
                              </a:rPr>
                              <m:t>𝛼</m:t>
                            </m:r>
                          </m:e>
                          <m:sup>
                            <m:r>
                              <a:rPr lang="en-US" sz="2000" i="1">
                                <a:latin typeface="Cambria Math" panose="02040503050406030204" pitchFamily="18" charset="0"/>
                              </a:rPr>
                              <m:t>2</m:t>
                            </m:r>
                          </m:sup>
                        </m:sSup>
                        <m:r>
                          <a:rPr lang="en-US" sz="2000" i="1">
                            <a:latin typeface="Cambria Math" panose="02040503050406030204" pitchFamily="18" charset="0"/>
                          </a:rPr>
                          <m:t>−1</m:t>
                        </m:r>
                      </m:den>
                    </m:f>
                    <m:r>
                      <a:rPr lang="en-US" sz="2000" i="1">
                        <a:latin typeface="Cambria Math" panose="02040503050406030204" pitchFamily="18" charset="0"/>
                      </a:rPr>
                      <m:t>)</m:t>
                    </m:r>
                  </m:oMath>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54025" y="1531938"/>
                <a:ext cx="8229600" cy="882357"/>
              </a:xfrm>
              <a:prstGeom prst="rect">
                <a:avLst/>
              </a:prstGeom>
              <a:blipFill>
                <a:blip r:embed="rId5"/>
                <a:stretch>
                  <a:fillRect l="-741" t="-3448" b="-1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83457" y="4553984"/>
                <a:ext cx="8300168" cy="1323439"/>
              </a:xfrm>
              <a:prstGeom prst="rect">
                <a:avLst/>
              </a:prstGeom>
              <a:noFill/>
            </p:spPr>
            <p:txBody>
              <a:bodyPr wrap="square" rtlCol="0">
                <a:spAutoFit/>
              </a:bodyPr>
              <a:lstStyle/>
              <a:p>
                <a:r>
                  <a:rPr lang="en-US" sz="2000" dirty="0"/>
                  <a:t>Let’s examine these more closely:</a:t>
                </a:r>
              </a:p>
              <a:p>
                <a:pPr marL="285750" indent="-285750">
                  <a:buFont typeface="Arial" panose="020B0604020202020204" pitchFamily="34" charset="0"/>
                  <a:buChar char="•"/>
                </a:pPr>
                <a:r>
                  <a:rPr lang="en-US" sz="2000" dirty="0"/>
                  <a:t>The expression on the numerator and denominator must be positive or negative together.</a:t>
                </a:r>
              </a:p>
              <a:p>
                <a:pPr marL="285750" indent="-285750">
                  <a:buFont typeface="Arial" panose="020B0604020202020204" pitchFamily="34" charset="0"/>
                  <a:buChar char="•"/>
                </a:pPr>
                <a:r>
                  <a:rPr lang="en-US" sz="2000" dirty="0"/>
                  <a:t>Negative values of </a:t>
                </a:r>
                <a14:m>
                  <m:oMath xmlns:m="http://schemas.openxmlformats.org/officeDocument/2006/math">
                    <m:r>
                      <a:rPr lang="en-US" sz="2000" i="1">
                        <a:latin typeface="Cambria Math" panose="02040503050406030204" pitchFamily="18" charset="0"/>
                      </a:rPr>
                      <m:t>𝛼</m:t>
                    </m:r>
                  </m:oMath>
                </a14:m>
                <a:r>
                  <a:rPr lang="en-US" sz="2000" dirty="0"/>
                  <a:t> don’t make sense. </a:t>
                </a:r>
              </a:p>
            </p:txBody>
          </p:sp>
        </mc:Choice>
        <mc:Fallback xmlns="">
          <p:sp>
            <p:nvSpPr>
              <p:cNvPr id="3" name="TextBox 2"/>
              <p:cNvSpPr txBox="1">
                <a:spLocks noRot="1" noChangeAspect="1" noMove="1" noResize="1" noEditPoints="1" noAdjustHandles="1" noChangeArrowheads="1" noChangeShapeType="1" noTextEdit="1"/>
              </p:cNvSpPr>
              <p:nvPr/>
            </p:nvSpPr>
            <p:spPr>
              <a:xfrm>
                <a:off x="383457" y="4553984"/>
                <a:ext cx="8300168" cy="1323439"/>
              </a:xfrm>
              <a:prstGeom prst="rect">
                <a:avLst/>
              </a:prstGeom>
              <a:blipFill>
                <a:blip r:embed="rId6"/>
                <a:stretch>
                  <a:fillRect l="-808" t="-2304" b="-7373"/>
                </a:stretch>
              </a:blipFill>
            </p:spPr>
            <p:txBody>
              <a:bodyPr/>
              <a:lstStyle/>
              <a:p>
                <a:r>
                  <a:rPr lang="en-US">
                    <a:noFill/>
                  </a:rPr>
                  <a:t> </a:t>
                </a:r>
              </a:p>
            </p:txBody>
          </p:sp>
        </mc:Fallback>
      </mc:AlternateContent>
    </p:spTree>
    <p:extLst>
      <p:ext uri="{BB962C8B-B14F-4D97-AF65-F5344CB8AC3E}">
        <p14:creationId xmlns:p14="http://schemas.microsoft.com/office/powerpoint/2010/main" val="7582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Equilibrium Existence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383457" y="1604323"/>
                <a:ext cx="8266539" cy="1779974"/>
              </a:xfrm>
              <a:prstGeom prst="rect">
                <a:avLst/>
              </a:prstGeom>
              <a:noFill/>
            </p:spPr>
            <p:txBody>
              <a:bodyPr wrap="square" rtlCol="0">
                <a:spAutoFit/>
              </a:bodyPr>
              <a:lstStyle/>
              <a:p>
                <a:r>
                  <a:rPr lang="en-US" b="0" dirty="0"/>
                  <a:t>We use the </a:t>
                </a:r>
                <a:r>
                  <a:rPr lang="en-US" b="0" dirty="0" err="1">
                    <a:solidFill>
                      <a:schemeClr val="tx2"/>
                    </a:solidFill>
                    <a:latin typeface="Consolas" panose="020B0609020204030204" pitchFamily="49" charset="0"/>
                  </a:rPr>
                  <a:t>solveset</a:t>
                </a:r>
                <a:r>
                  <a:rPr lang="en-US" b="0" dirty="0"/>
                  <a:t> function from the </a:t>
                </a:r>
                <a:r>
                  <a:rPr lang="en-US" b="0" dirty="0" err="1">
                    <a:solidFill>
                      <a:schemeClr val="tx2"/>
                    </a:solidFill>
                    <a:latin typeface="Consolas" panose="020B0609020204030204" pitchFamily="49" charset="0"/>
                  </a:rPr>
                  <a:t>sympy</a:t>
                </a:r>
                <a:r>
                  <a:rPr lang="en-US" b="0" dirty="0"/>
                  <a:t> package to find the intervals of </a:t>
                </a:r>
                <a:r>
                  <a:rPr lang="en-US" b="0" dirty="0">
                    <a:latin typeface="Haettenschweiler" panose="020B0706040902060204" pitchFamily="34" charset="0"/>
                  </a:rPr>
                  <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oMath>
                </a14:m>
                <a:r>
                  <a:rPr lang="en-US" b="0" dirty="0"/>
                  <a:t>where  </a:t>
                </a: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150,000</m:t>
                          </m:r>
                          <m:d>
                            <m:dPr>
                              <m:ctrlPr>
                                <a:rPr lang="en-US" i="1">
                                  <a:latin typeface="Cambria Math" panose="02040503050406030204" pitchFamily="18" charset="0"/>
                                </a:rPr>
                              </m:ctrlPr>
                            </m:dPr>
                            <m:e>
                              <m:r>
                                <a:rPr lang="en-US" i="1">
                                  <a:latin typeface="Cambria Math" panose="02040503050406030204" pitchFamily="18" charset="0"/>
                                </a:rPr>
                                <m:t>8,000,000</m:t>
                              </m:r>
                              <m:r>
                                <a:rPr lang="en-US" i="1">
                                  <a:latin typeface="Cambria Math" panose="02040503050406030204" pitchFamily="18" charset="0"/>
                                </a:rPr>
                                <m:t>𝛼</m:t>
                              </m:r>
                              <m:r>
                                <a:rPr lang="en-US" i="1">
                                  <a:latin typeface="Cambria Math" panose="02040503050406030204" pitchFamily="18" charset="0"/>
                                </a:rPr>
                                <m:t>−1</m:t>
                              </m:r>
                            </m:e>
                          </m:d>
                        </m:num>
                        <m:den>
                          <m:r>
                            <a:rPr lang="en-US" i="1">
                              <a:latin typeface="Cambria Math" panose="02040503050406030204" pitchFamily="18" charset="0"/>
                            </a:rPr>
                            <m:t>15,000,000,000,000</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2</m:t>
                              </m:r>
                            </m:sup>
                          </m:sSup>
                          <m:r>
                            <a:rPr lang="en-US" i="1">
                              <a:latin typeface="Cambria Math" panose="02040503050406030204" pitchFamily="18" charset="0"/>
                            </a:rPr>
                            <m:t>−1</m:t>
                          </m:r>
                        </m:den>
                      </m:f>
                      <m:r>
                        <a:rPr lang="en-US" b="0" i="1" smtClean="0">
                          <a:latin typeface="Cambria Math" panose="02040503050406030204" pitchFamily="18" charset="0"/>
                        </a:rPr>
                        <m:t>&gt;0</m:t>
                      </m:r>
                    </m:oMath>
                  </m:oMathPara>
                </a14:m>
                <a:endParaRPr lang="en-US" dirty="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400,000</m:t>
                          </m:r>
                          <m:d>
                            <m:dPr>
                              <m:ctrlPr>
                                <a:rPr lang="en-US" i="1">
                                  <a:latin typeface="Cambria Math" panose="02040503050406030204" pitchFamily="18" charset="0"/>
                                </a:rPr>
                              </m:ctrlPr>
                            </m:dPr>
                            <m:e>
                              <m:r>
                                <a:rPr lang="en-US" i="1">
                                  <a:latin typeface="Cambria Math" panose="02040503050406030204" pitchFamily="18" charset="0"/>
                                </a:rPr>
                                <m:t>1,875,000</m:t>
                              </m:r>
                              <m:r>
                                <a:rPr lang="en-US" i="1">
                                  <a:latin typeface="Cambria Math" panose="02040503050406030204" pitchFamily="18" charset="0"/>
                                </a:rPr>
                                <m:t>𝛼</m:t>
                              </m:r>
                              <m:r>
                                <a:rPr lang="en-US" i="1">
                                  <a:latin typeface="Cambria Math" panose="02040503050406030204" pitchFamily="18" charset="0"/>
                                </a:rPr>
                                <m:t>−1</m:t>
                              </m:r>
                            </m:e>
                          </m:d>
                        </m:num>
                        <m:den>
                          <m:r>
                            <a:rPr lang="en-US" i="1">
                              <a:latin typeface="Cambria Math" panose="02040503050406030204" pitchFamily="18" charset="0"/>
                            </a:rPr>
                            <m:t>15,000,000,000,000</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2</m:t>
                              </m:r>
                            </m:sup>
                          </m:sSup>
                          <m:r>
                            <a:rPr lang="en-US" i="1">
                              <a:latin typeface="Cambria Math" panose="02040503050406030204" pitchFamily="18" charset="0"/>
                            </a:rPr>
                            <m:t>−1</m:t>
                          </m:r>
                        </m:den>
                      </m:f>
                      <m:r>
                        <a:rPr lang="en-US" b="0" i="1" smtClean="0">
                          <a:latin typeface="Cambria Math" panose="02040503050406030204" pitchFamily="18" charset="0"/>
                        </a:rPr>
                        <m:t>&gt;0</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83457" y="1604323"/>
                <a:ext cx="8266539" cy="1779974"/>
              </a:xfrm>
              <a:prstGeom prst="rect">
                <a:avLst/>
              </a:prstGeom>
              <a:blipFill>
                <a:blip r:embed="rId4"/>
                <a:stretch>
                  <a:fillRect l="-664" t="-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83457" y="3420943"/>
                <a:ext cx="8300168" cy="646331"/>
              </a:xfrm>
              <a:prstGeom prst="rect">
                <a:avLst/>
              </a:prstGeom>
              <a:noFill/>
            </p:spPr>
            <p:txBody>
              <a:bodyPr wrap="square" rtlCol="0">
                <a:spAutoFit/>
              </a:bodyPr>
              <a:lstStyle/>
              <a:p>
                <a:r>
                  <a:rPr lang="en-US" dirty="0"/>
                  <a:t>The first equation is positive on</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−2.582×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r>
                            <a:rPr lang="en-US" b="0" i="1" smtClean="0">
                              <a:latin typeface="Cambria Math" panose="02040503050406030204" pitchFamily="18" charset="0"/>
                            </a:rPr>
                            <m:t>, 1.25×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e>
                      </m:d>
                      <m:r>
                        <a:rPr lang="en-US" b="0" i="1" smtClean="0">
                          <a:latin typeface="Cambria Math" panose="02040503050406030204" pitchFamily="18" charset="0"/>
                        </a:rPr>
                        <m:t>∪(2.582×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r>
                        <a:rPr lang="en-US" b="0" i="1" smtClean="0">
                          <a:latin typeface="Cambria Math" panose="02040503050406030204" pitchFamily="18" charset="0"/>
                        </a:rPr>
                        <m:t>, ∞)</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83457" y="3420943"/>
                <a:ext cx="8300168" cy="646331"/>
              </a:xfrm>
              <a:prstGeom prst="rect">
                <a:avLst/>
              </a:prstGeom>
              <a:blipFill>
                <a:blip r:embed="rId5"/>
                <a:stretch>
                  <a:fillRect l="-661" t="-4717"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66642" y="4181951"/>
                <a:ext cx="8300168" cy="646331"/>
              </a:xfrm>
              <a:prstGeom prst="rect">
                <a:avLst/>
              </a:prstGeom>
              <a:noFill/>
            </p:spPr>
            <p:txBody>
              <a:bodyPr wrap="square" rtlCol="0">
                <a:spAutoFit/>
              </a:bodyPr>
              <a:lstStyle/>
              <a:p>
                <a:r>
                  <a:rPr lang="en-US" dirty="0"/>
                  <a:t>The second equation is positive on</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−2.582×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r>
                            <a:rPr lang="en-US" b="0" i="1" smtClean="0">
                              <a:latin typeface="Cambria Math" panose="02040503050406030204" pitchFamily="18" charset="0"/>
                            </a:rPr>
                            <m:t>, 2.582×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e>
                      </m:d>
                      <m:r>
                        <a:rPr lang="en-US" b="0" i="1" smtClean="0">
                          <a:latin typeface="Cambria Math" panose="02040503050406030204" pitchFamily="18" charset="0"/>
                        </a:rPr>
                        <m:t>∪(5.333×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r>
                        <a:rPr lang="en-US" b="0" i="1" smtClean="0">
                          <a:latin typeface="Cambria Math" panose="02040503050406030204" pitchFamily="18" charset="0"/>
                        </a:rPr>
                        <m:t>, ∞)</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66642" y="4181951"/>
                <a:ext cx="8300168" cy="646331"/>
              </a:xfrm>
              <a:prstGeom prst="rect">
                <a:avLst/>
              </a:prstGeom>
              <a:blipFill>
                <a:blip r:embed="rId6"/>
                <a:stretch>
                  <a:fillRect l="-587" t="-4717"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49828" y="4980682"/>
                <a:ext cx="8300168" cy="646331"/>
              </a:xfrm>
              <a:prstGeom prst="rect">
                <a:avLst/>
              </a:prstGeom>
              <a:noFill/>
            </p:spPr>
            <p:txBody>
              <a:bodyPr wrap="square" rtlCol="0">
                <a:spAutoFit/>
              </a:bodyPr>
              <a:lstStyle/>
              <a:p>
                <a:r>
                  <a:rPr lang="en-US" dirty="0"/>
                  <a:t>Taking the intersection of the intervals above and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we get</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r>
                        <a:rPr lang="en-US" b="0" i="1" smtClean="0">
                          <a:latin typeface="Cambria Math" panose="02040503050406030204" pitchFamily="18" charset="0"/>
                        </a:rPr>
                        <m:t> </m:t>
                      </m:r>
                      <m:r>
                        <a:rPr lang="en-US" i="1">
                          <a:latin typeface="Cambria Math" panose="02040503050406030204" pitchFamily="18" charset="0"/>
                        </a:rPr>
                        <m:t>1.25×</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−7</m:t>
                          </m:r>
                        </m:sup>
                      </m:sSup>
                      <m:r>
                        <a:rPr lang="en-US" b="0" i="1" smtClean="0">
                          <a:latin typeface="Cambria Math" panose="02040503050406030204" pitchFamily="18" charset="0"/>
                        </a:rPr>
                        <m:t>)∪(5.333×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r>
                        <a:rPr lang="en-US" b="0" i="1" smtClean="0">
                          <a:latin typeface="Cambria Math" panose="02040503050406030204" pitchFamily="18" charset="0"/>
                        </a:rPr>
                        <m:t>, ∞)</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49828" y="4980682"/>
                <a:ext cx="8300168" cy="646331"/>
              </a:xfrm>
              <a:prstGeom prst="rect">
                <a:avLst/>
              </a:prstGeom>
              <a:blipFill>
                <a:blip r:embed="rId7"/>
                <a:stretch>
                  <a:fillRect l="-587" t="-4717" b="-8491"/>
                </a:stretch>
              </a:blipFill>
            </p:spPr>
            <p:txBody>
              <a:bodyPr/>
              <a:lstStyle/>
              <a:p>
                <a:r>
                  <a:rPr lang="en-US">
                    <a:noFill/>
                  </a:rPr>
                  <a:t> </a:t>
                </a:r>
              </a:p>
            </p:txBody>
          </p:sp>
        </mc:Fallback>
      </mc:AlternateContent>
    </p:spTree>
    <p:extLst>
      <p:ext uri="{BB962C8B-B14F-4D97-AF65-F5344CB8AC3E}">
        <p14:creationId xmlns:p14="http://schemas.microsoft.com/office/powerpoint/2010/main" val="36726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60375" y="1531938"/>
                <a:ext cx="8226425" cy="769441"/>
              </a:xfrm>
              <a:prstGeom prst="rect">
                <a:avLst/>
              </a:prstGeom>
              <a:noFill/>
            </p:spPr>
            <p:txBody>
              <a:bodyPr wrap="square" rtlCol="0">
                <a:spAutoFit/>
              </a:bodyPr>
              <a:lstStyle/>
              <a:p>
                <a:r>
                  <a:rPr lang="en-US" sz="2200" b="0" dirty="0"/>
                  <a:t>We consider our initial conditions under both the scenarios of  </a:t>
                </a:r>
              </a:p>
              <a:p>
                <a:r>
                  <a:rPr lang="en-US" sz="2200" b="0" dirty="0"/>
                  <a:t>		</a:t>
                </a:r>
                <a14:m>
                  <m:oMath xmlns:m="http://schemas.openxmlformats.org/officeDocument/2006/math">
                    <m:r>
                      <a:rPr lang="en-US" sz="2200" i="1">
                        <a:latin typeface="Cambria Math" panose="02040503050406030204" pitchFamily="18" charset="0"/>
                      </a:rPr>
                      <m:t>0</m:t>
                    </m:r>
                    <m:r>
                      <a:rPr lang="en-US" sz="2200" b="0" i="1" smtClean="0">
                        <a:latin typeface="Cambria Math" panose="02040503050406030204" pitchFamily="18" charset="0"/>
                      </a:rPr>
                      <m:t>≤</m:t>
                    </m:r>
                    <m:r>
                      <a:rPr lang="en-US" sz="2200" b="0" i="1" smtClean="0">
                        <a:latin typeface="Cambria Math" panose="02040503050406030204" pitchFamily="18" charset="0"/>
                      </a:rPr>
                      <m:t>𝛼</m:t>
                    </m:r>
                    <m:r>
                      <a:rPr lang="en-US" sz="2200" b="0" i="1" smtClean="0">
                        <a:latin typeface="Cambria Math" panose="02040503050406030204" pitchFamily="18" charset="0"/>
                      </a:rPr>
                      <m:t>≤ 1.25×</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−7</m:t>
                        </m:r>
                      </m:sup>
                    </m:sSup>
                    <m:r>
                      <a:rPr lang="en-US" sz="2200" b="0" i="1" smtClean="0">
                        <a:latin typeface="Cambria Math" panose="02040503050406030204" pitchFamily="18" charset="0"/>
                      </a:rPr>
                      <m:t>  </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and</m:t>
                    </m:r>
                    <m:r>
                      <a:rPr lang="en-US" sz="2200" b="0" i="0" smtClean="0">
                        <a:latin typeface="Cambria Math" panose="02040503050406030204" pitchFamily="18" charset="0"/>
                      </a:rPr>
                      <m:t>     </m:t>
                    </m:r>
                    <m:r>
                      <a:rPr lang="en-US" sz="2200" b="0" i="1" smtClean="0">
                        <a:latin typeface="Cambria Math" panose="02040503050406030204" pitchFamily="18" charset="0"/>
                      </a:rPr>
                      <m:t>𝛼</m:t>
                    </m:r>
                    <m:r>
                      <a:rPr lang="en-US" sz="2200" b="0" i="1" smtClean="0">
                        <a:latin typeface="Cambria Math" panose="02040503050406030204" pitchFamily="18" charset="0"/>
                      </a:rPr>
                      <m:t>≥5.333×</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−7</m:t>
                        </m:r>
                      </m:sup>
                    </m:sSup>
                  </m:oMath>
                </a14:m>
                <a:endParaRPr lang="en-US" sz="2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60375" y="1531938"/>
                <a:ext cx="8226425" cy="769441"/>
              </a:xfrm>
              <a:prstGeom prst="rect">
                <a:avLst/>
              </a:prstGeom>
              <a:blipFill>
                <a:blip r:embed="rId4"/>
                <a:stretch>
                  <a:fillRect l="-964" t="-4724"/>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155575" y="2292569"/>
            <a:ext cx="5634583" cy="381122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790159" y="2576946"/>
                <a:ext cx="3068834" cy="2800767"/>
              </a:xfrm>
              <a:prstGeom prst="rect">
                <a:avLst/>
              </a:prstGeom>
              <a:noFill/>
            </p:spPr>
            <p:txBody>
              <a:bodyPr wrap="square" rtlCol="0">
                <a:spAutoFit/>
              </a:bodyPr>
              <a:lstStyle/>
              <a:p>
                <a:r>
                  <a:rPr lang="en-US" sz="2200" dirty="0"/>
                  <a:t>For </a:t>
                </a:r>
                <a:br>
                  <a:rPr lang="en-US" sz="2200" dirty="0"/>
                </a:br>
                <a14:m>
                  <m:oMath xmlns:m="http://schemas.openxmlformats.org/officeDocument/2006/math">
                    <m:r>
                      <a:rPr lang="en-US" sz="2200" i="1">
                        <a:latin typeface="Cambria Math" panose="02040503050406030204" pitchFamily="18" charset="0"/>
                      </a:rPr>
                      <m:t>0≤</m:t>
                    </m:r>
                    <m:r>
                      <a:rPr lang="en-US" sz="2200" i="1">
                        <a:latin typeface="Cambria Math" panose="02040503050406030204" pitchFamily="18" charset="0"/>
                      </a:rPr>
                      <m:t>𝛼</m:t>
                    </m:r>
                    <m:r>
                      <a:rPr lang="en-US" sz="2200" i="1">
                        <a:latin typeface="Cambria Math" panose="02040503050406030204" pitchFamily="18" charset="0"/>
                      </a:rPr>
                      <m:t>≤ 1.25×</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−7</m:t>
                        </m:r>
                      </m:sup>
                    </m:sSup>
                    <m:r>
                      <a:rPr lang="en-US" sz="2200" i="1">
                        <a:latin typeface="Cambria Math" panose="02040503050406030204" pitchFamily="18" charset="0"/>
                      </a:rPr>
                      <m:t> </m:t>
                    </m:r>
                  </m:oMath>
                </a14:m>
                <a:r>
                  <a:rPr lang="en-US" sz="2200" dirty="0"/>
                  <a:t> we see that from the initial condition we move up and right to a stable equilibrium with</a:t>
                </a:r>
                <a:br>
                  <a:rPr lang="en-US" sz="2200" dirty="0"/>
                </a:br>
                <a:endParaRPr lang="en-US" sz="2200" dirty="0"/>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&gt;0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&gt;0</m:t>
                      </m:r>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5790159" y="2576946"/>
                <a:ext cx="3068834" cy="2800767"/>
              </a:xfrm>
              <a:prstGeom prst="rect">
                <a:avLst/>
              </a:prstGeom>
              <a:blipFill>
                <a:blip r:embed="rId6"/>
                <a:stretch>
                  <a:fillRect l="-2584" t="-1525" r="-3777"/>
                </a:stretch>
              </a:blipFill>
            </p:spPr>
            <p:txBody>
              <a:bodyPr/>
              <a:lstStyle/>
              <a:p>
                <a:r>
                  <a:rPr lang="en-US">
                    <a:noFill/>
                  </a:rPr>
                  <a:t> </a:t>
                </a:r>
              </a:p>
            </p:txBody>
          </p:sp>
        </mc:Fallback>
      </mc:AlternateContent>
    </p:spTree>
    <p:extLst>
      <p:ext uri="{BB962C8B-B14F-4D97-AF65-F5344CB8AC3E}">
        <p14:creationId xmlns:p14="http://schemas.microsoft.com/office/powerpoint/2010/main" val="389113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4" name="TextBox 13"/>
              <p:cNvSpPr txBox="1"/>
              <p:nvPr/>
            </p:nvSpPr>
            <p:spPr>
              <a:xfrm>
                <a:off x="460375" y="1531938"/>
                <a:ext cx="8226425" cy="769441"/>
              </a:xfrm>
              <a:prstGeom prst="rect">
                <a:avLst/>
              </a:prstGeom>
              <a:noFill/>
            </p:spPr>
            <p:txBody>
              <a:bodyPr wrap="square" rtlCol="0">
                <a:spAutoFit/>
              </a:bodyPr>
              <a:lstStyle/>
              <a:p>
                <a:r>
                  <a:rPr lang="en-US" sz="2200" b="0" dirty="0"/>
                  <a:t>We consider our initial conditions under both the scenarios of  </a:t>
                </a:r>
              </a:p>
              <a:p>
                <a:r>
                  <a:rPr lang="en-US" sz="2200" b="0" dirty="0"/>
                  <a:t>		</a:t>
                </a:r>
                <a14:m>
                  <m:oMath xmlns:m="http://schemas.openxmlformats.org/officeDocument/2006/math">
                    <m:r>
                      <a:rPr lang="en-US" sz="2200" i="1">
                        <a:latin typeface="Cambria Math" panose="02040503050406030204" pitchFamily="18" charset="0"/>
                      </a:rPr>
                      <m:t>0</m:t>
                    </m:r>
                    <m:r>
                      <a:rPr lang="en-US" sz="2200" b="0" i="1" smtClean="0">
                        <a:latin typeface="Cambria Math" panose="02040503050406030204" pitchFamily="18" charset="0"/>
                      </a:rPr>
                      <m:t>≤</m:t>
                    </m:r>
                    <m:r>
                      <a:rPr lang="en-US" sz="2200" b="0" i="1" smtClean="0">
                        <a:latin typeface="Cambria Math" panose="02040503050406030204" pitchFamily="18" charset="0"/>
                      </a:rPr>
                      <m:t>𝛼</m:t>
                    </m:r>
                    <m:r>
                      <a:rPr lang="en-US" sz="2200" b="0" i="1" smtClean="0">
                        <a:latin typeface="Cambria Math" panose="02040503050406030204" pitchFamily="18" charset="0"/>
                      </a:rPr>
                      <m:t>≤ 1.25×</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−7</m:t>
                        </m:r>
                      </m:sup>
                    </m:sSup>
                    <m:r>
                      <a:rPr lang="en-US" sz="2200" b="0" i="1" smtClean="0">
                        <a:latin typeface="Cambria Math" panose="02040503050406030204" pitchFamily="18" charset="0"/>
                      </a:rPr>
                      <m:t>  </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and</m:t>
                    </m:r>
                    <m:r>
                      <a:rPr lang="en-US" sz="2200" b="0" i="0" smtClean="0">
                        <a:latin typeface="Cambria Math" panose="02040503050406030204" pitchFamily="18" charset="0"/>
                      </a:rPr>
                      <m:t>     </m:t>
                    </m:r>
                    <m:r>
                      <a:rPr lang="en-US" sz="2200" b="0" i="1" smtClean="0">
                        <a:latin typeface="Cambria Math" panose="02040503050406030204" pitchFamily="18" charset="0"/>
                      </a:rPr>
                      <m:t>𝛼</m:t>
                    </m:r>
                    <m:r>
                      <a:rPr lang="en-US" sz="2200" b="0" i="1" smtClean="0">
                        <a:latin typeface="Cambria Math" panose="02040503050406030204" pitchFamily="18" charset="0"/>
                      </a:rPr>
                      <m:t>≥5.333×</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−7</m:t>
                        </m:r>
                      </m:sup>
                    </m:sSup>
                  </m:oMath>
                </a14:m>
                <a:endParaRPr lang="en-US" sz="2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60375" y="1531938"/>
                <a:ext cx="8226425" cy="769441"/>
              </a:xfrm>
              <a:prstGeom prst="rect">
                <a:avLst/>
              </a:prstGeom>
              <a:blipFill>
                <a:blip r:embed="rId4"/>
                <a:stretch>
                  <a:fillRect l="-964" t="-4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790159" y="2576946"/>
                <a:ext cx="3068834" cy="2800767"/>
              </a:xfrm>
              <a:prstGeom prst="rect">
                <a:avLst/>
              </a:prstGeom>
              <a:noFill/>
            </p:spPr>
            <p:txBody>
              <a:bodyPr wrap="square" rtlCol="0">
                <a:spAutoFit/>
              </a:bodyPr>
              <a:lstStyle/>
              <a:p>
                <a:pPr/>
                <a:r>
                  <a:rPr lang="en-US" sz="2200" dirty="0"/>
                  <a:t>For </a:t>
                </a:r>
                <a:br>
                  <a:rPr lang="en-US" sz="2200" dirty="0"/>
                </a:b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𝛼</m:t>
                      </m:r>
                      <m:r>
                        <a:rPr lang="en-US" sz="2200" i="1">
                          <a:latin typeface="Cambria Math" panose="02040503050406030204" pitchFamily="18" charset="0"/>
                        </a:rPr>
                        <m:t>≥5.333×</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−7</m:t>
                          </m:r>
                        </m:sup>
                      </m:sSup>
                    </m:oMath>
                  </m:oMathPara>
                </a14:m>
                <a:endParaRPr lang="en-US" sz="2200" dirty="0"/>
              </a:p>
              <a:p>
                <a:r>
                  <a:rPr lang="en-US" sz="2200" dirty="0"/>
                  <a:t>we see that from the initial condition we move up and </a:t>
                </a:r>
                <a:r>
                  <a:rPr lang="en-US" sz="2200" dirty="0">
                    <a:solidFill>
                      <a:srgbClr val="0000FF"/>
                    </a:solidFill>
                  </a:rPr>
                  <a:t>LEFT</a:t>
                </a:r>
                <a:r>
                  <a:rPr lang="en-US" sz="2200" dirty="0"/>
                  <a:t> to a stable equilibrium with</a:t>
                </a:r>
                <a:br>
                  <a:rPr lang="en-US" sz="2200" dirty="0"/>
                </a:br>
                <a:endParaRPr lang="en-US" sz="2200" dirty="0"/>
              </a:p>
              <a:p>
                <a:pPr/>
                <a14:m>
                  <m:oMathPara xmlns:m="http://schemas.openxmlformats.org/officeDocument/2006/math">
                    <m:oMathParaPr>
                      <m:jc m:val="centerGroup"/>
                    </m:oMathParaPr>
                    <m:oMath xmlns:m="http://schemas.openxmlformats.org/officeDocument/2006/math">
                      <m:sSub>
                        <m:sSubPr>
                          <m:ctrlPr>
                            <a:rPr lang="en-US" sz="2200" b="0" i="1" smtClean="0">
                              <a:solidFill>
                                <a:srgbClr val="0000FF"/>
                              </a:solidFill>
                              <a:latin typeface="Cambria Math" panose="02040503050406030204" pitchFamily="18" charset="0"/>
                            </a:rPr>
                          </m:ctrlPr>
                        </m:sSubPr>
                        <m:e>
                          <m:r>
                            <a:rPr lang="en-US" sz="2200" b="0" i="1" smtClean="0">
                              <a:solidFill>
                                <a:srgbClr val="0000FF"/>
                              </a:solidFill>
                              <a:latin typeface="Cambria Math" panose="02040503050406030204" pitchFamily="18" charset="0"/>
                            </a:rPr>
                            <m:t>𝑥</m:t>
                          </m:r>
                        </m:e>
                        <m:sub>
                          <m:r>
                            <a:rPr lang="en-US" sz="2200" b="0" i="1" smtClean="0">
                              <a:solidFill>
                                <a:srgbClr val="0000FF"/>
                              </a:solidFill>
                              <a:latin typeface="Cambria Math" panose="02040503050406030204" pitchFamily="18" charset="0"/>
                            </a:rPr>
                            <m:t>1</m:t>
                          </m:r>
                        </m:sub>
                      </m:sSub>
                      <m:r>
                        <a:rPr lang="en-US" sz="2200" b="0" i="1" smtClean="0">
                          <a:solidFill>
                            <a:srgbClr val="0000FF"/>
                          </a:solidFill>
                          <a:latin typeface="Cambria Math" panose="02040503050406030204" pitchFamily="18" charset="0"/>
                        </a:rPr>
                        <m:t>=0</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r>
                        <a:rPr lang="en-US" sz="2200" b="0" i="1" smtClean="0">
                          <a:latin typeface="Cambria Math" panose="02040503050406030204" pitchFamily="18" charset="0"/>
                        </a:rPr>
                        <m:t>&gt;0</m:t>
                      </m:r>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5790159" y="2576946"/>
                <a:ext cx="3068834" cy="2800767"/>
              </a:xfrm>
              <a:prstGeom prst="rect">
                <a:avLst/>
              </a:prstGeom>
              <a:blipFill>
                <a:blip r:embed="rId5"/>
                <a:stretch>
                  <a:fillRect l="-2584" t="-1525" r="-3777"/>
                </a:stretch>
              </a:blipFill>
            </p:spPr>
            <p:txBody>
              <a:bodyPr/>
              <a:lstStyle/>
              <a:p>
                <a:r>
                  <a:rPr lang="en-US">
                    <a:noFill/>
                  </a:rPr>
                  <a:t> </a:t>
                </a:r>
              </a:p>
            </p:txBody>
          </p:sp>
        </mc:Fallback>
      </mc:AlternateContent>
      <p:pic>
        <p:nvPicPr>
          <p:cNvPr id="7" name="Picture 6"/>
          <p:cNvPicPr>
            <a:picLocks noChangeAspect="1"/>
          </p:cNvPicPr>
          <p:nvPr/>
        </p:nvPicPr>
        <p:blipFill>
          <a:blip r:embed="rId6"/>
          <a:stretch>
            <a:fillRect/>
          </a:stretch>
        </p:blipFill>
        <p:spPr>
          <a:xfrm>
            <a:off x="307975" y="2576946"/>
            <a:ext cx="5220889" cy="3531405"/>
          </a:xfrm>
          <a:prstGeom prst="rect">
            <a:avLst/>
          </a:prstGeom>
        </p:spPr>
      </p:pic>
    </p:spTree>
    <p:extLst>
      <p:ext uri="{BB962C8B-B14F-4D97-AF65-F5344CB8AC3E}">
        <p14:creationId xmlns:p14="http://schemas.microsoft.com/office/powerpoint/2010/main" val="5132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60375" y="1522205"/>
                <a:ext cx="8229600" cy="2431435"/>
              </a:xfrm>
              <a:prstGeom prst="rect">
                <a:avLst/>
              </a:prstGeom>
              <a:noFill/>
            </p:spPr>
            <p:txBody>
              <a:bodyPr wrap="square" rtlCol="0">
                <a:spAutoFit/>
              </a:bodyPr>
              <a:lstStyle/>
              <a:p>
                <a:pPr/>
                <a:r>
                  <a:rPr lang="en-US" sz="1900" dirty="0"/>
                  <a:t>In Step 4 we explore two different scenarios  </a:t>
                </a:r>
                <a:br>
                  <a:rPr lang="en-US" sz="1900" dirty="0"/>
                </a:br>
                <a14:m>
                  <m:oMathPara xmlns:m="http://schemas.openxmlformats.org/officeDocument/2006/math">
                    <m:oMathParaPr>
                      <m:jc m:val="centerGroup"/>
                    </m:oMathParaPr>
                    <m:oMath xmlns:m="http://schemas.openxmlformats.org/officeDocument/2006/math">
                      <m:r>
                        <a:rPr lang="en-US" sz="1900" i="1">
                          <a:latin typeface="Cambria Math" panose="02040503050406030204" pitchFamily="18" charset="0"/>
                        </a:rPr>
                        <m:t>0≤</m:t>
                      </m:r>
                      <m:r>
                        <a:rPr lang="en-US" sz="1900" i="1">
                          <a:latin typeface="Cambria Math" panose="02040503050406030204" pitchFamily="18" charset="0"/>
                        </a:rPr>
                        <m:t>𝛼</m:t>
                      </m:r>
                      <m:r>
                        <a:rPr lang="en-US" sz="1900" i="1">
                          <a:latin typeface="Cambria Math" panose="02040503050406030204" pitchFamily="18" charset="0"/>
                        </a:rPr>
                        <m:t>≤ 1.25×</m:t>
                      </m:r>
                      <m:sSup>
                        <m:sSupPr>
                          <m:ctrlPr>
                            <a:rPr lang="en-US" sz="1900" i="1">
                              <a:latin typeface="Cambria Math" panose="02040503050406030204" pitchFamily="18" charset="0"/>
                            </a:rPr>
                          </m:ctrlPr>
                        </m:sSupPr>
                        <m:e>
                          <m:r>
                            <a:rPr lang="en-US" sz="1900" i="1">
                              <a:latin typeface="Cambria Math" panose="02040503050406030204" pitchFamily="18" charset="0"/>
                            </a:rPr>
                            <m:t>10</m:t>
                          </m:r>
                        </m:e>
                        <m:sup>
                          <m:r>
                            <a:rPr lang="en-US" sz="1900" i="1">
                              <a:latin typeface="Cambria Math" panose="02040503050406030204" pitchFamily="18" charset="0"/>
                            </a:rPr>
                            <m:t>−7</m:t>
                          </m:r>
                        </m:sup>
                      </m:sSup>
                      <m:r>
                        <a:rPr lang="en-US" sz="1900" i="1">
                          <a:latin typeface="Cambria Math" panose="02040503050406030204" pitchFamily="18" charset="0"/>
                        </a:rPr>
                        <m:t>  </m:t>
                      </m:r>
                      <m:r>
                        <a:rPr lang="en-US" sz="1900">
                          <a:latin typeface="Cambria Math" panose="02040503050406030204" pitchFamily="18" charset="0"/>
                        </a:rPr>
                        <m:t> </m:t>
                      </m:r>
                      <m:r>
                        <m:rPr>
                          <m:sty m:val="p"/>
                        </m:rPr>
                        <a:rPr lang="en-US" sz="1900">
                          <a:latin typeface="Cambria Math" panose="02040503050406030204" pitchFamily="18" charset="0"/>
                        </a:rPr>
                        <m:t>and</m:t>
                      </m:r>
                      <m:r>
                        <a:rPr lang="en-US" sz="1900">
                          <a:latin typeface="Cambria Math" panose="02040503050406030204" pitchFamily="18" charset="0"/>
                        </a:rPr>
                        <m:t>     </m:t>
                      </m:r>
                      <m:r>
                        <a:rPr lang="en-US" sz="1900" i="1">
                          <a:latin typeface="Cambria Math" panose="02040503050406030204" pitchFamily="18" charset="0"/>
                        </a:rPr>
                        <m:t>𝛼</m:t>
                      </m:r>
                      <m:r>
                        <a:rPr lang="en-US" sz="1900" i="1">
                          <a:latin typeface="Cambria Math" panose="02040503050406030204" pitchFamily="18" charset="0"/>
                        </a:rPr>
                        <m:t>≥5.333×</m:t>
                      </m:r>
                      <m:sSup>
                        <m:sSupPr>
                          <m:ctrlPr>
                            <a:rPr lang="en-US" sz="1900" i="1">
                              <a:latin typeface="Cambria Math" panose="02040503050406030204" pitchFamily="18" charset="0"/>
                            </a:rPr>
                          </m:ctrlPr>
                        </m:sSupPr>
                        <m:e>
                          <m:r>
                            <a:rPr lang="en-US" sz="1900" i="1">
                              <a:latin typeface="Cambria Math" panose="02040503050406030204" pitchFamily="18" charset="0"/>
                            </a:rPr>
                            <m:t>10</m:t>
                          </m:r>
                        </m:e>
                        <m:sup>
                          <m:r>
                            <a:rPr lang="en-US" sz="1900" i="1">
                              <a:latin typeface="Cambria Math" panose="02040503050406030204" pitchFamily="18" charset="0"/>
                            </a:rPr>
                            <m:t>−7</m:t>
                          </m:r>
                        </m:sup>
                      </m:sSup>
                    </m:oMath>
                  </m:oMathPara>
                </a14:m>
                <a:endParaRPr lang="en-US" sz="1900" dirty="0"/>
              </a:p>
              <a:p>
                <a:endParaRPr lang="en-US" sz="1900" dirty="0"/>
              </a:p>
              <a:p>
                <a:pPr marL="285750" indent="-285750">
                  <a:buFont typeface="Arial" panose="020B0604020202020204" pitchFamily="34" charset="0"/>
                  <a:buChar char="•"/>
                </a:pPr>
                <a:r>
                  <a:rPr lang="en-US" sz="1900" dirty="0"/>
                  <a:t>We know </a:t>
                </a:r>
                <a14:m>
                  <m:oMath xmlns:m="http://schemas.openxmlformats.org/officeDocument/2006/math">
                    <m:r>
                      <a:rPr lang="en-US" sz="1900" b="0" i="1" smtClean="0">
                        <a:latin typeface="Cambria Math" panose="02040503050406030204" pitchFamily="18" charset="0"/>
                      </a:rPr>
                      <m:t>𝛼</m:t>
                    </m:r>
                  </m:oMath>
                </a14:m>
                <a:r>
                  <a:rPr lang="en-US" sz="1900" dirty="0"/>
                  <a:t> represents the competition between species.</a:t>
                </a:r>
              </a:p>
              <a:p>
                <a:pPr marL="285750" indent="-285750">
                  <a:buFont typeface="Arial" panose="020B0604020202020204" pitchFamily="34" charset="0"/>
                  <a:buChar char="•"/>
                </a:pPr>
                <a:r>
                  <a:rPr lang="en-US" sz="1900" dirty="0"/>
                  <a:t>When </a:t>
                </a:r>
                <a14:m>
                  <m:oMath xmlns:m="http://schemas.openxmlformats.org/officeDocument/2006/math">
                    <m:r>
                      <a:rPr lang="en-US" sz="1900" i="1">
                        <a:latin typeface="Cambria Math" panose="02040503050406030204" pitchFamily="18" charset="0"/>
                      </a:rPr>
                      <m:t>0≤</m:t>
                    </m:r>
                    <m:r>
                      <a:rPr lang="en-US" sz="1900" i="1">
                        <a:latin typeface="Cambria Math" panose="02040503050406030204" pitchFamily="18" charset="0"/>
                      </a:rPr>
                      <m:t>𝛼</m:t>
                    </m:r>
                    <m:r>
                      <a:rPr lang="en-US" sz="1900" i="1">
                        <a:latin typeface="Cambria Math" panose="02040503050406030204" pitchFamily="18" charset="0"/>
                      </a:rPr>
                      <m:t>≤ 1.25×</m:t>
                    </m:r>
                    <m:sSup>
                      <m:sSupPr>
                        <m:ctrlPr>
                          <a:rPr lang="en-US" sz="1900" i="1">
                            <a:latin typeface="Cambria Math" panose="02040503050406030204" pitchFamily="18" charset="0"/>
                          </a:rPr>
                        </m:ctrlPr>
                      </m:sSupPr>
                      <m:e>
                        <m:r>
                          <a:rPr lang="en-US" sz="1900" i="1">
                            <a:latin typeface="Cambria Math" panose="02040503050406030204" pitchFamily="18" charset="0"/>
                          </a:rPr>
                          <m:t>10</m:t>
                        </m:r>
                      </m:e>
                      <m:sup>
                        <m:r>
                          <a:rPr lang="en-US" sz="1900" i="1">
                            <a:latin typeface="Cambria Math" panose="02040503050406030204" pitchFamily="18" charset="0"/>
                          </a:rPr>
                          <m:t>−7</m:t>
                        </m:r>
                      </m:sup>
                    </m:sSup>
                    <m:r>
                      <a:rPr lang="en-US" sz="1900" i="1">
                        <a:latin typeface="Cambria Math" panose="02040503050406030204" pitchFamily="18" charset="0"/>
                      </a:rPr>
                      <m:t> </m:t>
                    </m:r>
                  </m:oMath>
                </a14:m>
                <a:r>
                  <a:rPr lang="en-US" sz="1900" dirty="0"/>
                  <a:t>the system moved to a stable equilibrium with</a:t>
                </a:r>
                <a:br>
                  <a:rPr lang="en-US" sz="1900" dirty="0"/>
                </a:b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&gt;0    </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2</m:t>
                        </m:r>
                      </m:sub>
                    </m:sSub>
                    <m:r>
                      <a:rPr lang="en-US" sz="1900" b="0" i="1" smtClean="0">
                        <a:latin typeface="Cambria Math" panose="02040503050406030204" pitchFamily="18" charset="0"/>
                      </a:rPr>
                      <m:t>&gt;0</m:t>
                    </m:r>
                  </m:oMath>
                </a14:m>
                <a:endParaRPr lang="en-US" sz="1900" dirty="0"/>
              </a:p>
              <a:p>
                <a:pPr marL="285750" indent="-285750">
                  <a:buFont typeface="Arial" panose="020B0604020202020204" pitchFamily="34" charset="0"/>
                  <a:buChar char="•"/>
                </a:pPr>
                <a:r>
                  <a:rPr lang="en-US" sz="1900" dirty="0"/>
                  <a:t>When </a:t>
                </a:r>
                <a14:m>
                  <m:oMath xmlns:m="http://schemas.openxmlformats.org/officeDocument/2006/math">
                    <m:r>
                      <a:rPr lang="en-US" sz="1900" i="1">
                        <a:latin typeface="Cambria Math" panose="02040503050406030204" pitchFamily="18" charset="0"/>
                      </a:rPr>
                      <m:t>𝛼</m:t>
                    </m:r>
                    <m:r>
                      <a:rPr lang="en-US" sz="1900" i="1">
                        <a:latin typeface="Cambria Math" panose="02040503050406030204" pitchFamily="18" charset="0"/>
                      </a:rPr>
                      <m:t>≥5.333×</m:t>
                    </m:r>
                    <m:sSup>
                      <m:sSupPr>
                        <m:ctrlPr>
                          <a:rPr lang="en-US" sz="1900" i="1">
                            <a:latin typeface="Cambria Math" panose="02040503050406030204" pitchFamily="18" charset="0"/>
                          </a:rPr>
                        </m:ctrlPr>
                      </m:sSupPr>
                      <m:e>
                        <m:r>
                          <a:rPr lang="en-US" sz="1900" i="1">
                            <a:latin typeface="Cambria Math" panose="02040503050406030204" pitchFamily="18" charset="0"/>
                          </a:rPr>
                          <m:t>10</m:t>
                        </m:r>
                      </m:e>
                      <m:sup>
                        <m:r>
                          <a:rPr lang="en-US" sz="1900" i="1">
                            <a:latin typeface="Cambria Math" panose="02040503050406030204" pitchFamily="18" charset="0"/>
                          </a:rPr>
                          <m:t>−7</m:t>
                        </m:r>
                      </m:sup>
                    </m:sSup>
                  </m:oMath>
                </a14:m>
                <a:r>
                  <a:rPr lang="en-US" sz="1900" dirty="0"/>
                  <a:t>the system moved to a stable equilibrium with</a:t>
                </a:r>
                <a:br>
                  <a:rPr lang="en-US" sz="1900" dirty="0"/>
                </a:b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m:t>
                        </m:r>
                      </m:sub>
                    </m:sSub>
                    <m:r>
                      <a:rPr lang="en-US" sz="1900" b="0" i="1" smtClean="0">
                        <a:latin typeface="Cambria Math" panose="02040503050406030204" pitchFamily="18" charset="0"/>
                      </a:rPr>
                      <m:t>=</m:t>
                    </m:r>
                    <m:r>
                      <a:rPr lang="en-US" sz="1900" i="1">
                        <a:latin typeface="Cambria Math" panose="02040503050406030204" pitchFamily="18" charset="0"/>
                      </a:rPr>
                      <m:t>0    </m:t>
                    </m:r>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2</m:t>
                        </m:r>
                      </m:sub>
                    </m:sSub>
                    <m:r>
                      <a:rPr lang="en-US" sz="1900" i="1">
                        <a:latin typeface="Cambria Math" panose="02040503050406030204" pitchFamily="18" charset="0"/>
                      </a:rPr>
                      <m:t>&gt;0</m:t>
                    </m:r>
                  </m:oMath>
                </a14:m>
                <a:endParaRPr lang="en-US" sz="1900" dirty="0"/>
              </a:p>
            </p:txBody>
          </p:sp>
        </mc:Choice>
        <mc:Fallback xmlns="">
          <p:sp>
            <p:nvSpPr>
              <p:cNvPr id="4" name="TextBox 3"/>
              <p:cNvSpPr txBox="1">
                <a:spLocks noRot="1" noChangeAspect="1" noMove="1" noResize="1" noEditPoints="1" noAdjustHandles="1" noChangeArrowheads="1" noChangeShapeType="1" noTextEdit="1"/>
              </p:cNvSpPr>
              <p:nvPr/>
            </p:nvSpPr>
            <p:spPr>
              <a:xfrm>
                <a:off x="460375" y="1522205"/>
                <a:ext cx="8229600" cy="2431435"/>
              </a:xfrm>
              <a:prstGeom prst="rect">
                <a:avLst/>
              </a:prstGeom>
              <a:blipFill>
                <a:blip r:embed="rId4"/>
                <a:stretch>
                  <a:fillRect l="-741" t="-1253"/>
                </a:stretch>
              </a:blipFill>
            </p:spPr>
            <p:txBody>
              <a:bodyPr/>
              <a:lstStyle/>
              <a:p>
                <a:r>
                  <a:rPr lang="en-US">
                    <a:noFill/>
                  </a:rPr>
                  <a:t> </a:t>
                </a:r>
              </a:p>
            </p:txBody>
          </p:sp>
        </mc:Fallback>
      </mc:AlternateContent>
      <p:sp>
        <p:nvSpPr>
          <p:cNvPr id="7" name="TextBox 6"/>
          <p:cNvSpPr txBox="1"/>
          <p:nvPr/>
        </p:nvSpPr>
        <p:spPr>
          <a:xfrm>
            <a:off x="457200" y="4018964"/>
            <a:ext cx="8229600" cy="1846659"/>
          </a:xfrm>
          <a:prstGeom prst="rect">
            <a:avLst/>
          </a:prstGeom>
          <a:noFill/>
          <a:ln w="31750">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p:spPr>
        <p:txBody>
          <a:bodyPr wrap="square" rtlCol="0">
            <a:spAutoFit/>
          </a:bodyPr>
          <a:lstStyle/>
          <a:p>
            <a:r>
              <a:rPr lang="en-US" sz="1900" dirty="0"/>
              <a:t>The condition for coexistence between the species of blue whales and fin whales is that the competition between the species is negligible.</a:t>
            </a:r>
          </a:p>
          <a:p>
            <a:endParaRPr lang="en-US" sz="1900" dirty="0"/>
          </a:p>
          <a:p>
            <a:r>
              <a:rPr lang="en-US" sz="1900" dirty="0"/>
              <a:t>If there is more than an negligible amount of competition between the species then the blue whales will become extinct and the fin whales will grow to the carrying capacity of 400,000. </a:t>
            </a:r>
          </a:p>
        </p:txBody>
      </p:sp>
    </p:spTree>
    <p:extLst>
      <p:ext uri="{BB962C8B-B14F-4D97-AF65-F5344CB8AC3E}">
        <p14:creationId xmlns:p14="http://schemas.microsoft.com/office/powerpoint/2010/main" val="175557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a:t>
                </a:r>
                <a14:m>
                  <m:oMath xmlns:m="http://schemas.openxmlformats.org/officeDocument/2006/math">
                    <m:sSub>
                      <m:sSubPr>
                        <m:ctrlPr>
                          <a:rPr lang="en-US" sz="3900" b="0" i="1" smtClean="0">
                            <a:solidFill>
                              <a:schemeClr val="bg1"/>
                            </a:solidFill>
                            <a:latin typeface="Cambria Math" panose="02040503050406030204" pitchFamily="18" charset="0"/>
                          </a:rPr>
                        </m:ctrlPr>
                      </m:sSubPr>
                      <m:e>
                        <m:r>
                          <a:rPr lang="en-US" sz="3900" b="0" i="1" smtClean="0">
                            <a:solidFill>
                              <a:schemeClr val="bg1"/>
                            </a:solidFill>
                            <a:latin typeface="Cambria Math" panose="02040503050406030204" pitchFamily="18" charset="0"/>
                          </a:rPr>
                          <m:t>𝑥</m:t>
                        </m:r>
                      </m:e>
                      <m:sub>
                        <m:r>
                          <a:rPr lang="en-US" sz="3900" b="0" i="1" smtClean="0">
                            <a:solidFill>
                              <a:schemeClr val="bg1"/>
                            </a:solidFill>
                            <a:latin typeface="Cambria Math" panose="02040503050406030204" pitchFamily="18" charset="0"/>
                          </a:rPr>
                          <m:t>1</m:t>
                        </m:r>
                      </m:sub>
                    </m:sSub>
                  </m:oMath>
                </a14:m>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57200" y="1531938"/>
                <a:ext cx="8401792" cy="830997"/>
              </a:xfrm>
              <a:prstGeom prst="rect">
                <a:avLst/>
              </a:prstGeom>
            </p:spPr>
            <p:txBody>
              <a:bodyPr wrap="square">
                <a:spAutoFit/>
              </a:bodyPr>
              <a:lstStyle/>
              <a:p>
                <a:r>
                  <a:rPr lang="en-US" sz="2400" dirty="0"/>
                  <a:t>We now look at a sensitivity analysis on our competition parameter </a:t>
                </a:r>
                <a14:m>
                  <m:oMath xmlns:m="http://schemas.openxmlformats.org/officeDocument/2006/math">
                    <m:r>
                      <a:rPr lang="en-US" sz="2400" b="0" i="1" smtClean="0">
                        <a:latin typeface="Cambria Math" panose="02040503050406030204" pitchFamily="18" charset="0"/>
                      </a:rPr>
                      <m:t>𝛼</m:t>
                    </m:r>
                  </m:oMath>
                </a14:m>
                <a:r>
                  <a:rPr lang="en-US" sz="2400" dirty="0"/>
                  <a:t>. We compute the  sensitivity at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1.0×10</m:t>
                        </m:r>
                      </m:e>
                      <m:sup>
                        <m:r>
                          <a:rPr lang="en-US" sz="2400" b="0" i="1" smtClean="0">
                            <a:latin typeface="Cambria Math" panose="02040503050406030204" pitchFamily="18" charset="0"/>
                          </a:rPr>
                          <m:t>−7</m:t>
                        </m:r>
                      </m:sup>
                    </m:sSup>
                    <m:r>
                      <a:rPr lang="en-US" sz="2400" b="0" i="1" smtClean="0">
                        <a:latin typeface="Cambria Math" panose="02040503050406030204" pitchFamily="18" charset="0"/>
                      </a:rPr>
                      <m:t>.</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57200" y="1531938"/>
                <a:ext cx="8401792" cy="830997"/>
              </a:xfrm>
              <a:prstGeom prst="rect">
                <a:avLst/>
              </a:prstGeom>
              <a:blipFill>
                <a:blip r:embed="rId4"/>
                <a:stretch>
                  <a:fillRect l="-1089"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60375" y="2362935"/>
                <a:ext cx="8229600" cy="3802836"/>
              </a:xfrm>
              <a:prstGeom prst="rect">
                <a:avLst/>
              </a:prstGeom>
              <a:noFill/>
            </p:spPr>
            <p:txBody>
              <a:bodyPr wrap="square" rtlCol="0">
                <a:spAutoFit/>
              </a:bodyPr>
              <a:lstStyle/>
              <a:p>
                <a:pPr/>
                <a:r>
                  <a:rPr lang="en-US" sz="2400" dirty="0"/>
                  <a:t>From our computation of the equilibrium points we know that</a:t>
                </a:r>
                <a:br>
                  <a:rPr lang="en-US" sz="2400" dirty="0"/>
                </a:b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0"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150,000</m:t>
                          </m:r>
                          <m:d>
                            <m:dPr>
                              <m:ctrlPr>
                                <a:rPr lang="en-US" sz="2400" i="1">
                                  <a:latin typeface="Cambria Math" panose="02040503050406030204" pitchFamily="18" charset="0"/>
                                </a:rPr>
                              </m:ctrlPr>
                            </m:dPr>
                            <m:e>
                              <m:r>
                                <a:rPr lang="en-US" sz="2400" i="1">
                                  <a:latin typeface="Cambria Math" panose="02040503050406030204" pitchFamily="18" charset="0"/>
                                </a:rPr>
                                <m:t>8,000,000</m:t>
                              </m:r>
                              <m:r>
                                <a:rPr lang="en-US" sz="2400" i="1">
                                  <a:latin typeface="Cambria Math" panose="02040503050406030204" pitchFamily="18" charset="0"/>
                                </a:rPr>
                                <m:t>𝛼</m:t>
                              </m:r>
                              <m:r>
                                <a:rPr lang="en-US" sz="2400" i="1">
                                  <a:latin typeface="Cambria Math" panose="02040503050406030204" pitchFamily="18" charset="0"/>
                                </a:rPr>
                                <m:t>−1</m:t>
                              </m:r>
                            </m:e>
                          </m:d>
                        </m:num>
                        <m:den>
                          <m:r>
                            <a:rPr lang="en-US" sz="2400" i="1">
                              <a:latin typeface="Cambria Math" panose="02040503050406030204" pitchFamily="18" charset="0"/>
                            </a:rPr>
                            <m:t>15,000,000,000,000</m:t>
                          </m:r>
                          <m:sSup>
                            <m:sSupPr>
                              <m:ctrlPr>
                                <a:rPr lang="en-US" sz="2400" i="1">
                                  <a:latin typeface="Cambria Math" panose="02040503050406030204" pitchFamily="18" charset="0"/>
                                </a:rPr>
                              </m:ctrlPr>
                            </m:sSupPr>
                            <m:e>
                              <m:r>
                                <a:rPr lang="en-US" sz="2400" i="1">
                                  <a:latin typeface="Cambria Math" panose="02040503050406030204" pitchFamily="18" charset="0"/>
                                </a:rPr>
                                <m:t>𝛼</m:t>
                              </m:r>
                            </m:e>
                            <m:sup>
                              <m:r>
                                <a:rPr lang="en-US" sz="2400" i="1">
                                  <a:latin typeface="Cambria Math" panose="02040503050406030204" pitchFamily="18" charset="0"/>
                                </a:rPr>
                                <m:t>2</m:t>
                              </m:r>
                            </m:sup>
                          </m:sSup>
                          <m:r>
                            <a:rPr lang="en-US" sz="2400" i="1">
                              <a:latin typeface="Cambria Math" panose="02040503050406030204" pitchFamily="18" charset="0"/>
                            </a:rPr>
                            <m:t>−1</m:t>
                          </m:r>
                        </m:den>
                      </m:f>
                    </m:oMath>
                  </m:oMathPara>
                </a14:m>
                <a:br>
                  <a:rPr lang="en-US" sz="2400" i="1" dirty="0">
                    <a:latin typeface="Cambria Math" panose="02040503050406030204" pitchFamily="18" charset="0"/>
                  </a:rPr>
                </a:br>
                <a:endParaRPr lang="en-US" sz="2400" dirty="0"/>
              </a:p>
              <a:p>
                <a:pPr marL="342900" indent="-342900">
                  <a:buFont typeface="Arial" panose="020B0604020202020204" pitchFamily="34" charset="0"/>
                  <a:buChar char="•"/>
                </a:pPr>
                <a:r>
                  <a:rPr lang="en-US" sz="2400" dirty="0"/>
                  <a:t>At </a:t>
                </a:r>
                <a14:m>
                  <m:oMath xmlns:m="http://schemas.openxmlformats.org/officeDocument/2006/math">
                    <m:r>
                      <a:rPr lang="en-US" sz="2400" i="1">
                        <a:latin typeface="Cambria Math" panose="02040503050406030204" pitchFamily="18" charset="0"/>
                      </a:rPr>
                      <m:t>𝛼</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1.0×10</m:t>
                        </m:r>
                      </m:e>
                      <m:sup>
                        <m:r>
                          <a:rPr lang="en-US" sz="2400" i="1">
                            <a:latin typeface="Cambria Math" panose="02040503050406030204" pitchFamily="18" charset="0"/>
                          </a:rPr>
                          <m:t>−7</m:t>
                        </m:r>
                      </m:sup>
                    </m:sSup>
                  </m:oMath>
                </a14:m>
                <a:r>
                  <a:rPr lang="en-US" sz="2400" dirty="0"/>
                  <a:t>, we have</a:t>
                </a:r>
                <a:br>
                  <a:rPr lang="en-US" sz="2400" dirty="0"/>
                </a:b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a:latin typeface="Cambria Math" panose="02040503050406030204" pitchFamily="18" charset="0"/>
                      </a:rPr>
                      <m:t>=</m:t>
                    </m:r>
                    <m:r>
                      <a:rPr lang="en-US" sz="2400" b="0" i="0" smtClean="0">
                        <a:latin typeface="Cambria Math" panose="02040503050406030204" pitchFamily="18" charset="0"/>
                      </a:rPr>
                      <m:t>35,294</m:t>
                    </m:r>
                  </m:oMath>
                </a14:m>
                <a:endParaRPr lang="en-US" sz="2400" dirty="0"/>
              </a:p>
              <a:p>
                <a:pPr marL="342900" indent="-342900">
                  <a:buFont typeface="Arial" panose="020B0604020202020204" pitchFamily="34" charset="0"/>
                  <a:buChar char="•"/>
                </a:pPr>
                <a:r>
                  <a:rPr lang="en-US" sz="2400" dirty="0"/>
                  <a:t>The sensitivity is given by</a:t>
                </a:r>
                <a:br>
                  <a:rPr lang="en-US" sz="2400" dirty="0"/>
                </a:br>
                <a14:m>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=35,294, </m:t>
                        </m:r>
                        <m:r>
                          <a:rPr lang="en-US" sz="2400" b="0" i="1" smtClean="0">
                            <a:latin typeface="Cambria Math" panose="02040503050406030204" pitchFamily="18" charset="0"/>
                          </a:rPr>
                          <m:t>𝛼</m:t>
                        </m:r>
                        <m:r>
                          <a:rPr lang="en-US" sz="2400" b="0" i="1" smtClean="0">
                            <a:latin typeface="Cambria Math" panose="02040503050406030204" pitchFamily="18" charset="0"/>
                          </a:rPr>
                          <m:t>=1.0×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−7</m:t>
                            </m:r>
                          </m:sup>
                        </m:sSup>
                      </m:e>
                    </m:d>
                    <m:r>
                      <a:rPr lang="en-US" sz="2400" b="0" i="1" smtClean="0">
                        <a:latin typeface="Cambria Math" panose="02040503050406030204" pitchFamily="18" charset="0"/>
                      </a:rPr>
                      <m:t>≈−3.65</m:t>
                    </m:r>
                  </m:oMath>
                </a14:m>
                <a:endParaRPr lang="en-US" sz="2400" dirty="0"/>
              </a:p>
              <a:p>
                <a:pPr marL="342900" indent="-342900">
                  <a:buFont typeface="Arial" panose="020B0604020202020204" pitchFamily="34" charset="0"/>
                  <a:buChar char="•"/>
                </a:pPr>
                <a:r>
                  <a:rPr lang="en-US" sz="2400" dirty="0"/>
                  <a:t>Interpretation: For a 1% increase in the competition parameter, we can expect the stable population of blue whales to decrease by approximately 3.65%.</a:t>
                </a:r>
              </a:p>
            </p:txBody>
          </p:sp>
        </mc:Choice>
        <mc:Fallback xmlns="">
          <p:sp>
            <p:nvSpPr>
              <p:cNvPr id="3" name="TextBox 2"/>
              <p:cNvSpPr txBox="1">
                <a:spLocks noRot="1" noChangeAspect="1" noMove="1" noResize="1" noEditPoints="1" noAdjustHandles="1" noChangeArrowheads="1" noChangeShapeType="1" noTextEdit="1"/>
              </p:cNvSpPr>
              <p:nvPr/>
            </p:nvSpPr>
            <p:spPr>
              <a:xfrm>
                <a:off x="460375" y="2362935"/>
                <a:ext cx="8229600" cy="3802836"/>
              </a:xfrm>
              <a:prstGeom prst="rect">
                <a:avLst/>
              </a:prstGeom>
              <a:blipFill>
                <a:blip r:embed="rId5"/>
                <a:stretch>
                  <a:fillRect l="-1185" t="-1284" b="-2889"/>
                </a:stretch>
              </a:blipFill>
            </p:spPr>
            <p:txBody>
              <a:bodyPr/>
              <a:lstStyle/>
              <a:p>
                <a:r>
                  <a:rPr lang="en-US">
                    <a:noFill/>
                  </a:rPr>
                  <a:t> </a:t>
                </a:r>
              </a:p>
            </p:txBody>
          </p:sp>
        </mc:Fallback>
      </mc:AlternateContent>
    </p:spTree>
    <p:extLst>
      <p:ext uri="{BB962C8B-B14F-4D97-AF65-F5344CB8AC3E}">
        <p14:creationId xmlns:p14="http://schemas.microsoft.com/office/powerpoint/2010/main" val="310474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Analysis </a:t>
                </a:r>
                <a14:m>
                  <m:oMath xmlns:m="http://schemas.openxmlformats.org/officeDocument/2006/math">
                    <m:sSub>
                      <m:sSubPr>
                        <m:ctrlPr>
                          <a:rPr lang="en-US" sz="3900" i="1">
                            <a:solidFill>
                              <a:schemeClr val="bg1"/>
                            </a:solidFill>
                            <a:latin typeface="Cambria Math" panose="02040503050406030204" pitchFamily="18" charset="0"/>
                          </a:rPr>
                        </m:ctrlPr>
                      </m:sSubPr>
                      <m:e>
                        <m:r>
                          <a:rPr lang="en-US" sz="3900" i="1">
                            <a:solidFill>
                              <a:schemeClr val="bg1"/>
                            </a:solidFill>
                            <a:latin typeface="Cambria Math" panose="02040503050406030204" pitchFamily="18" charset="0"/>
                          </a:rPr>
                          <m:t>𝑥</m:t>
                        </m:r>
                      </m:e>
                      <m:sub>
                        <m:r>
                          <a:rPr lang="en-US" sz="3900" b="0" i="1" smtClean="0">
                            <a:solidFill>
                              <a:schemeClr val="bg1"/>
                            </a:solidFill>
                            <a:latin typeface="Cambria Math" panose="02040503050406030204" pitchFamily="18" charset="0"/>
                          </a:rPr>
                          <m:t>2</m:t>
                        </m:r>
                      </m:sub>
                    </m:sSub>
                  </m:oMath>
                </a14:m>
                <a:endParaRPr lang="en-US" sz="3900"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b="-2128"/>
                </a:stretch>
              </a:blipFill>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57200" y="1531938"/>
                <a:ext cx="8401792" cy="830997"/>
              </a:xfrm>
              <a:prstGeom prst="rect">
                <a:avLst/>
              </a:prstGeom>
            </p:spPr>
            <p:txBody>
              <a:bodyPr wrap="square">
                <a:spAutoFit/>
              </a:bodyPr>
              <a:lstStyle/>
              <a:p>
                <a:r>
                  <a:rPr lang="en-US" sz="2400" dirty="0"/>
                  <a:t>We now look at a sensitivity analysis on our competition parameter </a:t>
                </a:r>
                <a14:m>
                  <m:oMath xmlns:m="http://schemas.openxmlformats.org/officeDocument/2006/math">
                    <m:r>
                      <a:rPr lang="en-US" sz="2400" b="0" i="1" smtClean="0">
                        <a:latin typeface="Cambria Math" panose="02040503050406030204" pitchFamily="18" charset="0"/>
                      </a:rPr>
                      <m:t>𝛼</m:t>
                    </m:r>
                  </m:oMath>
                </a14:m>
                <a:r>
                  <a:rPr lang="en-US" sz="2400" dirty="0"/>
                  <a:t>. We compute the  sensitivity at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1.0×10</m:t>
                        </m:r>
                      </m:e>
                      <m:sup>
                        <m:r>
                          <a:rPr lang="en-US" sz="2400" b="0" i="1" smtClean="0">
                            <a:latin typeface="Cambria Math" panose="02040503050406030204" pitchFamily="18" charset="0"/>
                          </a:rPr>
                          <m:t>−7</m:t>
                        </m:r>
                      </m:sup>
                    </m:sSup>
                    <m:r>
                      <a:rPr lang="en-US" sz="2400" b="0" i="1" smtClean="0">
                        <a:latin typeface="Cambria Math" panose="02040503050406030204" pitchFamily="18" charset="0"/>
                      </a:rPr>
                      <m:t>.</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57200" y="1531938"/>
                <a:ext cx="8401792" cy="830997"/>
              </a:xfrm>
              <a:prstGeom prst="rect">
                <a:avLst/>
              </a:prstGeom>
              <a:blipFill>
                <a:blip r:embed="rId4"/>
                <a:stretch>
                  <a:fillRect l="-1089"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60375" y="2362935"/>
                <a:ext cx="8229600" cy="3802836"/>
              </a:xfrm>
              <a:prstGeom prst="rect">
                <a:avLst/>
              </a:prstGeom>
              <a:noFill/>
            </p:spPr>
            <p:txBody>
              <a:bodyPr wrap="square" rtlCol="0">
                <a:spAutoFit/>
              </a:bodyPr>
              <a:lstStyle/>
              <a:p>
                <a:pPr/>
                <a:r>
                  <a:rPr lang="en-US" sz="2400" dirty="0"/>
                  <a:t>From our computation of the equilibrium points we know that</a:t>
                </a:r>
                <a:br>
                  <a:rPr lang="en-US" sz="2400" dirty="0"/>
                </a:b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400,000</m:t>
                          </m:r>
                          <m:d>
                            <m:dPr>
                              <m:ctrlPr>
                                <a:rPr lang="en-US" sz="2400" i="1">
                                  <a:latin typeface="Cambria Math" panose="02040503050406030204" pitchFamily="18" charset="0"/>
                                </a:rPr>
                              </m:ctrlPr>
                            </m:dPr>
                            <m:e>
                              <m:r>
                                <a:rPr lang="en-US" sz="2400" i="1">
                                  <a:latin typeface="Cambria Math" panose="02040503050406030204" pitchFamily="18" charset="0"/>
                                </a:rPr>
                                <m:t>1,875,000</m:t>
                              </m:r>
                              <m:r>
                                <a:rPr lang="en-US" sz="2400" i="1">
                                  <a:latin typeface="Cambria Math" panose="02040503050406030204" pitchFamily="18" charset="0"/>
                                </a:rPr>
                                <m:t>𝛼</m:t>
                              </m:r>
                              <m:r>
                                <a:rPr lang="en-US" sz="2400" i="1">
                                  <a:latin typeface="Cambria Math" panose="02040503050406030204" pitchFamily="18" charset="0"/>
                                </a:rPr>
                                <m:t>−1</m:t>
                              </m:r>
                            </m:e>
                          </m:d>
                        </m:num>
                        <m:den>
                          <m:r>
                            <a:rPr lang="en-US" sz="2400" i="1">
                              <a:latin typeface="Cambria Math" panose="02040503050406030204" pitchFamily="18" charset="0"/>
                            </a:rPr>
                            <m:t>15,000,000,000,000</m:t>
                          </m:r>
                          <m:sSup>
                            <m:sSupPr>
                              <m:ctrlPr>
                                <a:rPr lang="en-US" sz="2400" i="1">
                                  <a:latin typeface="Cambria Math" panose="02040503050406030204" pitchFamily="18" charset="0"/>
                                </a:rPr>
                              </m:ctrlPr>
                            </m:sSupPr>
                            <m:e>
                              <m:r>
                                <a:rPr lang="en-US" sz="2400" i="1">
                                  <a:latin typeface="Cambria Math" panose="02040503050406030204" pitchFamily="18" charset="0"/>
                                </a:rPr>
                                <m:t>𝛼</m:t>
                              </m:r>
                            </m:e>
                            <m:sup>
                              <m:r>
                                <a:rPr lang="en-US" sz="2400" i="1">
                                  <a:latin typeface="Cambria Math" panose="02040503050406030204" pitchFamily="18" charset="0"/>
                                </a:rPr>
                                <m:t>2</m:t>
                              </m:r>
                            </m:sup>
                          </m:sSup>
                          <m:r>
                            <a:rPr lang="en-US" sz="2400" i="1">
                              <a:latin typeface="Cambria Math" panose="02040503050406030204" pitchFamily="18" charset="0"/>
                            </a:rPr>
                            <m:t>−1</m:t>
                          </m:r>
                        </m:den>
                      </m:f>
                    </m:oMath>
                  </m:oMathPara>
                </a14:m>
                <a:br>
                  <a:rPr lang="en-US" sz="2400" i="1" dirty="0">
                    <a:latin typeface="Cambria Math" panose="02040503050406030204" pitchFamily="18" charset="0"/>
                  </a:rPr>
                </a:br>
                <a:endParaRPr lang="en-US" sz="2400" dirty="0"/>
              </a:p>
              <a:p>
                <a:pPr marL="342900" indent="-342900">
                  <a:buFont typeface="Arial" panose="020B0604020202020204" pitchFamily="34" charset="0"/>
                  <a:buChar char="•"/>
                </a:pPr>
                <a:r>
                  <a:rPr lang="en-US" sz="2400" dirty="0"/>
                  <a:t>At </a:t>
                </a:r>
                <a14:m>
                  <m:oMath xmlns:m="http://schemas.openxmlformats.org/officeDocument/2006/math">
                    <m:r>
                      <a:rPr lang="en-US" sz="2400" i="1">
                        <a:latin typeface="Cambria Math" panose="02040503050406030204" pitchFamily="18" charset="0"/>
                      </a:rPr>
                      <m:t>𝛼</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1.0×10</m:t>
                        </m:r>
                      </m:e>
                      <m:sup>
                        <m:r>
                          <a:rPr lang="en-US" sz="2400" i="1">
                            <a:latin typeface="Cambria Math" panose="02040503050406030204" pitchFamily="18" charset="0"/>
                          </a:rPr>
                          <m:t>−7</m:t>
                        </m:r>
                      </m:sup>
                    </m:sSup>
                  </m:oMath>
                </a14:m>
                <a:r>
                  <a:rPr lang="en-US" sz="2400" dirty="0"/>
                  <a:t>, we have</a:t>
                </a:r>
                <a:br>
                  <a:rPr lang="en-US" sz="2400" dirty="0"/>
                </a:b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a:latin typeface="Cambria Math" panose="02040503050406030204" pitchFamily="18" charset="0"/>
                      </a:rPr>
                      <m:t>=382</m:t>
                    </m:r>
                    <m:r>
                      <a:rPr lang="en-US" sz="2400" b="0" i="0" smtClean="0">
                        <a:latin typeface="Cambria Math" panose="02040503050406030204" pitchFamily="18" charset="0"/>
                      </a:rPr>
                      <m:t>,</m:t>
                    </m:r>
                    <m:r>
                      <a:rPr lang="en-US" sz="2400">
                        <a:latin typeface="Cambria Math" panose="02040503050406030204" pitchFamily="18" charset="0"/>
                      </a:rPr>
                      <m:t>352</m:t>
                    </m:r>
                  </m:oMath>
                </a14:m>
                <a:endParaRPr lang="en-US" sz="2400" dirty="0"/>
              </a:p>
              <a:p>
                <a:pPr marL="342900" indent="-342900">
                  <a:buFont typeface="Arial" panose="020B0604020202020204" pitchFamily="34" charset="0"/>
                  <a:buChar char="•"/>
                </a:pPr>
                <a:r>
                  <a:rPr lang="en-US" sz="2400" dirty="0"/>
                  <a:t>The sensitivity is given by</a:t>
                </a:r>
                <a:br>
                  <a:rPr lang="en-US" sz="2400" dirty="0"/>
                </a:br>
                <a14:m>
                  <m:oMath xmlns:m="http://schemas.openxmlformats.org/officeDocument/2006/math">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a:latin typeface="Cambria Math" panose="02040503050406030204" pitchFamily="18" charset="0"/>
                          </a:rPr>
                          <m:t>382352</m:t>
                        </m:r>
                        <m:r>
                          <a:rPr lang="en-US" sz="2400" b="0" i="1" smtClean="0">
                            <a:latin typeface="Cambria Math" panose="02040503050406030204" pitchFamily="18" charset="0"/>
                          </a:rPr>
                          <m:t>, </m:t>
                        </m:r>
                        <m:r>
                          <a:rPr lang="en-US" sz="2400" b="0" i="1" smtClean="0">
                            <a:latin typeface="Cambria Math" panose="02040503050406030204" pitchFamily="18" charset="0"/>
                          </a:rPr>
                          <m:t>𝛼</m:t>
                        </m:r>
                        <m:r>
                          <a:rPr lang="en-US" sz="2400" b="0" i="1" smtClean="0">
                            <a:latin typeface="Cambria Math" panose="02040503050406030204" pitchFamily="18" charset="0"/>
                          </a:rPr>
                          <m:t>=1.0×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−7</m:t>
                            </m:r>
                          </m:sup>
                        </m:sSup>
                      </m:e>
                    </m:d>
                    <m:r>
                      <a:rPr lang="en-US" sz="2400" b="0" i="1" smtClean="0">
                        <a:latin typeface="Cambria Math" panose="02040503050406030204" pitchFamily="18" charset="0"/>
                      </a:rPr>
                      <m:t>≈0.122</m:t>
                    </m:r>
                  </m:oMath>
                </a14:m>
                <a:endParaRPr lang="en-US" sz="2400" dirty="0"/>
              </a:p>
              <a:p>
                <a:pPr marL="342900" indent="-342900">
                  <a:buFont typeface="Arial" panose="020B0604020202020204" pitchFamily="34" charset="0"/>
                  <a:buChar char="•"/>
                </a:pPr>
                <a:r>
                  <a:rPr lang="en-US" sz="2400" dirty="0"/>
                  <a:t>Interpretation: For a 10% increase in the competition parameter, we can expect the stable population of fin whales to increase by approximately 1.22%.</a:t>
                </a:r>
              </a:p>
            </p:txBody>
          </p:sp>
        </mc:Choice>
        <mc:Fallback xmlns="">
          <p:sp>
            <p:nvSpPr>
              <p:cNvPr id="3" name="TextBox 2"/>
              <p:cNvSpPr txBox="1">
                <a:spLocks noRot="1" noChangeAspect="1" noMove="1" noResize="1" noEditPoints="1" noAdjustHandles="1" noChangeArrowheads="1" noChangeShapeType="1" noTextEdit="1"/>
              </p:cNvSpPr>
              <p:nvPr/>
            </p:nvSpPr>
            <p:spPr>
              <a:xfrm>
                <a:off x="460375" y="2362935"/>
                <a:ext cx="8229600" cy="3802836"/>
              </a:xfrm>
              <a:prstGeom prst="rect">
                <a:avLst/>
              </a:prstGeom>
              <a:blipFill>
                <a:blip r:embed="rId5"/>
                <a:stretch>
                  <a:fillRect l="-1185" t="-1284" b="-2889"/>
                </a:stretch>
              </a:blipFill>
            </p:spPr>
            <p:txBody>
              <a:bodyPr/>
              <a:lstStyle/>
              <a:p>
                <a:r>
                  <a:rPr lang="en-US">
                    <a:noFill/>
                  </a:rPr>
                  <a:t> </a:t>
                </a:r>
              </a:p>
            </p:txBody>
          </p:sp>
        </mc:Fallback>
      </mc:AlternateContent>
    </p:spTree>
    <p:extLst>
      <p:ext uri="{BB962C8B-B14F-4D97-AF65-F5344CB8AC3E}">
        <p14:creationId xmlns:p14="http://schemas.microsoft.com/office/powerpoint/2010/main" val="395544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Sensitivity Conclusion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457200" y="1531938"/>
                <a:ext cx="8401792" cy="830997"/>
              </a:xfrm>
              <a:prstGeom prst="rect">
                <a:avLst/>
              </a:prstGeom>
            </p:spPr>
            <p:txBody>
              <a:bodyPr wrap="square">
                <a:spAutoFit/>
              </a:bodyPr>
              <a:lstStyle/>
              <a:p>
                <a:r>
                  <a:rPr lang="en-US" sz="2400" dirty="0"/>
                  <a:t>We now look at a sensitivity analysis on our competition parameter </a:t>
                </a:r>
                <a14:m>
                  <m:oMath xmlns:m="http://schemas.openxmlformats.org/officeDocument/2006/math">
                    <m:r>
                      <a:rPr lang="en-US" sz="2400" b="0" i="1" smtClean="0">
                        <a:latin typeface="Cambria Math" panose="02040503050406030204" pitchFamily="18" charset="0"/>
                      </a:rPr>
                      <m:t>𝛼</m:t>
                    </m:r>
                  </m:oMath>
                </a14:m>
                <a:r>
                  <a:rPr lang="en-US" sz="2400" dirty="0"/>
                  <a:t>. We compute the  sensitivity at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1.0×10</m:t>
                        </m:r>
                      </m:e>
                      <m:sup>
                        <m:r>
                          <a:rPr lang="en-US" sz="2400" b="0" i="1" smtClean="0">
                            <a:latin typeface="Cambria Math" panose="02040503050406030204" pitchFamily="18" charset="0"/>
                          </a:rPr>
                          <m:t>−7</m:t>
                        </m:r>
                      </m:sup>
                    </m:sSup>
                    <m:r>
                      <a:rPr lang="en-US" sz="2400" b="0" i="1" smtClean="0">
                        <a:latin typeface="Cambria Math" panose="02040503050406030204" pitchFamily="18" charset="0"/>
                      </a:rPr>
                      <m:t>.</m:t>
                    </m:r>
                  </m:oMath>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457200" y="1531938"/>
                <a:ext cx="8401792" cy="830997"/>
              </a:xfrm>
              <a:prstGeom prst="rect">
                <a:avLst/>
              </a:prstGeom>
              <a:blipFill>
                <a:blip r:embed="rId3"/>
                <a:stretch>
                  <a:fillRect l="-1089"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60375" y="2362935"/>
                <a:ext cx="82296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primary concern is NOT the value of</a:t>
                </a:r>
                <a:r>
                  <a:rPr lang="en-US" sz="2400" dirty="0">
                    <a:solidFill>
                      <a:schemeClr val="tx1"/>
                    </a:solidFill>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1</m:t>
                        </m:r>
                      </m:sub>
                    </m:sSub>
                  </m:oMath>
                </a14:m>
                <a:r>
                  <a:rPr lang="en-US" sz="2400" dirty="0"/>
                  <a:t>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oMath>
                </a14:m>
                <a:r>
                  <a:rPr lang="en-US" sz="2400" dirty="0"/>
                  <a:t>.</a:t>
                </a:r>
              </a:p>
              <a:p>
                <a:pPr marL="342900" indent="-342900">
                  <a:buFont typeface="Arial" panose="020B0604020202020204" pitchFamily="34" charset="0"/>
                  <a:buChar char="•"/>
                </a:pPr>
                <a:r>
                  <a:rPr lang="en-US" sz="2400" dirty="0"/>
                  <a:t>The main feature is that there is a stable equilibrium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b="0" i="1" smtClean="0">
                        <a:latin typeface="Cambria Math" panose="02040503050406030204" pitchFamily="18" charset="0"/>
                      </a:rPr>
                      <m:t>&gt;0 </m:t>
                    </m:r>
                  </m:oMath>
                </a14:m>
                <a:r>
                  <a:rPr lang="en-US" sz="2400" dirty="0"/>
                  <a:t>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b="0" i="1" smtClean="0">
                        <a:latin typeface="Cambria Math" panose="02040503050406030204" pitchFamily="18" charset="0"/>
                      </a:rPr>
                      <m:t>&gt;0</m:t>
                    </m:r>
                  </m:oMath>
                </a14:m>
                <a:r>
                  <a:rPr lang="en-US" sz="2400" dirty="0"/>
                  <a:t> for all negligible values of the competition parameter: </a:t>
                </a:r>
                <a14:m>
                  <m:oMath xmlns:m="http://schemas.openxmlformats.org/officeDocument/2006/math">
                    <m:r>
                      <a:rPr lang="en-US" sz="2400" i="1">
                        <a:latin typeface="Cambria Math" panose="02040503050406030204" pitchFamily="18" charset="0"/>
                      </a:rPr>
                      <m:t>𝛼</m:t>
                    </m:r>
                    <m:r>
                      <a:rPr lang="en-US" sz="2400" b="0" i="1" smtClean="0">
                        <a:latin typeface="Cambria Math" panose="02040503050406030204" pitchFamily="18" charset="0"/>
                      </a:rPr>
                      <m:t>&lt;</m:t>
                    </m:r>
                    <m:sSup>
                      <m:sSupPr>
                        <m:ctrlPr>
                          <a:rPr lang="en-US" sz="2400" i="1">
                            <a:latin typeface="Cambria Math" panose="02040503050406030204" pitchFamily="18" charset="0"/>
                          </a:rPr>
                        </m:ctrlPr>
                      </m:sSupPr>
                      <m:e>
                        <m:r>
                          <a:rPr lang="en-US" sz="2400" i="1">
                            <a:latin typeface="Cambria Math" panose="02040503050406030204" pitchFamily="18" charset="0"/>
                          </a:rPr>
                          <m:t>1.</m:t>
                        </m:r>
                        <m:r>
                          <a:rPr lang="en-US" sz="2400" b="0" i="1" smtClean="0">
                            <a:latin typeface="Cambria Math" panose="02040503050406030204" pitchFamily="18" charset="0"/>
                          </a:rPr>
                          <m:t>25</m:t>
                        </m:r>
                        <m:r>
                          <a:rPr lang="en-US" sz="2400" i="1">
                            <a:latin typeface="Cambria Math" panose="02040503050406030204" pitchFamily="18" charset="0"/>
                          </a:rPr>
                          <m:t>×10</m:t>
                        </m:r>
                      </m:e>
                      <m:sup>
                        <m:r>
                          <a:rPr lang="en-US" sz="2400" i="1">
                            <a:latin typeface="Cambria Math" panose="02040503050406030204" pitchFamily="18" charset="0"/>
                          </a:rPr>
                          <m:t>−7</m:t>
                        </m:r>
                      </m:sup>
                    </m:sSup>
                    <m:r>
                      <a:rPr lang="en-US" sz="2400" b="0" i="1" smtClean="0">
                        <a:latin typeface="Cambria Math" panose="02040503050406030204" pitchFamily="18" charset="0"/>
                      </a:rPr>
                      <m:t>.</m:t>
                    </m:r>
                  </m:oMath>
                </a14:m>
                <a:endParaRPr lang="en-US" sz="2400" dirty="0"/>
              </a:p>
              <a:p>
                <a:pPr marL="800100" lvl="1" indent="-342900">
                  <a:buFont typeface="Calibri" panose="020F0502020204030204" pitchFamily="34" charset="0"/>
                  <a:buChar char="‒"/>
                </a:pPr>
                <a:r>
                  <a:rPr lang="en-US" sz="2400" dirty="0"/>
                  <a:t>If we believe this is a valid assumption, then the solution is not sensitivity at all, as it holds true over the entire interval.</a:t>
                </a:r>
              </a:p>
              <a:p>
                <a:pPr marL="800100" lvl="1" indent="-342900">
                  <a:buFont typeface="Calibri" panose="020F0502020204030204" pitchFamily="34" charset="0"/>
                  <a:buChar char="‒"/>
                </a:pPr>
                <a:r>
                  <a:rPr lang="en-US" sz="2400" dirty="0"/>
                  <a:t>Based on the structure of the vector field, our solution does not appear to be sensitive to any of the growth rates, carrying capacities, or initial values of either population.</a:t>
                </a:r>
              </a:p>
            </p:txBody>
          </p:sp>
        </mc:Choice>
        <mc:Fallback xmlns="">
          <p:sp>
            <p:nvSpPr>
              <p:cNvPr id="3" name="TextBox 2"/>
              <p:cNvSpPr txBox="1">
                <a:spLocks noRot="1" noChangeAspect="1" noMove="1" noResize="1" noEditPoints="1" noAdjustHandles="1" noChangeArrowheads="1" noChangeShapeType="1" noTextEdit="1"/>
              </p:cNvSpPr>
              <p:nvPr/>
            </p:nvSpPr>
            <p:spPr>
              <a:xfrm>
                <a:off x="460375" y="2362935"/>
                <a:ext cx="8229600" cy="3785652"/>
              </a:xfrm>
              <a:prstGeom prst="rect">
                <a:avLst/>
              </a:prstGeom>
              <a:blipFill>
                <a:blip r:embed="rId4"/>
                <a:stretch>
                  <a:fillRect l="-1037" t="-1288" r="-1852" b="-2738"/>
                </a:stretch>
              </a:blipFill>
            </p:spPr>
            <p:txBody>
              <a:bodyPr/>
              <a:lstStyle/>
              <a:p>
                <a:r>
                  <a:rPr lang="en-US">
                    <a:noFill/>
                  </a:rPr>
                  <a:t> </a:t>
                </a:r>
              </a:p>
            </p:txBody>
          </p:sp>
        </mc:Fallback>
      </mc:AlternateContent>
    </p:spTree>
    <p:extLst>
      <p:ext uri="{BB962C8B-B14F-4D97-AF65-F5344CB8AC3E}">
        <p14:creationId xmlns:p14="http://schemas.microsoft.com/office/powerpoint/2010/main" val="265754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Robustness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457200" y="1531938"/>
            <a:ext cx="8401792" cy="830997"/>
          </a:xfrm>
          <a:prstGeom prst="rect">
            <a:avLst/>
          </a:prstGeom>
        </p:spPr>
        <p:txBody>
          <a:bodyPr wrap="square">
            <a:spAutoFit/>
          </a:bodyPr>
          <a:lstStyle/>
          <a:p>
            <a:r>
              <a:rPr lang="en-US" sz="2400" dirty="0"/>
              <a:t>Based on our previous discussion it appears our model is also robust.</a:t>
            </a:r>
          </a:p>
        </p:txBody>
      </p:sp>
      <p:sp>
        <p:nvSpPr>
          <p:cNvPr id="3" name="TextBox 2"/>
          <p:cNvSpPr txBox="1"/>
          <p:nvPr/>
        </p:nvSpPr>
        <p:spPr>
          <a:xfrm>
            <a:off x="460375" y="2362935"/>
            <a:ext cx="82296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What about the construction of the model?</a:t>
            </a:r>
          </a:p>
          <a:p>
            <a:pPr marL="800100" lvl="1" indent="-342900">
              <a:buFont typeface="Calibri" panose="020F0502020204030204" pitchFamily="34" charset="0"/>
              <a:buChar char="‒"/>
            </a:pPr>
            <a:r>
              <a:rPr lang="en-US" sz="2400" dirty="0"/>
              <a:t>Our population models can change but we need the vector field to have the same general features.</a:t>
            </a:r>
          </a:p>
        </p:txBody>
      </p:sp>
      <p:pic>
        <p:nvPicPr>
          <p:cNvPr id="5" name="Picture 4"/>
          <p:cNvPicPr>
            <a:picLocks noChangeAspect="1"/>
          </p:cNvPicPr>
          <p:nvPr/>
        </p:nvPicPr>
        <p:blipFill>
          <a:blip r:embed="rId3"/>
          <a:stretch>
            <a:fillRect/>
          </a:stretch>
        </p:blipFill>
        <p:spPr>
          <a:xfrm>
            <a:off x="4572000" y="3634907"/>
            <a:ext cx="4395375" cy="3123581"/>
          </a:xfrm>
          <a:prstGeom prst="rect">
            <a:avLst/>
          </a:prstGeom>
        </p:spPr>
      </p:pic>
      <p:pic>
        <p:nvPicPr>
          <p:cNvPr id="8" name="Picture 7"/>
          <p:cNvPicPr>
            <a:picLocks noChangeAspect="1"/>
          </p:cNvPicPr>
          <p:nvPr/>
        </p:nvPicPr>
        <p:blipFill>
          <a:blip r:embed="rId4"/>
          <a:stretch>
            <a:fillRect/>
          </a:stretch>
        </p:blipFill>
        <p:spPr>
          <a:xfrm>
            <a:off x="291359" y="3753657"/>
            <a:ext cx="4053370" cy="2741696"/>
          </a:xfrm>
          <a:prstGeom prst="rect">
            <a:avLst/>
          </a:prstGeom>
        </p:spPr>
      </p:pic>
    </p:spTree>
    <p:extLst>
      <p:ext uri="{BB962C8B-B14F-4D97-AF65-F5344CB8AC3E}">
        <p14:creationId xmlns:p14="http://schemas.microsoft.com/office/powerpoint/2010/main" val="289644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Example: Whales</a:t>
            </a:r>
          </a:p>
        </p:txBody>
      </p:sp>
      <p:sp>
        <p:nvSpPr>
          <p:cNvPr id="3" name="Content Placeholder 2"/>
          <p:cNvSpPr>
            <a:spLocks noGrp="1"/>
          </p:cNvSpPr>
          <p:nvPr>
            <p:ph idx="1"/>
          </p:nvPr>
        </p:nvSpPr>
        <p:spPr>
          <a:xfrm>
            <a:off x="457200" y="1602658"/>
            <a:ext cx="8229600" cy="2669666"/>
          </a:xfrm>
          <a:effectLst>
            <a:glow rad="139700">
              <a:schemeClr val="accent4">
                <a:satMod val="175000"/>
                <a:alpha val="40000"/>
              </a:schemeClr>
            </a:glow>
          </a:effectLst>
        </p:spPr>
        <p:txBody>
          <a:bodyPr>
            <a:noAutofit/>
          </a:bodyPr>
          <a:lstStyle/>
          <a:p>
            <a:pPr marL="0" indent="0">
              <a:buNone/>
            </a:pPr>
            <a:r>
              <a:rPr lang="en-US" sz="2400" dirty="0"/>
              <a:t>The blue whale and the fin whale are two similar species that inhabit the same areas. The intrinsic growth rate is estimated at 5% per year for the blue whale and 8% per year for the fin whale. The environment carrying capacity is estimated at 150,000 for the blue whale and 400,000 for the fin whale. The extent to which the whales compete is unknown. In the last 100 years intense harvesting has reduced the whale population to around 5,000 blue whales and 70,000 fin whales.  Will the blue whales become extinct?</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2705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Recall: Logistics Population Models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p:cNvSpPr txBox="1"/>
              <p:nvPr/>
            </p:nvSpPr>
            <p:spPr>
              <a:xfrm>
                <a:off x="457200" y="1424362"/>
                <a:ext cx="8226425" cy="2735172"/>
              </a:xfrm>
              <a:prstGeom prst="rect">
                <a:avLst/>
              </a:prstGeom>
              <a:noFill/>
            </p:spPr>
            <p:txBody>
              <a:bodyPr wrap="square" rtlCol="0">
                <a:spAutoFit/>
              </a:bodyPr>
              <a:lstStyle/>
              <a:p>
                <a:pPr/>
                <a:r>
                  <a:rPr lang="en-US" dirty="0"/>
                  <a:t>For the Logistics Model </a:t>
                </a:r>
                <a:br>
                  <a:rPr lang="en-US" dirty="0"/>
                </a:b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𝑑𝑃</m:t>
                          </m:r>
                        </m:num>
                        <m:den>
                          <m:r>
                            <a:rPr lang="en-US" sz="1600" i="1">
                              <a:latin typeface="Cambria Math" panose="02040503050406030204" pitchFamily="18" charset="0"/>
                            </a:rPr>
                            <m:t>𝑑𝑡</m:t>
                          </m:r>
                        </m:den>
                      </m:f>
                      <m:r>
                        <a:rPr lang="en-US" sz="1600" i="1">
                          <a:latin typeface="Cambria Math" panose="02040503050406030204" pitchFamily="18" charset="0"/>
                        </a:rPr>
                        <m:t>=</m:t>
                      </m:r>
                      <m:r>
                        <a:rPr lang="en-US" sz="1600" i="1">
                          <a:latin typeface="Cambria Math" panose="02040503050406030204" pitchFamily="18" charset="0"/>
                        </a:rPr>
                        <m:t>𝑟𝑃</m:t>
                      </m:r>
                      <m:r>
                        <a:rPr lang="en-US" sz="1600" b="0" i="1" smtClean="0">
                          <a:latin typeface="Cambria Math" panose="02040503050406030204" pitchFamily="18" charset="0"/>
                        </a:rPr>
                        <m:t>−</m:t>
                      </m:r>
                      <m:r>
                        <a:rPr lang="en-US" sz="1600" b="0" i="1" smtClean="0">
                          <a:latin typeface="Cambria Math" panose="02040503050406030204" pitchFamily="18" charset="0"/>
                        </a:rPr>
                        <m:t>𝑎</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𝑃</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𝑟𝑃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𝑎</m:t>
                              </m:r>
                            </m:num>
                            <m:den>
                              <m:r>
                                <a:rPr lang="en-US" sz="1600" b="0" i="1" smtClean="0">
                                  <a:latin typeface="Cambria Math" panose="02040503050406030204" pitchFamily="18" charset="0"/>
                                </a:rPr>
                                <m:t>𝑟</m:t>
                              </m:r>
                            </m:den>
                          </m:f>
                          <m:r>
                            <a:rPr lang="en-US" sz="1600" b="0" i="1" smtClean="0">
                              <a:latin typeface="Cambria Math" panose="02040503050406030204" pitchFamily="18" charset="0"/>
                            </a:rPr>
                            <m:t>𝑃</m:t>
                          </m:r>
                        </m:e>
                      </m:d>
                    </m:oMath>
                  </m:oMathPara>
                </a14:m>
                <a:endParaRPr lang="en-US" sz="1600" b="0" dirty="0"/>
              </a:p>
              <a:p>
                <a:pPr marL="742950" lvl="1" indent="-285750">
                  <a:buFontTx/>
                  <a:buChar char="‒"/>
                </a:pPr>
                <a:r>
                  <a:rPr lang="en-US" dirty="0"/>
                  <a:t>Here the population’s rate of change is proportional to the size of the population. </a:t>
                </a:r>
              </a:p>
              <a:p>
                <a:pPr marL="742950" lvl="1" indent="-285750">
                  <a:buFontTx/>
                  <a:buChar char="‒"/>
                </a:pPr>
                <a:r>
                  <a:rPr lang="en-US" dirty="0"/>
                  <a:t>Another way to represent this method is by using the carrying capacity </a:t>
                </a:r>
                <a14:m>
                  <m:oMath xmlns:m="http://schemas.openxmlformats.org/officeDocument/2006/math">
                    <m:r>
                      <a:rPr lang="en-US" b="0" i="1" smtClean="0">
                        <a:latin typeface="Cambria Math" panose="02040503050406030204" pitchFamily="18" charset="0"/>
                      </a:rPr>
                      <m:t>𝐾</m:t>
                    </m:r>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𝑟</m:t>
                        </m:r>
                      </m:num>
                      <m:den>
                        <m:r>
                          <a:rPr lang="en-US" i="1">
                            <a:latin typeface="Cambria Math" panose="02040503050406030204" pitchFamily="18" charset="0"/>
                          </a:rPr>
                          <m:t>𝑎</m:t>
                        </m:r>
                      </m:den>
                    </m:f>
                  </m:oMath>
                </a14:m>
                <a:endParaRPr lang="en-US" dirty="0"/>
              </a:p>
              <a:p>
                <a:pPr marL="742950" lvl="1" indent="-285750">
                  <a:buFontTx/>
                  <a:buChar char="‒"/>
                </a:pPr>
                <a:r>
                  <a:rPr lang="en-US" dirty="0"/>
                  <a:t>The model become:</a:t>
                </a:r>
                <a:br>
                  <a:rPr lang="en-US" dirty="0"/>
                </a:b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𝑑𝑃</m:t>
                        </m:r>
                      </m:num>
                      <m:den>
                        <m:r>
                          <a:rPr lang="en-US" i="1">
                            <a:latin typeface="Cambria Math" panose="02040503050406030204" pitchFamily="18" charset="0"/>
                          </a:rPr>
                          <m:t>𝑑𝑡</m:t>
                        </m:r>
                      </m:den>
                    </m:f>
                    <m:r>
                      <a:rPr lang="en-US" i="1">
                        <a:latin typeface="Cambria Math" panose="02040503050406030204" pitchFamily="18" charset="0"/>
                      </a:rPr>
                      <m:t>=</m:t>
                    </m:r>
                    <m:r>
                      <a:rPr lang="en-US" i="1">
                        <a:latin typeface="Cambria Math" panose="02040503050406030204" pitchFamily="18" charset="0"/>
                      </a:rPr>
                      <m:t>𝑟𝑃</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b="0" i="1" smtClean="0">
                                <a:latin typeface="Cambria Math" panose="02040503050406030204" pitchFamily="18" charset="0"/>
                              </a:rPr>
                            </m:ctrlPr>
                          </m:fPr>
                          <m:num>
                            <m:r>
                              <a:rPr lang="en-US" i="1">
                                <a:latin typeface="Cambria Math" panose="02040503050406030204" pitchFamily="18" charset="0"/>
                              </a:rPr>
                              <m:t>𝑃</m:t>
                            </m:r>
                          </m:num>
                          <m:den>
                            <m:r>
                              <a:rPr lang="en-US" b="0" i="1" smtClean="0">
                                <a:latin typeface="Cambria Math" panose="02040503050406030204" pitchFamily="18" charset="0"/>
                              </a:rPr>
                              <m:t>𝐾</m:t>
                            </m:r>
                          </m:den>
                        </m:f>
                      </m:e>
                    </m:d>
                  </m:oMath>
                </a14:m>
                <a:endParaRPr lang="en-US" dirty="0"/>
              </a:p>
              <a:p>
                <a:pPr marL="742950" lvl="1" indent="-285750">
                  <a:buFontTx/>
                  <a:buChar char="‒"/>
                </a:pPr>
                <a:r>
                  <a:rPr lang="en-US" dirty="0"/>
                  <a:t>The population stops growing when the carrying capacity is reach.</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1424362"/>
                <a:ext cx="8226425" cy="2735172"/>
              </a:xfrm>
              <a:prstGeom prst="rect">
                <a:avLst/>
              </a:prstGeom>
              <a:blipFill>
                <a:blip r:embed="rId4"/>
                <a:stretch>
                  <a:fillRect l="-593" t="-1339" b="-2679"/>
                </a:stretch>
              </a:blipFill>
            </p:spPr>
            <p:txBody>
              <a:bodyPr/>
              <a:lstStyle/>
              <a:p>
                <a:r>
                  <a:rPr lang="en-US">
                    <a:noFill/>
                  </a:rPr>
                  <a:t> </a:t>
                </a:r>
              </a:p>
            </p:txBody>
          </p:sp>
        </mc:Fallback>
      </mc:AlternateContent>
      <p:pic>
        <p:nvPicPr>
          <p:cNvPr id="1026" name="Picture 2" descr="Image result for logistics growth 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104" y="4166258"/>
            <a:ext cx="4034696" cy="26049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84955" y="4395021"/>
            <a:ext cx="3932903" cy="369332"/>
          </a:xfrm>
          <a:prstGeom prst="rect">
            <a:avLst/>
          </a:prstGeom>
          <a:noFill/>
        </p:spPr>
        <p:txBody>
          <a:bodyPr wrap="square" rtlCol="0">
            <a:spAutoFit/>
          </a:bodyPr>
          <a:lstStyle/>
          <a:p>
            <a:r>
              <a:rPr lang="en-US" dirty="0"/>
              <a:t>Carrying Capacity(K)</a:t>
            </a:r>
          </a:p>
        </p:txBody>
      </p:sp>
    </p:spTree>
    <p:extLst>
      <p:ext uri="{BB962C8B-B14F-4D97-AF65-F5344CB8AC3E}">
        <p14:creationId xmlns:p14="http://schemas.microsoft.com/office/powerpoint/2010/main" val="209641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1: Ask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3220419"/>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Variables:</a:t>
                </a:r>
              </a:p>
              <a:p>
                <a:pPr marL="0" indent="0">
                  <a:buFont typeface="Arial"/>
                  <a:buNone/>
                </a:pPr>
                <a:r>
                  <a:rPr lang="en-US" sz="1800" i="1" dirty="0">
                    <a:latin typeface="+mj-lt"/>
                  </a:rPr>
                  <a:t>B – </a:t>
                </a:r>
                <a:r>
                  <a:rPr lang="en-US" sz="1800" dirty="0">
                    <a:latin typeface="+mj-lt"/>
                  </a:rPr>
                  <a:t>number of blue whales</a:t>
                </a:r>
              </a:p>
              <a:p>
                <a:pPr marL="0" indent="0">
                  <a:buNone/>
                </a:pPr>
                <a:r>
                  <a:rPr lang="en-US" sz="1800" i="1" dirty="0">
                    <a:latin typeface="+mj-lt"/>
                  </a:rPr>
                  <a:t>F – </a:t>
                </a:r>
                <a:r>
                  <a:rPr lang="en-US" sz="1800" dirty="0"/>
                  <a:t>number of fin whales</a:t>
                </a:r>
                <a:endParaRPr lang="en-US" sz="1800" dirty="0">
                  <a:latin typeface="+mj-lt"/>
                </a:endParaRPr>
              </a:p>
              <a:p>
                <a:pPr marL="0" indent="0">
                  <a:buFont typeface="Arial"/>
                  <a:buNone/>
                </a:pP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𝑔</m:t>
                        </m:r>
                      </m:e>
                      <m:sub>
                        <m:r>
                          <a:rPr lang="en-US" sz="1800" b="0" i="1" dirty="0" smtClean="0">
                            <a:latin typeface="Cambria Math" panose="02040503050406030204" pitchFamily="18" charset="0"/>
                          </a:rPr>
                          <m:t>𝐵</m:t>
                        </m:r>
                      </m:sub>
                    </m:sSub>
                  </m:oMath>
                </a14:m>
                <a:r>
                  <a:rPr lang="en-US" sz="1800" i="1" dirty="0">
                    <a:latin typeface="+mj-lt"/>
                  </a:rPr>
                  <a:t> – </a:t>
                </a:r>
                <a:r>
                  <a:rPr lang="en-US" sz="1800" dirty="0">
                    <a:latin typeface="+mj-lt"/>
                  </a:rPr>
                  <a:t>growth rate for blue whale population (per 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𝑔</m:t>
                        </m:r>
                      </m:e>
                      <m:sub>
                        <m:r>
                          <a:rPr lang="en-US" sz="1800" b="0" i="1" dirty="0" smtClean="0">
                            <a:latin typeface="Cambria Math" panose="02040503050406030204" pitchFamily="18" charset="0"/>
                          </a:rPr>
                          <m:t>𝐹</m:t>
                        </m:r>
                      </m:sub>
                    </m:sSub>
                  </m:oMath>
                </a14:m>
                <a:r>
                  <a:rPr lang="en-US" sz="1800" i="1" dirty="0"/>
                  <a:t> – </a:t>
                </a:r>
                <a:r>
                  <a:rPr lang="en-US" sz="1800" dirty="0"/>
                  <a:t>growth rate for fin whale population (per year)</a:t>
                </a:r>
                <a:endParaRPr lang="en-US" sz="1800" dirty="0">
                  <a:latin typeface="+mj-lt"/>
                </a:endParaRP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b="0" i="1" dirty="0" smtClean="0">
                            <a:latin typeface="Cambria Math" panose="02040503050406030204" pitchFamily="18" charset="0"/>
                          </a:rPr>
                          <m:t>𝐵</m:t>
                        </m:r>
                      </m:sub>
                    </m:sSub>
                  </m:oMath>
                </a14:m>
                <a:r>
                  <a:rPr lang="en-US" sz="1800" i="1" dirty="0"/>
                  <a:t> – </a:t>
                </a:r>
                <a:r>
                  <a:rPr lang="en-US" sz="1800" dirty="0"/>
                  <a:t>effect of competition on blue whales (whales per year)</a:t>
                </a:r>
              </a:p>
              <a:p>
                <a:pPr marL="0" indent="0">
                  <a:buNone/>
                </a:pP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𝑐</m:t>
                        </m:r>
                      </m:e>
                      <m:sub>
                        <m:r>
                          <a:rPr lang="en-US" sz="1800" b="0" i="1" dirty="0" smtClean="0">
                            <a:latin typeface="Cambria Math" panose="02040503050406030204" pitchFamily="18" charset="0"/>
                          </a:rPr>
                          <m:t>𝐹</m:t>
                        </m:r>
                      </m:sub>
                    </m:sSub>
                  </m:oMath>
                </a14:m>
                <a:r>
                  <a:rPr lang="en-US" sz="1800" i="1" dirty="0"/>
                  <a:t> – </a:t>
                </a:r>
                <a:r>
                  <a:rPr lang="en-US" sz="1800" dirty="0"/>
                  <a:t>effect of competition on fin whales (whales per year)</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3220419"/>
              </a:xfrm>
              <a:prstGeom prst="rect">
                <a:avLst/>
              </a:prstGeom>
              <a:blipFill>
                <a:blip r:embed="rId4"/>
                <a:stretch>
                  <a:fillRect b="-5052"/>
                </a:stretch>
              </a:blipFill>
              <a:effectLst>
                <a:glow rad="139700">
                  <a:schemeClr val="accent4">
                    <a:satMod val="175000"/>
                    <a:alpha val="40000"/>
                  </a:schemeClr>
                </a:glo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891920" y="1541769"/>
                <a:ext cx="3553990"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𝐵</m:t>
                      </m:r>
                      <m:r>
                        <a:rPr lang="en-US" sz="1800" i="1">
                          <a:latin typeface="Cambria Math" panose="02040503050406030204" pitchFamily="18" charset="0"/>
                        </a:rPr>
                        <m:t>≥0</m:t>
                      </m:r>
                    </m:oMath>
                  </m:oMathPara>
                </a14:m>
                <a:endParaRPr lang="en-US" sz="1800" i="1" dirty="0"/>
              </a:p>
              <a:p>
                <a:pPr marL="0" indent="0">
                  <a:buFont typeface="Arial"/>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m:t>
                      </m:r>
                      <m:r>
                        <a:rPr lang="en-US" sz="1800" b="0" i="1" smtClean="0">
                          <a:latin typeface="Cambria Math" panose="02040503050406030204" pitchFamily="18" charset="0"/>
                        </a:rPr>
                        <m:t>≥0</m:t>
                      </m:r>
                    </m:oMath>
                  </m:oMathPara>
                </a14:m>
                <a:endParaRPr lang="en-US" sz="1800" b="0" i="1" dirty="0">
                  <a:latin typeface="+mj-lt"/>
                </a:endParaRPr>
              </a:p>
              <a:p>
                <a:pPr marL="0" indent="0">
                  <a:buFont typeface="Arial"/>
                  <a:buNone/>
                </a:pPr>
                <a:br>
                  <a:rPr lang="en-US" sz="1800" b="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𝐵</m:t>
                          </m:r>
                        </m:sub>
                      </m:sSub>
                      <m:r>
                        <a:rPr lang="en-US" sz="1800" b="0" i="1" smtClean="0">
                          <a:latin typeface="Cambria Math" panose="02040503050406030204" pitchFamily="18" charset="0"/>
                        </a:rPr>
                        <m:t>=0.05</m:t>
                      </m:r>
                      <m:r>
                        <a:rPr lang="en-US" sz="1800" b="0" i="1" smtClean="0">
                          <a:latin typeface="Cambria Math" panose="02040503050406030204" pitchFamily="18" charset="0"/>
                        </a:rPr>
                        <m:t>𝐵</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𝐵</m:t>
                              </m:r>
                            </m:num>
                            <m:den>
                              <m:r>
                                <a:rPr lang="en-US" sz="1800" b="0" i="1" smtClean="0">
                                  <a:latin typeface="Cambria Math" panose="02040503050406030204" pitchFamily="18" charset="0"/>
                                </a:rPr>
                                <m:t>150,000</m:t>
                              </m:r>
                            </m:den>
                          </m:f>
                        </m:e>
                      </m:d>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b="0" i="1" smtClean="0">
                              <a:latin typeface="Cambria Math" panose="02040503050406030204" pitchFamily="18" charset="0"/>
                            </a:rPr>
                            <m:t>𝐹</m:t>
                          </m:r>
                        </m:sub>
                      </m:sSub>
                      <m:r>
                        <a:rPr lang="en-US" sz="1800" i="1">
                          <a:latin typeface="Cambria Math" panose="02040503050406030204" pitchFamily="18" charset="0"/>
                        </a:rPr>
                        <m:t>=</m:t>
                      </m:r>
                      <m:r>
                        <a:rPr lang="en-US" sz="1800" i="1" smtClean="0">
                          <a:latin typeface="Cambria Math" panose="02040503050406030204" pitchFamily="18" charset="0"/>
                        </a:rPr>
                        <m:t>0</m:t>
                      </m:r>
                      <m:r>
                        <a:rPr lang="en-US" sz="1800" b="0" i="1" smtClean="0">
                          <a:latin typeface="Cambria Math" panose="02040503050406030204" pitchFamily="18" charset="0"/>
                        </a:rPr>
                        <m:t>.08</m:t>
                      </m:r>
                      <m:r>
                        <a:rPr lang="en-US" sz="1800" b="0" i="1" smtClean="0">
                          <a:latin typeface="Cambria Math" panose="02040503050406030204" pitchFamily="18" charset="0"/>
                        </a:rPr>
                        <m:t>𝐹</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𝐹</m:t>
                              </m:r>
                            </m:num>
                            <m:den>
                              <m:r>
                                <a:rPr lang="en-US" sz="1800" b="0" i="1" smtClean="0">
                                  <a:latin typeface="Cambria Math" panose="02040503050406030204" pitchFamily="18" charset="0"/>
                                </a:rPr>
                                <m:t>400000</m:t>
                              </m:r>
                            </m:den>
                          </m:f>
                        </m:e>
                      </m:d>
                    </m:oMath>
                  </m:oMathPara>
                </a14:m>
                <a:endParaRPr lang="en-US" sz="1800" b="0" dirty="0">
                  <a:latin typeface="+mj-lt"/>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𝐵</m:t>
                          </m:r>
                        </m:sub>
                      </m:sSub>
                      <m:r>
                        <a:rPr lang="en-US" sz="1800" i="1">
                          <a:latin typeface="Cambria Math" panose="02040503050406030204" pitchFamily="18" charset="0"/>
                        </a:rPr>
                        <m:t>=</m:t>
                      </m:r>
                      <m:r>
                        <a:rPr lang="en-US" sz="1800" i="1" smtClean="0">
                          <a:latin typeface="Cambria Math" panose="02040503050406030204" pitchFamily="18" charset="0"/>
                        </a:rPr>
                        <m:t>𝛼</m:t>
                      </m:r>
                      <m:r>
                        <a:rPr lang="en-US" sz="1800" b="0" i="1" smtClean="0">
                          <a:latin typeface="Cambria Math" panose="02040503050406030204" pitchFamily="18" charset="0"/>
                        </a:rPr>
                        <m:t>𝐵𝐹</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𝐹</m:t>
                          </m:r>
                        </m:sub>
                      </m:sSub>
                      <m:r>
                        <a:rPr lang="en-US" sz="1800" i="1">
                          <a:latin typeface="Cambria Math" panose="02040503050406030204" pitchFamily="18" charset="0"/>
                        </a:rPr>
                        <m:t>=</m:t>
                      </m:r>
                      <m:r>
                        <a:rPr lang="en-US" sz="1800" i="1" smtClean="0">
                          <a:latin typeface="Cambria Math" panose="02040503050406030204" pitchFamily="18" charset="0"/>
                        </a:rPr>
                        <m:t>𝛼</m:t>
                      </m:r>
                      <m:r>
                        <a:rPr lang="en-US" sz="1800" b="0" i="1" smtClean="0">
                          <a:latin typeface="Cambria Math" panose="02040503050406030204" pitchFamily="18" charset="0"/>
                        </a:rPr>
                        <m:t>𝐵𝐹</m:t>
                      </m:r>
                      <m:r>
                        <a:rPr lang="en-US" sz="1800" b="0" i="1" smtClean="0">
                          <a:latin typeface="Cambria Math" panose="02040503050406030204" pitchFamily="18" charset="0"/>
                        </a:rPr>
                        <m:t> </m:t>
                      </m:r>
                    </m:oMath>
                  </m:oMathPara>
                </a14:m>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r>
                  <a:rPr lang="en-US" sz="1800" b="1" u="sng" dirty="0"/>
                  <a:t>Parameter:</a:t>
                </a:r>
              </a:p>
              <a:p>
                <a:pPr marL="0" indent="0">
                  <a:buNone/>
                </a:pPr>
                <a:r>
                  <a:rPr lang="en-US" sz="1800" dirty="0"/>
                  <a:t> </a:t>
                </a:r>
                <a14:m>
                  <m:oMath xmlns:m="http://schemas.openxmlformats.org/officeDocument/2006/math">
                    <m:r>
                      <a:rPr lang="en-US" sz="1800" b="0" i="1" smtClean="0">
                        <a:latin typeface="Cambria Math" panose="02040503050406030204" pitchFamily="18" charset="0"/>
                      </a:rPr>
                      <m:t>𝛼</m:t>
                    </m:r>
                    <m:r>
                      <a:rPr lang="en-US" sz="1800" i="1">
                        <a:latin typeface="Cambria Math" panose="02040503050406030204" pitchFamily="18" charset="0"/>
                      </a:rPr>
                      <m:t>&gt;0</m:t>
                    </m:r>
                  </m:oMath>
                </a14:m>
                <a:r>
                  <a:rPr lang="en-US" sz="1800" i="1" dirty="0">
                    <a:latin typeface="Cambria Math" panose="02040503050406030204" pitchFamily="18" charset="0"/>
                  </a:rPr>
                  <a:t> </a:t>
                </a:r>
                <a:r>
                  <a:rPr lang="en-US" sz="1800" dirty="0">
                    <a:latin typeface="Cambria Math" panose="02040503050406030204" pitchFamily="18" charset="0"/>
                  </a:rPr>
                  <a:t>competition rate between species</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891920" y="1541769"/>
                <a:ext cx="3553990" cy="4652553"/>
              </a:xfrm>
              <a:prstGeom prst="rect">
                <a:avLst/>
              </a:prstGeom>
              <a:blipFill>
                <a:blip r:embed="rId5"/>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460375" y="5034480"/>
            <a:ext cx="3816657" cy="1238501"/>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b="0" dirty="0"/>
              <a:t>Determine whether the system can reach stable equilibrium starting from </a:t>
            </a:r>
            <a:r>
              <a:rPr lang="en-US" sz="1800" b="0" i="1" dirty="0"/>
              <a:t>B </a:t>
            </a:r>
            <a:r>
              <a:rPr lang="en-US" sz="1800" b="0" dirty="0"/>
              <a:t>= 5,000 and </a:t>
            </a:r>
            <a:r>
              <a:rPr lang="en-US" sz="1800" b="0" i="1" dirty="0"/>
              <a:t>F</a:t>
            </a:r>
            <a:r>
              <a:rPr lang="en-US" sz="1800" b="0" dirty="0"/>
              <a:t> = 70,000.</a:t>
            </a:r>
            <a:endParaRPr lang="en-US" sz="1800" dirty="0">
              <a:latin typeface="+mj-lt"/>
            </a:endParaRPr>
          </a:p>
        </p:txBody>
      </p:sp>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60374" y="1520211"/>
                <a:ext cx="3796993" cy="4652553"/>
              </a:xfrm>
              <a:prstGeom prst="rect">
                <a:avLst/>
              </a:prstGeom>
              <a:effectLst>
                <a:glow rad="139700">
                  <a:schemeClr val="accent4">
                    <a:satMod val="175000"/>
                    <a:alpha val="40000"/>
                  </a:schemeClr>
                </a:glo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Assumptions:</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𝐵</m:t>
                      </m:r>
                      <m:r>
                        <a:rPr lang="en-US" sz="1800" i="1">
                          <a:latin typeface="Cambria Math" panose="02040503050406030204" pitchFamily="18" charset="0"/>
                        </a:rPr>
                        <m:t>≥0</m:t>
                      </m:r>
                      <m:r>
                        <a:rPr lang="en-US" sz="1800" b="0" i="1" smtClean="0">
                          <a:latin typeface="Cambria Math" panose="02040503050406030204" pitchFamily="18" charset="0"/>
                        </a:rPr>
                        <m:t>, </m:t>
                      </m:r>
                      <m:r>
                        <a:rPr lang="en-US" sz="1800" b="0" i="1" smtClean="0">
                          <a:latin typeface="Cambria Math" panose="02040503050406030204" pitchFamily="18" charset="0"/>
                        </a:rPr>
                        <m:t>𝐹</m:t>
                      </m:r>
                      <m:r>
                        <a:rPr lang="en-US" sz="1800" b="0" i="1" smtClean="0">
                          <a:latin typeface="Cambria Math" panose="02040503050406030204" pitchFamily="18" charset="0"/>
                        </a:rPr>
                        <m:t>≥0</m:t>
                      </m:r>
                    </m:oMath>
                  </m:oMathPara>
                </a14:m>
                <a:endParaRPr lang="en-US" sz="1800" b="0" i="1" dirty="0">
                  <a:latin typeface="+mj-lt"/>
                </a:endParaRPr>
              </a:p>
              <a:p>
                <a:pPr marL="0" indent="0">
                  <a:buFont typeface="Arial"/>
                  <a:buNone/>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𝐵</m:t>
                          </m:r>
                        </m:sub>
                      </m:sSub>
                      <m:r>
                        <a:rPr lang="en-US" sz="1800" b="0" i="1" smtClean="0">
                          <a:latin typeface="Cambria Math" panose="02040503050406030204" pitchFamily="18" charset="0"/>
                        </a:rPr>
                        <m:t>=0.05</m:t>
                      </m:r>
                      <m:r>
                        <a:rPr lang="en-US" sz="1800" b="0" i="1" smtClean="0">
                          <a:latin typeface="Cambria Math" panose="02040503050406030204" pitchFamily="18" charset="0"/>
                        </a:rPr>
                        <m:t>𝐵</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𝐵</m:t>
                              </m:r>
                            </m:num>
                            <m:den>
                              <m:r>
                                <a:rPr lang="en-US" sz="1800" b="0" i="1" smtClean="0">
                                  <a:latin typeface="Cambria Math" panose="02040503050406030204" pitchFamily="18" charset="0"/>
                                </a:rPr>
                                <m:t>150,000</m:t>
                              </m:r>
                            </m:den>
                          </m:f>
                        </m:e>
                      </m:d>
                    </m:oMath>
                  </m:oMathPara>
                </a14:m>
                <a:endParaRPr lang="en-US" sz="18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b="0" i="1" smtClean="0">
                              <a:latin typeface="Cambria Math" panose="02040503050406030204" pitchFamily="18" charset="0"/>
                            </a:rPr>
                            <m:t>𝐹</m:t>
                          </m:r>
                        </m:sub>
                      </m:sSub>
                      <m:r>
                        <a:rPr lang="en-US" sz="1800" i="1">
                          <a:latin typeface="Cambria Math" panose="02040503050406030204" pitchFamily="18" charset="0"/>
                        </a:rPr>
                        <m:t>=</m:t>
                      </m:r>
                      <m:r>
                        <a:rPr lang="en-US" sz="1800" i="1" smtClean="0">
                          <a:latin typeface="Cambria Math" panose="02040503050406030204" pitchFamily="18" charset="0"/>
                        </a:rPr>
                        <m:t>0</m:t>
                      </m:r>
                      <m:r>
                        <a:rPr lang="en-US" sz="1800" b="0" i="1" smtClean="0">
                          <a:latin typeface="Cambria Math" panose="02040503050406030204" pitchFamily="18" charset="0"/>
                        </a:rPr>
                        <m:t>.08</m:t>
                      </m:r>
                      <m:r>
                        <a:rPr lang="en-US" sz="1800" b="0" i="1" smtClean="0">
                          <a:latin typeface="Cambria Math" panose="02040503050406030204" pitchFamily="18" charset="0"/>
                        </a:rPr>
                        <m:t>𝐹</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𝐹</m:t>
                              </m:r>
                            </m:num>
                            <m:den>
                              <m:r>
                                <a:rPr lang="en-US" sz="1800" b="0" i="1" smtClean="0">
                                  <a:latin typeface="Cambria Math" panose="02040503050406030204" pitchFamily="18" charset="0"/>
                                </a:rPr>
                                <m:t>400000</m:t>
                              </m:r>
                            </m:den>
                          </m:f>
                        </m:e>
                      </m:d>
                    </m:oMath>
                  </m:oMathPara>
                </a14:m>
                <a:endParaRPr lang="en-US" sz="1800" b="0" dirty="0">
                  <a:latin typeface="+mj-lt"/>
                </a:endParaRPr>
              </a:p>
              <a:p>
                <a:pPr marL="0" indent="0">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𝐵</m:t>
                          </m:r>
                        </m:sub>
                      </m:sSub>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𝐹</m:t>
                          </m:r>
                        </m:sub>
                      </m:sSub>
                      <m:r>
                        <a:rPr lang="en-US" sz="1800" b="0" i="1" smtClean="0">
                          <a:latin typeface="Cambria Math" panose="02040503050406030204" pitchFamily="18" charset="0"/>
                        </a:rPr>
                        <m:t>=</m:t>
                      </m:r>
                      <m:r>
                        <a:rPr lang="en-US" sz="1800" i="1" smtClean="0">
                          <a:latin typeface="Cambria Math" panose="02040503050406030204" pitchFamily="18" charset="0"/>
                        </a:rPr>
                        <m:t>𝛼</m:t>
                      </m:r>
                      <m:r>
                        <a:rPr lang="en-US" sz="1800" b="0" i="1" smtClean="0">
                          <a:latin typeface="Cambria Math" panose="02040503050406030204" pitchFamily="18" charset="0"/>
                        </a:rPr>
                        <m:t>𝐵𝐹</m:t>
                      </m:r>
                    </m:oMath>
                  </m:oMathPara>
                </a14:m>
                <a:endParaRPr lang="en-US" sz="1800" i="1" dirty="0">
                  <a:latin typeface="Cambria Math" panose="02040503050406030204" pitchFamily="18" charset="0"/>
                </a:endParaRPr>
              </a:p>
              <a:p>
                <a:pPr marL="0" indent="0">
                  <a:buNone/>
                </a:pPr>
                <a:endParaRPr lang="en-US" sz="1800" i="1" dirty="0">
                  <a:latin typeface="Cambria Math" panose="02040503050406030204" pitchFamily="18" charset="0"/>
                </a:endParaRPr>
              </a:p>
              <a:p>
                <a:pPr marL="0" indent="0">
                  <a:buNone/>
                </a:pPr>
                <a:r>
                  <a:rPr lang="en-US" sz="1800" b="1" u="sng" dirty="0"/>
                  <a:t>Parameter:</a:t>
                </a:r>
              </a:p>
              <a:p>
                <a:pPr marL="0" indent="0">
                  <a:buNone/>
                </a:pPr>
                <a:r>
                  <a:rPr lang="en-US" sz="1800" dirty="0"/>
                  <a:t> </a:t>
                </a:r>
                <a14:m>
                  <m:oMath xmlns:m="http://schemas.openxmlformats.org/officeDocument/2006/math">
                    <m:r>
                      <a:rPr lang="en-US" sz="1800" b="0" i="1" smtClean="0">
                        <a:latin typeface="Cambria Math" panose="02040503050406030204" pitchFamily="18" charset="0"/>
                      </a:rPr>
                      <m:t>𝛼</m:t>
                    </m:r>
                    <m:r>
                      <a:rPr lang="en-US" sz="1800" i="1">
                        <a:latin typeface="Cambria Math" panose="02040503050406030204" pitchFamily="18" charset="0"/>
                      </a:rPr>
                      <m:t>&gt;0</m:t>
                    </m:r>
                  </m:oMath>
                </a14:m>
                <a:r>
                  <a:rPr lang="en-US" sz="1800" i="1" dirty="0">
                    <a:latin typeface="Cambria Math" panose="02040503050406030204" pitchFamily="18" charset="0"/>
                  </a:rPr>
                  <a:t> </a:t>
                </a:r>
                <a:r>
                  <a:rPr lang="en-US" sz="1800" dirty="0">
                    <a:latin typeface="Cambria Math" panose="02040503050406030204" pitchFamily="18" charset="0"/>
                  </a:rPr>
                  <a:t>competition rate between species</a:t>
                </a:r>
                <a:endParaRPr lang="en-US" sz="1800" i="1" dirty="0">
                  <a:latin typeface="Cambria Math" panose="02040503050406030204"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0374" y="1520211"/>
                <a:ext cx="3796993" cy="4652553"/>
              </a:xfrm>
              <a:prstGeom prst="rect">
                <a:avLst/>
              </a:prstGeom>
              <a:blipFill>
                <a:blip r:embed="rId4"/>
                <a:stretch>
                  <a:fillRect/>
                </a:stretch>
              </a:blipFill>
              <a:effectLst>
                <a:glow rad="139700">
                  <a:schemeClr val="accent4">
                    <a:satMod val="175000"/>
                    <a:alpha val="40000"/>
                  </a:schemeClr>
                </a:glow>
              </a:effectLst>
            </p:spPr>
            <p:txBody>
              <a:bodyPr/>
              <a:lstStyle/>
              <a:p>
                <a:r>
                  <a:rPr lang="en-US">
                    <a:noFill/>
                  </a:rPr>
                  <a:t> </a:t>
                </a:r>
              </a:p>
            </p:txBody>
          </p:sp>
        </mc:Fallback>
      </mc:AlternateContent>
      <p:sp>
        <p:nvSpPr>
          <p:cNvPr id="9" name="Content Placeholder 2"/>
          <p:cNvSpPr txBox="1">
            <a:spLocks/>
          </p:cNvSpPr>
          <p:nvPr/>
        </p:nvSpPr>
        <p:spPr>
          <a:xfrm>
            <a:off x="460377" y="5034480"/>
            <a:ext cx="3816657" cy="123850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u="sng" dirty="0">
                <a:latin typeface="+mj-lt"/>
              </a:rPr>
              <a:t>Objective</a:t>
            </a:r>
          </a:p>
          <a:p>
            <a:pPr marL="0" indent="0">
              <a:buFont typeface="Arial"/>
              <a:buNone/>
            </a:pPr>
            <a:r>
              <a:rPr lang="en-US" sz="1800" b="0" dirty="0"/>
              <a:t>Determine whether the system can reach stable equilibrium starting from </a:t>
            </a:r>
            <a:r>
              <a:rPr lang="en-US" sz="1800" b="0" i="1" dirty="0"/>
              <a:t>B </a:t>
            </a:r>
            <a:r>
              <a:rPr lang="en-US" sz="1800" b="0" dirty="0"/>
              <a:t>= 5,000 and </a:t>
            </a:r>
            <a:r>
              <a:rPr lang="en-US" sz="1800" b="0" i="1" dirty="0"/>
              <a:t>F</a:t>
            </a:r>
            <a:r>
              <a:rPr lang="en-US" sz="1800" b="0" dirty="0"/>
              <a:t> = 70,000.</a:t>
            </a:r>
            <a:endParaRPr lang="en-US" sz="1800" dirty="0">
              <a:latin typeface="+mj-lt"/>
            </a:endParaRPr>
          </a:p>
        </p:txBody>
      </p:sp>
      <mc:AlternateContent xmlns:mc="http://schemas.openxmlformats.org/markup-compatibility/2006" xmlns:a14="http://schemas.microsoft.com/office/drawing/2010/main">
        <mc:Choice Requires="a14">
          <p:sp>
            <p:nvSpPr>
              <p:cNvPr id="11" name="TextBox 10"/>
              <p:cNvSpPr txBox="1"/>
              <p:nvPr/>
            </p:nvSpPr>
            <p:spPr>
              <a:xfrm>
                <a:off x="4493342" y="1541770"/>
                <a:ext cx="4193458" cy="339535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change in the population is the difference between the growth and the loss:</a:t>
                </a: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𝑑𝐵</m:t>
                          </m:r>
                        </m:num>
                        <m:den>
                          <m:r>
                            <a:rPr lang="en-US" b="0" i="1" smtClean="0">
                              <a:latin typeface="Cambria Math" panose="02040503050406030204" pitchFamily="18" charset="0"/>
                            </a:rPr>
                            <m:t>𝑑𝑡</m:t>
                          </m:r>
                        </m:den>
                      </m:f>
                      <m:r>
                        <a:rPr lang="en-US" i="1">
                          <a:latin typeface="Cambria Math" panose="02040503050406030204" pitchFamily="18" charset="0"/>
                        </a:rPr>
                        <m:t>=0.05</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𝐵</m:t>
                              </m:r>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𝐵𝐹</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𝑑𝐹</m:t>
                          </m:r>
                        </m:num>
                        <m:den>
                          <m:r>
                            <a:rPr lang="en-US" b="0" i="1" smtClean="0">
                              <a:latin typeface="Cambria Math" panose="02040503050406030204" pitchFamily="18" charset="0"/>
                            </a:rPr>
                            <m:t>𝑑𝑡</m:t>
                          </m:r>
                        </m:den>
                      </m:f>
                      <m:r>
                        <a:rPr lang="en-US" i="1">
                          <a:latin typeface="Cambria Math" panose="02040503050406030204" pitchFamily="18" charset="0"/>
                        </a:rPr>
                        <m:t>=0.08</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𝐹</m:t>
                              </m:r>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𝐵𝐹</m:t>
                      </m:r>
                    </m:oMath>
                  </m:oMathPara>
                </a14:m>
                <a:endParaRPr lang="en-US" dirty="0"/>
              </a:p>
              <a:p>
                <a:endParaRPr lang="en-US" dirty="0"/>
              </a:p>
              <a:p>
                <a:r>
                  <a:rPr lang="en-US" dirty="0"/>
                  <a:t>We model this problem as a dynamical system and attempt to determine if the populations become stable from the starting values of </a:t>
                </a:r>
                <a:r>
                  <a:rPr lang="en-US" i="1" dirty="0"/>
                  <a:t>B </a:t>
                </a:r>
                <a:r>
                  <a:rPr lang="en-US" dirty="0"/>
                  <a:t>= 5,000 and </a:t>
                </a:r>
                <a:r>
                  <a:rPr lang="en-US" i="1" dirty="0"/>
                  <a:t>F</a:t>
                </a:r>
                <a:r>
                  <a:rPr lang="en-US" dirty="0"/>
                  <a:t> = 70,000.</a:t>
                </a:r>
              </a:p>
            </p:txBody>
          </p:sp>
        </mc:Choice>
        <mc:Fallback xmlns="">
          <p:sp>
            <p:nvSpPr>
              <p:cNvPr id="11" name="TextBox 10"/>
              <p:cNvSpPr txBox="1">
                <a:spLocks noRot="1" noChangeAspect="1" noMove="1" noResize="1" noEditPoints="1" noAdjustHandles="1" noChangeArrowheads="1" noChangeShapeType="1" noTextEdit="1"/>
              </p:cNvSpPr>
              <p:nvPr/>
            </p:nvSpPr>
            <p:spPr>
              <a:xfrm>
                <a:off x="4493342" y="1541770"/>
                <a:ext cx="4193458" cy="3395353"/>
              </a:xfrm>
              <a:prstGeom prst="rect">
                <a:avLst/>
              </a:prstGeom>
              <a:blipFill>
                <a:blip r:embed="rId5"/>
                <a:stretch>
                  <a:fillRect l="-867" t="-713" r="-145" b="-1604"/>
                </a:stretch>
              </a:blipFill>
              <a:ln/>
            </p:spPr>
            <p:txBody>
              <a:bodyPr/>
              <a:lstStyle/>
              <a:p>
                <a:r>
                  <a:rPr lang="en-US">
                    <a:noFill/>
                  </a:rPr>
                  <a:t> </a:t>
                </a:r>
              </a:p>
            </p:txBody>
          </p:sp>
        </mc:Fallback>
      </mc:AlternateContent>
    </p:spTree>
    <p:extLst>
      <p:ext uri="{BB962C8B-B14F-4D97-AF65-F5344CB8AC3E}">
        <p14:creationId xmlns:p14="http://schemas.microsoft.com/office/powerpoint/2010/main" val="42728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 name="TextBox 2"/>
              <p:cNvSpPr txBox="1"/>
              <p:nvPr/>
            </p:nvSpPr>
            <p:spPr>
              <a:xfrm>
                <a:off x="457200" y="1487982"/>
                <a:ext cx="8229600" cy="2010359"/>
              </a:xfrm>
              <a:prstGeom prst="rect">
                <a:avLst/>
              </a:prstGeom>
              <a:solidFill>
                <a:schemeClr val="bg1"/>
              </a:solidFill>
              <a:ln>
                <a:solidFill>
                  <a:srgbClr val="002060"/>
                </a:solidFill>
              </a:ln>
            </p:spPr>
            <p:txBody>
              <a:bodyPr wrap="square" rtlCol="0">
                <a:spAutoFit/>
              </a:bodyPr>
              <a:lstStyle/>
              <a:p>
                <a:r>
                  <a:rPr lang="en-US" dirty="0"/>
                  <a:t>From step 2 we have the following:</a:t>
                </a: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𝑑𝐵</m:t>
                          </m:r>
                        </m:num>
                        <m:den>
                          <m:r>
                            <a:rPr lang="en-US" i="1">
                              <a:latin typeface="Cambria Math" panose="02040503050406030204" pitchFamily="18" charset="0"/>
                            </a:rPr>
                            <m:t>𝑑𝑡</m:t>
                          </m:r>
                        </m:den>
                      </m:f>
                      <m:r>
                        <a:rPr lang="en-US" i="1">
                          <a:latin typeface="Cambria Math" panose="02040503050406030204" pitchFamily="18" charset="0"/>
                        </a:rPr>
                        <m:t>=0.05</m:t>
                      </m:r>
                      <m:r>
                        <a:rPr lang="en-US" i="1">
                          <a:latin typeface="Cambria Math" panose="02040503050406030204" pitchFamily="18" charset="0"/>
                        </a:rPr>
                        <m:t>𝐵</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𝐵</m:t>
                              </m:r>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𝐵𝐹</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𝑑𝐹</m:t>
                          </m:r>
                        </m:num>
                        <m:den>
                          <m:r>
                            <a:rPr lang="en-US" i="1">
                              <a:latin typeface="Cambria Math" panose="02040503050406030204" pitchFamily="18" charset="0"/>
                            </a:rPr>
                            <m:t>𝑑𝑡</m:t>
                          </m:r>
                        </m:den>
                      </m:f>
                      <m:r>
                        <a:rPr lang="en-US" i="1">
                          <a:latin typeface="Cambria Math" panose="02040503050406030204" pitchFamily="18" charset="0"/>
                        </a:rPr>
                        <m:t>=0.08</m:t>
                      </m:r>
                      <m:r>
                        <a:rPr lang="en-US" i="1">
                          <a:latin typeface="Cambria Math" panose="02040503050406030204" pitchFamily="18" charset="0"/>
                        </a:rPr>
                        <m:t>𝐹</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𝐹</m:t>
                              </m:r>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𝐵𝐹</m:t>
                      </m:r>
                    </m:oMath>
                  </m:oMathPara>
                </a14:m>
                <a:endParaRPr lang="en-US" dirty="0"/>
              </a:p>
              <a:p>
                <a:r>
                  <a:rPr lang="en-US" dirty="0"/>
                  <a:t>We model this problem as a dynamical system and attempt to determine if the populations become stable from the starting values of </a:t>
                </a:r>
                <a:r>
                  <a:rPr lang="en-US" i="1" dirty="0"/>
                  <a:t>B </a:t>
                </a:r>
                <a:r>
                  <a:rPr lang="en-US" dirty="0"/>
                  <a:t>= 5,000 and </a:t>
                </a:r>
                <a:r>
                  <a:rPr lang="en-US" i="1" dirty="0"/>
                  <a:t>F</a:t>
                </a:r>
                <a:r>
                  <a:rPr lang="en-US" dirty="0"/>
                  <a:t> = 70,000.</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487982"/>
                <a:ext cx="8229600" cy="2010359"/>
              </a:xfrm>
              <a:prstGeom prst="rect">
                <a:avLst/>
              </a:prstGeom>
              <a:blipFill>
                <a:blip r:embed="rId4"/>
                <a:stretch>
                  <a:fillRect l="-518" t="-1205" b="-3614"/>
                </a:stretch>
              </a:blipFill>
              <a:ln>
                <a:solidFill>
                  <a:srgbClr val="00206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60375" y="3813849"/>
                <a:ext cx="8229600" cy="2564356"/>
              </a:xfrm>
              <a:prstGeom prst="rect">
                <a:avLst/>
              </a:prstGeom>
              <a:solidFill>
                <a:schemeClr val="bg1"/>
              </a:solidFill>
              <a:ln>
                <a:solidFill>
                  <a:srgbClr val="002060"/>
                </a:solidFill>
              </a:ln>
            </p:spPr>
            <p:txBody>
              <a:bodyPr wrap="square" rtlCol="0">
                <a:spAutoFit/>
              </a:bodyPr>
              <a:lstStyle/>
              <a:p>
                <a:r>
                  <a:rPr lang="en-US" dirty="0"/>
                  <a:t>Let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𝐹</m:t>
                    </m:r>
                  </m:oMath>
                </a14:m>
                <a:r>
                  <a:rPr lang="en-US" dirty="0"/>
                  <a:t> denote our two state variables, defined on the state space</a:t>
                </a:r>
              </a:p>
              <a:p>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a:t>.</a:t>
                </a:r>
              </a:p>
              <a:p>
                <a:r>
                  <a:rPr lang="en-US" dirty="0"/>
                  <a:t>The system of </a:t>
                </a:r>
                <a:r>
                  <a:rPr lang="en-US"/>
                  <a:t>equations are</a:t>
                </a:r>
                <a:endParaRPr lang="en-US" dirty="0"/>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0.08</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p>
                <a:r>
                  <a:rPr lang="en-US" dirty="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=5000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r>
                      <a:rPr lang="en-US" b="0" i="1" smtClean="0">
                        <a:latin typeface="Cambria Math" panose="02040503050406030204" pitchFamily="18" charset="0"/>
                      </a:rPr>
                      <m:t>700</m:t>
                    </m:r>
                    <m:r>
                      <a:rPr lang="en-US" i="1">
                        <a:latin typeface="Cambria Math" panose="02040503050406030204" pitchFamily="18" charset="0"/>
                      </a:rPr>
                      <m:t>00</m:t>
                    </m:r>
                  </m:oMath>
                </a14:m>
                <a:r>
                  <a:rPr lang="en-US" dirty="0"/>
                  <a:t>. We seek to determine if the model approaches stability.</a:t>
                </a:r>
              </a:p>
            </p:txBody>
          </p:sp>
        </mc:Choice>
        <mc:Fallback>
          <p:sp>
            <p:nvSpPr>
              <p:cNvPr id="11" name="TextBox 10"/>
              <p:cNvSpPr txBox="1">
                <a:spLocks noRot="1" noChangeAspect="1" noMove="1" noResize="1" noEditPoints="1" noAdjustHandles="1" noChangeArrowheads="1" noChangeShapeType="1" noTextEdit="1"/>
              </p:cNvSpPr>
              <p:nvPr/>
            </p:nvSpPr>
            <p:spPr>
              <a:xfrm>
                <a:off x="460375" y="3813849"/>
                <a:ext cx="8229600" cy="2564356"/>
              </a:xfrm>
              <a:prstGeom prst="rect">
                <a:avLst/>
              </a:prstGeom>
              <a:blipFill>
                <a:blip r:embed="rId5"/>
                <a:stretch>
                  <a:fillRect l="-592" t="-1185" b="-2607"/>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1282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63551" y="3488348"/>
                <a:ext cx="3420192" cy="2585323"/>
              </a:xfrm>
              <a:prstGeom prst="rect">
                <a:avLst/>
              </a:prstGeom>
              <a:noFill/>
            </p:spPr>
            <p:txBody>
              <a:bodyPr wrap="square" rtlCol="0">
                <a:spAutoFit/>
              </a:bodyPr>
              <a:lstStyle/>
              <a:p>
                <a:r>
                  <a:rPr lang="en-US" dirty="0"/>
                  <a:t>We begin by using the </a:t>
                </a:r>
                <a:r>
                  <a:rPr lang="en-US" dirty="0">
                    <a:solidFill>
                      <a:srgbClr val="0070C0"/>
                    </a:solidFill>
                    <a:latin typeface="Consolas" panose="020B0609020204030204" pitchFamily="49" charset="0"/>
                  </a:rPr>
                  <a:t>quiver</a:t>
                </a:r>
                <a:r>
                  <a:rPr lang="en-US" dirty="0"/>
                  <a:t> function in </a:t>
                </a:r>
                <a:r>
                  <a:rPr lang="en-US" dirty="0" err="1">
                    <a:solidFill>
                      <a:srgbClr val="0070C0"/>
                    </a:solidFill>
                    <a:latin typeface="Consolas" panose="020B0609020204030204" pitchFamily="49" charset="0"/>
                  </a:rPr>
                  <a:t>matlibplot</a:t>
                </a:r>
                <a:r>
                  <a:rPr lang="en-US" dirty="0"/>
                  <a:t> to plot the vector field:</a:t>
                </a:r>
              </a:p>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d>
                    </m:oMath>
                  </m:oMathPara>
                </a14:m>
                <a:endParaRPr lang="en-US" b="0" dirty="0"/>
              </a:p>
              <a:p>
                <a:endParaRPr lang="en-US" b="1" dirty="0"/>
              </a:p>
              <a:p>
                <a:r>
                  <a:rPr lang="en-US" dirty="0"/>
                  <a:t>We also use </a:t>
                </a:r>
                <a:r>
                  <a:rPr lang="en-US" dirty="0">
                    <a:solidFill>
                      <a:srgbClr val="0070C0"/>
                    </a:solidFill>
                    <a:latin typeface="Consolas" panose="020B0609020204030204" pitchFamily="49" charset="0"/>
                  </a:rPr>
                  <a:t>contour </a:t>
                </a:r>
                <a:r>
                  <a:rPr lang="en-US" dirty="0"/>
                  <a:t>to plot the </a:t>
                </a:r>
              </a:p>
              <a:p>
                <a:r>
                  <a:rPr lang="en-US" dirty="0"/>
                  <a:t>level sets (contours):</a:t>
                </a:r>
              </a:p>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𝑓</m:t>
                          </m:r>
                        </m:e>
                        <m:sub>
                          <m:r>
                            <a:rPr lang="en-US" i="1">
                              <a:solidFill>
                                <a:srgbClr val="0000FF"/>
                              </a:solidFill>
                              <a:latin typeface="Cambria Math" panose="02040503050406030204" pitchFamily="18" charset="0"/>
                            </a:rPr>
                            <m:t>1</m:t>
                          </m:r>
                        </m:sub>
                      </m:sSub>
                      <m:d>
                        <m:dPr>
                          <m:ctrlPr>
                            <a:rPr lang="en-US" i="1">
                              <a:solidFill>
                                <a:srgbClr val="0000FF"/>
                              </a:solidFill>
                              <a:latin typeface="Cambria Math" panose="02040503050406030204" pitchFamily="18" charset="0"/>
                            </a:rPr>
                          </m:ctrlPr>
                        </m:dPr>
                        <m:e>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𝑥</m:t>
                              </m:r>
                            </m:e>
                            <m:sub>
                              <m:r>
                                <a:rPr lang="en-US" i="1">
                                  <a:solidFill>
                                    <a:srgbClr val="0000FF"/>
                                  </a:solidFill>
                                  <a:latin typeface="Cambria Math" panose="02040503050406030204" pitchFamily="18" charset="0"/>
                                </a:rPr>
                                <m:t>1</m:t>
                              </m:r>
                            </m:sub>
                          </m:sSub>
                          <m:r>
                            <a:rPr lang="en-US" i="1">
                              <a:solidFill>
                                <a:srgbClr val="0000FF"/>
                              </a:solidFill>
                              <a:latin typeface="Cambria Math" panose="02040503050406030204" pitchFamily="18" charset="0"/>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𝑥</m:t>
                              </m:r>
                            </m:e>
                            <m:sub>
                              <m:r>
                                <a:rPr lang="en-US" i="1">
                                  <a:solidFill>
                                    <a:srgbClr val="0000FF"/>
                                  </a:solidFill>
                                  <a:latin typeface="Cambria Math" panose="02040503050406030204" pitchFamily="18" charset="0"/>
                                </a:rPr>
                                <m:t>2</m:t>
                              </m:r>
                            </m:sub>
                          </m:sSub>
                        </m:e>
                      </m:d>
                      <m:r>
                        <a:rPr lang="en-US" b="0" i="1" smtClean="0">
                          <a:solidFill>
                            <a:srgbClr val="0000FF"/>
                          </a:solidFill>
                          <a:latin typeface="Cambria Math" panose="02040503050406030204" pitchFamily="18" charset="0"/>
                        </a:rPr>
                        <m:t>=0</m:t>
                      </m:r>
                    </m:oMath>
                  </m:oMathPara>
                </a14:m>
                <a:endParaRPr lang="en-US" i="1" dirty="0">
                  <a:solidFill>
                    <a:srgbClr val="0000FF"/>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𝑓</m:t>
                          </m:r>
                        </m:e>
                        <m:sub>
                          <m:r>
                            <a:rPr lang="en-US" i="1">
                              <a:solidFill>
                                <a:srgbClr val="FF0000"/>
                              </a:solidFill>
                              <a:latin typeface="Cambria Math" panose="02040503050406030204" pitchFamily="18" charset="0"/>
                            </a:rPr>
                            <m:t>2</m:t>
                          </m:r>
                        </m:sub>
                      </m:sSub>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2</m:t>
                              </m:r>
                            </m:sub>
                          </m:sSub>
                        </m:e>
                      </m:d>
                      <m:r>
                        <a:rPr lang="en-US" b="0" i="1" smtClean="0">
                          <a:solidFill>
                            <a:srgbClr val="FF0000"/>
                          </a:solidFill>
                          <a:latin typeface="Cambria Math" panose="02040503050406030204" pitchFamily="18" charset="0"/>
                        </a:rPr>
                        <m:t>=0</m:t>
                      </m:r>
                    </m:oMath>
                  </m:oMathPara>
                </a14:m>
                <a:endParaRPr lang="en-US" dirty="0">
                  <a:solidFill>
                    <a:srgbClr val="FF000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63551" y="3488348"/>
                <a:ext cx="3420192" cy="2585323"/>
              </a:xfrm>
              <a:prstGeom prst="rect">
                <a:avLst/>
              </a:prstGeom>
              <a:blipFill>
                <a:blip r:embed="rId4"/>
                <a:stretch>
                  <a:fillRect l="-1426" t="-1179" r="-535" b="-11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91628"/>
                <a:ext cx="8229600" cy="1733360"/>
              </a:xfrm>
              <a:prstGeom prst="rect">
                <a:avLst/>
              </a:prstGeom>
              <a:noFill/>
            </p:spPr>
            <p:txBody>
              <a:bodyPr wrap="square" rtlCol="0">
                <a:spAutoFit/>
              </a:bodyPr>
              <a:lstStyle/>
              <a:p>
                <a:r>
                  <a:rPr lang="en-US" dirty="0"/>
                  <a:t>We are studying the following dynamical system on the state space </a:t>
                </a:r>
                <a14:m>
                  <m:oMath xmlns:m="http://schemas.openxmlformats.org/officeDocument/2006/math">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≥0}</m:t>
                    </m:r>
                  </m:oMath>
                </a14:m>
                <a:r>
                  <a:rPr lang="en-US" dirty="0"/>
                  <a:t>.</a:t>
                </a: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1628"/>
                <a:ext cx="8229600" cy="1733360"/>
              </a:xfrm>
              <a:prstGeom prst="rect">
                <a:avLst/>
              </a:prstGeom>
              <a:blipFill>
                <a:blip r:embed="rId5"/>
                <a:stretch>
                  <a:fillRect l="-667" t="-2113"/>
                </a:stretch>
              </a:blipFill>
            </p:spPr>
            <p:txBody>
              <a:bodyPr/>
              <a:lstStyle/>
              <a:p>
                <a:r>
                  <a:rPr lang="en-US">
                    <a:noFill/>
                  </a:rPr>
                  <a:t> </a:t>
                </a:r>
              </a:p>
            </p:txBody>
          </p:sp>
        </mc:Fallback>
      </mc:AlternateContent>
      <p:pic>
        <p:nvPicPr>
          <p:cNvPr id="7" name="Picture 6"/>
          <p:cNvPicPr>
            <a:picLocks noChangeAspect="1"/>
          </p:cNvPicPr>
          <p:nvPr/>
        </p:nvPicPr>
        <p:blipFill>
          <a:blip r:embed="rId6"/>
          <a:stretch>
            <a:fillRect/>
          </a:stretch>
        </p:blipFill>
        <p:spPr>
          <a:xfrm>
            <a:off x="3883743" y="3224988"/>
            <a:ext cx="5220889" cy="3531405"/>
          </a:xfrm>
          <a:prstGeom prst="rect">
            <a:avLst/>
          </a:prstGeom>
        </p:spPr>
      </p:pic>
    </p:spTree>
    <p:extLst>
      <p:ext uri="{BB962C8B-B14F-4D97-AF65-F5344CB8AC3E}">
        <p14:creationId xmlns:p14="http://schemas.microsoft.com/office/powerpoint/2010/main" val="18747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Graph Interpretation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57200" y="3021980"/>
            <a:ext cx="3426543" cy="2862322"/>
          </a:xfrm>
          <a:prstGeom prst="rect">
            <a:avLst/>
          </a:prstGeom>
          <a:noFill/>
        </p:spPr>
        <p:txBody>
          <a:bodyPr wrap="square" rtlCol="0">
            <a:spAutoFit/>
          </a:bodyPr>
          <a:lstStyle/>
          <a:p>
            <a:pPr marL="342900" indent="-342900">
              <a:buAutoNum type="arabicPeriod"/>
            </a:pPr>
            <a:r>
              <a:rPr lang="en-US" dirty="0"/>
              <a:t>The Fin Whales approach carrying capacity of 400,000 if </a:t>
            </a:r>
            <a:r>
              <a:rPr lang="en-US" dirty="0">
                <a:solidFill>
                  <a:srgbClr val="0000FF"/>
                </a:solidFill>
              </a:rPr>
              <a:t>no Blue Whales are present</a:t>
            </a:r>
            <a:r>
              <a:rPr lang="en-US" dirty="0"/>
              <a:t>.</a:t>
            </a:r>
          </a:p>
          <a:p>
            <a:pPr marL="342900" indent="-342900">
              <a:buAutoNum type="arabicPeriod"/>
            </a:pPr>
            <a:r>
              <a:rPr lang="en-US" dirty="0"/>
              <a:t>The Blue Whales approach carrying capacity of 150,00 if </a:t>
            </a:r>
            <a:r>
              <a:rPr lang="en-US" dirty="0">
                <a:solidFill>
                  <a:srgbClr val="FF0000"/>
                </a:solidFill>
              </a:rPr>
              <a:t>no Fin Whales are presen</a:t>
            </a:r>
            <a:r>
              <a:rPr lang="en-US" dirty="0"/>
              <a:t>t.</a:t>
            </a:r>
          </a:p>
          <a:p>
            <a:pPr marL="342900" indent="-342900">
              <a:buAutoNum type="arabicPeriod"/>
            </a:pPr>
            <a:r>
              <a:rPr lang="en-US" dirty="0"/>
              <a:t>At other locations populations approach equilibrium found at the intersection of the two level sets.</a:t>
            </a:r>
          </a:p>
        </p:txBody>
      </p:sp>
      <mc:AlternateContent xmlns:mc="http://schemas.openxmlformats.org/markup-compatibility/2006" xmlns:a14="http://schemas.microsoft.com/office/drawing/2010/main">
        <mc:Choice Requires="a14">
          <p:sp>
            <p:nvSpPr>
              <p:cNvPr id="13" name="TextBox 12"/>
              <p:cNvSpPr txBox="1"/>
              <p:nvPr/>
            </p:nvSpPr>
            <p:spPr>
              <a:xfrm>
                <a:off x="460375" y="1491628"/>
                <a:ext cx="8229600" cy="1456361"/>
              </a:xfrm>
              <a:prstGeom prst="rect">
                <a:avLst/>
              </a:prstGeom>
              <a:noFill/>
            </p:spPr>
            <p:txBody>
              <a:bodyPr wrap="square" rtlCol="0">
                <a:spAutoFit/>
              </a:bodyPr>
              <a:lstStyle/>
              <a:p>
                <a:r>
                  <a:rPr lang="en-US" dirty="0"/>
                  <a:t>Let’s interpret our graph for the following system</a:t>
                </a: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1628"/>
                <a:ext cx="8229600" cy="1456361"/>
              </a:xfrm>
              <a:prstGeom prst="rect">
                <a:avLst/>
              </a:prstGeom>
              <a:blipFill>
                <a:blip r:embed="rId4"/>
                <a:stretch>
                  <a:fillRect l="-667" t="-2510"/>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3803383" y="2947989"/>
            <a:ext cx="5220889" cy="3531405"/>
          </a:xfrm>
          <a:prstGeom prst="rect">
            <a:avLst/>
          </a:prstGeom>
        </p:spPr>
      </p:pic>
      <p:cxnSp>
        <p:nvCxnSpPr>
          <p:cNvPr id="7" name="Elbow Connector 6"/>
          <p:cNvCxnSpPr/>
          <p:nvPr/>
        </p:nvCxnSpPr>
        <p:spPr>
          <a:xfrm>
            <a:off x="3421626" y="3224981"/>
            <a:ext cx="1101213" cy="87507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p:nvPr/>
        </p:nvCxnSpPr>
        <p:spPr>
          <a:xfrm>
            <a:off x="3574026" y="4439268"/>
            <a:ext cx="2679290" cy="1445034"/>
          </a:xfrm>
          <a:prstGeom prst="bentConnector3">
            <a:avLst>
              <a:gd name="adj1" fmla="val 100275"/>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p:nvPr/>
        </p:nvCxnSpPr>
        <p:spPr>
          <a:xfrm flipV="1">
            <a:off x="3574026" y="3932903"/>
            <a:ext cx="2561303" cy="1455174"/>
          </a:xfrm>
          <a:prstGeom prst="bentConnector3">
            <a:avLst>
              <a:gd name="adj1" fmla="val 50000"/>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921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dirty="0">
                <a:solidFill>
                  <a:schemeClr val="bg1"/>
                </a:solidFill>
              </a:rPr>
              <a:t>Step 4: Graph Interpretation (More)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329384" y="3021980"/>
                <a:ext cx="3426543" cy="366023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US" dirty="0">
                    <a:solidFill>
                      <a:srgbClr val="0000FF"/>
                    </a:solidFill>
                  </a:rPr>
                  <a:t>The BLUE lines are where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b="0" i="1" smtClean="0">
                        <a:latin typeface="Cambria Math" panose="02040503050406030204" pitchFamily="18" charset="0"/>
                      </a:rPr>
                      <m:t>=0.</m:t>
                    </m:r>
                  </m:oMath>
                </a14:m>
                <a:r>
                  <a:rPr lang="en-US" dirty="0">
                    <a:solidFill>
                      <a:srgbClr val="0000FF"/>
                    </a:solidFill>
                  </a:rPr>
                  <a:t> Thus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a:t>
                </a:r>
                <a:r>
                  <a:rPr lang="en-US" dirty="0">
                    <a:solidFill>
                      <a:srgbClr val="0000FF"/>
                    </a:solidFill>
                  </a:rPr>
                  <a:t>must increase or decrease until it crosses a</a:t>
                </a:r>
                <a:r>
                  <a:rPr lang="en-US" dirty="0"/>
                  <a:t> </a:t>
                </a:r>
                <a:r>
                  <a:rPr lang="en-US" dirty="0">
                    <a:solidFill>
                      <a:srgbClr val="0000FF"/>
                    </a:solidFill>
                  </a:rPr>
                  <a:t>BLUE line.</a:t>
                </a:r>
                <a:endParaRPr lang="en-US" dirty="0">
                  <a:solidFill>
                    <a:srgbClr val="FF0000"/>
                  </a:solidFill>
                </a:endParaRPr>
              </a:p>
              <a:p>
                <a:pPr marL="342900" indent="-342900">
                  <a:buAutoNum type="arabicPeriod"/>
                </a:pPr>
                <a:r>
                  <a:rPr lang="en-US" dirty="0">
                    <a:solidFill>
                      <a:srgbClr val="FF0000"/>
                    </a:solidFill>
                  </a:rPr>
                  <a:t>The RED lines are where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𝑑</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num>
                      <m:den>
                        <m:r>
                          <a:rPr lang="en-US" i="1">
                            <a:solidFill>
                              <a:schemeClr val="tx1"/>
                            </a:solidFill>
                            <a:latin typeface="Cambria Math" panose="02040503050406030204" pitchFamily="18" charset="0"/>
                          </a:rPr>
                          <m:t>𝑑𝑡</m:t>
                        </m:r>
                      </m:den>
                    </m:f>
                    <m:r>
                      <a:rPr lang="en-US" i="1">
                        <a:solidFill>
                          <a:schemeClr val="tx1"/>
                        </a:solidFill>
                        <a:latin typeface="Cambria Math" panose="02040503050406030204" pitchFamily="18" charset="0"/>
                      </a:rPr>
                      <m:t>=0</m:t>
                    </m:r>
                    <m:r>
                      <a:rPr lang="en-US" i="1">
                        <a:solidFill>
                          <a:srgbClr val="FF0000"/>
                        </a:solidFill>
                        <a:latin typeface="Cambria Math" panose="02040503050406030204" pitchFamily="18" charset="0"/>
                      </a:rPr>
                      <m:t>.</m:t>
                    </m:r>
                  </m:oMath>
                </a14:m>
                <a:r>
                  <a:rPr lang="en-US" dirty="0">
                    <a:solidFill>
                      <a:srgbClr val="FF0000"/>
                    </a:solidFill>
                  </a:rPr>
                  <a:t> Thus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oMath>
                </a14:m>
                <a:r>
                  <a:rPr lang="en-US" dirty="0">
                    <a:solidFill>
                      <a:srgbClr val="FF0000"/>
                    </a:solidFill>
                  </a:rPr>
                  <a:t> must increase of decrease until it crosses a RED line.</a:t>
                </a:r>
              </a:p>
              <a:p>
                <a:pPr marL="342900" indent="-342900">
                  <a:buAutoNum type="arabicPeriod"/>
                </a:pPr>
                <a:r>
                  <a:rPr lang="en-US" dirty="0">
                    <a:solidFill>
                      <a:schemeClr val="accent6"/>
                    </a:solidFill>
                  </a:rPr>
                  <a:t>From the initial point (Orange) we will go up and right towards the intersection (if it exist).</a:t>
                </a:r>
              </a:p>
            </p:txBody>
          </p:sp>
        </mc:Choice>
        <mc:Fallback xmlns="">
          <p:sp>
            <p:nvSpPr>
              <p:cNvPr id="12" name="TextBox 11"/>
              <p:cNvSpPr txBox="1">
                <a:spLocks noRot="1" noChangeAspect="1" noMove="1" noResize="1" noEditPoints="1" noAdjustHandles="1" noChangeArrowheads="1" noChangeShapeType="1" noTextEdit="1"/>
              </p:cNvSpPr>
              <p:nvPr/>
            </p:nvSpPr>
            <p:spPr>
              <a:xfrm>
                <a:off x="329384" y="3021980"/>
                <a:ext cx="3426543" cy="3660233"/>
              </a:xfrm>
              <a:prstGeom prst="rect">
                <a:avLst/>
              </a:prstGeom>
              <a:blipFill>
                <a:blip r:embed="rId4"/>
                <a:stretch>
                  <a:fillRect l="-1060" t="-662" r="-2297" b="-1490"/>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91628"/>
                <a:ext cx="8229600" cy="1456361"/>
              </a:xfrm>
              <a:prstGeom prst="rect">
                <a:avLst/>
              </a:prstGeom>
              <a:noFill/>
            </p:spPr>
            <p:txBody>
              <a:bodyPr wrap="square" rtlCol="0">
                <a:spAutoFit/>
              </a:bodyPr>
              <a:lstStyle/>
              <a:p>
                <a:r>
                  <a:rPr lang="en-US" dirty="0"/>
                  <a:t>Let’s interpret our graph for the following system</a:t>
                </a: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=0.05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num>
                            <m:den>
                              <m:r>
                                <a:rPr lang="en-US" i="1">
                                  <a:latin typeface="Cambria Math" panose="02040503050406030204" pitchFamily="18" charset="0"/>
                                </a:rPr>
                                <m:t>150,0</m:t>
                              </m:r>
                              <m:r>
                                <a:rPr lang="en-US" b="0" i="1" smtClean="0">
                                  <a:latin typeface="Cambria Math" panose="02040503050406030204" pitchFamily="18" charset="0"/>
                                </a:rPr>
                                <m:t>0</m:t>
                              </m:r>
                              <m:r>
                                <a:rPr lang="en-US" i="1">
                                  <a:latin typeface="Cambria Math" panose="02040503050406030204" pitchFamily="18" charset="0"/>
                                </a:rPr>
                                <m:t>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a:rPr lang="en-US" i="1">
                          <a:latin typeface="Cambria Math" panose="02040503050406030204" pitchFamily="18" charset="0"/>
                        </a:rPr>
                        <m:t>=0.08</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num>
                            <m:den>
                              <m:r>
                                <a:rPr lang="en-US" i="1">
                                  <a:latin typeface="Cambria Math" panose="02040503050406030204" pitchFamily="18" charset="0"/>
                                </a:rPr>
                                <m:t>400000</m:t>
                              </m:r>
                            </m:den>
                          </m:f>
                        </m:e>
                      </m:d>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91628"/>
                <a:ext cx="8229600" cy="1456361"/>
              </a:xfrm>
              <a:prstGeom prst="rect">
                <a:avLst/>
              </a:prstGeom>
              <a:blipFill>
                <a:blip r:embed="rId5"/>
                <a:stretch>
                  <a:fillRect l="-667" t="-2510"/>
                </a:stretch>
              </a:blipFill>
            </p:spPr>
            <p:txBody>
              <a:bodyPr/>
              <a:lstStyle/>
              <a:p>
                <a:r>
                  <a:rPr lang="en-US">
                    <a:noFill/>
                  </a:rPr>
                  <a:t> </a:t>
                </a:r>
              </a:p>
            </p:txBody>
          </p:sp>
        </mc:Fallback>
      </mc:AlternateContent>
      <p:pic>
        <p:nvPicPr>
          <p:cNvPr id="3" name="Picture 2"/>
          <p:cNvPicPr>
            <a:picLocks noChangeAspect="1"/>
          </p:cNvPicPr>
          <p:nvPr/>
        </p:nvPicPr>
        <p:blipFill>
          <a:blip r:embed="rId6"/>
          <a:stretch>
            <a:fillRect/>
          </a:stretch>
        </p:blipFill>
        <p:spPr>
          <a:xfrm>
            <a:off x="3803383" y="2947989"/>
            <a:ext cx="5220889" cy="3531405"/>
          </a:xfrm>
          <a:prstGeom prst="rect">
            <a:avLst/>
          </a:prstGeom>
        </p:spPr>
      </p:pic>
    </p:spTree>
    <p:extLst>
      <p:ext uri="{BB962C8B-B14F-4D97-AF65-F5344CB8AC3E}">
        <p14:creationId xmlns:p14="http://schemas.microsoft.com/office/powerpoint/2010/main" val="49342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3486</TotalTime>
  <Words>1412</Words>
  <Application>Microsoft Office PowerPoint</Application>
  <PresentationFormat>On-screen Show (4:3)</PresentationFormat>
  <Paragraphs>179</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Consolas</vt:lpstr>
      <vt:lpstr>Haettenschweiler</vt:lpstr>
      <vt:lpstr>Office Theme</vt:lpstr>
      <vt:lpstr>Stability </vt:lpstr>
      <vt:lpstr>Example: Whales</vt:lpstr>
      <vt:lpstr>Recall: Logistics Population Models</vt:lpstr>
      <vt:lpstr>Step 1: Ask the question.</vt:lpstr>
      <vt:lpstr>Step 2: Select the modeling approach</vt:lpstr>
      <vt:lpstr>Step 3: Formulate the model</vt:lpstr>
      <vt:lpstr>Step 4: Solve the Problem</vt:lpstr>
      <vt:lpstr>Step 4: Graph Interpretation</vt:lpstr>
      <vt:lpstr>Step 4: Graph Interpretation (More)</vt:lpstr>
      <vt:lpstr>Step 4: Find Equilibriums</vt:lpstr>
      <vt:lpstr>Step 4: Equilibrium Existence</vt:lpstr>
      <vt:lpstr>Step 4: Equilibrium Existence</vt:lpstr>
      <vt:lpstr>Step 4: Solve the Problem</vt:lpstr>
      <vt:lpstr>Step 4: Solve the Problem</vt:lpstr>
      <vt:lpstr>Step 5: Answer the question</vt:lpstr>
      <vt:lpstr>Sensitivity Analysis x_1</vt:lpstr>
      <vt:lpstr>Sensitivity Analysis x_2</vt:lpstr>
      <vt:lpstr>Sensitivity Conclusion</vt:lpstr>
      <vt:lpstr>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245</cp:revision>
  <dcterms:created xsi:type="dcterms:W3CDTF">2014-07-15T14:47:24Z</dcterms:created>
  <dcterms:modified xsi:type="dcterms:W3CDTF">2019-03-08T20:34:43Z</dcterms:modified>
</cp:coreProperties>
</file>