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sldIdLst>
    <p:sldId id="256" r:id="rId2"/>
    <p:sldId id="338" r:id="rId3"/>
    <p:sldId id="354" r:id="rId4"/>
    <p:sldId id="323" r:id="rId5"/>
    <p:sldId id="303" r:id="rId6"/>
    <p:sldId id="329" r:id="rId7"/>
    <p:sldId id="325" r:id="rId8"/>
    <p:sldId id="304" r:id="rId9"/>
    <p:sldId id="330" r:id="rId10"/>
    <p:sldId id="355" r:id="rId11"/>
    <p:sldId id="356" r:id="rId12"/>
    <p:sldId id="357" r:id="rId13"/>
    <p:sldId id="331" r:id="rId14"/>
    <p:sldId id="328"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7572417-95C0-453A-B2CB-8088EAC0616B}">
          <p14:sldIdLst>
            <p14:sldId id="256"/>
            <p14:sldId id="338"/>
            <p14:sldId id="354"/>
            <p14:sldId id="323"/>
            <p14:sldId id="303"/>
            <p14:sldId id="329"/>
            <p14:sldId id="325"/>
            <p14:sldId id="304"/>
            <p14:sldId id="330"/>
            <p14:sldId id="355"/>
            <p14:sldId id="356"/>
            <p14:sldId id="357"/>
            <p14:sldId id="331"/>
            <p14:sldId id="328"/>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21004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15" autoAdjust="0"/>
    <p:restoredTop sz="79188" autoAdjust="0"/>
  </p:normalViewPr>
  <p:slideViewPr>
    <p:cSldViewPr snapToGrid="0" snapToObjects="1">
      <p:cViewPr varScale="1">
        <p:scale>
          <a:sx n="103" d="100"/>
          <a:sy n="103" d="100"/>
        </p:scale>
        <p:origin x="834" y="132"/>
      </p:cViewPr>
      <p:guideLst>
        <p:guide orient="horz" pos="2160"/>
        <p:guide pos="288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remy Becnel" userId="83c67da8-0358-45df-a8cb-c23f6394336a" providerId="ADAL" clId="{C0D4ED83-CCAA-49B1-8DBF-E5127E504F3C}"/>
    <pc:docChg chg="modSld">
      <pc:chgData name="Jeremy Becnel" userId="83c67da8-0358-45df-a8cb-c23f6394336a" providerId="ADAL" clId="{C0D4ED83-CCAA-49B1-8DBF-E5127E504F3C}" dt="2019-03-08T16:28:55.295" v="3" actId="20577"/>
      <pc:docMkLst>
        <pc:docMk/>
      </pc:docMkLst>
      <pc:sldChg chg="modSp">
        <pc:chgData name="Jeremy Becnel" userId="83c67da8-0358-45df-a8cb-c23f6394336a" providerId="ADAL" clId="{C0D4ED83-CCAA-49B1-8DBF-E5127E504F3C}" dt="2019-03-08T16:28:55.295" v="3" actId="20577"/>
        <pc:sldMkLst>
          <pc:docMk/>
          <pc:sldMk cId="493429560" sldId="331"/>
        </pc:sldMkLst>
        <pc:spChg chg="mod">
          <ac:chgData name="Jeremy Becnel" userId="83c67da8-0358-45df-a8cb-c23f6394336a" providerId="ADAL" clId="{C0D4ED83-CCAA-49B1-8DBF-E5127E504F3C}" dt="2019-03-08T16:28:55.295" v="3" actId="20577"/>
          <ac:spMkLst>
            <pc:docMk/>
            <pc:sldMk cId="493429560" sldId="331"/>
            <ac:spMk id="7"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78C7BC-9B65-4949-880E-EDD62E713078}" type="datetimeFigureOut">
              <a:rPr lang="en-US" smtClean="0"/>
              <a:t>3/8/2019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76572E-84CF-4A1E-A805-2F38D9E256E1}" type="slidenum">
              <a:rPr lang="en-US" smtClean="0"/>
              <a:t>‹#›</a:t>
            </a:fld>
            <a:endParaRPr lang="en-US"/>
          </a:p>
        </p:txBody>
      </p:sp>
    </p:spTree>
    <p:extLst>
      <p:ext uri="{BB962C8B-B14F-4D97-AF65-F5344CB8AC3E}">
        <p14:creationId xmlns:p14="http://schemas.microsoft.com/office/powerpoint/2010/main" val="3113325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76572E-84CF-4A1E-A805-2F38D9E256E1}" type="slidenum">
              <a:rPr lang="en-US" smtClean="0"/>
              <a:t>2</a:t>
            </a:fld>
            <a:endParaRPr lang="en-US"/>
          </a:p>
        </p:txBody>
      </p:sp>
    </p:spTree>
    <p:extLst>
      <p:ext uri="{BB962C8B-B14F-4D97-AF65-F5344CB8AC3E}">
        <p14:creationId xmlns:p14="http://schemas.microsoft.com/office/powerpoint/2010/main" val="26459971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Vertical blue line - </a:t>
            </a:r>
          </a:p>
          <a:p>
            <a:endParaRPr lang="en-US" baseline="0" dirty="0"/>
          </a:p>
          <a:p>
            <a:r>
              <a:rPr lang="en-US" baseline="0" dirty="0"/>
              <a:t>See python file section1-1pig.py</a:t>
            </a:r>
            <a:endParaRPr lang="en-US" dirty="0"/>
          </a:p>
        </p:txBody>
      </p:sp>
      <p:sp>
        <p:nvSpPr>
          <p:cNvPr id="4" name="Slide Number Placeholder 3"/>
          <p:cNvSpPr>
            <a:spLocks noGrp="1"/>
          </p:cNvSpPr>
          <p:nvPr>
            <p:ph type="sldNum" sz="quarter" idx="10"/>
          </p:nvPr>
        </p:nvSpPr>
        <p:spPr/>
        <p:txBody>
          <a:bodyPr/>
          <a:lstStyle/>
          <a:p>
            <a:fld id="{A776572E-84CF-4A1E-A805-2F38D9E256E1}" type="slidenum">
              <a:rPr lang="en-US" smtClean="0"/>
              <a:t>11</a:t>
            </a:fld>
            <a:endParaRPr lang="en-US"/>
          </a:p>
        </p:txBody>
      </p:sp>
    </p:spTree>
    <p:extLst>
      <p:ext uri="{BB962C8B-B14F-4D97-AF65-F5344CB8AC3E}">
        <p14:creationId xmlns:p14="http://schemas.microsoft.com/office/powerpoint/2010/main" val="4022596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The </a:t>
                </a:r>
                <a:r>
                  <a:rPr lang="en-US" dirty="0">
                    <a:solidFill>
                      <a:srgbClr val="0070C0"/>
                    </a:solidFill>
                    <a:latin typeface="Consolas" panose="020B0609020204030204" pitchFamily="49" charset="0"/>
                  </a:rPr>
                  <a:t>quiver</a:t>
                </a:r>
                <a:r>
                  <a:rPr lang="en-US" dirty="0"/>
                  <a:t> function in </a:t>
                </a:r>
                <a:r>
                  <a:rPr lang="en-US" dirty="0" err="1">
                    <a:solidFill>
                      <a:srgbClr val="0070C0"/>
                    </a:solidFill>
                    <a:latin typeface="Consolas" panose="020B0609020204030204" pitchFamily="49" charset="0"/>
                  </a:rPr>
                  <a:t>matlibplot</a:t>
                </a:r>
                <a:r>
                  <a:rPr lang="en-US" dirty="0"/>
                  <a:t> to plot the vector field:</a:t>
                </a:r>
              </a:p>
              <a:p>
                <a:pPr/>
                <a14:m>
                  <m:oMathPara xmlns:m="http://schemas.openxmlformats.org/officeDocument/2006/math">
                    <m:oMathParaPr>
                      <m:jc m:val="centerGroup"/>
                    </m:oMathParaPr>
                    <m:oMath xmlns:m="http://schemas.openxmlformats.org/officeDocument/2006/math">
                      <m:r>
                        <a:rPr lang="en-US" b="1" i="0" smtClean="0">
                          <a:latin typeface="Cambria Math" panose="02040503050406030204" pitchFamily="18" charset="0"/>
                        </a:rPr>
                        <m:t>𝐅</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1</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e>
                          </m:d>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2</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e>
                          </m:d>
                        </m:e>
                      </m:d>
                    </m:oMath>
                  </m:oMathPara>
                </a14:m>
                <a:endParaRPr lang="en-US" b="0" dirty="0"/>
              </a:p>
              <a:p>
                <a:endParaRPr lang="en-US" b="1" dirty="0"/>
              </a:p>
              <a:p>
                <a:r>
                  <a:rPr lang="en-US" dirty="0"/>
                  <a:t>We also use </a:t>
                </a:r>
                <a:r>
                  <a:rPr lang="en-US" dirty="0">
                    <a:solidFill>
                      <a:srgbClr val="0070C0"/>
                    </a:solidFill>
                    <a:latin typeface="Consolas" panose="020B0609020204030204" pitchFamily="49" charset="0"/>
                  </a:rPr>
                  <a:t>contour </a:t>
                </a:r>
                <a:r>
                  <a:rPr lang="en-US" dirty="0"/>
                  <a:t>to plot the </a:t>
                </a:r>
              </a:p>
              <a:p>
                <a:r>
                  <a:rPr lang="en-US" dirty="0"/>
                  <a:t>level sets (contours):</a:t>
                </a:r>
              </a:p>
              <a:p>
                <a:pPr/>
                <a14:m>
                  <m:oMathPara xmlns:m="http://schemas.openxmlformats.org/officeDocument/2006/math">
                    <m:oMathParaPr>
                      <m:jc m:val="centerGroup"/>
                    </m:oMathParaPr>
                    <m:oMath xmlns:m="http://schemas.openxmlformats.org/officeDocument/2006/math">
                      <m:sSub>
                        <m:sSubPr>
                          <m:ctrlPr>
                            <a:rPr lang="en-US" i="1" smtClean="0">
                              <a:solidFill>
                                <a:srgbClr val="0000FF"/>
                              </a:solidFill>
                              <a:latin typeface="Cambria Math" panose="02040503050406030204" pitchFamily="18" charset="0"/>
                            </a:rPr>
                          </m:ctrlPr>
                        </m:sSubPr>
                        <m:e>
                          <m:r>
                            <a:rPr lang="en-US" i="1">
                              <a:solidFill>
                                <a:srgbClr val="0000FF"/>
                              </a:solidFill>
                              <a:latin typeface="Cambria Math" panose="02040503050406030204" pitchFamily="18" charset="0"/>
                            </a:rPr>
                            <m:t>𝑓</m:t>
                          </m:r>
                        </m:e>
                        <m:sub>
                          <m:r>
                            <a:rPr lang="en-US" i="1">
                              <a:solidFill>
                                <a:srgbClr val="0000FF"/>
                              </a:solidFill>
                              <a:latin typeface="Cambria Math" panose="02040503050406030204" pitchFamily="18" charset="0"/>
                            </a:rPr>
                            <m:t>1</m:t>
                          </m:r>
                        </m:sub>
                      </m:sSub>
                      <m:d>
                        <m:dPr>
                          <m:ctrlPr>
                            <a:rPr lang="en-US" i="1">
                              <a:solidFill>
                                <a:srgbClr val="0000FF"/>
                              </a:solidFill>
                              <a:latin typeface="Cambria Math" panose="02040503050406030204" pitchFamily="18" charset="0"/>
                            </a:rPr>
                          </m:ctrlPr>
                        </m:dPr>
                        <m:e>
                          <m:sSub>
                            <m:sSubPr>
                              <m:ctrlPr>
                                <a:rPr lang="en-US" i="1">
                                  <a:solidFill>
                                    <a:srgbClr val="0000FF"/>
                                  </a:solidFill>
                                  <a:latin typeface="Cambria Math" panose="02040503050406030204" pitchFamily="18" charset="0"/>
                                </a:rPr>
                              </m:ctrlPr>
                            </m:sSubPr>
                            <m:e>
                              <m:r>
                                <a:rPr lang="en-US" i="1">
                                  <a:solidFill>
                                    <a:srgbClr val="0000FF"/>
                                  </a:solidFill>
                                  <a:latin typeface="Cambria Math" panose="02040503050406030204" pitchFamily="18" charset="0"/>
                                </a:rPr>
                                <m:t>𝑥</m:t>
                              </m:r>
                            </m:e>
                            <m:sub>
                              <m:r>
                                <a:rPr lang="en-US" i="1">
                                  <a:solidFill>
                                    <a:srgbClr val="0000FF"/>
                                  </a:solidFill>
                                  <a:latin typeface="Cambria Math" panose="02040503050406030204" pitchFamily="18" charset="0"/>
                                </a:rPr>
                                <m:t>1</m:t>
                              </m:r>
                            </m:sub>
                          </m:sSub>
                          <m:r>
                            <a:rPr lang="en-US" i="1">
                              <a:solidFill>
                                <a:srgbClr val="0000FF"/>
                              </a:solidFill>
                              <a:latin typeface="Cambria Math" panose="02040503050406030204" pitchFamily="18" charset="0"/>
                            </a:rPr>
                            <m:t>,</m:t>
                          </m:r>
                          <m:sSub>
                            <m:sSubPr>
                              <m:ctrlPr>
                                <a:rPr lang="en-US" i="1">
                                  <a:solidFill>
                                    <a:srgbClr val="0000FF"/>
                                  </a:solidFill>
                                  <a:latin typeface="Cambria Math" panose="02040503050406030204" pitchFamily="18" charset="0"/>
                                </a:rPr>
                              </m:ctrlPr>
                            </m:sSubPr>
                            <m:e>
                              <m:r>
                                <a:rPr lang="en-US" i="1">
                                  <a:solidFill>
                                    <a:srgbClr val="0000FF"/>
                                  </a:solidFill>
                                  <a:latin typeface="Cambria Math" panose="02040503050406030204" pitchFamily="18" charset="0"/>
                                </a:rPr>
                                <m:t>𝑥</m:t>
                              </m:r>
                            </m:e>
                            <m:sub>
                              <m:r>
                                <a:rPr lang="en-US" i="1">
                                  <a:solidFill>
                                    <a:srgbClr val="0000FF"/>
                                  </a:solidFill>
                                  <a:latin typeface="Cambria Math" panose="02040503050406030204" pitchFamily="18" charset="0"/>
                                </a:rPr>
                                <m:t>2</m:t>
                              </m:r>
                            </m:sub>
                          </m:sSub>
                        </m:e>
                      </m:d>
                      <m:r>
                        <a:rPr lang="en-US" b="0" i="1" smtClean="0">
                          <a:solidFill>
                            <a:srgbClr val="0000FF"/>
                          </a:solidFill>
                          <a:latin typeface="Cambria Math" panose="02040503050406030204" pitchFamily="18" charset="0"/>
                        </a:rPr>
                        <m:t>=0</m:t>
                      </m:r>
                    </m:oMath>
                  </m:oMathPara>
                </a14:m>
                <a:endParaRPr lang="en-US" i="1" dirty="0">
                  <a:solidFill>
                    <a:srgbClr val="0000FF"/>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i="1" smtClean="0">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rPr>
                            <m:t>𝑓</m:t>
                          </m:r>
                        </m:e>
                        <m:sub>
                          <m:r>
                            <a:rPr lang="en-US" i="1">
                              <a:solidFill>
                                <a:srgbClr val="FF0000"/>
                              </a:solidFill>
                              <a:latin typeface="Cambria Math" panose="02040503050406030204" pitchFamily="18" charset="0"/>
                            </a:rPr>
                            <m:t>2</m:t>
                          </m:r>
                        </m:sub>
                      </m:sSub>
                      <m:d>
                        <m:dPr>
                          <m:ctrlPr>
                            <a:rPr lang="en-US" i="1">
                              <a:solidFill>
                                <a:srgbClr val="FF0000"/>
                              </a:solidFill>
                              <a:latin typeface="Cambria Math" panose="02040503050406030204" pitchFamily="18" charset="0"/>
                            </a:rPr>
                          </m:ctrlPr>
                        </m:dPr>
                        <m:e>
                          <m:sSub>
                            <m:sSubPr>
                              <m:ctrlPr>
                                <a:rPr lang="en-US" i="1">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rPr>
                                <m:t>𝑥</m:t>
                              </m:r>
                            </m:e>
                            <m:sub>
                              <m:r>
                                <a:rPr lang="en-US" i="1">
                                  <a:solidFill>
                                    <a:srgbClr val="FF0000"/>
                                  </a:solidFill>
                                  <a:latin typeface="Cambria Math" panose="02040503050406030204" pitchFamily="18" charset="0"/>
                                </a:rPr>
                                <m:t>1</m:t>
                              </m:r>
                            </m:sub>
                          </m:sSub>
                          <m:r>
                            <a:rPr lang="en-US" i="1">
                              <a:solidFill>
                                <a:srgbClr val="FF0000"/>
                              </a:solidFill>
                              <a:latin typeface="Cambria Math" panose="02040503050406030204" pitchFamily="18" charset="0"/>
                            </a:rPr>
                            <m:t>,</m:t>
                          </m:r>
                          <m:sSub>
                            <m:sSubPr>
                              <m:ctrlPr>
                                <a:rPr lang="en-US" i="1">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rPr>
                                <m:t>𝑥</m:t>
                              </m:r>
                            </m:e>
                            <m:sub>
                              <m:r>
                                <a:rPr lang="en-US" i="1">
                                  <a:solidFill>
                                    <a:srgbClr val="FF0000"/>
                                  </a:solidFill>
                                  <a:latin typeface="Cambria Math" panose="02040503050406030204" pitchFamily="18" charset="0"/>
                                </a:rPr>
                                <m:t>2</m:t>
                              </m:r>
                            </m:sub>
                          </m:sSub>
                        </m:e>
                      </m:d>
                      <m:r>
                        <a:rPr lang="en-US" b="0" i="1" smtClean="0">
                          <a:solidFill>
                            <a:srgbClr val="FF0000"/>
                          </a:solidFill>
                          <a:latin typeface="Cambria Math" panose="02040503050406030204" pitchFamily="18" charset="0"/>
                        </a:rPr>
                        <m:t>=0</m:t>
                      </m:r>
                    </m:oMath>
                  </m:oMathPara>
                </a14:m>
                <a:endParaRPr lang="en-US" dirty="0">
                  <a:solidFill>
                    <a:srgbClr val="FF0000"/>
                  </a:solidFill>
                </a:endParaRPr>
              </a:p>
              <a:p>
                <a:endParaRPr lang="en-US" baseline="0" dirty="0"/>
              </a:p>
            </p:txBody>
          </p:sp>
        </mc:Choice>
        <mc:Fallback xmlns="">
          <p:sp>
            <p:nvSpPr>
              <p:cNvPr id="3" name="Notes Placeholder 2"/>
              <p:cNvSpPr>
                <a:spLocks noGrp="1"/>
              </p:cNvSpPr>
              <p:nvPr>
                <p:ph type="body" idx="1"/>
              </p:nvPr>
            </p:nvSpPr>
            <p:spPr/>
            <p:txBody>
              <a:bodyPr/>
              <a:lstStyle/>
              <a:p>
                <a:r>
                  <a:rPr lang="en-US" dirty="0" smtClean="0"/>
                  <a:t>The </a:t>
                </a:r>
                <a:r>
                  <a:rPr lang="en-US" dirty="0" smtClean="0">
                    <a:solidFill>
                      <a:srgbClr val="0070C0"/>
                    </a:solidFill>
                    <a:latin typeface="Consolas" panose="020B0609020204030204" pitchFamily="49" charset="0"/>
                  </a:rPr>
                  <a:t>quiver</a:t>
                </a:r>
                <a:r>
                  <a:rPr lang="en-US" dirty="0" smtClean="0"/>
                  <a:t> function in </a:t>
                </a:r>
                <a:r>
                  <a:rPr lang="en-US" dirty="0" err="1" smtClean="0">
                    <a:solidFill>
                      <a:srgbClr val="0070C0"/>
                    </a:solidFill>
                    <a:latin typeface="Consolas" panose="020B0609020204030204" pitchFamily="49" charset="0"/>
                  </a:rPr>
                  <a:t>matlibplot</a:t>
                </a:r>
                <a:r>
                  <a:rPr lang="en-US" dirty="0" smtClean="0"/>
                  <a:t> to plot the vector field:</a:t>
                </a:r>
              </a:p>
              <a:p>
                <a:pPr/>
                <a:r>
                  <a:rPr lang="en-US" b="1" i="0" smtClean="0">
                    <a:latin typeface="Cambria Math" panose="02040503050406030204" pitchFamily="18" charset="0"/>
                  </a:rPr>
                  <a:t>𝐅</a:t>
                </a:r>
                <a:r>
                  <a:rPr lang="en-US" b="0" i="0" smtClean="0">
                    <a:latin typeface="Cambria Math" panose="02040503050406030204" pitchFamily="18" charset="0"/>
                  </a:rPr>
                  <a:t>(𝑥_1,𝑥_2 )=〈𝑓_1 (𝑥_1,𝑥_2 ), 𝑓_2 (𝑥_1,𝑥_2 )〉</a:t>
                </a:r>
                <a:endParaRPr lang="en-US" b="0" dirty="0" smtClean="0"/>
              </a:p>
              <a:p>
                <a:endParaRPr lang="en-US" b="1" dirty="0" smtClean="0"/>
              </a:p>
              <a:p>
                <a:r>
                  <a:rPr lang="en-US" dirty="0" smtClean="0"/>
                  <a:t>We also use </a:t>
                </a:r>
                <a:r>
                  <a:rPr lang="en-US" dirty="0" smtClean="0">
                    <a:solidFill>
                      <a:srgbClr val="0070C0"/>
                    </a:solidFill>
                    <a:latin typeface="Consolas" panose="020B0609020204030204" pitchFamily="49" charset="0"/>
                  </a:rPr>
                  <a:t>contour </a:t>
                </a:r>
                <a:r>
                  <a:rPr lang="en-US" dirty="0"/>
                  <a:t>to plot the </a:t>
                </a:r>
                <a:endParaRPr lang="en-US" dirty="0" smtClean="0"/>
              </a:p>
              <a:p>
                <a:r>
                  <a:rPr lang="en-US" dirty="0" smtClean="0"/>
                  <a:t>level sets (contours):</a:t>
                </a:r>
              </a:p>
              <a:p>
                <a:pPr/>
                <a:r>
                  <a:rPr lang="en-US" i="0">
                    <a:solidFill>
                      <a:srgbClr val="0000FF"/>
                    </a:solidFill>
                    <a:latin typeface="Cambria Math" panose="02040503050406030204" pitchFamily="18" charset="0"/>
                  </a:rPr>
                  <a:t>𝑓</a:t>
                </a:r>
                <a:r>
                  <a:rPr lang="en-US" i="0" smtClean="0">
                    <a:solidFill>
                      <a:srgbClr val="0000FF"/>
                    </a:solidFill>
                    <a:latin typeface="Cambria Math" panose="02040503050406030204" pitchFamily="18" charset="0"/>
                  </a:rPr>
                  <a:t>_</a:t>
                </a:r>
                <a:r>
                  <a:rPr lang="en-US" i="0">
                    <a:solidFill>
                      <a:srgbClr val="0000FF"/>
                    </a:solidFill>
                    <a:latin typeface="Cambria Math" panose="02040503050406030204" pitchFamily="18" charset="0"/>
                  </a:rPr>
                  <a:t>1 (𝑥_1,𝑥_2 )</a:t>
                </a:r>
                <a:r>
                  <a:rPr lang="en-US" b="0" i="0" smtClean="0">
                    <a:solidFill>
                      <a:srgbClr val="0000FF"/>
                    </a:solidFill>
                    <a:latin typeface="Cambria Math" panose="02040503050406030204" pitchFamily="18" charset="0"/>
                  </a:rPr>
                  <a:t>=0</a:t>
                </a:r>
                <a:endParaRPr lang="en-US" i="1" dirty="0" smtClean="0">
                  <a:solidFill>
                    <a:srgbClr val="0000FF"/>
                  </a:solidFill>
                  <a:latin typeface="Cambria Math" panose="02040503050406030204" pitchFamily="18" charset="0"/>
                </a:endParaRPr>
              </a:p>
              <a:p>
                <a:pPr/>
                <a:r>
                  <a:rPr lang="en-US" i="0">
                    <a:solidFill>
                      <a:srgbClr val="FF0000"/>
                    </a:solidFill>
                    <a:latin typeface="Cambria Math" panose="02040503050406030204" pitchFamily="18" charset="0"/>
                  </a:rPr>
                  <a:t>𝑓</a:t>
                </a:r>
                <a:r>
                  <a:rPr lang="en-US" i="0" smtClean="0">
                    <a:solidFill>
                      <a:srgbClr val="FF0000"/>
                    </a:solidFill>
                    <a:latin typeface="Cambria Math" panose="02040503050406030204" pitchFamily="18" charset="0"/>
                  </a:rPr>
                  <a:t>_</a:t>
                </a:r>
                <a:r>
                  <a:rPr lang="en-US" i="0">
                    <a:solidFill>
                      <a:srgbClr val="FF0000"/>
                    </a:solidFill>
                    <a:latin typeface="Cambria Math" panose="02040503050406030204" pitchFamily="18" charset="0"/>
                  </a:rPr>
                  <a:t>2 (𝑥_1,𝑥_2 )</a:t>
                </a:r>
                <a:r>
                  <a:rPr lang="en-US" b="0" i="0" smtClean="0">
                    <a:solidFill>
                      <a:srgbClr val="FF0000"/>
                    </a:solidFill>
                    <a:latin typeface="Cambria Math" panose="02040503050406030204" pitchFamily="18" charset="0"/>
                  </a:rPr>
                  <a:t>=0</a:t>
                </a:r>
                <a:endParaRPr lang="en-US" dirty="0" smtClean="0">
                  <a:solidFill>
                    <a:srgbClr val="FF0000"/>
                  </a:solidFill>
                </a:endParaRPr>
              </a:p>
              <a:p>
                <a:endParaRPr lang="en-US" baseline="0" dirty="0" smtClean="0"/>
              </a:p>
            </p:txBody>
          </p:sp>
        </mc:Fallback>
      </mc:AlternateContent>
      <p:sp>
        <p:nvSpPr>
          <p:cNvPr id="4" name="Slide Number Placeholder 3"/>
          <p:cNvSpPr>
            <a:spLocks noGrp="1"/>
          </p:cNvSpPr>
          <p:nvPr>
            <p:ph type="sldNum" sz="quarter" idx="10"/>
          </p:nvPr>
        </p:nvSpPr>
        <p:spPr/>
        <p:txBody>
          <a:bodyPr/>
          <a:lstStyle/>
          <a:p>
            <a:fld id="{A776572E-84CF-4A1E-A805-2F38D9E256E1}" type="slidenum">
              <a:rPr lang="en-US" smtClean="0"/>
              <a:t>12</a:t>
            </a:fld>
            <a:endParaRPr lang="en-US"/>
          </a:p>
        </p:txBody>
      </p:sp>
    </p:spTree>
    <p:extLst>
      <p:ext uri="{BB962C8B-B14F-4D97-AF65-F5344CB8AC3E}">
        <p14:creationId xmlns:p14="http://schemas.microsoft.com/office/powerpoint/2010/main" val="35329882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A776572E-84CF-4A1E-A805-2F38D9E256E1}" type="slidenum">
              <a:rPr lang="en-US" smtClean="0"/>
              <a:t>13</a:t>
            </a:fld>
            <a:endParaRPr lang="en-US"/>
          </a:p>
        </p:txBody>
      </p:sp>
    </p:spTree>
    <p:extLst>
      <p:ext uri="{BB962C8B-B14F-4D97-AF65-F5344CB8AC3E}">
        <p14:creationId xmlns:p14="http://schemas.microsoft.com/office/powerpoint/2010/main" val="37445832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76572E-84CF-4A1E-A805-2F38D9E256E1}" type="slidenum">
              <a:rPr lang="en-US" smtClean="0"/>
              <a:t>14</a:t>
            </a:fld>
            <a:endParaRPr lang="en-US"/>
          </a:p>
        </p:txBody>
      </p:sp>
    </p:spTree>
    <p:extLst>
      <p:ext uri="{BB962C8B-B14F-4D97-AF65-F5344CB8AC3E}">
        <p14:creationId xmlns:p14="http://schemas.microsoft.com/office/powerpoint/2010/main" val="32555084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76572E-84CF-4A1E-A805-2F38D9E256E1}" type="slidenum">
              <a:rPr lang="en-US" smtClean="0"/>
              <a:t>3</a:t>
            </a:fld>
            <a:endParaRPr lang="en-US"/>
          </a:p>
        </p:txBody>
      </p:sp>
    </p:spTree>
    <p:extLst>
      <p:ext uri="{BB962C8B-B14F-4D97-AF65-F5344CB8AC3E}">
        <p14:creationId xmlns:p14="http://schemas.microsoft.com/office/powerpoint/2010/main" val="20280242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76572E-84CF-4A1E-A805-2F38D9E256E1}" type="slidenum">
              <a:rPr lang="en-US" smtClean="0"/>
              <a:t>4</a:t>
            </a:fld>
            <a:endParaRPr lang="en-US"/>
          </a:p>
        </p:txBody>
      </p:sp>
    </p:spTree>
    <p:extLst>
      <p:ext uri="{BB962C8B-B14F-4D97-AF65-F5344CB8AC3E}">
        <p14:creationId xmlns:p14="http://schemas.microsoft.com/office/powerpoint/2010/main" val="21663653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76572E-84CF-4A1E-A805-2F38D9E256E1}" type="slidenum">
              <a:rPr lang="en-US" smtClean="0"/>
              <a:t>5</a:t>
            </a:fld>
            <a:endParaRPr lang="en-US"/>
          </a:p>
        </p:txBody>
      </p:sp>
    </p:spTree>
    <p:extLst>
      <p:ext uri="{BB962C8B-B14F-4D97-AF65-F5344CB8AC3E}">
        <p14:creationId xmlns:p14="http://schemas.microsoft.com/office/powerpoint/2010/main" val="32160794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76572E-84CF-4A1E-A805-2F38D9E256E1}" type="slidenum">
              <a:rPr lang="en-US" smtClean="0"/>
              <a:t>6</a:t>
            </a:fld>
            <a:endParaRPr lang="en-US"/>
          </a:p>
        </p:txBody>
      </p:sp>
    </p:spTree>
    <p:extLst>
      <p:ext uri="{BB962C8B-B14F-4D97-AF65-F5344CB8AC3E}">
        <p14:creationId xmlns:p14="http://schemas.microsoft.com/office/powerpoint/2010/main" val="13184421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76572E-84CF-4A1E-A805-2F38D9E256E1}" type="slidenum">
              <a:rPr lang="en-US" smtClean="0"/>
              <a:t>7</a:t>
            </a:fld>
            <a:endParaRPr lang="en-US"/>
          </a:p>
        </p:txBody>
      </p:sp>
    </p:spTree>
    <p:extLst>
      <p:ext uri="{BB962C8B-B14F-4D97-AF65-F5344CB8AC3E}">
        <p14:creationId xmlns:p14="http://schemas.microsoft.com/office/powerpoint/2010/main" val="2091237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The </a:t>
                </a:r>
                <a:r>
                  <a:rPr lang="en-US" dirty="0">
                    <a:solidFill>
                      <a:srgbClr val="0070C0"/>
                    </a:solidFill>
                    <a:latin typeface="Consolas" panose="020B0609020204030204" pitchFamily="49" charset="0"/>
                  </a:rPr>
                  <a:t>quiver</a:t>
                </a:r>
                <a:r>
                  <a:rPr lang="en-US" dirty="0"/>
                  <a:t> function in </a:t>
                </a:r>
                <a:r>
                  <a:rPr lang="en-US" dirty="0" err="1">
                    <a:solidFill>
                      <a:srgbClr val="0070C0"/>
                    </a:solidFill>
                    <a:latin typeface="Consolas" panose="020B0609020204030204" pitchFamily="49" charset="0"/>
                  </a:rPr>
                  <a:t>matlibplot</a:t>
                </a:r>
                <a:r>
                  <a:rPr lang="en-US" dirty="0"/>
                  <a:t> to plot the vector field:</a:t>
                </a:r>
              </a:p>
              <a:p>
                <a:pPr/>
                <a14:m>
                  <m:oMathPara xmlns:m="http://schemas.openxmlformats.org/officeDocument/2006/math">
                    <m:oMathParaPr>
                      <m:jc m:val="centerGroup"/>
                    </m:oMathParaPr>
                    <m:oMath xmlns:m="http://schemas.openxmlformats.org/officeDocument/2006/math">
                      <m:r>
                        <a:rPr lang="en-US" b="1" i="0" smtClean="0">
                          <a:latin typeface="Cambria Math" panose="02040503050406030204" pitchFamily="18" charset="0"/>
                        </a:rPr>
                        <m:t>𝐅</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1</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e>
                          </m:d>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2</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e>
                          </m:d>
                        </m:e>
                      </m:d>
                    </m:oMath>
                  </m:oMathPara>
                </a14:m>
                <a:endParaRPr lang="en-US" b="0" dirty="0"/>
              </a:p>
              <a:p>
                <a:endParaRPr lang="en-US" b="1" dirty="0"/>
              </a:p>
              <a:p>
                <a:r>
                  <a:rPr lang="en-US" dirty="0"/>
                  <a:t>We also use </a:t>
                </a:r>
                <a:r>
                  <a:rPr lang="en-US" dirty="0">
                    <a:solidFill>
                      <a:srgbClr val="0070C0"/>
                    </a:solidFill>
                    <a:latin typeface="Consolas" panose="020B0609020204030204" pitchFamily="49" charset="0"/>
                  </a:rPr>
                  <a:t>contour </a:t>
                </a:r>
                <a:r>
                  <a:rPr lang="en-US" dirty="0"/>
                  <a:t>to plot the </a:t>
                </a:r>
              </a:p>
              <a:p>
                <a:r>
                  <a:rPr lang="en-US" dirty="0"/>
                  <a:t>level sets (contours):</a:t>
                </a:r>
              </a:p>
              <a:p>
                <a:pPr/>
                <a14:m>
                  <m:oMathPara xmlns:m="http://schemas.openxmlformats.org/officeDocument/2006/math">
                    <m:oMathParaPr>
                      <m:jc m:val="centerGroup"/>
                    </m:oMathParaPr>
                    <m:oMath xmlns:m="http://schemas.openxmlformats.org/officeDocument/2006/math">
                      <m:sSub>
                        <m:sSubPr>
                          <m:ctrlPr>
                            <a:rPr lang="en-US" i="1" smtClean="0">
                              <a:solidFill>
                                <a:srgbClr val="0000FF"/>
                              </a:solidFill>
                              <a:latin typeface="Cambria Math" panose="02040503050406030204" pitchFamily="18" charset="0"/>
                            </a:rPr>
                          </m:ctrlPr>
                        </m:sSubPr>
                        <m:e>
                          <m:r>
                            <a:rPr lang="en-US" i="1">
                              <a:solidFill>
                                <a:srgbClr val="0000FF"/>
                              </a:solidFill>
                              <a:latin typeface="Cambria Math" panose="02040503050406030204" pitchFamily="18" charset="0"/>
                            </a:rPr>
                            <m:t>𝑓</m:t>
                          </m:r>
                        </m:e>
                        <m:sub>
                          <m:r>
                            <a:rPr lang="en-US" i="1">
                              <a:solidFill>
                                <a:srgbClr val="0000FF"/>
                              </a:solidFill>
                              <a:latin typeface="Cambria Math" panose="02040503050406030204" pitchFamily="18" charset="0"/>
                            </a:rPr>
                            <m:t>1</m:t>
                          </m:r>
                        </m:sub>
                      </m:sSub>
                      <m:d>
                        <m:dPr>
                          <m:ctrlPr>
                            <a:rPr lang="en-US" i="1">
                              <a:solidFill>
                                <a:srgbClr val="0000FF"/>
                              </a:solidFill>
                              <a:latin typeface="Cambria Math" panose="02040503050406030204" pitchFamily="18" charset="0"/>
                            </a:rPr>
                          </m:ctrlPr>
                        </m:dPr>
                        <m:e>
                          <m:sSub>
                            <m:sSubPr>
                              <m:ctrlPr>
                                <a:rPr lang="en-US" i="1">
                                  <a:solidFill>
                                    <a:srgbClr val="0000FF"/>
                                  </a:solidFill>
                                  <a:latin typeface="Cambria Math" panose="02040503050406030204" pitchFamily="18" charset="0"/>
                                </a:rPr>
                              </m:ctrlPr>
                            </m:sSubPr>
                            <m:e>
                              <m:r>
                                <a:rPr lang="en-US" i="1">
                                  <a:solidFill>
                                    <a:srgbClr val="0000FF"/>
                                  </a:solidFill>
                                  <a:latin typeface="Cambria Math" panose="02040503050406030204" pitchFamily="18" charset="0"/>
                                </a:rPr>
                                <m:t>𝑥</m:t>
                              </m:r>
                            </m:e>
                            <m:sub>
                              <m:r>
                                <a:rPr lang="en-US" i="1">
                                  <a:solidFill>
                                    <a:srgbClr val="0000FF"/>
                                  </a:solidFill>
                                  <a:latin typeface="Cambria Math" panose="02040503050406030204" pitchFamily="18" charset="0"/>
                                </a:rPr>
                                <m:t>1</m:t>
                              </m:r>
                            </m:sub>
                          </m:sSub>
                          <m:r>
                            <a:rPr lang="en-US" i="1">
                              <a:solidFill>
                                <a:srgbClr val="0000FF"/>
                              </a:solidFill>
                              <a:latin typeface="Cambria Math" panose="02040503050406030204" pitchFamily="18" charset="0"/>
                            </a:rPr>
                            <m:t>,</m:t>
                          </m:r>
                          <m:sSub>
                            <m:sSubPr>
                              <m:ctrlPr>
                                <a:rPr lang="en-US" i="1">
                                  <a:solidFill>
                                    <a:srgbClr val="0000FF"/>
                                  </a:solidFill>
                                  <a:latin typeface="Cambria Math" panose="02040503050406030204" pitchFamily="18" charset="0"/>
                                </a:rPr>
                              </m:ctrlPr>
                            </m:sSubPr>
                            <m:e>
                              <m:r>
                                <a:rPr lang="en-US" i="1">
                                  <a:solidFill>
                                    <a:srgbClr val="0000FF"/>
                                  </a:solidFill>
                                  <a:latin typeface="Cambria Math" panose="02040503050406030204" pitchFamily="18" charset="0"/>
                                </a:rPr>
                                <m:t>𝑥</m:t>
                              </m:r>
                            </m:e>
                            <m:sub>
                              <m:r>
                                <a:rPr lang="en-US" i="1">
                                  <a:solidFill>
                                    <a:srgbClr val="0000FF"/>
                                  </a:solidFill>
                                  <a:latin typeface="Cambria Math" panose="02040503050406030204" pitchFamily="18" charset="0"/>
                                </a:rPr>
                                <m:t>2</m:t>
                              </m:r>
                            </m:sub>
                          </m:sSub>
                        </m:e>
                      </m:d>
                      <m:r>
                        <a:rPr lang="en-US" b="0" i="1" smtClean="0">
                          <a:solidFill>
                            <a:srgbClr val="0000FF"/>
                          </a:solidFill>
                          <a:latin typeface="Cambria Math" panose="02040503050406030204" pitchFamily="18" charset="0"/>
                        </a:rPr>
                        <m:t>=0</m:t>
                      </m:r>
                    </m:oMath>
                  </m:oMathPara>
                </a14:m>
                <a:endParaRPr lang="en-US" i="1" dirty="0">
                  <a:solidFill>
                    <a:srgbClr val="0000FF"/>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i="1" smtClean="0">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rPr>
                            <m:t>𝑓</m:t>
                          </m:r>
                        </m:e>
                        <m:sub>
                          <m:r>
                            <a:rPr lang="en-US" i="1">
                              <a:solidFill>
                                <a:srgbClr val="FF0000"/>
                              </a:solidFill>
                              <a:latin typeface="Cambria Math" panose="02040503050406030204" pitchFamily="18" charset="0"/>
                            </a:rPr>
                            <m:t>2</m:t>
                          </m:r>
                        </m:sub>
                      </m:sSub>
                      <m:d>
                        <m:dPr>
                          <m:ctrlPr>
                            <a:rPr lang="en-US" i="1">
                              <a:solidFill>
                                <a:srgbClr val="FF0000"/>
                              </a:solidFill>
                              <a:latin typeface="Cambria Math" panose="02040503050406030204" pitchFamily="18" charset="0"/>
                            </a:rPr>
                          </m:ctrlPr>
                        </m:dPr>
                        <m:e>
                          <m:sSub>
                            <m:sSubPr>
                              <m:ctrlPr>
                                <a:rPr lang="en-US" i="1">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rPr>
                                <m:t>𝑥</m:t>
                              </m:r>
                            </m:e>
                            <m:sub>
                              <m:r>
                                <a:rPr lang="en-US" i="1">
                                  <a:solidFill>
                                    <a:srgbClr val="FF0000"/>
                                  </a:solidFill>
                                  <a:latin typeface="Cambria Math" panose="02040503050406030204" pitchFamily="18" charset="0"/>
                                </a:rPr>
                                <m:t>1</m:t>
                              </m:r>
                            </m:sub>
                          </m:sSub>
                          <m:r>
                            <a:rPr lang="en-US" i="1">
                              <a:solidFill>
                                <a:srgbClr val="FF0000"/>
                              </a:solidFill>
                              <a:latin typeface="Cambria Math" panose="02040503050406030204" pitchFamily="18" charset="0"/>
                            </a:rPr>
                            <m:t>,</m:t>
                          </m:r>
                          <m:sSub>
                            <m:sSubPr>
                              <m:ctrlPr>
                                <a:rPr lang="en-US" i="1">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rPr>
                                <m:t>𝑥</m:t>
                              </m:r>
                            </m:e>
                            <m:sub>
                              <m:r>
                                <a:rPr lang="en-US" i="1">
                                  <a:solidFill>
                                    <a:srgbClr val="FF0000"/>
                                  </a:solidFill>
                                  <a:latin typeface="Cambria Math" panose="02040503050406030204" pitchFamily="18" charset="0"/>
                                </a:rPr>
                                <m:t>2</m:t>
                              </m:r>
                            </m:sub>
                          </m:sSub>
                        </m:e>
                      </m:d>
                      <m:r>
                        <a:rPr lang="en-US" b="0" i="1" smtClean="0">
                          <a:solidFill>
                            <a:srgbClr val="FF0000"/>
                          </a:solidFill>
                          <a:latin typeface="Cambria Math" panose="02040503050406030204" pitchFamily="18" charset="0"/>
                        </a:rPr>
                        <m:t>=0</m:t>
                      </m:r>
                    </m:oMath>
                  </m:oMathPara>
                </a14:m>
                <a:endParaRPr lang="en-US" dirty="0">
                  <a:solidFill>
                    <a:srgbClr val="FF0000"/>
                  </a:solidFill>
                </a:endParaRPr>
              </a:p>
              <a:p>
                <a:endParaRPr lang="en-US" baseline="0" dirty="0"/>
              </a:p>
            </p:txBody>
          </p:sp>
        </mc:Choice>
        <mc:Fallback xmlns="">
          <p:sp>
            <p:nvSpPr>
              <p:cNvPr id="3" name="Notes Placeholder 2"/>
              <p:cNvSpPr>
                <a:spLocks noGrp="1"/>
              </p:cNvSpPr>
              <p:nvPr>
                <p:ph type="body" idx="1"/>
              </p:nvPr>
            </p:nvSpPr>
            <p:spPr/>
            <p:txBody>
              <a:bodyPr/>
              <a:lstStyle/>
              <a:p>
                <a:r>
                  <a:rPr lang="en-US" dirty="0" smtClean="0"/>
                  <a:t>The </a:t>
                </a:r>
                <a:r>
                  <a:rPr lang="en-US" dirty="0" smtClean="0">
                    <a:solidFill>
                      <a:srgbClr val="0070C0"/>
                    </a:solidFill>
                    <a:latin typeface="Consolas" panose="020B0609020204030204" pitchFamily="49" charset="0"/>
                  </a:rPr>
                  <a:t>quiver</a:t>
                </a:r>
                <a:r>
                  <a:rPr lang="en-US" dirty="0" smtClean="0"/>
                  <a:t> function in </a:t>
                </a:r>
                <a:r>
                  <a:rPr lang="en-US" dirty="0" err="1" smtClean="0">
                    <a:solidFill>
                      <a:srgbClr val="0070C0"/>
                    </a:solidFill>
                    <a:latin typeface="Consolas" panose="020B0609020204030204" pitchFamily="49" charset="0"/>
                  </a:rPr>
                  <a:t>matlibplot</a:t>
                </a:r>
                <a:r>
                  <a:rPr lang="en-US" dirty="0" smtClean="0"/>
                  <a:t> to plot the vector field:</a:t>
                </a:r>
              </a:p>
              <a:p>
                <a:pPr/>
                <a:r>
                  <a:rPr lang="en-US" b="1" i="0" smtClean="0">
                    <a:latin typeface="Cambria Math" panose="02040503050406030204" pitchFamily="18" charset="0"/>
                  </a:rPr>
                  <a:t>𝐅</a:t>
                </a:r>
                <a:r>
                  <a:rPr lang="en-US" b="0" i="0" smtClean="0">
                    <a:latin typeface="Cambria Math" panose="02040503050406030204" pitchFamily="18" charset="0"/>
                  </a:rPr>
                  <a:t>(𝑥_1,𝑥_2 )=〈𝑓_1 (𝑥_1,𝑥_2 ), 𝑓_2 (𝑥_1,𝑥_2 )〉</a:t>
                </a:r>
                <a:endParaRPr lang="en-US" b="0" dirty="0" smtClean="0"/>
              </a:p>
              <a:p>
                <a:endParaRPr lang="en-US" b="1" dirty="0" smtClean="0"/>
              </a:p>
              <a:p>
                <a:r>
                  <a:rPr lang="en-US" dirty="0" smtClean="0"/>
                  <a:t>We also use </a:t>
                </a:r>
                <a:r>
                  <a:rPr lang="en-US" dirty="0" smtClean="0">
                    <a:solidFill>
                      <a:srgbClr val="0070C0"/>
                    </a:solidFill>
                    <a:latin typeface="Consolas" panose="020B0609020204030204" pitchFamily="49" charset="0"/>
                  </a:rPr>
                  <a:t>contour </a:t>
                </a:r>
                <a:r>
                  <a:rPr lang="en-US" dirty="0"/>
                  <a:t>to plot the </a:t>
                </a:r>
                <a:endParaRPr lang="en-US" dirty="0" smtClean="0"/>
              </a:p>
              <a:p>
                <a:r>
                  <a:rPr lang="en-US" dirty="0" smtClean="0"/>
                  <a:t>level sets (contours):</a:t>
                </a:r>
              </a:p>
              <a:p>
                <a:pPr/>
                <a:r>
                  <a:rPr lang="en-US" i="0">
                    <a:solidFill>
                      <a:srgbClr val="0000FF"/>
                    </a:solidFill>
                    <a:latin typeface="Cambria Math" panose="02040503050406030204" pitchFamily="18" charset="0"/>
                  </a:rPr>
                  <a:t>𝑓</a:t>
                </a:r>
                <a:r>
                  <a:rPr lang="en-US" i="0" smtClean="0">
                    <a:solidFill>
                      <a:srgbClr val="0000FF"/>
                    </a:solidFill>
                    <a:latin typeface="Cambria Math" panose="02040503050406030204" pitchFamily="18" charset="0"/>
                  </a:rPr>
                  <a:t>_</a:t>
                </a:r>
                <a:r>
                  <a:rPr lang="en-US" i="0">
                    <a:solidFill>
                      <a:srgbClr val="0000FF"/>
                    </a:solidFill>
                    <a:latin typeface="Cambria Math" panose="02040503050406030204" pitchFamily="18" charset="0"/>
                  </a:rPr>
                  <a:t>1 (𝑥_1,𝑥_2 )</a:t>
                </a:r>
                <a:r>
                  <a:rPr lang="en-US" b="0" i="0" smtClean="0">
                    <a:solidFill>
                      <a:srgbClr val="0000FF"/>
                    </a:solidFill>
                    <a:latin typeface="Cambria Math" panose="02040503050406030204" pitchFamily="18" charset="0"/>
                  </a:rPr>
                  <a:t>=0</a:t>
                </a:r>
                <a:endParaRPr lang="en-US" i="1" dirty="0" smtClean="0">
                  <a:solidFill>
                    <a:srgbClr val="0000FF"/>
                  </a:solidFill>
                  <a:latin typeface="Cambria Math" panose="02040503050406030204" pitchFamily="18" charset="0"/>
                </a:endParaRPr>
              </a:p>
              <a:p>
                <a:pPr/>
                <a:r>
                  <a:rPr lang="en-US" i="0">
                    <a:solidFill>
                      <a:srgbClr val="FF0000"/>
                    </a:solidFill>
                    <a:latin typeface="Cambria Math" panose="02040503050406030204" pitchFamily="18" charset="0"/>
                  </a:rPr>
                  <a:t>𝑓</a:t>
                </a:r>
                <a:r>
                  <a:rPr lang="en-US" i="0" smtClean="0">
                    <a:solidFill>
                      <a:srgbClr val="FF0000"/>
                    </a:solidFill>
                    <a:latin typeface="Cambria Math" panose="02040503050406030204" pitchFamily="18" charset="0"/>
                  </a:rPr>
                  <a:t>_</a:t>
                </a:r>
                <a:r>
                  <a:rPr lang="en-US" i="0">
                    <a:solidFill>
                      <a:srgbClr val="FF0000"/>
                    </a:solidFill>
                    <a:latin typeface="Cambria Math" panose="02040503050406030204" pitchFamily="18" charset="0"/>
                  </a:rPr>
                  <a:t>2 (𝑥_1,𝑥_2 )</a:t>
                </a:r>
                <a:r>
                  <a:rPr lang="en-US" b="0" i="0" smtClean="0">
                    <a:solidFill>
                      <a:srgbClr val="FF0000"/>
                    </a:solidFill>
                    <a:latin typeface="Cambria Math" panose="02040503050406030204" pitchFamily="18" charset="0"/>
                  </a:rPr>
                  <a:t>=0</a:t>
                </a:r>
                <a:endParaRPr lang="en-US" dirty="0" smtClean="0">
                  <a:solidFill>
                    <a:srgbClr val="FF0000"/>
                  </a:solidFill>
                </a:endParaRPr>
              </a:p>
              <a:p>
                <a:endParaRPr lang="en-US" baseline="0" dirty="0" smtClean="0"/>
              </a:p>
            </p:txBody>
          </p:sp>
        </mc:Fallback>
      </mc:AlternateContent>
      <p:sp>
        <p:nvSpPr>
          <p:cNvPr id="4" name="Slide Number Placeholder 3"/>
          <p:cNvSpPr>
            <a:spLocks noGrp="1"/>
          </p:cNvSpPr>
          <p:nvPr>
            <p:ph type="sldNum" sz="quarter" idx="10"/>
          </p:nvPr>
        </p:nvSpPr>
        <p:spPr/>
        <p:txBody>
          <a:bodyPr/>
          <a:lstStyle/>
          <a:p>
            <a:fld id="{A776572E-84CF-4A1E-A805-2F38D9E256E1}" type="slidenum">
              <a:rPr lang="en-US" smtClean="0"/>
              <a:t>8</a:t>
            </a:fld>
            <a:endParaRPr lang="en-US"/>
          </a:p>
        </p:txBody>
      </p:sp>
    </p:spTree>
    <p:extLst>
      <p:ext uri="{BB962C8B-B14F-4D97-AF65-F5344CB8AC3E}">
        <p14:creationId xmlns:p14="http://schemas.microsoft.com/office/powerpoint/2010/main" val="19226104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Vertical blue line - </a:t>
            </a:r>
          </a:p>
          <a:p>
            <a:endParaRPr lang="en-US" baseline="0" dirty="0"/>
          </a:p>
          <a:p>
            <a:r>
              <a:rPr lang="en-US" baseline="0" dirty="0"/>
              <a:t>See python file section1-1pig.py</a:t>
            </a:r>
            <a:endParaRPr lang="en-US" dirty="0"/>
          </a:p>
        </p:txBody>
      </p:sp>
      <p:sp>
        <p:nvSpPr>
          <p:cNvPr id="4" name="Slide Number Placeholder 3"/>
          <p:cNvSpPr>
            <a:spLocks noGrp="1"/>
          </p:cNvSpPr>
          <p:nvPr>
            <p:ph type="sldNum" sz="quarter" idx="10"/>
          </p:nvPr>
        </p:nvSpPr>
        <p:spPr/>
        <p:txBody>
          <a:bodyPr/>
          <a:lstStyle/>
          <a:p>
            <a:fld id="{A776572E-84CF-4A1E-A805-2F38D9E256E1}" type="slidenum">
              <a:rPr lang="en-US" smtClean="0"/>
              <a:t>9</a:t>
            </a:fld>
            <a:endParaRPr lang="en-US"/>
          </a:p>
        </p:txBody>
      </p:sp>
    </p:spTree>
    <p:extLst>
      <p:ext uri="{BB962C8B-B14F-4D97-AF65-F5344CB8AC3E}">
        <p14:creationId xmlns:p14="http://schemas.microsoft.com/office/powerpoint/2010/main" val="10687231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Vertical blue line - </a:t>
            </a:r>
          </a:p>
          <a:p>
            <a:endParaRPr lang="en-US" baseline="0" dirty="0"/>
          </a:p>
          <a:p>
            <a:r>
              <a:rPr lang="en-US" baseline="0" dirty="0"/>
              <a:t>See python file section1-1pig.py</a:t>
            </a:r>
            <a:endParaRPr lang="en-US" dirty="0"/>
          </a:p>
        </p:txBody>
      </p:sp>
      <p:sp>
        <p:nvSpPr>
          <p:cNvPr id="4" name="Slide Number Placeholder 3"/>
          <p:cNvSpPr>
            <a:spLocks noGrp="1"/>
          </p:cNvSpPr>
          <p:nvPr>
            <p:ph type="sldNum" sz="quarter" idx="10"/>
          </p:nvPr>
        </p:nvSpPr>
        <p:spPr/>
        <p:txBody>
          <a:bodyPr/>
          <a:lstStyle/>
          <a:p>
            <a:fld id="{A776572E-84CF-4A1E-A805-2F38D9E256E1}" type="slidenum">
              <a:rPr lang="en-US" smtClean="0"/>
              <a:t>10</a:t>
            </a:fld>
            <a:endParaRPr lang="en-US"/>
          </a:p>
        </p:txBody>
      </p:sp>
    </p:spTree>
    <p:extLst>
      <p:ext uri="{BB962C8B-B14F-4D97-AF65-F5344CB8AC3E}">
        <p14:creationId xmlns:p14="http://schemas.microsoft.com/office/powerpoint/2010/main" val="34379840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C7176B10-CDEB-4344-80DB-0E6AEFF25657}" type="datetimeFigureOut">
              <a:rPr lang="en-US" smtClean="0"/>
              <a:t>3/8/2019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C2E7CF-BCE9-E548-9922-D852CE0DAF5A}" type="slidenum">
              <a:rPr lang="en-US" smtClean="0"/>
              <a:t>‹#›</a:t>
            </a:fld>
            <a:endParaRPr lang="en-US"/>
          </a:p>
        </p:txBody>
      </p:sp>
    </p:spTree>
    <p:extLst>
      <p:ext uri="{BB962C8B-B14F-4D97-AF65-F5344CB8AC3E}">
        <p14:creationId xmlns:p14="http://schemas.microsoft.com/office/powerpoint/2010/main" val="7268688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176B10-CDEB-4344-80DB-0E6AEFF25657}" type="datetimeFigureOut">
              <a:rPr lang="en-US" smtClean="0"/>
              <a:t>3/8/2019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C2E7CF-BCE9-E548-9922-D852CE0DAF5A}" type="slidenum">
              <a:rPr lang="en-US" smtClean="0"/>
              <a:t>‹#›</a:t>
            </a:fld>
            <a:endParaRPr lang="en-US"/>
          </a:p>
        </p:txBody>
      </p:sp>
    </p:spTree>
    <p:extLst>
      <p:ext uri="{BB962C8B-B14F-4D97-AF65-F5344CB8AC3E}">
        <p14:creationId xmlns:p14="http://schemas.microsoft.com/office/powerpoint/2010/main" val="27719527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176B10-CDEB-4344-80DB-0E6AEFF25657}" type="datetimeFigureOut">
              <a:rPr lang="en-US" smtClean="0"/>
              <a:t>3/8/2019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C2E7CF-BCE9-E548-9922-D852CE0DAF5A}" type="slidenum">
              <a:rPr lang="en-US" smtClean="0"/>
              <a:t>‹#›</a:t>
            </a:fld>
            <a:endParaRPr lang="en-US"/>
          </a:p>
        </p:txBody>
      </p:sp>
    </p:spTree>
    <p:extLst>
      <p:ext uri="{BB962C8B-B14F-4D97-AF65-F5344CB8AC3E}">
        <p14:creationId xmlns:p14="http://schemas.microsoft.com/office/powerpoint/2010/main" val="17299783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176B10-CDEB-4344-80DB-0E6AEFF25657}" type="datetimeFigureOut">
              <a:rPr lang="en-US" smtClean="0"/>
              <a:t>3/8/2019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C2E7CF-BCE9-E548-9922-D852CE0DAF5A}" type="slidenum">
              <a:rPr lang="en-US" smtClean="0"/>
              <a:t>‹#›</a:t>
            </a:fld>
            <a:endParaRPr lang="en-US"/>
          </a:p>
        </p:txBody>
      </p:sp>
    </p:spTree>
    <p:extLst>
      <p:ext uri="{BB962C8B-B14F-4D97-AF65-F5344CB8AC3E}">
        <p14:creationId xmlns:p14="http://schemas.microsoft.com/office/powerpoint/2010/main" val="26511556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176B10-CDEB-4344-80DB-0E6AEFF25657}" type="datetimeFigureOut">
              <a:rPr lang="en-US" smtClean="0"/>
              <a:t>3/8/2019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C2E7CF-BCE9-E548-9922-D852CE0DAF5A}" type="slidenum">
              <a:rPr lang="en-US" smtClean="0"/>
              <a:t>‹#›</a:t>
            </a:fld>
            <a:endParaRPr lang="en-US"/>
          </a:p>
        </p:txBody>
      </p:sp>
    </p:spTree>
    <p:extLst>
      <p:ext uri="{BB962C8B-B14F-4D97-AF65-F5344CB8AC3E}">
        <p14:creationId xmlns:p14="http://schemas.microsoft.com/office/powerpoint/2010/main" val="14229746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176B10-CDEB-4344-80DB-0E6AEFF25657}" type="datetimeFigureOut">
              <a:rPr lang="en-US" smtClean="0"/>
              <a:t>3/8/2019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C2E7CF-BCE9-E548-9922-D852CE0DAF5A}" type="slidenum">
              <a:rPr lang="en-US" smtClean="0"/>
              <a:t>‹#›</a:t>
            </a:fld>
            <a:endParaRPr lang="en-US"/>
          </a:p>
        </p:txBody>
      </p:sp>
    </p:spTree>
    <p:extLst>
      <p:ext uri="{BB962C8B-B14F-4D97-AF65-F5344CB8AC3E}">
        <p14:creationId xmlns:p14="http://schemas.microsoft.com/office/powerpoint/2010/main" val="10765261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176B10-CDEB-4344-80DB-0E6AEFF25657}" type="datetimeFigureOut">
              <a:rPr lang="en-US" smtClean="0"/>
              <a:t>3/8/2019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EC2E7CF-BCE9-E548-9922-D852CE0DAF5A}" type="slidenum">
              <a:rPr lang="en-US" smtClean="0"/>
              <a:t>‹#›</a:t>
            </a:fld>
            <a:endParaRPr lang="en-US"/>
          </a:p>
        </p:txBody>
      </p:sp>
    </p:spTree>
    <p:extLst>
      <p:ext uri="{BB962C8B-B14F-4D97-AF65-F5344CB8AC3E}">
        <p14:creationId xmlns:p14="http://schemas.microsoft.com/office/powerpoint/2010/main" val="34879713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176B10-CDEB-4344-80DB-0E6AEFF25657}" type="datetimeFigureOut">
              <a:rPr lang="en-US" smtClean="0"/>
              <a:t>3/8/2019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EC2E7CF-BCE9-E548-9922-D852CE0DAF5A}" type="slidenum">
              <a:rPr lang="en-US" smtClean="0"/>
              <a:t>‹#›</a:t>
            </a:fld>
            <a:endParaRPr lang="en-US"/>
          </a:p>
        </p:txBody>
      </p:sp>
    </p:spTree>
    <p:extLst>
      <p:ext uri="{BB962C8B-B14F-4D97-AF65-F5344CB8AC3E}">
        <p14:creationId xmlns:p14="http://schemas.microsoft.com/office/powerpoint/2010/main" val="41085170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176B10-CDEB-4344-80DB-0E6AEFF25657}" type="datetimeFigureOut">
              <a:rPr lang="en-US" smtClean="0"/>
              <a:t>3/8/2019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EC2E7CF-BCE9-E548-9922-D852CE0DAF5A}" type="slidenum">
              <a:rPr lang="en-US" smtClean="0"/>
              <a:t>‹#›</a:t>
            </a:fld>
            <a:endParaRPr lang="en-US"/>
          </a:p>
        </p:txBody>
      </p:sp>
    </p:spTree>
    <p:extLst>
      <p:ext uri="{BB962C8B-B14F-4D97-AF65-F5344CB8AC3E}">
        <p14:creationId xmlns:p14="http://schemas.microsoft.com/office/powerpoint/2010/main" val="42535690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7176B10-CDEB-4344-80DB-0E6AEFF25657}" type="datetimeFigureOut">
              <a:rPr lang="en-US" smtClean="0"/>
              <a:t>3/8/2019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C2E7CF-BCE9-E548-9922-D852CE0DAF5A}" type="slidenum">
              <a:rPr lang="en-US" smtClean="0"/>
              <a:t>‹#›</a:t>
            </a:fld>
            <a:endParaRPr lang="en-US"/>
          </a:p>
        </p:txBody>
      </p:sp>
    </p:spTree>
    <p:extLst>
      <p:ext uri="{BB962C8B-B14F-4D97-AF65-F5344CB8AC3E}">
        <p14:creationId xmlns:p14="http://schemas.microsoft.com/office/powerpoint/2010/main" val="5221815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7176B10-CDEB-4344-80DB-0E6AEFF25657}" type="datetimeFigureOut">
              <a:rPr lang="en-US" smtClean="0"/>
              <a:t>3/8/2019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C2E7CF-BCE9-E548-9922-D852CE0DAF5A}" type="slidenum">
              <a:rPr lang="en-US" smtClean="0"/>
              <a:t>‹#›</a:t>
            </a:fld>
            <a:endParaRPr lang="en-US"/>
          </a:p>
        </p:txBody>
      </p:sp>
    </p:spTree>
    <p:extLst>
      <p:ext uri="{BB962C8B-B14F-4D97-AF65-F5344CB8AC3E}">
        <p14:creationId xmlns:p14="http://schemas.microsoft.com/office/powerpoint/2010/main" val="6835424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176B10-CDEB-4344-80DB-0E6AEFF25657}" type="datetimeFigureOut">
              <a:rPr lang="en-US" smtClean="0"/>
              <a:t>3/8/2019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C2E7CF-BCE9-E548-9922-D852CE0DAF5A}" type="slidenum">
              <a:rPr lang="en-US" smtClean="0"/>
              <a:t>‹#›</a:t>
            </a:fld>
            <a:endParaRPr lang="en-US"/>
          </a:p>
        </p:txBody>
      </p:sp>
    </p:spTree>
    <p:extLst>
      <p:ext uri="{BB962C8B-B14F-4D97-AF65-F5344CB8AC3E}">
        <p14:creationId xmlns:p14="http://schemas.microsoft.com/office/powerpoint/2010/main" val="1050483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7"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7"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png"/></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9.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7"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solidFill>
                  <a:schemeClr val="bg1"/>
                </a:solidFill>
              </a:rPr>
              <a:t>Discrete Time Dynamical Systems</a:t>
            </a:r>
          </a:p>
        </p:txBody>
      </p:sp>
      <p:sp>
        <p:nvSpPr>
          <p:cNvPr id="3" name="Subtitle 2"/>
          <p:cNvSpPr>
            <a:spLocks noGrp="1"/>
          </p:cNvSpPr>
          <p:nvPr>
            <p:ph type="subTitle" idx="1"/>
          </p:nvPr>
        </p:nvSpPr>
        <p:spPr/>
        <p:txBody>
          <a:bodyPr/>
          <a:lstStyle/>
          <a:p>
            <a:r>
              <a:rPr lang="en-US" dirty="0"/>
              <a:t>MTH 564 – Mathematical Modeling</a:t>
            </a:r>
          </a:p>
        </p:txBody>
      </p:sp>
    </p:spTree>
    <p:extLst>
      <p:ext uri="{BB962C8B-B14F-4D97-AF65-F5344CB8AC3E}">
        <p14:creationId xmlns:p14="http://schemas.microsoft.com/office/powerpoint/2010/main" val="19534849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dirty="0">
                <a:solidFill>
                  <a:schemeClr val="bg1"/>
                </a:solidFill>
              </a:rPr>
              <a:t>Step 4: Graph Interpretation (C &gt;=1)</a:t>
            </a: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1" name="Picture 10"/>
          <p:cNvPicPr>
            <a:picLocks noChangeAspect="1"/>
          </p:cNvPicPr>
          <p:nvPr/>
        </p:nvPicPr>
        <p:blipFill>
          <a:blip r:embed="rId4"/>
          <a:stretch>
            <a:fillRect/>
          </a:stretch>
        </p:blipFill>
        <p:spPr>
          <a:xfrm>
            <a:off x="457199" y="1531938"/>
            <a:ext cx="3978289" cy="2778805"/>
          </a:xfrm>
          <a:prstGeom prst="rect">
            <a:avLst/>
          </a:prstGeom>
        </p:spPr>
      </p:pic>
      <p:pic>
        <p:nvPicPr>
          <p:cNvPr id="12" name="Picture 11"/>
          <p:cNvPicPr>
            <a:picLocks noChangeAspect="1"/>
          </p:cNvPicPr>
          <p:nvPr/>
        </p:nvPicPr>
        <p:blipFill>
          <a:blip r:embed="rId5"/>
          <a:stretch>
            <a:fillRect/>
          </a:stretch>
        </p:blipFill>
        <p:spPr>
          <a:xfrm>
            <a:off x="457199" y="4151126"/>
            <a:ext cx="3836361" cy="2706874"/>
          </a:xfrm>
          <a:prstGeom prst="rect">
            <a:avLst/>
          </a:prstGeom>
        </p:spPr>
      </p:pic>
      <p:pic>
        <p:nvPicPr>
          <p:cNvPr id="14" name="Picture 13"/>
          <p:cNvPicPr>
            <a:picLocks noChangeAspect="1"/>
          </p:cNvPicPr>
          <p:nvPr/>
        </p:nvPicPr>
        <p:blipFill>
          <a:blip r:embed="rId6"/>
          <a:stretch>
            <a:fillRect/>
          </a:stretch>
        </p:blipFill>
        <p:spPr>
          <a:xfrm>
            <a:off x="4571999" y="1603922"/>
            <a:ext cx="4079250" cy="2849326"/>
          </a:xfrm>
          <a:prstGeom prst="rect">
            <a:avLst/>
          </a:prstGeom>
        </p:spPr>
      </p:pic>
      <p:pic>
        <p:nvPicPr>
          <p:cNvPr id="15" name="Picture 14"/>
          <p:cNvPicPr>
            <a:picLocks noChangeAspect="1"/>
          </p:cNvPicPr>
          <p:nvPr/>
        </p:nvPicPr>
        <p:blipFill>
          <a:blip r:embed="rId7"/>
          <a:stretch>
            <a:fillRect/>
          </a:stretch>
        </p:blipFill>
        <p:spPr>
          <a:xfrm>
            <a:off x="4767863" y="4322404"/>
            <a:ext cx="3568615" cy="2556895"/>
          </a:xfrm>
          <a:prstGeom prst="rect">
            <a:avLst/>
          </a:prstGeom>
        </p:spPr>
      </p:pic>
    </p:spTree>
    <p:extLst>
      <p:ext uri="{BB962C8B-B14F-4D97-AF65-F5344CB8AC3E}">
        <p14:creationId xmlns:p14="http://schemas.microsoft.com/office/powerpoint/2010/main" val="14727834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dirty="0">
                <a:solidFill>
                  <a:schemeClr val="bg1"/>
                </a:solidFill>
              </a:rPr>
              <a:t>Step 4: Graph Interpretation (C &lt; 1)</a:t>
            </a: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4"/>
          <a:stretch>
            <a:fillRect/>
          </a:stretch>
        </p:blipFill>
        <p:spPr>
          <a:xfrm>
            <a:off x="307974" y="1531937"/>
            <a:ext cx="3876281" cy="2707553"/>
          </a:xfrm>
          <a:prstGeom prst="rect">
            <a:avLst/>
          </a:prstGeom>
        </p:spPr>
      </p:pic>
      <p:pic>
        <p:nvPicPr>
          <p:cNvPr id="4" name="Picture 3"/>
          <p:cNvPicPr>
            <a:picLocks noChangeAspect="1"/>
          </p:cNvPicPr>
          <p:nvPr/>
        </p:nvPicPr>
        <p:blipFill>
          <a:blip r:embed="rId5"/>
          <a:stretch>
            <a:fillRect/>
          </a:stretch>
        </p:blipFill>
        <p:spPr>
          <a:xfrm>
            <a:off x="307975" y="4117473"/>
            <a:ext cx="3741512" cy="2680774"/>
          </a:xfrm>
          <a:prstGeom prst="rect">
            <a:avLst/>
          </a:prstGeom>
        </p:spPr>
      </p:pic>
      <p:pic>
        <p:nvPicPr>
          <p:cNvPr id="5" name="Picture 4"/>
          <p:cNvPicPr>
            <a:picLocks noChangeAspect="1"/>
          </p:cNvPicPr>
          <p:nvPr/>
        </p:nvPicPr>
        <p:blipFill>
          <a:blip r:embed="rId6"/>
          <a:stretch>
            <a:fillRect/>
          </a:stretch>
        </p:blipFill>
        <p:spPr>
          <a:xfrm>
            <a:off x="4572000" y="1575678"/>
            <a:ext cx="3751034" cy="2620069"/>
          </a:xfrm>
          <a:prstGeom prst="rect">
            <a:avLst/>
          </a:prstGeom>
        </p:spPr>
      </p:pic>
      <p:pic>
        <p:nvPicPr>
          <p:cNvPr id="7" name="Picture 6"/>
          <p:cNvPicPr>
            <a:picLocks noChangeAspect="1"/>
          </p:cNvPicPr>
          <p:nvPr/>
        </p:nvPicPr>
        <p:blipFill>
          <a:blip r:embed="rId7"/>
          <a:stretch>
            <a:fillRect/>
          </a:stretch>
        </p:blipFill>
        <p:spPr>
          <a:xfrm>
            <a:off x="4526430" y="4107757"/>
            <a:ext cx="3842174" cy="2690490"/>
          </a:xfrm>
          <a:prstGeom prst="rect">
            <a:avLst/>
          </a:prstGeom>
        </p:spPr>
      </p:pic>
    </p:spTree>
    <p:extLst>
      <p:ext uri="{BB962C8B-B14F-4D97-AF65-F5344CB8AC3E}">
        <p14:creationId xmlns:p14="http://schemas.microsoft.com/office/powerpoint/2010/main" val="32635511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dirty="0">
                <a:solidFill>
                  <a:schemeClr val="bg1"/>
                </a:solidFill>
              </a:rPr>
              <a:t>Step 4: Solve the Problem</a:t>
            </a: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12" name="TextBox 11"/>
              <p:cNvSpPr txBox="1"/>
              <p:nvPr/>
            </p:nvSpPr>
            <p:spPr>
              <a:xfrm>
                <a:off x="463551" y="2490821"/>
                <a:ext cx="8226424" cy="2862322"/>
              </a:xfrm>
              <a:prstGeom prst="rect">
                <a:avLst/>
              </a:prstGeom>
              <a:solidFill>
                <a:schemeClr val="bg1"/>
              </a:solidFill>
            </p:spPr>
            <p:txBody>
              <a:bodyPr wrap="square" rtlCol="0">
                <a:spAutoFit/>
              </a:bodyPr>
              <a:lstStyle/>
              <a:p>
                <a:endParaRPr lang="en-US" sz="2000" dirty="0"/>
              </a:p>
              <a:p>
                <a:pPr marL="285750" indent="-285750">
                  <a:buFont typeface="Arial" panose="020B0604020202020204" pitchFamily="34" charset="0"/>
                  <a:buChar char="•"/>
                </a:pPr>
                <a:r>
                  <a:rPr lang="en-US" sz="2000" dirty="0"/>
                  <a:t>It appears we at least need </a:t>
                </a:r>
                <a:br>
                  <a:rPr lang="en-US" sz="2000" dirty="0"/>
                </a:br>
                <a:br>
                  <a:rPr lang="en-US" sz="2000" dirty="0"/>
                </a:br>
                <a14:m>
                  <m:oMath xmlns:m="http://schemas.openxmlformats.org/officeDocument/2006/math">
                    <m:r>
                      <a:rPr lang="en-US" sz="2000" b="0" i="1" smtClean="0">
                        <a:latin typeface="Cambria Math" panose="02040503050406030204" pitchFamily="18" charset="0"/>
                      </a:rPr>
                      <m:t>𝐶</m:t>
                    </m:r>
                    <m:r>
                      <a:rPr lang="en-US" sz="2000" b="0" i="1" smtClean="0">
                        <a:latin typeface="Cambria Math" panose="02040503050406030204" pitchFamily="18" charset="0"/>
                      </a:rPr>
                      <m:t>=</m:t>
                    </m:r>
                    <m:r>
                      <a:rPr lang="en-US" sz="2000" b="0" i="1" smtClean="0">
                        <a:latin typeface="Cambria Math" panose="02040503050406030204" pitchFamily="18" charset="0"/>
                      </a:rPr>
                      <m:t>𝑘𝑐</m:t>
                    </m:r>
                    <m:r>
                      <a:rPr lang="en-US" sz="2000" b="0" i="1" smtClean="0">
                        <a:latin typeface="Cambria Math" panose="02040503050406030204" pitchFamily="18" charset="0"/>
                      </a:rPr>
                      <m:t>&lt;1</m:t>
                    </m:r>
                  </m:oMath>
                </a14:m>
                <a:br>
                  <a:rPr lang="en-US" sz="2000" dirty="0"/>
                </a:br>
                <a:r>
                  <a:rPr lang="en-US" sz="2000" dirty="0"/>
                  <a:t>and possibly </a:t>
                </a:r>
                <a14:m>
                  <m:oMath xmlns:m="http://schemas.openxmlformats.org/officeDocument/2006/math">
                    <m:r>
                      <a:rPr lang="en-US" sz="2000" b="0" i="1" smtClean="0">
                        <a:latin typeface="Cambria Math" panose="02040503050406030204" pitchFamily="18" charset="0"/>
                      </a:rPr>
                      <m:t>𝑊</m:t>
                    </m:r>
                    <m:r>
                      <a:rPr lang="en-US" sz="2000" i="1">
                        <a:latin typeface="Cambria Math" panose="02040503050406030204" pitchFamily="18" charset="0"/>
                      </a:rPr>
                      <m:t>=</m:t>
                    </m:r>
                    <m:r>
                      <a:rPr lang="en-US" sz="2000" i="1">
                        <a:latin typeface="Cambria Math" panose="02040503050406030204" pitchFamily="18" charset="0"/>
                      </a:rPr>
                      <m:t>𝑘𝑤</m:t>
                    </m:r>
                    <m:r>
                      <a:rPr lang="en-US" sz="2000" i="1">
                        <a:latin typeface="Cambria Math" panose="02040503050406030204" pitchFamily="18" charset="0"/>
                      </a:rPr>
                      <m:t>&lt;1</m:t>
                    </m:r>
                  </m:oMath>
                </a14:m>
                <a:r>
                  <a:rPr lang="en-US" sz="2000" dirty="0"/>
                  <a:t>.</a:t>
                </a:r>
              </a:p>
              <a:p>
                <a:pPr marL="742950" lvl="1" indent="-285750">
                  <a:buFont typeface="Calibri" panose="020F0502020204030204" pitchFamily="34" charset="0"/>
                  <a:buChar char="‒"/>
                </a:pPr>
                <a:r>
                  <a:rPr lang="en-US" sz="2000" dirty="0"/>
                  <a:t>We can look at these a little more closely. </a:t>
                </a:r>
              </a:p>
              <a:p>
                <a:pPr marL="742950" lvl="1" indent="-285750">
                  <a:buFont typeface="Calibri" panose="020F0502020204030204" pitchFamily="34" charset="0"/>
                  <a:buChar char="‒"/>
                </a:pPr>
                <a:r>
                  <a:rPr lang="en-US" sz="2000" dirty="0"/>
                  <a:t>This may already yield this solution infeasible in the astronauts response time is not adequate.</a:t>
                </a:r>
              </a:p>
              <a:p>
                <a:pPr marL="742950" lvl="1" indent="-285750">
                  <a:buFont typeface="Calibri" panose="020F0502020204030204" pitchFamily="34" charset="0"/>
                  <a:buChar char="‒"/>
                </a:pPr>
                <a:r>
                  <a:rPr lang="en-US" sz="2000" dirty="0"/>
                  <a:t>We may also have to ask for more information on the parameters.</a:t>
                </a:r>
              </a:p>
            </p:txBody>
          </p:sp>
        </mc:Choice>
        <mc:Fallback xmlns="">
          <p:sp>
            <p:nvSpPr>
              <p:cNvPr id="12" name="TextBox 11"/>
              <p:cNvSpPr txBox="1">
                <a:spLocks noRot="1" noChangeAspect="1" noMove="1" noResize="1" noEditPoints="1" noAdjustHandles="1" noChangeArrowheads="1" noChangeShapeType="1" noTextEdit="1"/>
              </p:cNvSpPr>
              <p:nvPr/>
            </p:nvSpPr>
            <p:spPr>
              <a:xfrm>
                <a:off x="463551" y="2490821"/>
                <a:ext cx="8226424" cy="2862322"/>
              </a:xfrm>
              <a:prstGeom prst="rect">
                <a:avLst/>
              </a:prstGeom>
              <a:blipFill>
                <a:blip r:embed="rId4"/>
                <a:stretch>
                  <a:fillRect l="-667" b="-298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460375" y="1491628"/>
                <a:ext cx="8229600" cy="1015663"/>
              </a:xfrm>
              <a:prstGeom prst="rect">
                <a:avLst/>
              </a:prstGeom>
              <a:noFill/>
            </p:spPr>
            <p:txBody>
              <a:bodyPr wrap="square" rtlCol="0">
                <a:spAutoFit/>
              </a:bodyPr>
              <a:lstStyle/>
              <a:p>
                <a:r>
                  <a:rPr lang="en-US" sz="2000" dirty="0"/>
                  <a:t>We are studying the following dynamical system on the state space</a:t>
                </a:r>
                <a14:m>
                  <m:oMath xmlns:m="http://schemas.openxmlformats.org/officeDocument/2006/math">
                    <m:sSup>
                      <m:sSupPr>
                        <m:ctrlPr>
                          <a:rPr lang="en-US" sz="2000" i="1">
                            <a:latin typeface="Cambria Math" panose="02040503050406030204" pitchFamily="18" charset="0"/>
                            <a:ea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ℝ</m:t>
                        </m:r>
                      </m:e>
                      <m:sup>
                        <m:r>
                          <a:rPr lang="en-US" sz="2000" i="1">
                            <a:latin typeface="Cambria Math" panose="02040503050406030204" pitchFamily="18" charset="0"/>
                            <a:ea typeface="Cambria Math" panose="02040503050406030204" pitchFamily="18" charset="0"/>
                          </a:rPr>
                          <m:t>2</m:t>
                        </m:r>
                      </m:sup>
                    </m:sSup>
                  </m:oMath>
                </a14:m>
                <a:r>
                  <a:rPr lang="en-US" sz="2000" dirty="0"/>
                  <a:t>.</a:t>
                </a:r>
              </a:p>
              <a:p>
                <a:pPr/>
                <a14:m>
                  <m:oMathPara xmlns:m="http://schemas.openxmlformats.org/officeDocument/2006/math">
                    <m:oMathParaPr>
                      <m:jc m:val="centerGroup"/>
                    </m:oMathParaPr>
                    <m:oMath xmlns:m="http://schemas.openxmlformats.org/officeDocument/2006/math">
                      <m:r>
                        <m:rPr>
                          <m:sty m:val="p"/>
                        </m:rPr>
                        <a:rPr lang="en-US" sz="2000">
                          <a:latin typeface="Cambria Math" panose="02040503050406030204" pitchFamily="18" charset="0"/>
                        </a:rPr>
                        <m:t>Δ</m:t>
                      </m:r>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1</m:t>
                          </m:r>
                        </m:sub>
                      </m:sSub>
                      <m:r>
                        <a:rPr lang="en-US" sz="2000" i="1">
                          <a:latin typeface="Cambria Math" panose="02040503050406030204" pitchFamily="18" charset="0"/>
                        </a:rPr>
                        <m:t>=−</m:t>
                      </m:r>
                      <m:r>
                        <a:rPr lang="en-US" sz="2000" i="1">
                          <a:latin typeface="Cambria Math" panose="02040503050406030204" pitchFamily="18" charset="0"/>
                        </a:rPr>
                        <m:t>𝑘𝑤</m:t>
                      </m:r>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1</m:t>
                          </m:r>
                        </m:sub>
                      </m:sSub>
                      <m:r>
                        <a:rPr lang="en-US" sz="2000" i="1">
                          <a:latin typeface="Cambria Math" panose="02040503050406030204" pitchFamily="18" charset="0"/>
                        </a:rPr>
                        <m:t>−</m:t>
                      </m:r>
                      <m:r>
                        <a:rPr lang="en-US" sz="2000" i="1">
                          <a:latin typeface="Cambria Math" panose="02040503050406030204" pitchFamily="18" charset="0"/>
                        </a:rPr>
                        <m:t>𝑘𝑐</m:t>
                      </m:r>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2</m:t>
                          </m:r>
                        </m:sub>
                      </m:sSub>
                    </m:oMath>
                  </m:oMathPara>
                </a14:m>
                <a:endParaRPr lang="en-US" sz="200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m:rPr>
                          <m:sty m:val="p"/>
                        </m:rPr>
                        <a:rPr lang="en-US" sz="2000">
                          <a:latin typeface="Cambria Math" panose="02040503050406030204" pitchFamily="18" charset="0"/>
                        </a:rPr>
                        <m:t>Δ</m:t>
                      </m:r>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2</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1</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2</m:t>
                          </m:r>
                        </m:sub>
                      </m:sSub>
                    </m:oMath>
                  </m:oMathPara>
                </a14:m>
                <a:endParaRPr lang="en-US" sz="2000" dirty="0"/>
              </a:p>
            </p:txBody>
          </p:sp>
        </mc:Choice>
        <mc:Fallback xmlns="">
          <p:sp>
            <p:nvSpPr>
              <p:cNvPr id="13" name="TextBox 12"/>
              <p:cNvSpPr txBox="1">
                <a:spLocks noRot="1" noChangeAspect="1" noMove="1" noResize="1" noEditPoints="1" noAdjustHandles="1" noChangeArrowheads="1" noChangeShapeType="1" noTextEdit="1"/>
              </p:cNvSpPr>
              <p:nvPr/>
            </p:nvSpPr>
            <p:spPr>
              <a:xfrm>
                <a:off x="460375" y="1491628"/>
                <a:ext cx="8229600" cy="1015663"/>
              </a:xfrm>
              <a:prstGeom prst="rect">
                <a:avLst/>
              </a:prstGeom>
              <a:blipFill>
                <a:blip r:embed="rId5"/>
                <a:stretch>
                  <a:fillRect l="-815" t="-361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Rectangle 2"/>
              <p:cNvSpPr/>
              <p:nvPr/>
            </p:nvSpPr>
            <p:spPr>
              <a:xfrm>
                <a:off x="6038603" y="2212988"/>
                <a:ext cx="2974768" cy="1754326"/>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b="1" u="sng" dirty="0"/>
                  <a:t>Parameter:</a:t>
                </a:r>
              </a:p>
              <a:p>
                <a:r>
                  <a:rPr lang="en-US" dirty="0"/>
                  <a:t> </a:t>
                </a:r>
                <a14:m>
                  <m:oMath xmlns:m="http://schemas.openxmlformats.org/officeDocument/2006/math">
                    <m:r>
                      <a:rPr lang="en-US" i="1">
                        <a:latin typeface="Cambria Math" panose="02040503050406030204" pitchFamily="18" charset="0"/>
                      </a:rPr>
                      <m:t>𝑘</m:t>
                    </m:r>
                    <m:r>
                      <a:rPr lang="en-US" i="1">
                        <a:latin typeface="Cambria Math" panose="02040503050406030204" pitchFamily="18" charset="0"/>
                      </a:rPr>
                      <m:t>&gt;0</m:t>
                    </m:r>
                  </m:oMath>
                </a14:m>
                <a:r>
                  <a:rPr lang="en-US" i="1" dirty="0">
                    <a:latin typeface="Cambria Math" panose="02040503050406030204" pitchFamily="18" charset="0"/>
                  </a:rPr>
                  <a:t> </a:t>
                </a:r>
                <a:r>
                  <a:rPr lang="en-US" dirty="0">
                    <a:latin typeface="Cambria Math" panose="02040503050406030204" pitchFamily="18" charset="0"/>
                  </a:rPr>
                  <a:t>proportion relating acceleration to velocity</a:t>
                </a:r>
              </a:p>
              <a:p>
                <a:r>
                  <a:rPr lang="en-US" i="1" dirty="0">
                    <a:latin typeface="Cambria Math" panose="02040503050406030204" pitchFamily="18" charset="0"/>
                  </a:rPr>
                  <a:t>c – </a:t>
                </a:r>
                <a:r>
                  <a:rPr lang="en-US" dirty="0">
                    <a:latin typeface="Cambria Math" panose="02040503050406030204" pitchFamily="18" charset="0"/>
                  </a:rPr>
                  <a:t>astronaut response time</a:t>
                </a:r>
              </a:p>
              <a:p>
                <a:r>
                  <a:rPr lang="en-US" i="1" dirty="0">
                    <a:latin typeface="Cambria Math" panose="02040503050406030204" pitchFamily="18" charset="0"/>
                  </a:rPr>
                  <a:t>w – </a:t>
                </a:r>
                <a:r>
                  <a:rPr lang="en-US" dirty="0">
                    <a:latin typeface="Cambria Math" panose="02040503050406030204" pitchFamily="18" charset="0"/>
                  </a:rPr>
                  <a:t>waiting time until next obs</a:t>
                </a:r>
                <a:r>
                  <a:rPr lang="en-US" i="1" dirty="0">
                    <a:latin typeface="Cambria Math" panose="02040503050406030204" pitchFamily="18" charset="0"/>
                  </a:rPr>
                  <a:t>ervation</a:t>
                </a:r>
              </a:p>
            </p:txBody>
          </p:sp>
        </mc:Choice>
        <mc:Fallback xmlns="">
          <p:sp>
            <p:nvSpPr>
              <p:cNvPr id="3" name="Rectangle 2"/>
              <p:cNvSpPr>
                <a:spLocks noRot="1" noChangeAspect="1" noMove="1" noResize="1" noEditPoints="1" noAdjustHandles="1" noChangeArrowheads="1" noChangeShapeType="1" noTextEdit="1"/>
              </p:cNvSpPr>
              <p:nvPr/>
            </p:nvSpPr>
            <p:spPr>
              <a:xfrm>
                <a:off x="6038603" y="2212988"/>
                <a:ext cx="2974768" cy="1754326"/>
              </a:xfrm>
              <a:prstGeom prst="rect">
                <a:avLst/>
              </a:prstGeom>
              <a:blipFill>
                <a:blip r:embed="rId6"/>
                <a:stretch>
                  <a:fillRect l="-1423" t="-1027" b="-3425"/>
                </a:stretch>
              </a:blipFill>
            </p:spPr>
            <p:txBody>
              <a:bodyPr/>
              <a:lstStyle/>
              <a:p>
                <a:r>
                  <a:rPr lang="en-US">
                    <a:noFill/>
                  </a:rPr>
                  <a:t> </a:t>
                </a:r>
              </a:p>
            </p:txBody>
          </p:sp>
        </mc:Fallback>
      </mc:AlternateContent>
    </p:spTree>
    <p:extLst>
      <p:ext uri="{BB962C8B-B14F-4D97-AF65-F5344CB8AC3E}">
        <p14:creationId xmlns:p14="http://schemas.microsoft.com/office/powerpoint/2010/main" val="1892575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dirty="0">
                <a:solidFill>
                  <a:schemeClr val="bg1"/>
                </a:solidFill>
              </a:rPr>
              <a:t>Step 4: Graph Interpretation (More)</a:t>
            </a: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TextBox 12"/>
          <p:cNvSpPr txBox="1"/>
          <p:nvPr/>
        </p:nvSpPr>
        <p:spPr>
          <a:xfrm>
            <a:off x="460375" y="1491628"/>
            <a:ext cx="8229600" cy="430887"/>
          </a:xfrm>
          <a:prstGeom prst="rect">
            <a:avLst/>
          </a:prstGeom>
          <a:noFill/>
        </p:spPr>
        <p:txBody>
          <a:bodyPr wrap="square" rtlCol="0">
            <a:spAutoFit/>
          </a:bodyPr>
          <a:lstStyle/>
          <a:p>
            <a:r>
              <a:rPr lang="en-US" sz="2200" dirty="0"/>
              <a:t>Let’s run a couple of scatterplots on the cases that have potential.</a:t>
            </a:r>
          </a:p>
        </p:txBody>
      </p:sp>
      <p:pic>
        <p:nvPicPr>
          <p:cNvPr id="5" name="Picture 4"/>
          <p:cNvPicPr>
            <a:picLocks noChangeAspect="1"/>
          </p:cNvPicPr>
          <p:nvPr/>
        </p:nvPicPr>
        <p:blipFill>
          <a:blip r:embed="rId4"/>
          <a:stretch>
            <a:fillRect/>
          </a:stretch>
        </p:blipFill>
        <p:spPr>
          <a:xfrm>
            <a:off x="155575" y="2423318"/>
            <a:ext cx="5186673" cy="3716225"/>
          </a:xfrm>
          <a:prstGeom prst="rect">
            <a:avLst/>
          </a:prstGeom>
        </p:spPr>
      </p:pic>
      <p:sp>
        <p:nvSpPr>
          <p:cNvPr id="7" name="TextBox 6"/>
          <p:cNvSpPr txBox="1"/>
          <p:nvPr/>
        </p:nvSpPr>
        <p:spPr>
          <a:xfrm>
            <a:off x="5842660" y="2671949"/>
            <a:ext cx="2847315" cy="1785104"/>
          </a:xfrm>
          <a:prstGeom prst="rect">
            <a:avLst/>
          </a:prstGeom>
          <a:noFill/>
        </p:spPr>
        <p:txBody>
          <a:bodyPr wrap="square" rtlCol="0">
            <a:spAutoFit/>
          </a:bodyPr>
          <a:lstStyle/>
          <a:p>
            <a:r>
              <a:rPr lang="en-US" sz="2200" dirty="0"/>
              <a:t>They have graphs similar to have on the left and the state of the system appears to be </a:t>
            </a:r>
            <a:r>
              <a:rPr lang="en-US" sz="2200" dirty="0" err="1"/>
              <a:t>approachin</a:t>
            </a:r>
            <a:r>
              <a:rPr lang="en-US" sz="2200" dirty="0"/>
              <a:t> (0,0).</a:t>
            </a:r>
          </a:p>
        </p:txBody>
      </p:sp>
    </p:spTree>
    <p:extLst>
      <p:ext uri="{BB962C8B-B14F-4D97-AF65-F5344CB8AC3E}">
        <p14:creationId xmlns:p14="http://schemas.microsoft.com/office/powerpoint/2010/main" val="4934295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dirty="0">
                <a:solidFill>
                  <a:schemeClr val="bg1"/>
                </a:solidFill>
              </a:rPr>
              <a:t>Step 5: Answer the question</a:t>
            </a: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Image result for brian beaver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TextBox 3"/>
          <p:cNvSpPr txBox="1"/>
          <p:nvPr/>
        </p:nvSpPr>
        <p:spPr>
          <a:xfrm>
            <a:off x="460375" y="1474705"/>
            <a:ext cx="8229600" cy="4770537"/>
          </a:xfrm>
          <a:prstGeom prst="rect">
            <a:avLst/>
          </a:prstGeom>
          <a:noFill/>
        </p:spPr>
        <p:txBody>
          <a:bodyPr wrap="square" rtlCol="0">
            <a:spAutoFit/>
          </a:bodyPr>
          <a:lstStyle/>
          <a:p>
            <a:r>
              <a:rPr lang="en-US" sz="1900" dirty="0"/>
              <a:t>So, what’s the answer</a:t>
            </a:r>
          </a:p>
          <a:p>
            <a:pPr marL="285750" indent="-285750">
              <a:buFont typeface="Arial" panose="020B0604020202020204" pitchFamily="34" charset="0"/>
              <a:buChar char="•"/>
            </a:pPr>
            <a:r>
              <a:rPr lang="en-US" sz="1900" dirty="0"/>
              <a:t>IDK…it’s complicated.</a:t>
            </a:r>
          </a:p>
          <a:p>
            <a:pPr marL="285750" indent="-285750">
              <a:buFont typeface="Arial" panose="020B0604020202020204" pitchFamily="34" charset="0"/>
              <a:buChar char="•"/>
            </a:pPr>
            <a:r>
              <a:rPr lang="en-US" sz="1900" dirty="0"/>
              <a:t>A completely satisfactory solution is not obtainable with elementary graphical methods.</a:t>
            </a:r>
          </a:p>
          <a:p>
            <a:pPr marL="800100" lvl="1" indent="-342900">
              <a:buFont typeface="Calibri" panose="020F0502020204030204" pitchFamily="34" charset="0"/>
              <a:buChar char="‒"/>
            </a:pPr>
            <a:r>
              <a:rPr lang="en-US" sz="1900" dirty="0"/>
              <a:t>We may need to get more information on our parameters</a:t>
            </a:r>
          </a:p>
          <a:p>
            <a:pPr marL="800100" lvl="1" indent="-342900">
              <a:buFont typeface="Calibri" panose="020F0502020204030204" pitchFamily="34" charset="0"/>
              <a:buChar char="‒"/>
            </a:pPr>
            <a:r>
              <a:rPr lang="en-US" sz="1900" dirty="0"/>
              <a:t>We may have to do more work and research more sophisticated methods.</a:t>
            </a:r>
          </a:p>
          <a:p>
            <a:pPr marL="285750" indent="-285750">
              <a:buFont typeface="Arial" panose="020B0604020202020204" pitchFamily="34" charset="0"/>
              <a:buChar char="•"/>
            </a:pPr>
            <a:r>
              <a:rPr lang="en-US" sz="1900" dirty="0"/>
              <a:t>It does appear that the method will be effective as long as the time interval between adjustments is not long, the response time for the astronaut is adequate, and the adjustment proportion is not too large.</a:t>
            </a:r>
          </a:p>
          <a:p>
            <a:pPr marL="285750" indent="-285750">
              <a:buFont typeface="Arial" panose="020B0604020202020204" pitchFamily="34" charset="0"/>
              <a:buChar char="•"/>
            </a:pPr>
            <a:r>
              <a:rPr lang="en-US" sz="1900" dirty="0"/>
              <a:t>The longer the time interval between adjustments the “lighter” the adjustment must be.  Accounting for human error and equipment (measurement) error, the we may require an even lighter touch.</a:t>
            </a:r>
          </a:p>
          <a:p>
            <a:pPr marL="285750" indent="-285750">
              <a:buFont typeface="Arial" panose="020B0604020202020204" pitchFamily="34" charset="0"/>
              <a:buChar char="•"/>
            </a:pPr>
            <a:r>
              <a:rPr lang="en-US" sz="1900" dirty="0"/>
              <a:t>More frequent adjustments require more frequent measurements and operations by the astronaut, but should produce better results.</a:t>
            </a:r>
          </a:p>
          <a:p>
            <a:pPr marL="285750" indent="-285750">
              <a:buFont typeface="Arial" panose="020B0604020202020204" pitchFamily="34" charset="0"/>
              <a:buChar char="•"/>
            </a:pPr>
            <a:r>
              <a:rPr lang="en-US" sz="1900" dirty="0"/>
              <a:t>We have to reassess and look our resources (time, money, labor) to determine how to pursue this solution.</a:t>
            </a:r>
          </a:p>
        </p:txBody>
      </p:sp>
    </p:spTree>
    <p:extLst>
      <p:ext uri="{BB962C8B-B14F-4D97-AF65-F5344CB8AC3E}">
        <p14:creationId xmlns:p14="http://schemas.microsoft.com/office/powerpoint/2010/main" val="1755570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1000"/>
                                        <p:tgtEl>
                                          <p:spTgt spid="4">
                                            <p:txEl>
                                              <p:pRg st="1" end="1"/>
                                            </p:txEl>
                                          </p:spTgt>
                                        </p:tgtEl>
                                      </p:cBhvr>
                                    </p:animEffect>
                                    <p:anim calcmode="lin" valueType="num">
                                      <p:cBhvr>
                                        <p:cTn id="8"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2" end="2"/>
                                            </p:txEl>
                                          </p:spTgt>
                                        </p:tgtEl>
                                        <p:attrNameLst>
                                          <p:attrName>style.visibility</p:attrName>
                                        </p:attrNameLst>
                                      </p:cBhvr>
                                      <p:to>
                                        <p:strVal val="visible"/>
                                      </p:to>
                                    </p:set>
                                    <p:animEffect transition="in" filter="fade">
                                      <p:cBhvr>
                                        <p:cTn id="14" dur="1000"/>
                                        <p:tgtEl>
                                          <p:spTgt spid="4">
                                            <p:txEl>
                                              <p:pRg st="2" end="2"/>
                                            </p:txEl>
                                          </p:spTgt>
                                        </p:tgtEl>
                                      </p:cBhvr>
                                    </p:animEffect>
                                    <p:anim calcmode="lin" valueType="num">
                                      <p:cBhvr>
                                        <p:cTn id="15"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animEffect transition="in" filter="fade">
                                      <p:cBhvr>
                                        <p:cTn id="21" dur="1000"/>
                                        <p:tgtEl>
                                          <p:spTgt spid="4">
                                            <p:txEl>
                                              <p:pRg st="3" end="3"/>
                                            </p:txEl>
                                          </p:spTgt>
                                        </p:tgtEl>
                                      </p:cBhvr>
                                    </p:animEffect>
                                    <p:anim calcmode="lin" valueType="num">
                                      <p:cBhvr>
                                        <p:cTn id="22"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4">
                                            <p:txEl>
                                              <p:pRg st="4" end="4"/>
                                            </p:txEl>
                                          </p:spTgt>
                                        </p:tgtEl>
                                        <p:attrNameLst>
                                          <p:attrName>style.visibility</p:attrName>
                                        </p:attrNameLst>
                                      </p:cBhvr>
                                      <p:to>
                                        <p:strVal val="visible"/>
                                      </p:to>
                                    </p:set>
                                    <p:animEffect transition="in" filter="fade">
                                      <p:cBhvr>
                                        <p:cTn id="28" dur="1000"/>
                                        <p:tgtEl>
                                          <p:spTgt spid="4">
                                            <p:txEl>
                                              <p:pRg st="4" end="4"/>
                                            </p:txEl>
                                          </p:spTgt>
                                        </p:tgtEl>
                                      </p:cBhvr>
                                    </p:animEffect>
                                    <p:anim calcmode="lin" valueType="num">
                                      <p:cBhvr>
                                        <p:cTn id="29"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4">
                                            <p:txEl>
                                              <p:pRg st="5" end="5"/>
                                            </p:txEl>
                                          </p:spTgt>
                                        </p:tgtEl>
                                        <p:attrNameLst>
                                          <p:attrName>style.visibility</p:attrName>
                                        </p:attrNameLst>
                                      </p:cBhvr>
                                      <p:to>
                                        <p:strVal val="visible"/>
                                      </p:to>
                                    </p:set>
                                    <p:animEffect transition="in" filter="fade">
                                      <p:cBhvr>
                                        <p:cTn id="35" dur="1000"/>
                                        <p:tgtEl>
                                          <p:spTgt spid="4">
                                            <p:txEl>
                                              <p:pRg st="5" end="5"/>
                                            </p:txEl>
                                          </p:spTgt>
                                        </p:tgtEl>
                                      </p:cBhvr>
                                    </p:animEffect>
                                    <p:anim calcmode="lin" valueType="num">
                                      <p:cBhvr>
                                        <p:cTn id="36"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4">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4">
                                            <p:txEl>
                                              <p:pRg st="6" end="6"/>
                                            </p:txEl>
                                          </p:spTgt>
                                        </p:tgtEl>
                                        <p:attrNameLst>
                                          <p:attrName>style.visibility</p:attrName>
                                        </p:attrNameLst>
                                      </p:cBhvr>
                                      <p:to>
                                        <p:strVal val="visible"/>
                                      </p:to>
                                    </p:set>
                                    <p:animEffect transition="in" filter="fade">
                                      <p:cBhvr>
                                        <p:cTn id="42" dur="1000"/>
                                        <p:tgtEl>
                                          <p:spTgt spid="4">
                                            <p:txEl>
                                              <p:pRg st="6" end="6"/>
                                            </p:txEl>
                                          </p:spTgt>
                                        </p:tgtEl>
                                      </p:cBhvr>
                                    </p:animEffect>
                                    <p:anim calcmode="lin" valueType="num">
                                      <p:cBhvr>
                                        <p:cTn id="43" dur="10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44" dur="1000" fill="hold"/>
                                        <p:tgtEl>
                                          <p:spTgt spid="4">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4">
                                            <p:txEl>
                                              <p:pRg st="7" end="7"/>
                                            </p:txEl>
                                          </p:spTgt>
                                        </p:tgtEl>
                                        <p:attrNameLst>
                                          <p:attrName>style.visibility</p:attrName>
                                        </p:attrNameLst>
                                      </p:cBhvr>
                                      <p:to>
                                        <p:strVal val="visible"/>
                                      </p:to>
                                    </p:set>
                                    <p:animEffect transition="in" filter="fade">
                                      <p:cBhvr>
                                        <p:cTn id="49" dur="1000"/>
                                        <p:tgtEl>
                                          <p:spTgt spid="4">
                                            <p:txEl>
                                              <p:pRg st="7" end="7"/>
                                            </p:txEl>
                                          </p:spTgt>
                                        </p:tgtEl>
                                      </p:cBhvr>
                                    </p:animEffect>
                                    <p:anim calcmode="lin" valueType="num">
                                      <p:cBhvr>
                                        <p:cTn id="50" dur="1000" fill="hold"/>
                                        <p:tgtEl>
                                          <p:spTgt spid="4">
                                            <p:txEl>
                                              <p:pRg st="7" end="7"/>
                                            </p:txEl>
                                          </p:spTgt>
                                        </p:tgtEl>
                                        <p:attrNameLst>
                                          <p:attrName>ppt_x</p:attrName>
                                        </p:attrNameLst>
                                      </p:cBhvr>
                                      <p:tavLst>
                                        <p:tav tm="0">
                                          <p:val>
                                            <p:strVal val="#ppt_x"/>
                                          </p:val>
                                        </p:tav>
                                        <p:tav tm="100000">
                                          <p:val>
                                            <p:strVal val="#ppt_x"/>
                                          </p:val>
                                        </p:tav>
                                      </p:tavLst>
                                    </p:anim>
                                    <p:anim calcmode="lin" valueType="num">
                                      <p:cBhvr>
                                        <p:cTn id="51" dur="1000" fill="hold"/>
                                        <p:tgtEl>
                                          <p:spTgt spid="4">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4">
                                            <p:txEl>
                                              <p:pRg st="8" end="8"/>
                                            </p:txEl>
                                          </p:spTgt>
                                        </p:tgtEl>
                                        <p:attrNameLst>
                                          <p:attrName>style.visibility</p:attrName>
                                        </p:attrNameLst>
                                      </p:cBhvr>
                                      <p:to>
                                        <p:strVal val="visible"/>
                                      </p:to>
                                    </p:set>
                                    <p:animEffect transition="in" filter="fade">
                                      <p:cBhvr>
                                        <p:cTn id="56" dur="1000"/>
                                        <p:tgtEl>
                                          <p:spTgt spid="4">
                                            <p:txEl>
                                              <p:pRg st="8" end="8"/>
                                            </p:txEl>
                                          </p:spTgt>
                                        </p:tgtEl>
                                      </p:cBhvr>
                                    </p:animEffect>
                                    <p:anim calcmode="lin" valueType="num">
                                      <p:cBhvr>
                                        <p:cTn id="57" dur="1000" fill="hold"/>
                                        <p:tgtEl>
                                          <p:spTgt spid="4">
                                            <p:txEl>
                                              <p:pRg st="8" end="8"/>
                                            </p:txEl>
                                          </p:spTgt>
                                        </p:tgtEl>
                                        <p:attrNameLst>
                                          <p:attrName>ppt_x</p:attrName>
                                        </p:attrNameLst>
                                      </p:cBhvr>
                                      <p:tavLst>
                                        <p:tav tm="0">
                                          <p:val>
                                            <p:strVal val="#ppt_x"/>
                                          </p:val>
                                        </p:tav>
                                        <p:tav tm="100000">
                                          <p:val>
                                            <p:strVal val="#ppt_x"/>
                                          </p:val>
                                        </p:tav>
                                      </p:tavLst>
                                    </p:anim>
                                    <p:anim calcmode="lin" valueType="num">
                                      <p:cBhvr>
                                        <p:cTn id="58" dur="1000" fill="hold"/>
                                        <p:tgtEl>
                                          <p:spTgt spid="4">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dirty="0">
                <a:solidFill>
                  <a:schemeClr val="bg1"/>
                </a:solidFill>
              </a:rPr>
              <a:t>Example: Astronauts</a:t>
            </a:r>
          </a:p>
        </p:txBody>
      </p:sp>
      <p:sp>
        <p:nvSpPr>
          <p:cNvPr id="3" name="Content Placeholder 2"/>
          <p:cNvSpPr>
            <a:spLocks noGrp="1"/>
          </p:cNvSpPr>
          <p:nvPr>
            <p:ph idx="1"/>
          </p:nvPr>
        </p:nvSpPr>
        <p:spPr>
          <a:xfrm>
            <a:off x="457200" y="1602658"/>
            <a:ext cx="8229600" cy="2669666"/>
          </a:xfrm>
          <a:effectLst>
            <a:glow rad="139700">
              <a:schemeClr val="accent4">
                <a:satMod val="175000"/>
                <a:alpha val="40000"/>
              </a:schemeClr>
            </a:glow>
          </a:effectLst>
        </p:spPr>
        <p:txBody>
          <a:bodyPr>
            <a:noAutofit/>
          </a:bodyPr>
          <a:lstStyle/>
          <a:p>
            <a:pPr marL="0" indent="0">
              <a:buNone/>
            </a:pPr>
            <a:r>
              <a:rPr lang="en-US" sz="2300" dirty="0"/>
              <a:t>Astronauts in training are required to practice a docking maneuver under manual control. As part of this maneuver, it is required to bring an orbiting spacecraft to rest relative to another orbiting craft. The hand controls provide for variable acceleration and deceleration, and there is a device on board that measures the rate of closing between the two vehicles.</a:t>
            </a: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Image result for brian beaver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7267912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dirty="0">
                <a:solidFill>
                  <a:schemeClr val="bg1"/>
                </a:solidFill>
              </a:rPr>
              <a:t>Example: Astronauts</a:t>
            </a:r>
          </a:p>
        </p:txBody>
      </p:sp>
      <p:sp>
        <p:nvSpPr>
          <p:cNvPr id="3" name="Content Placeholder 2"/>
          <p:cNvSpPr>
            <a:spLocks noGrp="1"/>
          </p:cNvSpPr>
          <p:nvPr>
            <p:ph idx="1"/>
          </p:nvPr>
        </p:nvSpPr>
        <p:spPr>
          <a:xfrm>
            <a:off x="457200" y="1602657"/>
            <a:ext cx="8069283" cy="4679389"/>
          </a:xfrm>
          <a:effectLst>
            <a:glow rad="139700">
              <a:schemeClr val="accent4">
                <a:satMod val="175000"/>
                <a:alpha val="40000"/>
              </a:schemeClr>
            </a:glow>
          </a:effectLst>
        </p:spPr>
        <p:txBody>
          <a:bodyPr>
            <a:noAutofit/>
          </a:bodyPr>
          <a:lstStyle/>
          <a:p>
            <a:pPr marL="0" indent="0">
              <a:buNone/>
            </a:pPr>
            <a:r>
              <a:rPr lang="en-US" sz="2300" dirty="0"/>
              <a:t>The following strategy has been proposed for bringing the craft to rest. First, look at the closing velocity. If it is zero, we are done. Otherwise, remember the closing velocity and look at the acceleration control. Move the acceleration control so that</a:t>
            </a:r>
          </a:p>
          <a:p>
            <a:r>
              <a:rPr lang="en-US" sz="2300" dirty="0"/>
              <a:t>it is opposite to the closing velocity. (i.e. if closing velocity is positive, we slow down, and we speed up if it is negative.)</a:t>
            </a:r>
          </a:p>
          <a:p>
            <a:r>
              <a:rPr lang="en-US" sz="2300" dirty="0"/>
              <a:t>move it proportional in magnitude. (i.e. brake twice as hard if we find ourselves closing twice as fast)</a:t>
            </a:r>
          </a:p>
          <a:p>
            <a:pPr marL="0" indent="0">
              <a:buNone/>
            </a:pPr>
            <a:r>
              <a:rPr lang="en-US" sz="2300" dirty="0"/>
              <a:t>After a time, look at the closing velocity again and repeat the procedure. Under what circumstances will this strategy be effective?</a:t>
            </a: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Image result for brian beaver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339915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dirty="0">
                <a:solidFill>
                  <a:schemeClr val="bg1"/>
                </a:solidFill>
              </a:rPr>
              <a:t>Astronaut Example: Step 1</a:t>
            </a: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Image result for brian beaver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8" name="TextBox 7"/>
              <p:cNvSpPr txBox="1"/>
              <p:nvPr/>
            </p:nvSpPr>
            <p:spPr>
              <a:xfrm>
                <a:off x="457200" y="1424362"/>
                <a:ext cx="8226425" cy="5078313"/>
              </a:xfrm>
              <a:prstGeom prst="rect">
                <a:avLst/>
              </a:prstGeom>
              <a:solidFill>
                <a:schemeClr val="bg1"/>
              </a:solidFill>
            </p:spPr>
            <p:txBody>
              <a:bodyPr wrap="square" rtlCol="0">
                <a:spAutoFit/>
              </a:bodyPr>
              <a:lstStyle/>
              <a:p>
                <a:pPr marL="285750" indent="-285750">
                  <a:buFont typeface="Arial" panose="020B0604020202020204" pitchFamily="34" charset="0"/>
                  <a:buChar char="•"/>
                </a:pPr>
                <a:r>
                  <a:rPr lang="en-US" dirty="0"/>
                  <a:t>Let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𝑛</m:t>
                        </m:r>
                      </m:sub>
                    </m:sSub>
                  </m:oMath>
                </a14:m>
                <a:r>
                  <a:rPr lang="en-US" dirty="0"/>
                  <a:t> denote the closing velocity observed at time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𝑡</m:t>
                        </m:r>
                      </m:e>
                      <m:sub>
                        <m:r>
                          <a:rPr lang="en-US" i="1">
                            <a:latin typeface="Cambria Math" panose="02040503050406030204" pitchFamily="18" charset="0"/>
                          </a:rPr>
                          <m:t>𝑛</m:t>
                        </m:r>
                      </m:sub>
                    </m:sSub>
                  </m:oMath>
                </a14:m>
                <a:r>
                  <a:rPr lang="en-US" dirty="0"/>
                  <a:t> and likewise let </a:t>
                </a:r>
                <a:br>
                  <a:rPr lang="en-US" dirty="0"/>
                </a:br>
                <a14:m>
                  <m:oMath xmlns:m="http://schemas.openxmlformats.org/officeDocument/2006/math">
                    <m:r>
                      <m:rPr>
                        <m:sty m:val="p"/>
                      </m:rPr>
                      <a:rPr lang="en-US" i="0" smtClean="0">
                        <a:latin typeface="Cambria Math" panose="02040503050406030204" pitchFamily="18" charset="0"/>
                      </a:rPr>
                      <m:t>Δ</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𝑛</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𝑛</m:t>
                        </m:r>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𝑛</m:t>
                        </m:r>
                      </m:sub>
                    </m:sSub>
                    <m:r>
                      <a:rPr lang="en-US" b="0" i="1" smtClean="0">
                        <a:latin typeface="Cambria Math" panose="02040503050406030204" pitchFamily="18" charset="0"/>
                      </a:rPr>
                      <m:t> </m:t>
                    </m:r>
                  </m:oMath>
                </a14:m>
                <a:br>
                  <a:rPr lang="en-US" b="0" dirty="0"/>
                </a:br>
                <a:r>
                  <a:rPr lang="en-US" dirty="0"/>
                  <a:t>This is the change in velocity based on the adjustments of the astronaut. </a:t>
                </a:r>
                <a:endParaRPr lang="en-US" b="0" dirty="0"/>
              </a:p>
              <a:p>
                <a:pPr marL="285750" indent="-285750">
                  <a:buFont typeface="Arial" panose="020B0604020202020204" pitchFamily="34" charset="0"/>
                  <a:buChar char="•"/>
                </a:pPr>
                <a:r>
                  <a:rPr lang="en-US" dirty="0"/>
                  <a:t>The time between observations is given by </a:t>
                </a:r>
              </a:p>
              <a:p>
                <a:pPr/>
                <a14:m>
                  <m:oMathPara xmlns:m="http://schemas.openxmlformats.org/officeDocument/2006/math">
                    <m:oMathParaPr>
                      <m:jc m:val="centerGroup"/>
                    </m:oMathParaPr>
                    <m:oMath xmlns:m="http://schemas.openxmlformats.org/officeDocument/2006/math">
                      <m:r>
                        <m:rPr>
                          <m:sty m:val="p"/>
                        </m:rPr>
                        <a:rPr lang="en-US">
                          <a:latin typeface="Cambria Math" panose="02040503050406030204" pitchFamily="18" charset="0"/>
                        </a:rPr>
                        <m:t>Δ</m:t>
                      </m:r>
                      <m:sSub>
                        <m:sSubPr>
                          <m:ctrlPr>
                            <a:rPr lang="en-US" i="1">
                              <a:latin typeface="Cambria Math" panose="02040503050406030204" pitchFamily="18" charset="0"/>
                            </a:rPr>
                          </m:ctrlPr>
                        </m:sSubPr>
                        <m:e>
                          <m:r>
                            <a:rPr lang="en-US" b="0" i="1" smtClean="0">
                              <a:latin typeface="Cambria Math" panose="02040503050406030204" pitchFamily="18" charset="0"/>
                            </a:rPr>
                            <m:t>𝑡</m:t>
                          </m:r>
                        </m:e>
                        <m:sub>
                          <m:r>
                            <a:rPr lang="en-US" i="1">
                              <a:latin typeface="Cambria Math" panose="02040503050406030204" pitchFamily="18" charset="0"/>
                            </a:rPr>
                            <m:t>𝑛</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𝑡</m:t>
                          </m:r>
                        </m:e>
                        <m:sub>
                          <m:r>
                            <a:rPr lang="en-US" i="1">
                              <a:latin typeface="Cambria Math" panose="02040503050406030204" pitchFamily="18" charset="0"/>
                            </a:rPr>
                            <m:t>𝑛</m:t>
                          </m:r>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𝑡</m:t>
                          </m:r>
                        </m:e>
                        <m:sub>
                          <m:r>
                            <a:rPr lang="en-US" i="1">
                              <a:latin typeface="Cambria Math" panose="02040503050406030204" pitchFamily="18" charset="0"/>
                            </a:rPr>
                            <m:t>𝑛</m:t>
                          </m:r>
                        </m:sub>
                      </m:sSub>
                    </m:oMath>
                  </m:oMathPara>
                </a14:m>
                <a:endParaRPr lang="en-US" b="0" dirty="0"/>
              </a:p>
              <a:p>
                <a:pPr marL="285750" indent="-285750">
                  <a:buFont typeface="Arial" panose="020B0604020202020204" pitchFamily="34" charset="0"/>
                  <a:buChar char="•"/>
                </a:pPr>
                <a:r>
                  <a:rPr lang="en-US" dirty="0"/>
                  <a:t>This encapsulates</a:t>
                </a:r>
                <a:endParaRPr lang="en-US" b="0" dirty="0"/>
              </a:p>
              <a:p>
                <a:pPr marL="742950" lvl="1" indent="-285750">
                  <a:buFontTx/>
                  <a:buChar char="‒"/>
                </a:pP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𝑐</m:t>
                        </m:r>
                      </m:e>
                      <m:sub>
                        <m:r>
                          <a:rPr lang="en-US" i="1">
                            <a:latin typeface="Cambria Math" panose="02040503050406030204" pitchFamily="18" charset="0"/>
                          </a:rPr>
                          <m:t>𝑛</m:t>
                        </m:r>
                      </m:sub>
                    </m:sSub>
                  </m:oMath>
                </a14:m>
                <a:r>
                  <a:rPr lang="en-US" dirty="0"/>
                  <a:t>: the time it takes to make the velocity control adjustment </a:t>
                </a:r>
              </a:p>
              <a:p>
                <a:pPr marL="742950" lvl="1" indent="-285750">
                  <a:buFontTx/>
                  <a:buChar char="‒"/>
                </a:pP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𝑤</m:t>
                        </m:r>
                      </m:e>
                      <m:sub>
                        <m:r>
                          <a:rPr lang="en-US" i="1">
                            <a:latin typeface="Cambria Math" panose="02040503050406030204" pitchFamily="18" charset="0"/>
                          </a:rPr>
                          <m:t>𝑛</m:t>
                        </m:r>
                      </m:sub>
                    </m:sSub>
                  </m:oMath>
                </a14:m>
                <a:r>
                  <a:rPr lang="en-US" dirty="0"/>
                  <a:t>: the waiting time until the next observation </a:t>
                </a:r>
              </a:p>
              <a:p>
                <a:pPr marL="742950" lvl="1" indent="-285750">
                  <a:buFontTx/>
                  <a:buChar char="‒"/>
                </a:pP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i="1">
                            <a:latin typeface="Cambria Math" panose="02040503050406030204" pitchFamily="18" charset="0"/>
                          </a:rPr>
                          <m:t>𝑛</m:t>
                        </m:r>
                      </m:sub>
                    </m:sSub>
                  </m:oMath>
                </a14:m>
                <a:r>
                  <a:rPr lang="en-US" dirty="0"/>
                  <a:t> is a functions of the astronauts abilities</a:t>
                </a:r>
              </a:p>
              <a:p>
                <a:pPr marL="742950" lvl="1" indent="-285750">
                  <a:buFontTx/>
                  <a:buChar char="‒"/>
                </a:pP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𝑤</m:t>
                        </m:r>
                      </m:e>
                      <m:sub>
                        <m:r>
                          <a:rPr lang="en-US" i="1">
                            <a:latin typeface="Cambria Math" panose="02040503050406030204" pitchFamily="18" charset="0"/>
                          </a:rPr>
                          <m:t>𝑛</m:t>
                        </m:r>
                      </m:sub>
                    </m:sSub>
                  </m:oMath>
                </a14:m>
                <a:r>
                  <a:rPr lang="en-US" dirty="0"/>
                  <a:t> is under our control</a:t>
                </a:r>
              </a:p>
              <a:p>
                <a:pPr marL="742950" lvl="1" indent="-285750">
                  <a:buFontTx/>
                  <a:buChar char="‒"/>
                </a:pPr>
                <a:r>
                  <a:rPr lang="en-US" dirty="0"/>
                  <a:t>We have the following relationship</a:t>
                </a:r>
                <a:br>
                  <a:rPr lang="en-US" dirty="0"/>
                </a:br>
                <a:r>
                  <a:rPr lang="en-US" dirty="0"/>
                  <a:t> 				</a:t>
                </a:r>
                <a14:m>
                  <m:oMath xmlns:m="http://schemas.openxmlformats.org/officeDocument/2006/math">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Δ</m:t>
                        </m:r>
                        <m:r>
                          <a:rPr lang="en-US" i="1" smtClean="0">
                            <a:latin typeface="Cambria Math" panose="02040503050406030204" pitchFamily="18" charset="0"/>
                          </a:rPr>
                          <m:t>𝑡</m:t>
                        </m:r>
                      </m:e>
                      <m:sub>
                        <m:r>
                          <a:rPr lang="en-US" b="0" i="1" smtClean="0">
                            <a:latin typeface="Cambria Math" panose="02040503050406030204" pitchFamily="18" charset="0"/>
                          </a:rPr>
                          <m:t>𝑛</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𝑛</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𝑛</m:t>
                        </m:r>
                      </m:sub>
                    </m:sSub>
                  </m:oMath>
                </a14:m>
                <a:endParaRPr lang="en-US" dirty="0"/>
              </a:p>
              <a:p>
                <a:pPr marL="285750" indent="-285750">
                  <a:buFont typeface="Arial" panose="020B0604020202020204" pitchFamily="34" charset="0"/>
                  <a:buChar char="•"/>
                </a:pPr>
                <a:r>
                  <a:rPr lang="en-US" dirty="0"/>
                  <a:t>Elementary physics tells that velocity is given by acceleration times time (</a:t>
                </a:r>
                <a14:m>
                  <m:oMath xmlns:m="http://schemas.openxmlformats.org/officeDocument/2006/math">
                    <m:r>
                      <a:rPr lang="en-US" b="0" i="1" smtClean="0">
                        <a:latin typeface="Cambria Math" panose="02040503050406030204" pitchFamily="18" charset="0"/>
                      </a:rPr>
                      <m:t>𝑣</m:t>
                    </m:r>
                    <m:r>
                      <a:rPr lang="en-US" b="0" i="1" smtClean="0">
                        <a:latin typeface="Cambria Math" panose="02040503050406030204" pitchFamily="18" charset="0"/>
                      </a:rPr>
                      <m:t>=</m:t>
                    </m:r>
                    <m:r>
                      <a:rPr lang="en-US" b="0" i="1" smtClean="0">
                        <a:latin typeface="Cambria Math" panose="02040503050406030204" pitchFamily="18" charset="0"/>
                      </a:rPr>
                      <m:t>𝑎𝑡</m:t>
                    </m:r>
                  </m:oMath>
                </a14:m>
                <a:r>
                  <a:rPr lang="en-US" dirty="0"/>
                  <a:t>). Thus we have</a:t>
                </a:r>
              </a:p>
              <a:p>
                <a:pPr/>
                <a14:m>
                  <m:oMathPara xmlns:m="http://schemas.openxmlformats.org/officeDocument/2006/math">
                    <m:oMathParaPr>
                      <m:jc m:val="centerGroup"/>
                    </m:oMathParaPr>
                    <m:oMath xmlns:m="http://schemas.openxmlformats.org/officeDocument/2006/math">
                      <m:r>
                        <m:rPr>
                          <m:sty m:val="p"/>
                        </m:rPr>
                        <a:rPr lang="en-US" b="0" i="0" smtClean="0">
                          <a:latin typeface="Cambria Math" panose="02040503050406030204" pitchFamily="18" charset="0"/>
                        </a:rPr>
                        <m:t>Δ</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𝑛</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𝑛</m:t>
                          </m:r>
                          <m:r>
                            <a:rPr lang="en-US" b="0" i="1" smtClean="0">
                              <a:latin typeface="Cambria Math" panose="02040503050406030204" pitchFamily="18" charset="0"/>
                            </a:rPr>
                            <m:t>−1</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𝑛</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𝑛</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𝑛</m:t>
                          </m:r>
                        </m:sub>
                      </m:sSub>
                    </m:oMath>
                  </m:oMathPara>
                </a14:m>
                <a:endParaRPr lang="en-US" b="0" dirty="0"/>
              </a:p>
              <a:p>
                <a:pPr marL="285750" indent="-285750">
                  <a:buFont typeface="Arial" panose="020B0604020202020204" pitchFamily="34" charset="0"/>
                  <a:buChar char="•"/>
                </a:pPr>
                <a:r>
                  <a:rPr lang="en-US" dirty="0"/>
                  <a:t>The control laws says to set the acceleration proportional to </a:t>
                </a:r>
                <a14:m>
                  <m:oMath xmlns:m="http://schemas.openxmlformats.org/officeDocument/2006/math">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𝑛</m:t>
                        </m:r>
                      </m:sub>
                    </m:sSub>
                  </m:oMath>
                </a14:m>
                <a:r>
                  <a:rPr lang="en-US" dirty="0"/>
                  <a:t>. Thus,</a:t>
                </a:r>
              </a:p>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𝑛</m:t>
                          </m:r>
                        </m:sub>
                      </m:sSub>
                      <m:r>
                        <a:rPr lang="en-US" b="0" i="1" smtClean="0">
                          <a:latin typeface="Cambria Math" panose="02040503050406030204" pitchFamily="18" charset="0"/>
                        </a:rPr>
                        <m:t>=−</m:t>
                      </m:r>
                      <m:r>
                        <a:rPr lang="en-US" b="0" i="1" smtClean="0">
                          <a:latin typeface="Cambria Math" panose="02040503050406030204" pitchFamily="18" charset="0"/>
                        </a:rPr>
                        <m:t>𝑘</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𝑛</m:t>
                          </m:r>
                        </m:sub>
                      </m:sSub>
                    </m:oMath>
                  </m:oMathPara>
                </a14:m>
                <a:endParaRPr lang="en-US" b="0" dirty="0"/>
              </a:p>
              <a:p>
                <a:endParaRPr lang="en-US" dirty="0"/>
              </a:p>
            </p:txBody>
          </p:sp>
        </mc:Choice>
        <mc:Fallback xmlns="">
          <p:sp>
            <p:nvSpPr>
              <p:cNvPr id="8" name="TextBox 7"/>
              <p:cNvSpPr txBox="1">
                <a:spLocks noRot="1" noChangeAspect="1" noMove="1" noResize="1" noEditPoints="1" noAdjustHandles="1" noChangeArrowheads="1" noChangeShapeType="1" noTextEdit="1"/>
              </p:cNvSpPr>
              <p:nvPr/>
            </p:nvSpPr>
            <p:spPr>
              <a:xfrm>
                <a:off x="457200" y="1424362"/>
                <a:ext cx="8226425" cy="5078313"/>
              </a:xfrm>
              <a:prstGeom prst="rect">
                <a:avLst/>
              </a:prstGeom>
              <a:blipFill>
                <a:blip r:embed="rId4"/>
                <a:stretch>
                  <a:fillRect l="-445" t="-720"/>
                </a:stretch>
              </a:blipFill>
            </p:spPr>
            <p:txBody>
              <a:bodyPr/>
              <a:lstStyle/>
              <a:p>
                <a:r>
                  <a:rPr lang="en-US">
                    <a:noFill/>
                  </a:rPr>
                  <a:t> </a:t>
                </a:r>
              </a:p>
            </p:txBody>
          </p:sp>
        </mc:Fallback>
      </mc:AlternateContent>
    </p:spTree>
    <p:extLst>
      <p:ext uri="{BB962C8B-B14F-4D97-AF65-F5344CB8AC3E}">
        <p14:creationId xmlns:p14="http://schemas.microsoft.com/office/powerpoint/2010/main" val="2096414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animEffect transition="in" filter="fade">
                                      <p:cBhvr>
                                        <p:cTn id="7" dur="1000"/>
                                        <p:tgtEl>
                                          <p:spTgt spid="8">
                                            <p:txEl>
                                              <p:pRg st="1" end="1"/>
                                            </p:txEl>
                                          </p:spTgt>
                                        </p:tgtEl>
                                      </p:cBhvr>
                                    </p:animEffect>
                                    <p:anim calcmode="lin" valueType="num">
                                      <p:cBhvr>
                                        <p:cTn id="8" dur="10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8">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8">
                                            <p:txEl>
                                              <p:pRg st="2" end="2"/>
                                            </p:txEl>
                                          </p:spTgt>
                                        </p:tgtEl>
                                        <p:attrNameLst>
                                          <p:attrName>style.visibility</p:attrName>
                                        </p:attrNameLst>
                                      </p:cBhvr>
                                      <p:to>
                                        <p:strVal val="visible"/>
                                      </p:to>
                                    </p:set>
                                    <p:animEffect transition="in" filter="fade">
                                      <p:cBhvr>
                                        <p:cTn id="12" dur="1000"/>
                                        <p:tgtEl>
                                          <p:spTgt spid="8">
                                            <p:txEl>
                                              <p:pRg st="2" end="2"/>
                                            </p:txEl>
                                          </p:spTgt>
                                        </p:tgtEl>
                                      </p:cBhvr>
                                    </p:animEffect>
                                    <p:anim calcmode="lin" valueType="num">
                                      <p:cBhvr>
                                        <p:cTn id="13" dur="10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8">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animEffect transition="in" filter="fade">
                                      <p:cBhvr>
                                        <p:cTn id="19" dur="1000"/>
                                        <p:tgtEl>
                                          <p:spTgt spid="8">
                                            <p:txEl>
                                              <p:pRg st="3" end="3"/>
                                            </p:txEl>
                                          </p:spTgt>
                                        </p:tgtEl>
                                      </p:cBhvr>
                                    </p:animEffect>
                                    <p:anim calcmode="lin" valueType="num">
                                      <p:cBhvr>
                                        <p:cTn id="20" dur="1000" fill="hold"/>
                                        <p:tgtEl>
                                          <p:spTgt spid="8">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8">
                                            <p:txEl>
                                              <p:pRg st="3" end="3"/>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8">
                                            <p:txEl>
                                              <p:pRg st="4" end="4"/>
                                            </p:txEl>
                                          </p:spTgt>
                                        </p:tgtEl>
                                        <p:attrNameLst>
                                          <p:attrName>style.visibility</p:attrName>
                                        </p:attrNameLst>
                                      </p:cBhvr>
                                      <p:to>
                                        <p:strVal val="visible"/>
                                      </p:to>
                                    </p:set>
                                    <p:animEffect transition="in" filter="fade">
                                      <p:cBhvr>
                                        <p:cTn id="24" dur="1000"/>
                                        <p:tgtEl>
                                          <p:spTgt spid="8">
                                            <p:txEl>
                                              <p:pRg st="4" end="4"/>
                                            </p:txEl>
                                          </p:spTgt>
                                        </p:tgtEl>
                                      </p:cBhvr>
                                    </p:animEffect>
                                    <p:anim calcmode="lin" valueType="num">
                                      <p:cBhvr>
                                        <p:cTn id="25" dur="1000" fill="hold"/>
                                        <p:tgtEl>
                                          <p:spTgt spid="8">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8">
                                            <p:txEl>
                                              <p:pRg st="4" end="4"/>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8">
                                            <p:txEl>
                                              <p:pRg st="5" end="5"/>
                                            </p:txEl>
                                          </p:spTgt>
                                        </p:tgtEl>
                                        <p:attrNameLst>
                                          <p:attrName>style.visibility</p:attrName>
                                        </p:attrNameLst>
                                      </p:cBhvr>
                                      <p:to>
                                        <p:strVal val="visible"/>
                                      </p:to>
                                    </p:set>
                                    <p:animEffect transition="in" filter="fade">
                                      <p:cBhvr>
                                        <p:cTn id="29" dur="1000"/>
                                        <p:tgtEl>
                                          <p:spTgt spid="8">
                                            <p:txEl>
                                              <p:pRg st="5" end="5"/>
                                            </p:txEl>
                                          </p:spTgt>
                                        </p:tgtEl>
                                      </p:cBhvr>
                                    </p:animEffect>
                                    <p:anim calcmode="lin" valueType="num">
                                      <p:cBhvr>
                                        <p:cTn id="30" dur="1000" fill="hold"/>
                                        <p:tgtEl>
                                          <p:spTgt spid="8">
                                            <p:txEl>
                                              <p:pRg st="5" end="5"/>
                                            </p:txEl>
                                          </p:spTgt>
                                        </p:tgtEl>
                                        <p:attrNameLst>
                                          <p:attrName>ppt_x</p:attrName>
                                        </p:attrNameLst>
                                      </p:cBhvr>
                                      <p:tavLst>
                                        <p:tav tm="0">
                                          <p:val>
                                            <p:strVal val="#ppt_x"/>
                                          </p:val>
                                        </p:tav>
                                        <p:tav tm="100000">
                                          <p:val>
                                            <p:strVal val="#ppt_x"/>
                                          </p:val>
                                        </p:tav>
                                      </p:tavLst>
                                    </p:anim>
                                    <p:anim calcmode="lin" valueType="num">
                                      <p:cBhvr>
                                        <p:cTn id="31" dur="1000" fill="hold"/>
                                        <p:tgtEl>
                                          <p:spTgt spid="8">
                                            <p:txEl>
                                              <p:pRg st="5" end="5"/>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8">
                                            <p:txEl>
                                              <p:pRg st="6" end="6"/>
                                            </p:txEl>
                                          </p:spTgt>
                                        </p:tgtEl>
                                        <p:attrNameLst>
                                          <p:attrName>style.visibility</p:attrName>
                                        </p:attrNameLst>
                                      </p:cBhvr>
                                      <p:to>
                                        <p:strVal val="visible"/>
                                      </p:to>
                                    </p:set>
                                    <p:animEffect transition="in" filter="fade">
                                      <p:cBhvr>
                                        <p:cTn id="34" dur="1000"/>
                                        <p:tgtEl>
                                          <p:spTgt spid="8">
                                            <p:txEl>
                                              <p:pRg st="6" end="6"/>
                                            </p:txEl>
                                          </p:spTgt>
                                        </p:tgtEl>
                                      </p:cBhvr>
                                    </p:animEffect>
                                    <p:anim calcmode="lin" valueType="num">
                                      <p:cBhvr>
                                        <p:cTn id="35" dur="1000" fill="hold"/>
                                        <p:tgtEl>
                                          <p:spTgt spid="8">
                                            <p:txEl>
                                              <p:pRg st="6" end="6"/>
                                            </p:txEl>
                                          </p:spTgt>
                                        </p:tgtEl>
                                        <p:attrNameLst>
                                          <p:attrName>ppt_x</p:attrName>
                                        </p:attrNameLst>
                                      </p:cBhvr>
                                      <p:tavLst>
                                        <p:tav tm="0">
                                          <p:val>
                                            <p:strVal val="#ppt_x"/>
                                          </p:val>
                                        </p:tav>
                                        <p:tav tm="100000">
                                          <p:val>
                                            <p:strVal val="#ppt_x"/>
                                          </p:val>
                                        </p:tav>
                                      </p:tavLst>
                                    </p:anim>
                                    <p:anim calcmode="lin" valueType="num">
                                      <p:cBhvr>
                                        <p:cTn id="36" dur="1000" fill="hold"/>
                                        <p:tgtEl>
                                          <p:spTgt spid="8">
                                            <p:txEl>
                                              <p:pRg st="6" end="6"/>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8">
                                            <p:txEl>
                                              <p:pRg st="7" end="7"/>
                                            </p:txEl>
                                          </p:spTgt>
                                        </p:tgtEl>
                                        <p:attrNameLst>
                                          <p:attrName>style.visibility</p:attrName>
                                        </p:attrNameLst>
                                      </p:cBhvr>
                                      <p:to>
                                        <p:strVal val="visible"/>
                                      </p:to>
                                    </p:set>
                                    <p:animEffect transition="in" filter="fade">
                                      <p:cBhvr>
                                        <p:cTn id="39" dur="1000"/>
                                        <p:tgtEl>
                                          <p:spTgt spid="8">
                                            <p:txEl>
                                              <p:pRg st="7" end="7"/>
                                            </p:txEl>
                                          </p:spTgt>
                                        </p:tgtEl>
                                      </p:cBhvr>
                                    </p:animEffect>
                                    <p:anim calcmode="lin" valueType="num">
                                      <p:cBhvr>
                                        <p:cTn id="40" dur="1000" fill="hold"/>
                                        <p:tgtEl>
                                          <p:spTgt spid="8">
                                            <p:txEl>
                                              <p:pRg st="7" end="7"/>
                                            </p:txEl>
                                          </p:spTgt>
                                        </p:tgtEl>
                                        <p:attrNameLst>
                                          <p:attrName>ppt_x</p:attrName>
                                        </p:attrNameLst>
                                      </p:cBhvr>
                                      <p:tavLst>
                                        <p:tav tm="0">
                                          <p:val>
                                            <p:strVal val="#ppt_x"/>
                                          </p:val>
                                        </p:tav>
                                        <p:tav tm="100000">
                                          <p:val>
                                            <p:strVal val="#ppt_x"/>
                                          </p:val>
                                        </p:tav>
                                      </p:tavLst>
                                    </p:anim>
                                    <p:anim calcmode="lin" valueType="num">
                                      <p:cBhvr>
                                        <p:cTn id="41" dur="1000" fill="hold"/>
                                        <p:tgtEl>
                                          <p:spTgt spid="8">
                                            <p:txEl>
                                              <p:pRg st="7" end="7"/>
                                            </p:txEl>
                                          </p:spTgt>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8">
                                            <p:txEl>
                                              <p:pRg st="8" end="8"/>
                                            </p:txEl>
                                          </p:spTgt>
                                        </p:tgtEl>
                                        <p:attrNameLst>
                                          <p:attrName>style.visibility</p:attrName>
                                        </p:attrNameLst>
                                      </p:cBhvr>
                                      <p:to>
                                        <p:strVal val="visible"/>
                                      </p:to>
                                    </p:set>
                                    <p:animEffect transition="in" filter="fade">
                                      <p:cBhvr>
                                        <p:cTn id="44" dur="1000"/>
                                        <p:tgtEl>
                                          <p:spTgt spid="8">
                                            <p:txEl>
                                              <p:pRg st="8" end="8"/>
                                            </p:txEl>
                                          </p:spTgt>
                                        </p:tgtEl>
                                      </p:cBhvr>
                                    </p:animEffect>
                                    <p:anim calcmode="lin" valueType="num">
                                      <p:cBhvr>
                                        <p:cTn id="45" dur="1000" fill="hold"/>
                                        <p:tgtEl>
                                          <p:spTgt spid="8">
                                            <p:txEl>
                                              <p:pRg st="8" end="8"/>
                                            </p:txEl>
                                          </p:spTgt>
                                        </p:tgtEl>
                                        <p:attrNameLst>
                                          <p:attrName>ppt_x</p:attrName>
                                        </p:attrNameLst>
                                      </p:cBhvr>
                                      <p:tavLst>
                                        <p:tav tm="0">
                                          <p:val>
                                            <p:strVal val="#ppt_x"/>
                                          </p:val>
                                        </p:tav>
                                        <p:tav tm="100000">
                                          <p:val>
                                            <p:strVal val="#ppt_x"/>
                                          </p:val>
                                        </p:tav>
                                      </p:tavLst>
                                    </p:anim>
                                    <p:anim calcmode="lin" valueType="num">
                                      <p:cBhvr>
                                        <p:cTn id="46" dur="1000" fill="hold"/>
                                        <p:tgtEl>
                                          <p:spTgt spid="8">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42" presetClass="entr" presetSubtype="0" fill="hold" nodeType="clickEffect">
                                  <p:stCondLst>
                                    <p:cond delay="0"/>
                                  </p:stCondLst>
                                  <p:childTnLst>
                                    <p:set>
                                      <p:cBhvr>
                                        <p:cTn id="50" dur="1" fill="hold">
                                          <p:stCondLst>
                                            <p:cond delay="0"/>
                                          </p:stCondLst>
                                        </p:cTn>
                                        <p:tgtEl>
                                          <p:spTgt spid="8">
                                            <p:txEl>
                                              <p:pRg st="9" end="9"/>
                                            </p:txEl>
                                          </p:spTgt>
                                        </p:tgtEl>
                                        <p:attrNameLst>
                                          <p:attrName>style.visibility</p:attrName>
                                        </p:attrNameLst>
                                      </p:cBhvr>
                                      <p:to>
                                        <p:strVal val="visible"/>
                                      </p:to>
                                    </p:set>
                                    <p:animEffect transition="in" filter="fade">
                                      <p:cBhvr>
                                        <p:cTn id="51" dur="1000"/>
                                        <p:tgtEl>
                                          <p:spTgt spid="8">
                                            <p:txEl>
                                              <p:pRg st="9" end="9"/>
                                            </p:txEl>
                                          </p:spTgt>
                                        </p:tgtEl>
                                      </p:cBhvr>
                                    </p:animEffect>
                                    <p:anim calcmode="lin" valueType="num">
                                      <p:cBhvr>
                                        <p:cTn id="52" dur="1000" fill="hold"/>
                                        <p:tgtEl>
                                          <p:spTgt spid="8">
                                            <p:txEl>
                                              <p:pRg st="9" end="9"/>
                                            </p:txEl>
                                          </p:spTgt>
                                        </p:tgtEl>
                                        <p:attrNameLst>
                                          <p:attrName>ppt_x</p:attrName>
                                        </p:attrNameLst>
                                      </p:cBhvr>
                                      <p:tavLst>
                                        <p:tav tm="0">
                                          <p:val>
                                            <p:strVal val="#ppt_x"/>
                                          </p:val>
                                        </p:tav>
                                        <p:tav tm="100000">
                                          <p:val>
                                            <p:strVal val="#ppt_x"/>
                                          </p:val>
                                        </p:tav>
                                      </p:tavLst>
                                    </p:anim>
                                    <p:anim calcmode="lin" valueType="num">
                                      <p:cBhvr>
                                        <p:cTn id="53" dur="1000" fill="hold"/>
                                        <p:tgtEl>
                                          <p:spTgt spid="8">
                                            <p:txEl>
                                              <p:pRg st="9" end="9"/>
                                            </p:txEl>
                                          </p:spTgt>
                                        </p:tgtEl>
                                        <p:attrNameLst>
                                          <p:attrName>ppt_y</p:attrName>
                                        </p:attrNameLst>
                                      </p:cBhvr>
                                      <p:tavLst>
                                        <p:tav tm="0">
                                          <p:val>
                                            <p:strVal val="#ppt_y+.1"/>
                                          </p:val>
                                        </p:tav>
                                        <p:tav tm="100000">
                                          <p:val>
                                            <p:strVal val="#ppt_y"/>
                                          </p:val>
                                        </p:tav>
                                      </p:tavLst>
                                    </p:anim>
                                  </p:childTnLst>
                                </p:cTn>
                              </p:par>
                              <p:par>
                                <p:cTn id="54" presetID="42" presetClass="entr" presetSubtype="0" fill="hold" nodeType="withEffect">
                                  <p:stCondLst>
                                    <p:cond delay="0"/>
                                  </p:stCondLst>
                                  <p:childTnLst>
                                    <p:set>
                                      <p:cBhvr>
                                        <p:cTn id="55" dur="1" fill="hold">
                                          <p:stCondLst>
                                            <p:cond delay="0"/>
                                          </p:stCondLst>
                                        </p:cTn>
                                        <p:tgtEl>
                                          <p:spTgt spid="8">
                                            <p:txEl>
                                              <p:pRg st="10" end="10"/>
                                            </p:txEl>
                                          </p:spTgt>
                                        </p:tgtEl>
                                        <p:attrNameLst>
                                          <p:attrName>style.visibility</p:attrName>
                                        </p:attrNameLst>
                                      </p:cBhvr>
                                      <p:to>
                                        <p:strVal val="visible"/>
                                      </p:to>
                                    </p:set>
                                    <p:animEffect transition="in" filter="fade">
                                      <p:cBhvr>
                                        <p:cTn id="56" dur="1000"/>
                                        <p:tgtEl>
                                          <p:spTgt spid="8">
                                            <p:txEl>
                                              <p:pRg st="10" end="10"/>
                                            </p:txEl>
                                          </p:spTgt>
                                        </p:tgtEl>
                                      </p:cBhvr>
                                    </p:animEffect>
                                    <p:anim calcmode="lin" valueType="num">
                                      <p:cBhvr>
                                        <p:cTn id="57" dur="1000" fill="hold"/>
                                        <p:tgtEl>
                                          <p:spTgt spid="8">
                                            <p:txEl>
                                              <p:pRg st="10" end="10"/>
                                            </p:txEl>
                                          </p:spTgt>
                                        </p:tgtEl>
                                        <p:attrNameLst>
                                          <p:attrName>ppt_x</p:attrName>
                                        </p:attrNameLst>
                                      </p:cBhvr>
                                      <p:tavLst>
                                        <p:tav tm="0">
                                          <p:val>
                                            <p:strVal val="#ppt_x"/>
                                          </p:val>
                                        </p:tav>
                                        <p:tav tm="100000">
                                          <p:val>
                                            <p:strVal val="#ppt_x"/>
                                          </p:val>
                                        </p:tav>
                                      </p:tavLst>
                                    </p:anim>
                                    <p:anim calcmode="lin" valueType="num">
                                      <p:cBhvr>
                                        <p:cTn id="58" dur="1000" fill="hold"/>
                                        <p:tgtEl>
                                          <p:spTgt spid="8">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8">
                                            <p:txEl>
                                              <p:pRg st="11" end="11"/>
                                            </p:txEl>
                                          </p:spTgt>
                                        </p:tgtEl>
                                        <p:attrNameLst>
                                          <p:attrName>style.visibility</p:attrName>
                                        </p:attrNameLst>
                                      </p:cBhvr>
                                      <p:to>
                                        <p:strVal val="visible"/>
                                      </p:to>
                                    </p:set>
                                    <p:animEffect transition="in" filter="fade">
                                      <p:cBhvr>
                                        <p:cTn id="63" dur="1000"/>
                                        <p:tgtEl>
                                          <p:spTgt spid="8">
                                            <p:txEl>
                                              <p:pRg st="11" end="11"/>
                                            </p:txEl>
                                          </p:spTgt>
                                        </p:tgtEl>
                                      </p:cBhvr>
                                    </p:animEffect>
                                    <p:anim calcmode="lin" valueType="num">
                                      <p:cBhvr>
                                        <p:cTn id="64" dur="1000" fill="hold"/>
                                        <p:tgtEl>
                                          <p:spTgt spid="8">
                                            <p:txEl>
                                              <p:pRg st="11" end="11"/>
                                            </p:txEl>
                                          </p:spTgt>
                                        </p:tgtEl>
                                        <p:attrNameLst>
                                          <p:attrName>ppt_x</p:attrName>
                                        </p:attrNameLst>
                                      </p:cBhvr>
                                      <p:tavLst>
                                        <p:tav tm="0">
                                          <p:val>
                                            <p:strVal val="#ppt_x"/>
                                          </p:val>
                                        </p:tav>
                                        <p:tav tm="100000">
                                          <p:val>
                                            <p:strVal val="#ppt_x"/>
                                          </p:val>
                                        </p:tav>
                                      </p:tavLst>
                                    </p:anim>
                                    <p:anim calcmode="lin" valueType="num">
                                      <p:cBhvr>
                                        <p:cTn id="65" dur="1000" fill="hold"/>
                                        <p:tgtEl>
                                          <p:spTgt spid="8">
                                            <p:txEl>
                                              <p:pRg st="11" end="11"/>
                                            </p:txEl>
                                          </p:spTgt>
                                        </p:tgtEl>
                                        <p:attrNameLst>
                                          <p:attrName>ppt_y</p:attrName>
                                        </p:attrNameLst>
                                      </p:cBhvr>
                                      <p:tavLst>
                                        <p:tav tm="0">
                                          <p:val>
                                            <p:strVal val="#ppt_y+.1"/>
                                          </p:val>
                                        </p:tav>
                                        <p:tav tm="100000">
                                          <p:val>
                                            <p:strVal val="#ppt_y"/>
                                          </p:val>
                                        </p:tav>
                                      </p:tavLst>
                                    </p:anim>
                                  </p:childTnLst>
                                </p:cTn>
                              </p:par>
                              <p:par>
                                <p:cTn id="66" presetID="42" presetClass="entr" presetSubtype="0" fill="hold" nodeType="withEffect">
                                  <p:stCondLst>
                                    <p:cond delay="0"/>
                                  </p:stCondLst>
                                  <p:childTnLst>
                                    <p:set>
                                      <p:cBhvr>
                                        <p:cTn id="67" dur="1" fill="hold">
                                          <p:stCondLst>
                                            <p:cond delay="0"/>
                                          </p:stCondLst>
                                        </p:cTn>
                                        <p:tgtEl>
                                          <p:spTgt spid="8">
                                            <p:txEl>
                                              <p:pRg st="12" end="12"/>
                                            </p:txEl>
                                          </p:spTgt>
                                        </p:tgtEl>
                                        <p:attrNameLst>
                                          <p:attrName>style.visibility</p:attrName>
                                        </p:attrNameLst>
                                      </p:cBhvr>
                                      <p:to>
                                        <p:strVal val="visible"/>
                                      </p:to>
                                    </p:set>
                                    <p:animEffect transition="in" filter="fade">
                                      <p:cBhvr>
                                        <p:cTn id="68" dur="1000"/>
                                        <p:tgtEl>
                                          <p:spTgt spid="8">
                                            <p:txEl>
                                              <p:pRg st="12" end="12"/>
                                            </p:txEl>
                                          </p:spTgt>
                                        </p:tgtEl>
                                      </p:cBhvr>
                                    </p:animEffect>
                                    <p:anim calcmode="lin" valueType="num">
                                      <p:cBhvr>
                                        <p:cTn id="69" dur="1000" fill="hold"/>
                                        <p:tgtEl>
                                          <p:spTgt spid="8">
                                            <p:txEl>
                                              <p:pRg st="12" end="12"/>
                                            </p:txEl>
                                          </p:spTgt>
                                        </p:tgtEl>
                                        <p:attrNameLst>
                                          <p:attrName>ppt_x</p:attrName>
                                        </p:attrNameLst>
                                      </p:cBhvr>
                                      <p:tavLst>
                                        <p:tav tm="0">
                                          <p:val>
                                            <p:strVal val="#ppt_x"/>
                                          </p:val>
                                        </p:tav>
                                        <p:tav tm="100000">
                                          <p:val>
                                            <p:strVal val="#ppt_x"/>
                                          </p:val>
                                        </p:tav>
                                      </p:tavLst>
                                    </p:anim>
                                    <p:anim calcmode="lin" valueType="num">
                                      <p:cBhvr>
                                        <p:cTn id="70" dur="1000" fill="hold"/>
                                        <p:tgtEl>
                                          <p:spTgt spid="8">
                                            <p:txEl>
                                              <p:pRg st="12" end="1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dirty="0">
                <a:solidFill>
                  <a:schemeClr val="bg1"/>
                </a:solidFill>
              </a:rPr>
              <a:t>Step 1: Ask the question.</a:t>
            </a: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Image result for brian beaver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7" name="Content Placeholder 2"/>
              <p:cNvSpPr txBox="1">
                <a:spLocks/>
              </p:cNvSpPr>
              <p:nvPr/>
            </p:nvSpPr>
            <p:spPr>
              <a:xfrm>
                <a:off x="457199" y="1536088"/>
                <a:ext cx="4075472" cy="2845908"/>
              </a:xfrm>
              <a:prstGeom prst="rect">
                <a:avLst/>
              </a:prstGeom>
              <a:effectLst>
                <a:glow rad="139700">
                  <a:schemeClr val="accent4">
                    <a:satMod val="175000"/>
                    <a:alpha val="40000"/>
                  </a:schemeClr>
                </a:glow>
              </a:effectLst>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1800" b="1" u="sng" dirty="0">
                    <a:latin typeface="+mj-lt"/>
                  </a:rPr>
                  <a:t>Variables:</a:t>
                </a:r>
              </a:p>
              <a:p>
                <a:pPr marL="0" indent="0">
                  <a:buFont typeface="Arial"/>
                  <a:buNone/>
                </a:pPr>
                <a14:m>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𝑡</m:t>
                        </m:r>
                      </m:e>
                      <m:sub>
                        <m:r>
                          <a:rPr lang="en-US" sz="1800" b="0" i="1" smtClean="0">
                            <a:latin typeface="Cambria Math" panose="02040503050406030204" pitchFamily="18" charset="0"/>
                          </a:rPr>
                          <m:t>𝑛</m:t>
                        </m:r>
                      </m:sub>
                    </m:sSub>
                  </m:oMath>
                </a14:m>
                <a:r>
                  <a:rPr lang="en-US" sz="1800" i="1" dirty="0">
                    <a:latin typeface="+mj-lt"/>
                  </a:rPr>
                  <a:t> – </a:t>
                </a:r>
                <a:r>
                  <a:rPr lang="en-US" sz="1800" dirty="0">
                    <a:latin typeface="+mj-lt"/>
                  </a:rPr>
                  <a:t>time of nth velocity observation (sec)</a:t>
                </a:r>
              </a:p>
              <a:p>
                <a:pPr marL="0" indent="0">
                  <a:buNone/>
                </a:pPr>
                <a14:m>
                  <m:oMath xmlns:m="http://schemas.openxmlformats.org/officeDocument/2006/math">
                    <m:sSub>
                      <m:sSubPr>
                        <m:ctrlPr>
                          <a:rPr lang="en-US" sz="1800" i="1">
                            <a:latin typeface="Cambria Math" panose="02040503050406030204" pitchFamily="18" charset="0"/>
                          </a:rPr>
                        </m:ctrlPr>
                      </m:sSubPr>
                      <m:e>
                        <m:r>
                          <a:rPr lang="en-US" sz="1800" b="0" i="1" smtClean="0">
                            <a:latin typeface="Cambria Math" panose="02040503050406030204" pitchFamily="18" charset="0"/>
                          </a:rPr>
                          <m:t>𝑣</m:t>
                        </m:r>
                      </m:e>
                      <m:sub>
                        <m:r>
                          <a:rPr lang="en-US" sz="1800" i="1">
                            <a:latin typeface="Cambria Math" panose="02040503050406030204" pitchFamily="18" charset="0"/>
                          </a:rPr>
                          <m:t>𝑛</m:t>
                        </m:r>
                      </m:sub>
                    </m:sSub>
                  </m:oMath>
                </a14:m>
                <a:r>
                  <a:rPr lang="en-US" sz="1800" i="1" dirty="0">
                    <a:latin typeface="+mj-lt"/>
                  </a:rPr>
                  <a:t> – </a:t>
                </a:r>
                <a:r>
                  <a:rPr lang="en-US" sz="1800" dirty="0">
                    <a:latin typeface="+mj-lt"/>
                  </a:rPr>
                  <a:t>velocity at time </a:t>
                </a:r>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𝑡</m:t>
                        </m:r>
                      </m:e>
                      <m:sub>
                        <m:r>
                          <a:rPr lang="en-US" sz="1800" i="1">
                            <a:latin typeface="Cambria Math" panose="02040503050406030204" pitchFamily="18" charset="0"/>
                          </a:rPr>
                          <m:t>𝑛</m:t>
                        </m:r>
                      </m:sub>
                    </m:sSub>
                  </m:oMath>
                </a14:m>
                <a:r>
                  <a:rPr lang="en-US" sz="1800" dirty="0"/>
                  <a:t> (m/sec)</a:t>
                </a:r>
                <a:endParaRPr lang="en-US" sz="1800" dirty="0">
                  <a:latin typeface="+mj-lt"/>
                </a:endParaRPr>
              </a:p>
              <a:p>
                <a:pPr marL="0" indent="0">
                  <a:buNone/>
                </a:pPr>
                <a14:m>
                  <m:oMath xmlns:m="http://schemas.openxmlformats.org/officeDocument/2006/math">
                    <m:sSub>
                      <m:sSubPr>
                        <m:ctrlPr>
                          <a:rPr lang="en-US" sz="1800" i="1">
                            <a:latin typeface="Cambria Math" panose="02040503050406030204" pitchFamily="18" charset="0"/>
                          </a:rPr>
                        </m:ctrlPr>
                      </m:sSubPr>
                      <m:e>
                        <m:r>
                          <a:rPr lang="en-US" sz="1800" b="0" i="1" smtClean="0">
                            <a:latin typeface="Cambria Math" panose="02040503050406030204" pitchFamily="18" charset="0"/>
                          </a:rPr>
                          <m:t>𝑐</m:t>
                        </m:r>
                      </m:e>
                      <m:sub>
                        <m:r>
                          <a:rPr lang="en-US" sz="1800" i="1">
                            <a:latin typeface="Cambria Math" panose="02040503050406030204" pitchFamily="18" charset="0"/>
                          </a:rPr>
                          <m:t>𝑛</m:t>
                        </m:r>
                      </m:sub>
                    </m:sSub>
                  </m:oMath>
                </a14:m>
                <a:r>
                  <a:rPr lang="en-US" sz="1800" i="1" dirty="0">
                    <a:latin typeface="+mj-lt"/>
                  </a:rPr>
                  <a:t> – </a:t>
                </a:r>
                <a:r>
                  <a:rPr lang="en-US" sz="1800" dirty="0">
                    <a:latin typeface="+mj-lt"/>
                  </a:rPr>
                  <a:t>time it takes to make the nth control adjustment (sec)</a:t>
                </a:r>
              </a:p>
              <a:p>
                <a:pPr marL="0" indent="0">
                  <a:buNone/>
                </a:pPr>
                <a14:m>
                  <m:oMath xmlns:m="http://schemas.openxmlformats.org/officeDocument/2006/math">
                    <m:sSub>
                      <m:sSubPr>
                        <m:ctrlPr>
                          <a:rPr lang="en-US" sz="1800" i="1" dirty="0">
                            <a:latin typeface="Cambria Math" panose="02040503050406030204" pitchFamily="18" charset="0"/>
                          </a:rPr>
                        </m:ctrlPr>
                      </m:sSubPr>
                      <m:e>
                        <m:r>
                          <a:rPr lang="en-US" sz="1800" b="0" i="1" dirty="0" smtClean="0">
                            <a:latin typeface="Cambria Math" panose="02040503050406030204" pitchFamily="18" charset="0"/>
                          </a:rPr>
                          <m:t>𝑎</m:t>
                        </m:r>
                      </m:e>
                      <m:sub>
                        <m:r>
                          <a:rPr lang="en-US" sz="1800" b="0" i="1" dirty="0" smtClean="0">
                            <a:latin typeface="Cambria Math" panose="02040503050406030204" pitchFamily="18" charset="0"/>
                          </a:rPr>
                          <m:t>𝑛</m:t>
                        </m:r>
                      </m:sub>
                    </m:sSub>
                  </m:oMath>
                </a14:m>
                <a:r>
                  <a:rPr lang="en-US" sz="1800" i="1" dirty="0"/>
                  <a:t> – </a:t>
                </a:r>
                <a:r>
                  <a:rPr lang="en-US" sz="1800" dirty="0"/>
                  <a:t>acceleration </a:t>
                </a:r>
                <a:r>
                  <a:rPr lang="en-US" sz="1800" i="1" dirty="0"/>
                  <a:t>after</a:t>
                </a:r>
                <a:r>
                  <a:rPr lang="en-US" sz="1800" dirty="0"/>
                  <a:t> nth adjustment (m/sec^2)</a:t>
                </a:r>
                <a:endParaRPr lang="en-US" sz="1800" dirty="0">
                  <a:latin typeface="+mj-lt"/>
                </a:endParaRPr>
              </a:p>
              <a:p>
                <a:pPr marL="0" indent="0">
                  <a:buNone/>
                </a:pPr>
                <a14:m>
                  <m:oMath xmlns:m="http://schemas.openxmlformats.org/officeDocument/2006/math">
                    <m:sSub>
                      <m:sSubPr>
                        <m:ctrlPr>
                          <a:rPr lang="en-US" sz="1800" i="1" dirty="0">
                            <a:latin typeface="Cambria Math" panose="02040503050406030204" pitchFamily="18" charset="0"/>
                          </a:rPr>
                        </m:ctrlPr>
                      </m:sSubPr>
                      <m:e>
                        <m:r>
                          <a:rPr lang="en-US" sz="1800" b="0" i="1" dirty="0" smtClean="0">
                            <a:latin typeface="Cambria Math" panose="02040503050406030204" pitchFamily="18" charset="0"/>
                          </a:rPr>
                          <m:t>𝑤</m:t>
                        </m:r>
                      </m:e>
                      <m:sub>
                        <m:r>
                          <a:rPr lang="en-US" sz="1800" b="0" i="1" dirty="0" smtClean="0">
                            <a:latin typeface="Cambria Math" panose="02040503050406030204" pitchFamily="18" charset="0"/>
                          </a:rPr>
                          <m:t>𝑛</m:t>
                        </m:r>
                      </m:sub>
                    </m:sSub>
                  </m:oMath>
                </a14:m>
                <a:r>
                  <a:rPr lang="en-US" sz="1800" i="1" dirty="0"/>
                  <a:t> – </a:t>
                </a:r>
                <a:r>
                  <a:rPr lang="en-US" sz="1800" dirty="0"/>
                  <a:t>wait time before (n+1)</a:t>
                </a:r>
                <a:r>
                  <a:rPr lang="en-US" sz="1800" dirty="0" err="1"/>
                  <a:t>th</a:t>
                </a:r>
                <a:r>
                  <a:rPr lang="en-US" sz="1800" dirty="0"/>
                  <a:t> observation (sec)</a:t>
                </a:r>
              </a:p>
            </p:txBody>
          </p:sp>
        </mc:Choice>
        <mc:Fallback xmlns="">
          <p:sp>
            <p:nvSpPr>
              <p:cNvPr id="7" name="Content Placeholder 2"/>
              <p:cNvSpPr txBox="1">
                <a:spLocks noRot="1" noChangeAspect="1" noMove="1" noResize="1" noEditPoints="1" noAdjustHandles="1" noChangeArrowheads="1" noChangeShapeType="1" noTextEdit="1"/>
              </p:cNvSpPr>
              <p:nvPr/>
            </p:nvSpPr>
            <p:spPr>
              <a:xfrm>
                <a:off x="457199" y="1536088"/>
                <a:ext cx="4075472" cy="2845908"/>
              </a:xfrm>
              <a:prstGeom prst="rect">
                <a:avLst/>
              </a:prstGeom>
              <a:blipFill>
                <a:blip r:embed="rId4"/>
                <a:stretch>
                  <a:fillRect/>
                </a:stretch>
              </a:blipFill>
              <a:effectLst>
                <a:glow rad="139700">
                  <a:schemeClr val="accent4">
                    <a:satMod val="175000"/>
                    <a:alpha val="40000"/>
                  </a:schemeClr>
                </a:glow>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Content Placeholder 2"/>
              <p:cNvSpPr txBox="1">
                <a:spLocks/>
              </p:cNvSpPr>
              <p:nvPr/>
            </p:nvSpPr>
            <p:spPr>
              <a:xfrm>
                <a:off x="4891920" y="1541769"/>
                <a:ext cx="3553990" cy="4652553"/>
              </a:xfrm>
              <a:prstGeom prst="rect">
                <a:avLst/>
              </a:prstGeom>
              <a:effectLst>
                <a:glow rad="139700">
                  <a:schemeClr val="accent4">
                    <a:satMod val="175000"/>
                    <a:alpha val="40000"/>
                  </a:schemeClr>
                </a:glow>
              </a:effectLst>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1800" b="1" u="sng" dirty="0">
                    <a:latin typeface="+mj-lt"/>
                  </a:rPr>
                  <a:t>Assumptions:</a:t>
                </a:r>
              </a:p>
              <a:p>
                <a:pPr marL="0" indent="0">
                  <a:buNone/>
                </a:pPr>
                <a14:m>
                  <m:oMathPara xmlns:m="http://schemas.openxmlformats.org/officeDocument/2006/math">
                    <m:oMathParaPr>
                      <m:jc m:val="left"/>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𝑡</m:t>
                          </m:r>
                        </m:e>
                        <m:sub>
                          <m:r>
                            <a:rPr lang="en-US" sz="1800" b="0" i="1" smtClean="0">
                              <a:latin typeface="Cambria Math" panose="02040503050406030204" pitchFamily="18" charset="0"/>
                            </a:rPr>
                            <m:t>𝑛</m:t>
                          </m:r>
                          <m:r>
                            <a:rPr lang="en-US" sz="1800" b="0" i="1" smtClean="0">
                              <a:latin typeface="Cambria Math" panose="02040503050406030204" pitchFamily="18" charset="0"/>
                            </a:rPr>
                            <m:t>+1</m:t>
                          </m:r>
                        </m:sub>
                      </m:sSub>
                      <m:r>
                        <a:rPr lang="en-US" sz="1800" b="0"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𝑡</m:t>
                          </m:r>
                        </m:e>
                        <m:sub>
                          <m:r>
                            <a:rPr lang="en-US" sz="1800" b="0" i="1" smtClean="0">
                              <a:latin typeface="Cambria Math" panose="02040503050406030204" pitchFamily="18" charset="0"/>
                            </a:rPr>
                            <m:t>𝑛</m:t>
                          </m:r>
                        </m:sub>
                      </m:sSub>
                      <m:r>
                        <a:rPr lang="en-US" sz="1800" b="0"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𝑐</m:t>
                          </m:r>
                        </m:e>
                        <m:sub>
                          <m:r>
                            <a:rPr lang="en-US" sz="1800" b="0" i="1" smtClean="0">
                              <a:latin typeface="Cambria Math" panose="02040503050406030204" pitchFamily="18" charset="0"/>
                            </a:rPr>
                            <m:t>𝑛</m:t>
                          </m:r>
                        </m:sub>
                      </m:sSub>
                      <m:r>
                        <a:rPr lang="en-US" sz="1800" b="0"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𝑤</m:t>
                          </m:r>
                        </m:e>
                        <m:sub>
                          <m:r>
                            <a:rPr lang="en-US" sz="1800" b="0" i="1" smtClean="0">
                              <a:latin typeface="Cambria Math" panose="02040503050406030204" pitchFamily="18" charset="0"/>
                            </a:rPr>
                            <m:t>𝑛</m:t>
                          </m:r>
                        </m:sub>
                      </m:sSub>
                    </m:oMath>
                  </m:oMathPara>
                </a14:m>
                <a:endParaRPr lang="en-US" sz="1800" i="1" dirty="0"/>
              </a:p>
              <a:p>
                <a:pPr marL="0" indent="0">
                  <a:buFont typeface="Arial"/>
                  <a:buNone/>
                </a:pPr>
                <a:br>
                  <a:rPr lang="en-US" sz="1800" b="0" i="1" dirty="0">
                    <a:latin typeface="Cambria Math" panose="02040503050406030204" pitchFamily="18" charset="0"/>
                  </a:rPr>
                </a:br>
                <a14:m>
                  <m:oMathPara xmlns:m="http://schemas.openxmlformats.org/officeDocument/2006/math">
                    <m:oMathParaPr>
                      <m:jc m:val="left"/>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𝑣</m:t>
                          </m:r>
                        </m:e>
                        <m:sub>
                          <m:r>
                            <a:rPr lang="en-US" sz="1800" b="0" i="1" smtClean="0">
                              <a:latin typeface="Cambria Math" panose="02040503050406030204" pitchFamily="18" charset="0"/>
                            </a:rPr>
                            <m:t>𝑛</m:t>
                          </m:r>
                          <m:r>
                            <a:rPr lang="en-US" sz="1800" b="0" i="1" smtClean="0">
                              <a:latin typeface="Cambria Math" panose="02040503050406030204" pitchFamily="18" charset="0"/>
                            </a:rPr>
                            <m:t>+1</m:t>
                          </m:r>
                        </m:sub>
                      </m:sSub>
                      <m:r>
                        <a:rPr lang="en-US" sz="1800" b="0"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𝑣</m:t>
                          </m:r>
                        </m:e>
                        <m:sub>
                          <m:r>
                            <a:rPr lang="en-US" sz="1800" b="0" i="1" smtClean="0">
                              <a:latin typeface="Cambria Math" panose="02040503050406030204" pitchFamily="18" charset="0"/>
                            </a:rPr>
                            <m:t>𝑛</m:t>
                          </m:r>
                        </m:sub>
                      </m:sSub>
                      <m:r>
                        <a:rPr lang="en-US" sz="1800" b="0"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𝑎</m:t>
                          </m:r>
                        </m:e>
                        <m:sub>
                          <m:r>
                            <a:rPr lang="en-US" sz="1800" b="0" i="1" smtClean="0">
                              <a:latin typeface="Cambria Math" panose="02040503050406030204" pitchFamily="18" charset="0"/>
                            </a:rPr>
                            <m:t>𝑛</m:t>
                          </m:r>
                          <m:r>
                            <a:rPr lang="en-US" sz="1800" b="0" i="1" smtClean="0">
                              <a:latin typeface="Cambria Math" panose="02040503050406030204" pitchFamily="18" charset="0"/>
                            </a:rPr>
                            <m:t>−1 </m:t>
                          </m:r>
                        </m:sub>
                      </m:sSub>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𝑐</m:t>
                          </m:r>
                        </m:e>
                        <m:sub>
                          <m:r>
                            <a:rPr lang="en-US" sz="1800" b="0" i="1" smtClean="0">
                              <a:latin typeface="Cambria Math" panose="02040503050406030204" pitchFamily="18" charset="0"/>
                            </a:rPr>
                            <m:t>𝑛</m:t>
                          </m:r>
                        </m:sub>
                      </m:sSub>
                      <m:r>
                        <a:rPr lang="en-US" sz="1800" b="0"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𝑎</m:t>
                          </m:r>
                        </m:e>
                        <m:sub>
                          <m:r>
                            <a:rPr lang="en-US" sz="1800" b="0" i="1" smtClean="0">
                              <a:latin typeface="Cambria Math" panose="02040503050406030204" pitchFamily="18" charset="0"/>
                            </a:rPr>
                            <m:t>𝑛</m:t>
                          </m:r>
                        </m:sub>
                      </m:sSub>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𝑤</m:t>
                          </m:r>
                        </m:e>
                        <m:sub>
                          <m:r>
                            <a:rPr lang="en-US" sz="1800" b="0" i="1" smtClean="0">
                              <a:latin typeface="Cambria Math" panose="02040503050406030204" pitchFamily="18" charset="0"/>
                            </a:rPr>
                            <m:t>𝑛</m:t>
                          </m:r>
                        </m:sub>
                      </m:sSub>
                    </m:oMath>
                  </m:oMathPara>
                </a14:m>
                <a:endParaRPr lang="en-US" sz="1800" b="0" i="1" dirty="0">
                  <a:latin typeface="+mj-lt"/>
                </a:endParaRPr>
              </a:p>
              <a:p>
                <a:pPr marL="0" indent="0">
                  <a:buFont typeface="Arial"/>
                  <a:buNone/>
                </a:pPr>
                <a:br>
                  <a:rPr lang="en-US" sz="1800" b="0" i="1" dirty="0">
                    <a:latin typeface="Cambria Math" panose="02040503050406030204" pitchFamily="18" charset="0"/>
                  </a:rPr>
                </a:br>
                <a14:m>
                  <m:oMathPara xmlns:m="http://schemas.openxmlformats.org/officeDocument/2006/math">
                    <m:oMathParaPr>
                      <m:jc m:val="left"/>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𝑎</m:t>
                          </m:r>
                        </m:e>
                        <m:sub>
                          <m:r>
                            <a:rPr lang="en-US" sz="1800" b="0" i="1" smtClean="0">
                              <a:latin typeface="Cambria Math" panose="02040503050406030204" pitchFamily="18" charset="0"/>
                            </a:rPr>
                            <m:t>𝑛</m:t>
                          </m:r>
                        </m:sub>
                      </m:sSub>
                      <m:r>
                        <a:rPr lang="en-US" sz="1800" b="0" i="1" smtClean="0">
                          <a:latin typeface="Cambria Math" panose="02040503050406030204" pitchFamily="18" charset="0"/>
                        </a:rPr>
                        <m:t>=−</m:t>
                      </m:r>
                      <m:r>
                        <a:rPr lang="en-US" sz="1800" b="0" i="1" smtClean="0">
                          <a:latin typeface="Cambria Math" panose="02040503050406030204" pitchFamily="18" charset="0"/>
                        </a:rPr>
                        <m:t>𝑘</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𝑣</m:t>
                          </m:r>
                        </m:e>
                        <m:sub>
                          <m:r>
                            <a:rPr lang="en-US" sz="1800" b="0" i="1" smtClean="0">
                              <a:latin typeface="Cambria Math" panose="02040503050406030204" pitchFamily="18" charset="0"/>
                            </a:rPr>
                            <m:t>𝑛</m:t>
                          </m:r>
                        </m:sub>
                      </m:sSub>
                    </m:oMath>
                  </m:oMathPara>
                </a14:m>
                <a:endParaRPr lang="en-US" sz="1800" b="0" i="1" dirty="0">
                  <a:latin typeface="Cambria Math" panose="02040503050406030204" pitchFamily="18" charset="0"/>
                </a:endParaRPr>
              </a:p>
              <a:p>
                <a:pPr marL="0" indent="0">
                  <a:buNone/>
                </a:pPr>
                <a:br>
                  <a:rPr lang="en-US" sz="1800" i="1" dirty="0">
                    <a:latin typeface="Cambria Math" panose="02040503050406030204" pitchFamily="18" charset="0"/>
                  </a:rPr>
                </a:br>
                <a14:m>
                  <m:oMathPara xmlns:m="http://schemas.openxmlformats.org/officeDocument/2006/math">
                    <m:oMathParaPr>
                      <m:jc m:val="left"/>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𝑐</m:t>
                          </m:r>
                        </m:e>
                        <m:sub>
                          <m:r>
                            <a:rPr lang="en-US" sz="1800" b="0" i="1" smtClean="0">
                              <a:latin typeface="Cambria Math" panose="02040503050406030204" pitchFamily="18" charset="0"/>
                            </a:rPr>
                            <m:t>𝑛</m:t>
                          </m:r>
                        </m:sub>
                      </m:sSub>
                      <m:r>
                        <a:rPr lang="en-US" sz="1800" b="0" i="1" smtClean="0">
                          <a:latin typeface="Cambria Math" panose="02040503050406030204" pitchFamily="18" charset="0"/>
                        </a:rPr>
                        <m:t>≥0,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𝑤</m:t>
                          </m:r>
                        </m:e>
                        <m:sub>
                          <m:r>
                            <a:rPr lang="en-US" sz="1800" b="0" i="1" smtClean="0">
                              <a:latin typeface="Cambria Math" panose="02040503050406030204" pitchFamily="18" charset="0"/>
                            </a:rPr>
                            <m:t>𝑛</m:t>
                          </m:r>
                        </m:sub>
                      </m:sSub>
                      <m:r>
                        <a:rPr lang="en-US" sz="1800" b="0" i="1" smtClean="0">
                          <a:latin typeface="Cambria Math" panose="02040503050406030204" pitchFamily="18" charset="0"/>
                        </a:rPr>
                        <m:t>≥0</m:t>
                      </m:r>
                    </m:oMath>
                  </m:oMathPara>
                </a14:m>
                <a:endParaRPr lang="en-US" sz="1800" i="1" dirty="0">
                  <a:latin typeface="Cambria Math" panose="02040503050406030204" pitchFamily="18" charset="0"/>
                </a:endParaRPr>
              </a:p>
              <a:p>
                <a:pPr marL="0" indent="0">
                  <a:buNone/>
                </a:pPr>
                <a:endParaRPr lang="en-US" sz="1800" i="1" dirty="0">
                  <a:latin typeface="Cambria Math" panose="02040503050406030204" pitchFamily="18" charset="0"/>
                </a:endParaRPr>
              </a:p>
              <a:p>
                <a:pPr marL="0" indent="0">
                  <a:buNone/>
                </a:pPr>
                <a:endParaRPr lang="en-US" sz="1800" i="1" dirty="0">
                  <a:latin typeface="Cambria Math" panose="02040503050406030204" pitchFamily="18" charset="0"/>
                </a:endParaRPr>
              </a:p>
              <a:p>
                <a:pPr marL="0" indent="0">
                  <a:buNone/>
                </a:pPr>
                <a:r>
                  <a:rPr lang="en-US" sz="1800" b="1" u="sng" dirty="0"/>
                  <a:t>Parameter:</a:t>
                </a:r>
              </a:p>
              <a:p>
                <a:pPr marL="0" indent="0">
                  <a:buNone/>
                </a:pPr>
                <a:r>
                  <a:rPr lang="en-US" sz="1800" dirty="0"/>
                  <a:t> </a:t>
                </a:r>
                <a14:m>
                  <m:oMath xmlns:m="http://schemas.openxmlformats.org/officeDocument/2006/math">
                    <m:r>
                      <a:rPr lang="en-US" sz="1800" b="0" i="1" smtClean="0">
                        <a:latin typeface="Cambria Math" panose="02040503050406030204" pitchFamily="18" charset="0"/>
                      </a:rPr>
                      <m:t>𝑘</m:t>
                    </m:r>
                    <m:r>
                      <a:rPr lang="en-US" sz="1800" i="1">
                        <a:latin typeface="Cambria Math" panose="02040503050406030204" pitchFamily="18" charset="0"/>
                      </a:rPr>
                      <m:t>&gt;0</m:t>
                    </m:r>
                  </m:oMath>
                </a14:m>
                <a:r>
                  <a:rPr lang="en-US" sz="1800" i="1" dirty="0">
                    <a:latin typeface="Cambria Math" panose="02040503050406030204" pitchFamily="18" charset="0"/>
                  </a:rPr>
                  <a:t> </a:t>
                </a:r>
                <a:r>
                  <a:rPr lang="en-US" sz="1800" dirty="0">
                    <a:latin typeface="Cambria Math" panose="02040503050406030204" pitchFamily="18" charset="0"/>
                  </a:rPr>
                  <a:t>proportion relating acceleration to velocity</a:t>
                </a:r>
                <a:endParaRPr lang="en-US" sz="1800" i="1" dirty="0">
                  <a:latin typeface="Cambria Math" panose="02040503050406030204" pitchFamily="18" charset="0"/>
                </a:endParaRPr>
              </a:p>
            </p:txBody>
          </p:sp>
        </mc:Choice>
        <mc:Fallback xmlns="">
          <p:sp>
            <p:nvSpPr>
              <p:cNvPr id="8" name="Content Placeholder 2"/>
              <p:cNvSpPr txBox="1">
                <a:spLocks noRot="1" noChangeAspect="1" noMove="1" noResize="1" noEditPoints="1" noAdjustHandles="1" noChangeArrowheads="1" noChangeShapeType="1" noTextEdit="1"/>
              </p:cNvSpPr>
              <p:nvPr/>
            </p:nvSpPr>
            <p:spPr>
              <a:xfrm>
                <a:off x="4891920" y="1541769"/>
                <a:ext cx="3553990" cy="4652553"/>
              </a:xfrm>
              <a:prstGeom prst="rect">
                <a:avLst/>
              </a:prstGeom>
              <a:blipFill>
                <a:blip r:embed="rId5"/>
                <a:stretch>
                  <a:fillRect/>
                </a:stretch>
              </a:blipFill>
              <a:effectLst>
                <a:glow rad="139700">
                  <a:schemeClr val="accent4">
                    <a:satMod val="175000"/>
                    <a:alpha val="40000"/>
                  </a:schemeClr>
                </a:glow>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Content Placeholder 2"/>
              <p:cNvSpPr txBox="1">
                <a:spLocks/>
              </p:cNvSpPr>
              <p:nvPr/>
            </p:nvSpPr>
            <p:spPr>
              <a:xfrm>
                <a:off x="460375" y="5034480"/>
                <a:ext cx="3816657" cy="1238501"/>
              </a:xfrm>
              <a:prstGeom prst="rect">
                <a:avLst/>
              </a:prstGeom>
              <a:effectLst>
                <a:glow rad="139700">
                  <a:schemeClr val="accent4">
                    <a:satMod val="175000"/>
                    <a:alpha val="40000"/>
                  </a:schemeClr>
                </a:glow>
              </a:effectLst>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1800" b="1" u="sng" dirty="0">
                    <a:latin typeface="+mj-lt"/>
                  </a:rPr>
                  <a:t>Objective</a:t>
                </a:r>
              </a:p>
              <a:p>
                <a:pPr marL="0" indent="0">
                  <a:buNone/>
                </a:pPr>
                <a:r>
                  <a:rPr lang="en-US" sz="1800" b="0" dirty="0"/>
                  <a:t>Determine whether </a:t>
                </a:r>
                <a14:m>
                  <m:oMath xmlns:m="http://schemas.openxmlformats.org/officeDocument/2006/math">
                    <m:sSub>
                      <m:sSubPr>
                        <m:ctrlPr>
                          <a:rPr lang="en-US" sz="1800" i="1">
                            <a:latin typeface="Cambria Math" panose="02040503050406030204" pitchFamily="18" charset="0"/>
                          </a:rPr>
                        </m:ctrlPr>
                      </m:sSubPr>
                      <m:e>
                        <m:r>
                          <a:rPr lang="en-US" sz="1800" b="0" i="1" smtClean="0">
                            <a:latin typeface="Cambria Math" panose="02040503050406030204" pitchFamily="18" charset="0"/>
                          </a:rPr>
                          <m:t>𝑣</m:t>
                        </m:r>
                      </m:e>
                      <m:sub>
                        <m:r>
                          <a:rPr lang="en-US" sz="1800" i="1">
                            <a:latin typeface="Cambria Math" panose="02040503050406030204" pitchFamily="18" charset="0"/>
                          </a:rPr>
                          <m:t>𝑛</m:t>
                        </m:r>
                      </m:sub>
                    </m:sSub>
                    <m:r>
                      <a:rPr lang="en-US" sz="1800" b="0" i="1" smtClean="0">
                        <a:latin typeface="Cambria Math" panose="02040503050406030204" pitchFamily="18" charset="0"/>
                      </a:rPr>
                      <m:t>→0</m:t>
                    </m:r>
                  </m:oMath>
                </a14:m>
                <a:r>
                  <a:rPr lang="en-US" sz="1800" b="0" dirty="0"/>
                  <a:t>.</a:t>
                </a:r>
                <a:endParaRPr lang="en-US" sz="1800" dirty="0">
                  <a:latin typeface="+mj-lt"/>
                </a:endParaRPr>
              </a:p>
            </p:txBody>
          </p:sp>
        </mc:Choice>
        <mc:Fallback xmlns="">
          <p:sp>
            <p:nvSpPr>
              <p:cNvPr id="9" name="Content Placeholder 2"/>
              <p:cNvSpPr txBox="1">
                <a:spLocks noRot="1" noChangeAspect="1" noMove="1" noResize="1" noEditPoints="1" noAdjustHandles="1" noChangeArrowheads="1" noChangeShapeType="1" noTextEdit="1"/>
              </p:cNvSpPr>
              <p:nvPr/>
            </p:nvSpPr>
            <p:spPr>
              <a:xfrm>
                <a:off x="460375" y="5034480"/>
                <a:ext cx="3816657" cy="1238501"/>
              </a:xfrm>
              <a:prstGeom prst="rect">
                <a:avLst/>
              </a:prstGeom>
              <a:blipFill>
                <a:blip r:embed="rId6"/>
                <a:stretch>
                  <a:fillRect/>
                </a:stretch>
              </a:blipFill>
              <a:effectLst>
                <a:glow rad="139700">
                  <a:schemeClr val="accent4">
                    <a:satMod val="175000"/>
                    <a:alpha val="40000"/>
                  </a:schemeClr>
                </a:glow>
              </a:effectLst>
            </p:spPr>
            <p:txBody>
              <a:bodyPr/>
              <a:lstStyle/>
              <a:p>
                <a:r>
                  <a:rPr lang="en-US">
                    <a:noFill/>
                  </a:rPr>
                  <a:t> </a:t>
                </a:r>
              </a:p>
            </p:txBody>
          </p:sp>
        </mc:Fallback>
      </mc:AlternateContent>
    </p:spTree>
    <p:extLst>
      <p:ext uri="{BB962C8B-B14F-4D97-AF65-F5344CB8AC3E}">
        <p14:creationId xmlns:p14="http://schemas.microsoft.com/office/powerpoint/2010/main" val="1807386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dirty="0">
                <a:solidFill>
                  <a:schemeClr val="bg1"/>
                </a:solidFill>
              </a:rPr>
              <a:t>Step 2: Select the modeling approach</a:t>
            </a: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Image result for brian beaver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8" name="Content Placeholder 2"/>
              <p:cNvSpPr txBox="1">
                <a:spLocks/>
              </p:cNvSpPr>
              <p:nvPr/>
            </p:nvSpPr>
            <p:spPr>
              <a:xfrm>
                <a:off x="460374" y="1520211"/>
                <a:ext cx="3796993" cy="4652553"/>
              </a:xfrm>
              <a:prstGeom prst="rect">
                <a:avLst/>
              </a:prstGeom>
              <a:effectLst>
                <a:glow rad="139700">
                  <a:schemeClr val="accent4">
                    <a:satMod val="175000"/>
                    <a:alpha val="40000"/>
                  </a:schemeClr>
                </a:glow>
              </a:effectLst>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1800" b="1" u="sng" dirty="0"/>
                  <a:t>Assumptions:</a:t>
                </a:r>
              </a:p>
              <a:p>
                <a:pPr marL="0" indent="0">
                  <a:buNone/>
                </a:pPr>
                <a14:m>
                  <m:oMathPara xmlns:m="http://schemas.openxmlformats.org/officeDocument/2006/math">
                    <m:oMathParaPr>
                      <m:jc m:val="left"/>
                    </m:oMathParaPr>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𝑡</m:t>
                          </m:r>
                        </m:e>
                        <m:sub>
                          <m:r>
                            <a:rPr lang="en-US" sz="1800" i="1">
                              <a:latin typeface="Cambria Math" panose="02040503050406030204" pitchFamily="18" charset="0"/>
                            </a:rPr>
                            <m:t>𝑛</m:t>
                          </m:r>
                          <m:r>
                            <a:rPr lang="en-US" sz="1800" i="1">
                              <a:latin typeface="Cambria Math" panose="02040503050406030204" pitchFamily="18" charset="0"/>
                            </a:rPr>
                            <m:t>+1</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𝑡</m:t>
                          </m:r>
                        </m:e>
                        <m:sub>
                          <m:r>
                            <a:rPr lang="en-US" sz="1800" i="1">
                              <a:latin typeface="Cambria Math" panose="02040503050406030204" pitchFamily="18" charset="0"/>
                            </a:rPr>
                            <m:t>𝑛</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𝑐</m:t>
                          </m:r>
                        </m:e>
                        <m:sub>
                          <m:r>
                            <a:rPr lang="en-US" sz="1800" i="1">
                              <a:latin typeface="Cambria Math" panose="02040503050406030204" pitchFamily="18" charset="0"/>
                            </a:rPr>
                            <m:t>𝑛</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𝑤</m:t>
                          </m:r>
                        </m:e>
                        <m:sub>
                          <m:r>
                            <a:rPr lang="en-US" sz="1800" i="1">
                              <a:latin typeface="Cambria Math" panose="02040503050406030204" pitchFamily="18" charset="0"/>
                            </a:rPr>
                            <m:t>𝑛</m:t>
                          </m:r>
                        </m:sub>
                      </m:sSub>
                    </m:oMath>
                  </m:oMathPara>
                </a14:m>
                <a:endParaRPr lang="en-US" sz="1800" i="1" dirty="0"/>
              </a:p>
              <a:p>
                <a:pPr marL="0" indent="0">
                  <a:buNone/>
                </a:pPr>
                <a14:m>
                  <m:oMathPara xmlns:m="http://schemas.openxmlformats.org/officeDocument/2006/math">
                    <m:oMathParaPr>
                      <m:jc m:val="left"/>
                    </m:oMathParaPr>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𝑣</m:t>
                          </m:r>
                        </m:e>
                        <m:sub>
                          <m:r>
                            <a:rPr lang="en-US" sz="1800" i="1">
                              <a:latin typeface="Cambria Math" panose="02040503050406030204" pitchFamily="18" charset="0"/>
                            </a:rPr>
                            <m:t>𝑛</m:t>
                          </m:r>
                          <m:r>
                            <a:rPr lang="en-US" sz="1800" i="1">
                              <a:latin typeface="Cambria Math" panose="02040503050406030204" pitchFamily="18" charset="0"/>
                            </a:rPr>
                            <m:t>+1</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𝑣</m:t>
                          </m:r>
                        </m:e>
                        <m:sub>
                          <m:r>
                            <a:rPr lang="en-US" sz="1800" i="1">
                              <a:latin typeface="Cambria Math" panose="02040503050406030204" pitchFamily="18" charset="0"/>
                            </a:rPr>
                            <m:t>𝑛</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𝑎</m:t>
                          </m:r>
                        </m:e>
                        <m:sub>
                          <m:r>
                            <a:rPr lang="en-US" sz="1800" i="1">
                              <a:latin typeface="Cambria Math" panose="02040503050406030204" pitchFamily="18" charset="0"/>
                            </a:rPr>
                            <m:t>𝑛</m:t>
                          </m:r>
                          <m:r>
                            <a:rPr lang="en-US" sz="1800" i="1">
                              <a:latin typeface="Cambria Math" panose="02040503050406030204" pitchFamily="18" charset="0"/>
                            </a:rPr>
                            <m:t>−1 </m:t>
                          </m:r>
                        </m:sub>
                      </m:sSub>
                      <m:sSub>
                        <m:sSubPr>
                          <m:ctrlPr>
                            <a:rPr lang="en-US" sz="1800" i="1">
                              <a:latin typeface="Cambria Math" panose="02040503050406030204" pitchFamily="18" charset="0"/>
                            </a:rPr>
                          </m:ctrlPr>
                        </m:sSubPr>
                        <m:e>
                          <m:r>
                            <a:rPr lang="en-US" sz="1800" i="1">
                              <a:latin typeface="Cambria Math" panose="02040503050406030204" pitchFamily="18" charset="0"/>
                            </a:rPr>
                            <m:t>𝑐</m:t>
                          </m:r>
                        </m:e>
                        <m:sub>
                          <m:r>
                            <a:rPr lang="en-US" sz="1800" i="1">
                              <a:latin typeface="Cambria Math" panose="02040503050406030204" pitchFamily="18" charset="0"/>
                            </a:rPr>
                            <m:t>𝑛</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𝑎</m:t>
                          </m:r>
                        </m:e>
                        <m:sub>
                          <m:r>
                            <a:rPr lang="en-US" sz="1800" i="1">
                              <a:latin typeface="Cambria Math" panose="02040503050406030204" pitchFamily="18" charset="0"/>
                            </a:rPr>
                            <m:t>𝑛</m:t>
                          </m:r>
                        </m:sub>
                      </m:sSub>
                      <m:sSub>
                        <m:sSubPr>
                          <m:ctrlPr>
                            <a:rPr lang="en-US" sz="1800" i="1">
                              <a:latin typeface="Cambria Math" panose="02040503050406030204" pitchFamily="18" charset="0"/>
                            </a:rPr>
                          </m:ctrlPr>
                        </m:sSubPr>
                        <m:e>
                          <m:r>
                            <a:rPr lang="en-US" sz="1800" i="1">
                              <a:latin typeface="Cambria Math" panose="02040503050406030204" pitchFamily="18" charset="0"/>
                            </a:rPr>
                            <m:t>𝑤</m:t>
                          </m:r>
                        </m:e>
                        <m:sub>
                          <m:r>
                            <a:rPr lang="en-US" sz="1800" i="1">
                              <a:latin typeface="Cambria Math" panose="02040503050406030204" pitchFamily="18" charset="0"/>
                            </a:rPr>
                            <m:t>𝑛</m:t>
                          </m:r>
                        </m:sub>
                      </m:sSub>
                    </m:oMath>
                  </m:oMathPara>
                </a14:m>
                <a:endParaRPr lang="en-US" sz="1800" i="1" dirty="0"/>
              </a:p>
              <a:p>
                <a:pPr marL="0" indent="0">
                  <a:buNone/>
                </a:pPr>
                <a14:m>
                  <m:oMathPara xmlns:m="http://schemas.openxmlformats.org/officeDocument/2006/math">
                    <m:oMathParaPr>
                      <m:jc m:val="left"/>
                    </m:oMathParaPr>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𝑎</m:t>
                          </m:r>
                        </m:e>
                        <m:sub>
                          <m:r>
                            <a:rPr lang="en-US" sz="1800" i="1">
                              <a:latin typeface="Cambria Math" panose="02040503050406030204" pitchFamily="18" charset="0"/>
                            </a:rPr>
                            <m:t>𝑛</m:t>
                          </m:r>
                        </m:sub>
                      </m:sSub>
                      <m:r>
                        <a:rPr lang="en-US" sz="1800" i="1">
                          <a:latin typeface="Cambria Math" panose="02040503050406030204" pitchFamily="18" charset="0"/>
                        </a:rPr>
                        <m:t>=−</m:t>
                      </m:r>
                      <m:r>
                        <a:rPr lang="en-US" sz="1800" i="1">
                          <a:latin typeface="Cambria Math" panose="02040503050406030204" pitchFamily="18" charset="0"/>
                        </a:rPr>
                        <m:t>𝑘</m:t>
                      </m:r>
                      <m:sSub>
                        <m:sSubPr>
                          <m:ctrlPr>
                            <a:rPr lang="en-US" sz="1800" i="1">
                              <a:latin typeface="Cambria Math" panose="02040503050406030204" pitchFamily="18" charset="0"/>
                            </a:rPr>
                          </m:ctrlPr>
                        </m:sSubPr>
                        <m:e>
                          <m:r>
                            <a:rPr lang="en-US" sz="1800" i="1">
                              <a:latin typeface="Cambria Math" panose="02040503050406030204" pitchFamily="18" charset="0"/>
                            </a:rPr>
                            <m:t>𝑣</m:t>
                          </m:r>
                        </m:e>
                        <m:sub>
                          <m:r>
                            <a:rPr lang="en-US" sz="1800" i="1">
                              <a:latin typeface="Cambria Math" panose="02040503050406030204" pitchFamily="18" charset="0"/>
                            </a:rPr>
                            <m:t>𝑛</m:t>
                          </m:r>
                        </m:sub>
                      </m:sSub>
                    </m:oMath>
                  </m:oMathPara>
                </a14:m>
                <a:endParaRPr lang="en-US" sz="1800"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𝑐</m:t>
                          </m:r>
                        </m:e>
                        <m:sub>
                          <m:r>
                            <a:rPr lang="en-US" sz="1800" i="1">
                              <a:latin typeface="Cambria Math" panose="02040503050406030204" pitchFamily="18" charset="0"/>
                            </a:rPr>
                            <m:t>𝑛</m:t>
                          </m:r>
                        </m:sub>
                      </m:sSub>
                      <m:r>
                        <a:rPr lang="en-US" sz="1800" i="1">
                          <a:latin typeface="Cambria Math" panose="02040503050406030204" pitchFamily="18" charset="0"/>
                        </a:rPr>
                        <m:t>≥0,  </m:t>
                      </m:r>
                      <m:sSub>
                        <m:sSubPr>
                          <m:ctrlPr>
                            <a:rPr lang="en-US" sz="1800" i="1">
                              <a:latin typeface="Cambria Math" panose="02040503050406030204" pitchFamily="18" charset="0"/>
                            </a:rPr>
                          </m:ctrlPr>
                        </m:sSubPr>
                        <m:e>
                          <m:r>
                            <a:rPr lang="en-US" sz="1800" i="1">
                              <a:latin typeface="Cambria Math" panose="02040503050406030204" pitchFamily="18" charset="0"/>
                            </a:rPr>
                            <m:t>𝑤</m:t>
                          </m:r>
                        </m:e>
                        <m:sub>
                          <m:r>
                            <a:rPr lang="en-US" sz="1800" i="1">
                              <a:latin typeface="Cambria Math" panose="02040503050406030204" pitchFamily="18" charset="0"/>
                            </a:rPr>
                            <m:t>𝑛</m:t>
                          </m:r>
                        </m:sub>
                      </m:sSub>
                      <m:r>
                        <a:rPr lang="en-US" sz="1800" i="1">
                          <a:latin typeface="Cambria Math" panose="02040503050406030204" pitchFamily="18" charset="0"/>
                        </a:rPr>
                        <m:t>≥0</m:t>
                      </m:r>
                    </m:oMath>
                  </m:oMathPara>
                </a14:m>
                <a:endParaRPr lang="en-US" sz="1800" i="1" dirty="0">
                  <a:latin typeface="Cambria Math" panose="02040503050406030204" pitchFamily="18" charset="0"/>
                </a:endParaRPr>
              </a:p>
              <a:p>
                <a:pPr marL="0" indent="0">
                  <a:buNone/>
                </a:pPr>
                <a:endParaRPr lang="en-US" sz="1800" i="1" dirty="0">
                  <a:latin typeface="Cambria Math" panose="02040503050406030204" pitchFamily="18" charset="0"/>
                </a:endParaRPr>
              </a:p>
              <a:p>
                <a:pPr marL="0" indent="0">
                  <a:buNone/>
                </a:pPr>
                <a:r>
                  <a:rPr lang="en-US" sz="1800" b="1" u="sng" dirty="0"/>
                  <a:t>Parameter:</a:t>
                </a:r>
              </a:p>
              <a:p>
                <a:pPr marL="0" indent="0">
                  <a:buNone/>
                </a:pPr>
                <a:r>
                  <a:rPr lang="en-US" sz="1800" dirty="0"/>
                  <a:t> </a:t>
                </a:r>
                <a14:m>
                  <m:oMath xmlns:m="http://schemas.openxmlformats.org/officeDocument/2006/math">
                    <m:r>
                      <a:rPr lang="en-US" sz="1800" i="1">
                        <a:latin typeface="Cambria Math" panose="02040503050406030204" pitchFamily="18" charset="0"/>
                      </a:rPr>
                      <m:t>𝑘</m:t>
                    </m:r>
                    <m:r>
                      <a:rPr lang="en-US" sz="1800" i="1">
                        <a:latin typeface="Cambria Math" panose="02040503050406030204" pitchFamily="18" charset="0"/>
                      </a:rPr>
                      <m:t>&gt;0</m:t>
                    </m:r>
                  </m:oMath>
                </a14:m>
                <a:r>
                  <a:rPr lang="en-US" sz="1800" i="1" dirty="0">
                    <a:latin typeface="Cambria Math" panose="02040503050406030204" pitchFamily="18" charset="0"/>
                  </a:rPr>
                  <a:t> </a:t>
                </a:r>
                <a:r>
                  <a:rPr lang="en-US" sz="1800" dirty="0">
                    <a:latin typeface="Cambria Math" panose="02040503050406030204" pitchFamily="18" charset="0"/>
                  </a:rPr>
                  <a:t>proportion relating acceleration to velocity</a:t>
                </a:r>
              </a:p>
              <a:p>
                <a:pPr marL="0" indent="0">
                  <a:buNone/>
                </a:pPr>
                <a:r>
                  <a:rPr lang="en-US" sz="1800" i="1" dirty="0">
                    <a:latin typeface="Cambria Math" panose="02040503050406030204" pitchFamily="18" charset="0"/>
                  </a:rPr>
                  <a:t>c – </a:t>
                </a:r>
                <a:r>
                  <a:rPr lang="en-US" sz="1800" dirty="0">
                    <a:latin typeface="Cambria Math" panose="02040503050406030204" pitchFamily="18" charset="0"/>
                  </a:rPr>
                  <a:t>astronaut response time</a:t>
                </a:r>
              </a:p>
              <a:p>
                <a:pPr marL="0" indent="0">
                  <a:buNone/>
                </a:pPr>
                <a:r>
                  <a:rPr lang="en-US" sz="1800" i="1" dirty="0">
                    <a:latin typeface="Cambria Math" panose="02040503050406030204" pitchFamily="18" charset="0"/>
                  </a:rPr>
                  <a:t>w – </a:t>
                </a:r>
                <a:r>
                  <a:rPr lang="en-US" sz="1800" dirty="0">
                    <a:latin typeface="Cambria Math" panose="02040503050406030204" pitchFamily="18" charset="0"/>
                  </a:rPr>
                  <a:t>waiting time until next obs</a:t>
                </a:r>
                <a:r>
                  <a:rPr lang="en-US" sz="1800" i="1" dirty="0">
                    <a:latin typeface="Cambria Math" panose="02040503050406030204" pitchFamily="18" charset="0"/>
                  </a:rPr>
                  <a:t>ervation</a:t>
                </a:r>
              </a:p>
            </p:txBody>
          </p:sp>
        </mc:Choice>
        <mc:Fallback xmlns="">
          <p:sp>
            <p:nvSpPr>
              <p:cNvPr id="8" name="Content Placeholder 2"/>
              <p:cNvSpPr txBox="1">
                <a:spLocks noRot="1" noChangeAspect="1" noMove="1" noResize="1" noEditPoints="1" noAdjustHandles="1" noChangeArrowheads="1" noChangeShapeType="1" noTextEdit="1"/>
              </p:cNvSpPr>
              <p:nvPr/>
            </p:nvSpPr>
            <p:spPr>
              <a:xfrm>
                <a:off x="460374" y="1520211"/>
                <a:ext cx="3796993" cy="4652553"/>
              </a:xfrm>
              <a:prstGeom prst="rect">
                <a:avLst/>
              </a:prstGeom>
              <a:blipFill>
                <a:blip r:embed="rId4"/>
                <a:stretch>
                  <a:fillRect/>
                </a:stretch>
              </a:blipFill>
              <a:effectLst>
                <a:glow rad="139700">
                  <a:schemeClr val="accent4">
                    <a:satMod val="175000"/>
                    <a:alpha val="40000"/>
                  </a:schemeClr>
                </a:glow>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Content Placeholder 2"/>
              <p:cNvSpPr txBox="1">
                <a:spLocks/>
              </p:cNvSpPr>
              <p:nvPr/>
            </p:nvSpPr>
            <p:spPr>
              <a:xfrm>
                <a:off x="460377" y="5391397"/>
                <a:ext cx="3816657" cy="774705"/>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1800" b="1" u="sng" dirty="0"/>
                  <a:t>Objective</a:t>
                </a:r>
              </a:p>
              <a:p>
                <a:pPr marL="0" indent="0">
                  <a:buNone/>
                </a:pPr>
                <a:r>
                  <a:rPr lang="en-US" sz="1800" dirty="0"/>
                  <a:t>Determine whether </a:t>
                </a:r>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𝑣</m:t>
                        </m:r>
                      </m:e>
                      <m:sub>
                        <m:r>
                          <a:rPr lang="en-US" sz="1800" i="1">
                            <a:latin typeface="Cambria Math" panose="02040503050406030204" pitchFamily="18" charset="0"/>
                          </a:rPr>
                          <m:t>𝑛</m:t>
                        </m:r>
                      </m:sub>
                    </m:sSub>
                    <m:r>
                      <a:rPr lang="en-US" sz="1800" i="1">
                        <a:latin typeface="Cambria Math" panose="02040503050406030204" pitchFamily="18" charset="0"/>
                      </a:rPr>
                      <m:t>→0</m:t>
                    </m:r>
                  </m:oMath>
                </a14:m>
                <a:r>
                  <a:rPr lang="en-US" sz="1800" dirty="0"/>
                  <a:t>.</a:t>
                </a:r>
              </a:p>
            </p:txBody>
          </p:sp>
        </mc:Choice>
        <mc:Fallback xmlns="">
          <p:sp>
            <p:nvSpPr>
              <p:cNvPr id="9" name="Content Placeholder 2"/>
              <p:cNvSpPr txBox="1">
                <a:spLocks noRot="1" noChangeAspect="1" noMove="1" noResize="1" noEditPoints="1" noAdjustHandles="1" noChangeArrowheads="1" noChangeShapeType="1" noTextEdit="1"/>
              </p:cNvSpPr>
              <p:nvPr/>
            </p:nvSpPr>
            <p:spPr>
              <a:xfrm>
                <a:off x="460377" y="5391397"/>
                <a:ext cx="3816657" cy="774705"/>
              </a:xfrm>
              <a:prstGeom prst="rect">
                <a:avLst/>
              </a:prstGeom>
              <a:blipFill>
                <a:blip r:embed="rId5"/>
                <a:stretch>
                  <a:fillRect l="-1111" t="-2290" b="-76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4493342" y="1541770"/>
                <a:ext cx="4193458" cy="4801314"/>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From the assumptions we</a:t>
                </a:r>
              </a:p>
              <a:p>
                <a:pPr/>
                <a14:m>
                  <m:oMathPara xmlns:m="http://schemas.openxmlformats.org/officeDocument/2006/math">
                    <m:oMathParaPr>
                      <m:jc m:val="left"/>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𝑛</m:t>
                          </m:r>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𝑛</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𝑛</m:t>
                          </m:r>
                          <m:r>
                            <a:rPr lang="en-US" i="1">
                              <a:latin typeface="Cambria Math" panose="02040503050406030204" pitchFamily="18" charset="0"/>
                            </a:rPr>
                            <m:t>−1 </m:t>
                          </m:r>
                        </m:sub>
                      </m:sSub>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i="1">
                              <a:latin typeface="Cambria Math" panose="02040503050406030204" pitchFamily="18" charset="0"/>
                            </a:rPr>
                            <m:t>𝑛</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𝑛</m:t>
                          </m:r>
                        </m:sub>
                      </m:sSub>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𝑛</m:t>
                          </m:r>
                        </m:sub>
                      </m:sSub>
                    </m:oMath>
                  </m:oMathPara>
                </a14:m>
                <a:endParaRPr lang="en-US" i="1" dirty="0"/>
              </a:p>
              <a:p>
                <a:pPr/>
                <a:br>
                  <a:rPr lang="en-US" i="1" dirty="0">
                    <a:latin typeface="Cambria Math" panose="02040503050406030204" pitchFamily="18" charset="0"/>
                  </a:rPr>
                </a:br>
                <a14:m>
                  <m:oMathPara xmlns:m="http://schemas.openxmlformats.org/officeDocument/2006/math">
                    <m:oMathParaPr>
                      <m:jc m:val="left"/>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𝑛</m:t>
                          </m:r>
                        </m:sub>
                      </m:sSub>
                      <m:r>
                        <a:rPr lang="en-US" i="1">
                          <a:latin typeface="Cambria Math" panose="02040503050406030204" pitchFamily="18" charset="0"/>
                        </a:rPr>
                        <m:t>=−</m:t>
                      </m:r>
                      <m:r>
                        <a:rPr lang="en-US" i="1">
                          <a:latin typeface="Cambria Math" panose="02040503050406030204" pitchFamily="18" charset="0"/>
                        </a:rPr>
                        <m:t>𝑘</m:t>
                      </m:r>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𝑛</m:t>
                          </m:r>
                        </m:sub>
                      </m:sSub>
                    </m:oMath>
                  </m:oMathPara>
                </a14:m>
                <a:endParaRPr lang="en-US" i="1" dirty="0">
                  <a:latin typeface="Cambria Math" panose="02040503050406030204" pitchFamily="18" charset="0"/>
                </a:endParaRPr>
              </a:p>
              <a:p>
                <a:endParaRPr lang="en-US" dirty="0"/>
              </a:p>
              <a:p>
                <a:r>
                  <a:rPr lang="en-US" dirty="0"/>
                  <a:t>we see</a:t>
                </a:r>
              </a:p>
              <a:p>
                <a:endParaRPr lang="en-US" dirty="0"/>
              </a:p>
              <a:p>
                <a:pPr/>
                <a14:m>
                  <m:oMathPara xmlns:m="http://schemas.openxmlformats.org/officeDocument/2006/math">
                    <m:oMathParaPr>
                      <m:jc m:val="centerGroup"/>
                    </m:oMathParaPr>
                    <m:oMath xmlns:m="http://schemas.openxmlformats.org/officeDocument/2006/math">
                      <m:r>
                        <m:rPr>
                          <m:sty m:val="p"/>
                        </m:rPr>
                        <a:rPr lang="en-US" b="0" i="0" smtClean="0">
                          <a:latin typeface="Cambria Math" panose="02040503050406030204" pitchFamily="18" charset="0"/>
                        </a:rPr>
                        <m:t>Δ</m:t>
                      </m:r>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𝑛</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m:t>
                          </m:r>
                          <m:r>
                            <a:rPr lang="en-US" b="0" i="1" smtClean="0">
                              <a:latin typeface="Cambria Math" panose="02040503050406030204" pitchFamily="18" charset="0"/>
                            </a:rPr>
                            <m:t>𝑘𝑣</m:t>
                          </m:r>
                        </m:e>
                        <m:sub>
                          <m:r>
                            <a:rPr lang="en-US" i="1">
                              <a:latin typeface="Cambria Math" panose="02040503050406030204" pitchFamily="18" charset="0"/>
                            </a:rPr>
                            <m:t>𝑛</m:t>
                          </m:r>
                          <m:r>
                            <a:rPr lang="en-US" i="1">
                              <a:latin typeface="Cambria Math" panose="02040503050406030204" pitchFamily="18" charset="0"/>
                            </a:rPr>
                            <m:t>−1 </m:t>
                          </m:r>
                        </m:sub>
                      </m:sSub>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i="1">
                              <a:latin typeface="Cambria Math" panose="02040503050406030204" pitchFamily="18" charset="0"/>
                            </a:rPr>
                            <m:t>𝑛</m:t>
                          </m:r>
                        </m:sub>
                      </m:sSub>
                      <m:r>
                        <a:rPr lang="en-US" b="0" i="1" smtClean="0">
                          <a:latin typeface="Cambria Math" panose="02040503050406030204" pitchFamily="18" charset="0"/>
                        </a:rPr>
                        <m:t>−</m:t>
                      </m:r>
                      <m:r>
                        <a:rPr lang="en-US" b="0" i="1" smtClean="0">
                          <a:latin typeface="Cambria Math" panose="02040503050406030204" pitchFamily="18" charset="0"/>
                        </a:rPr>
                        <m:t>𝑘</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𝑛</m:t>
                          </m:r>
                        </m:sub>
                      </m:sSub>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𝑛</m:t>
                          </m:r>
                        </m:sub>
                      </m:sSub>
                    </m:oMath>
                  </m:oMathPara>
                </a14:m>
                <a:endParaRPr lang="en-US" i="1" dirty="0"/>
              </a:p>
              <a:p>
                <a:endParaRPr lang="en-US" dirty="0"/>
              </a:p>
              <a:p>
                <a:r>
                  <a:rPr lang="en-US" dirty="0"/>
                  <a:t>To simplify things we also assume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i="1">
                            <a:latin typeface="Cambria Math" panose="02040503050406030204" pitchFamily="18" charset="0"/>
                          </a:rPr>
                          <m:t>𝑛</m:t>
                        </m:r>
                      </m:sub>
                    </m:sSub>
                  </m:oMath>
                </a14:m>
                <a:r>
                  <a:rPr lang="en-US" i="1" dirty="0"/>
                  <a:t> </a:t>
                </a:r>
                <a:r>
                  <a:rPr lang="en-US" dirty="0"/>
                  <a:t>and</a:t>
                </a:r>
              </a:p>
              <a:p>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𝑤</m:t>
                        </m:r>
                      </m:e>
                      <m:sub>
                        <m:r>
                          <a:rPr lang="en-US" i="1">
                            <a:latin typeface="Cambria Math" panose="02040503050406030204" pitchFamily="18" charset="0"/>
                          </a:rPr>
                          <m:t>𝑛</m:t>
                        </m:r>
                      </m:sub>
                    </m:sSub>
                  </m:oMath>
                </a14:m>
                <a:r>
                  <a:rPr lang="en-US" dirty="0"/>
                  <a:t> are constant. That is,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i="1">
                            <a:latin typeface="Cambria Math" panose="02040503050406030204" pitchFamily="18" charset="0"/>
                          </a:rPr>
                          <m:t>𝑛</m:t>
                        </m:r>
                      </m:sub>
                    </m:sSub>
                    <m:r>
                      <a:rPr lang="en-US" b="0" i="1" smtClean="0">
                        <a:latin typeface="Cambria Math" panose="02040503050406030204" pitchFamily="18" charset="0"/>
                      </a:rPr>
                      <m:t>=</m:t>
                    </m:r>
                    <m:r>
                      <a:rPr lang="en-US" b="0" i="1" smtClean="0">
                        <a:latin typeface="Cambria Math" panose="02040503050406030204" pitchFamily="18" charset="0"/>
                      </a:rPr>
                      <m:t>𝑐</m:t>
                    </m:r>
                  </m:oMath>
                </a14:m>
                <a:r>
                  <a:rPr lang="en-US" dirty="0"/>
                  <a:t> and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𝑤</m:t>
                        </m:r>
                      </m:e>
                      <m:sub>
                        <m:r>
                          <a:rPr lang="en-US" i="1">
                            <a:latin typeface="Cambria Math" panose="02040503050406030204" pitchFamily="18" charset="0"/>
                          </a:rPr>
                          <m:t>𝑛</m:t>
                        </m:r>
                      </m:sub>
                    </m:sSub>
                    <m:r>
                      <a:rPr lang="en-US" b="0" i="1" smtClean="0">
                        <a:latin typeface="Cambria Math" panose="02040503050406030204" pitchFamily="18" charset="0"/>
                      </a:rPr>
                      <m:t>=</m:t>
                    </m:r>
                    <m:r>
                      <a:rPr lang="en-US" b="0" i="1" smtClean="0">
                        <a:latin typeface="Cambria Math" panose="02040503050406030204" pitchFamily="18" charset="0"/>
                      </a:rPr>
                      <m:t>𝑤</m:t>
                    </m:r>
                  </m:oMath>
                </a14:m>
                <a:r>
                  <a:rPr lang="en-US" dirty="0"/>
                  <a:t>.  So, </a:t>
                </a:r>
              </a:p>
              <a:p>
                <a:pPr/>
                <a14:m>
                  <m:oMathPara xmlns:m="http://schemas.openxmlformats.org/officeDocument/2006/math">
                    <m:oMathParaPr>
                      <m:jc m:val="centerGroup"/>
                    </m:oMathParaPr>
                    <m:oMath xmlns:m="http://schemas.openxmlformats.org/officeDocument/2006/math">
                      <m:r>
                        <m:rPr>
                          <m:sty m:val="p"/>
                        </m:rPr>
                        <a:rPr lang="en-US" b="0" i="0" smtClean="0">
                          <a:latin typeface="Cambria Math" panose="02040503050406030204" pitchFamily="18" charset="0"/>
                        </a:rPr>
                        <m:t>Δ</m:t>
                      </m:r>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𝑐</m:t>
                      </m:r>
                      <m:r>
                        <a:rPr lang="en-US" b="0" i="1" smtClean="0">
                          <a:latin typeface="Cambria Math" panose="02040503050406030204" pitchFamily="18" charset="0"/>
                        </a:rPr>
                        <m:t>+</m:t>
                      </m:r>
                      <m:r>
                        <a:rPr lang="en-US" b="0" i="1" smtClean="0">
                          <a:latin typeface="Cambria Math" panose="02040503050406030204" pitchFamily="18" charset="0"/>
                        </a:rPr>
                        <m:t>𝑤</m:t>
                      </m:r>
                    </m:oMath>
                  </m:oMathPara>
                </a14:m>
                <a:endParaRPr lang="en-US" dirty="0"/>
              </a:p>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i="1">
                              <a:latin typeface="Cambria Math" panose="02040503050406030204" pitchFamily="18" charset="0"/>
                            </a:rPr>
                            <m:t>𝑣</m:t>
                          </m:r>
                        </m:e>
                        <m:sub>
                          <m:r>
                            <a:rPr lang="en-US" b="0" i="1" smtClean="0">
                              <a:latin typeface="Cambria Math" panose="02040503050406030204" pitchFamily="18" charset="0"/>
                            </a:rPr>
                            <m:t>𝑛</m:t>
                          </m:r>
                          <m:r>
                            <a:rPr lang="en-US" b="0" i="1" smtClean="0">
                              <a:latin typeface="Cambria Math" panose="02040503050406030204" pitchFamily="18" charset="0"/>
                            </a:rPr>
                            <m:t>+1</m:t>
                          </m:r>
                        </m:sub>
                      </m:sSub>
                      <m:r>
                        <a:rPr lang="en-US" b="0" i="0"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𝑛</m:t>
                          </m:r>
                        </m:sub>
                      </m:sSub>
                      <m:r>
                        <a:rPr lang="en-US" b="0" i="1" smtClean="0">
                          <a:latin typeface="Cambria Math" panose="02040503050406030204" pitchFamily="18" charset="0"/>
                        </a:rPr>
                        <m:t>=−</m:t>
                      </m:r>
                      <m:r>
                        <a:rPr lang="en-US" b="0" i="1" smtClean="0">
                          <a:latin typeface="Cambria Math" panose="02040503050406030204" pitchFamily="18" charset="0"/>
                        </a:rPr>
                        <m:t>𝑘𝑐</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𝑛</m:t>
                          </m:r>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𝑘𝑤</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𝑛</m:t>
                          </m:r>
                        </m:sub>
                      </m:sSub>
                    </m:oMath>
                  </m:oMathPara>
                </a14:m>
                <a:endParaRPr lang="en-US" b="0" dirty="0"/>
              </a:p>
              <a:p>
                <a:endParaRPr lang="en-US" dirty="0"/>
              </a:p>
              <a:p>
                <a:r>
                  <a:rPr lang="en-US" dirty="0"/>
                  <a:t>We model this problem as a discrete time dynamical system. </a:t>
                </a:r>
              </a:p>
            </p:txBody>
          </p:sp>
        </mc:Choice>
        <mc:Fallback xmlns="">
          <p:sp>
            <p:nvSpPr>
              <p:cNvPr id="11" name="TextBox 10"/>
              <p:cNvSpPr txBox="1">
                <a:spLocks noRot="1" noChangeAspect="1" noMove="1" noResize="1" noEditPoints="1" noAdjustHandles="1" noChangeArrowheads="1" noChangeShapeType="1" noTextEdit="1"/>
              </p:cNvSpPr>
              <p:nvPr/>
            </p:nvSpPr>
            <p:spPr>
              <a:xfrm>
                <a:off x="4493342" y="1541770"/>
                <a:ext cx="4193458" cy="4801314"/>
              </a:xfrm>
              <a:prstGeom prst="rect">
                <a:avLst/>
              </a:prstGeom>
              <a:blipFill>
                <a:blip r:embed="rId6"/>
                <a:stretch>
                  <a:fillRect l="-867" t="-505" b="-758"/>
                </a:stretch>
              </a:blipFill>
              <a:ln/>
            </p:spPr>
            <p:txBody>
              <a:bodyPr/>
              <a:lstStyle/>
              <a:p>
                <a:r>
                  <a:rPr lang="en-US">
                    <a:noFill/>
                  </a:rPr>
                  <a:t> </a:t>
                </a:r>
              </a:p>
            </p:txBody>
          </p:sp>
        </mc:Fallback>
      </mc:AlternateContent>
    </p:spTree>
    <p:extLst>
      <p:ext uri="{BB962C8B-B14F-4D97-AF65-F5344CB8AC3E}">
        <p14:creationId xmlns:p14="http://schemas.microsoft.com/office/powerpoint/2010/main" val="4272895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dirty="0">
                <a:solidFill>
                  <a:schemeClr val="bg1"/>
                </a:solidFill>
              </a:rPr>
              <a:t>Step 3: Formulate the model</a:t>
            </a: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Image result for brian beaver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3" name="TextBox 2"/>
              <p:cNvSpPr txBox="1"/>
              <p:nvPr/>
            </p:nvSpPr>
            <p:spPr>
              <a:xfrm>
                <a:off x="457200" y="1487982"/>
                <a:ext cx="8229600" cy="2308324"/>
              </a:xfrm>
              <a:prstGeom prst="rect">
                <a:avLst/>
              </a:prstGeom>
              <a:solidFill>
                <a:schemeClr val="bg1"/>
              </a:solidFill>
              <a:ln>
                <a:solidFill>
                  <a:srgbClr val="002060"/>
                </a:solidFill>
              </a:ln>
            </p:spPr>
            <p:txBody>
              <a:bodyPr wrap="square" rtlCol="0">
                <a:spAutoFit/>
              </a:bodyPr>
              <a:lstStyle/>
              <a:p>
                <a:r>
                  <a:rPr lang="en-US" dirty="0"/>
                  <a:t>From step 2 we have the following:</a:t>
                </a:r>
              </a:p>
              <a:p>
                <a:pPr/>
                <a14:m>
                  <m:oMathPara xmlns:m="http://schemas.openxmlformats.org/officeDocument/2006/math">
                    <m:oMathParaPr>
                      <m:jc m:val="centerGroup"/>
                    </m:oMathParaPr>
                    <m:oMath xmlns:m="http://schemas.openxmlformats.org/officeDocument/2006/math">
                      <m:r>
                        <m:rPr>
                          <m:sty m:val="p"/>
                        </m:rPr>
                        <a:rPr lang="en-US">
                          <a:latin typeface="Cambria Math" panose="02040503050406030204" pitchFamily="18" charset="0"/>
                        </a:rPr>
                        <m:t>Δ</m:t>
                      </m:r>
                      <m:r>
                        <a:rPr lang="en-US" i="1">
                          <a:latin typeface="Cambria Math" panose="02040503050406030204" pitchFamily="18" charset="0"/>
                        </a:rPr>
                        <m:t>𝑡</m:t>
                      </m:r>
                      <m:r>
                        <a:rPr lang="en-US" i="1">
                          <a:latin typeface="Cambria Math" panose="02040503050406030204" pitchFamily="18" charset="0"/>
                        </a:rPr>
                        <m:t>=</m:t>
                      </m:r>
                      <m:r>
                        <a:rPr lang="en-US" i="1">
                          <a:latin typeface="Cambria Math" panose="02040503050406030204" pitchFamily="18" charset="0"/>
                        </a:rPr>
                        <m:t>𝑐</m:t>
                      </m:r>
                      <m:r>
                        <a:rPr lang="en-US" i="1">
                          <a:latin typeface="Cambria Math" panose="02040503050406030204" pitchFamily="18" charset="0"/>
                        </a:rPr>
                        <m:t>+</m:t>
                      </m:r>
                      <m:r>
                        <a:rPr lang="en-US" i="1">
                          <a:latin typeface="Cambria Math" panose="02040503050406030204" pitchFamily="18" charset="0"/>
                        </a:rPr>
                        <m:t>𝑤</m:t>
                      </m:r>
                    </m:oMath>
                  </m:oMathPara>
                </a14:m>
                <a:endParaRPr lang="en-US" dirty="0"/>
              </a:p>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𝑛</m:t>
                          </m:r>
                          <m:r>
                            <a:rPr lang="en-US" i="1">
                              <a:latin typeface="Cambria Math" panose="02040503050406030204" pitchFamily="18" charset="0"/>
                            </a:rPr>
                            <m:t>+1</m:t>
                          </m:r>
                        </m:sub>
                      </m:sSub>
                      <m:r>
                        <a:rPr lang="en-US" b="0" i="0"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𝑛</m:t>
                          </m:r>
                        </m:sub>
                      </m:sSub>
                      <m:r>
                        <a:rPr lang="en-US" i="1">
                          <a:latin typeface="Cambria Math" panose="02040503050406030204" pitchFamily="18" charset="0"/>
                        </a:rPr>
                        <m:t>=−</m:t>
                      </m:r>
                      <m:r>
                        <a:rPr lang="en-US" i="1">
                          <a:latin typeface="Cambria Math" panose="02040503050406030204" pitchFamily="18" charset="0"/>
                        </a:rPr>
                        <m:t>𝑘𝑐</m:t>
                      </m:r>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𝑛</m:t>
                          </m:r>
                          <m:r>
                            <a:rPr lang="en-US" i="1">
                              <a:latin typeface="Cambria Math" panose="02040503050406030204" pitchFamily="18" charset="0"/>
                            </a:rPr>
                            <m:t>−1</m:t>
                          </m:r>
                        </m:sub>
                      </m:sSub>
                      <m:r>
                        <a:rPr lang="en-US" i="1">
                          <a:latin typeface="Cambria Math" panose="02040503050406030204" pitchFamily="18" charset="0"/>
                        </a:rPr>
                        <m:t>−</m:t>
                      </m:r>
                      <m:r>
                        <a:rPr lang="en-US" i="1">
                          <a:latin typeface="Cambria Math" panose="02040503050406030204" pitchFamily="18" charset="0"/>
                        </a:rPr>
                        <m:t>𝑘𝑤</m:t>
                      </m:r>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𝑛</m:t>
                          </m:r>
                        </m:sub>
                      </m:sSub>
                    </m:oMath>
                  </m:oMathPara>
                </a14:m>
                <a:endParaRPr lang="en-US" dirty="0"/>
              </a:p>
              <a:p>
                <a:r>
                  <a:rPr lang="en-US" dirty="0"/>
                  <a:t>We are concerned about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𝑛</m:t>
                        </m:r>
                      </m:sub>
                    </m:sSub>
                  </m:oMath>
                </a14:m>
                <a:r>
                  <a:rPr lang="en-US" dirty="0"/>
                  <a:t> going to 0. Thus, we do not need to include time as a state variable.</a:t>
                </a:r>
              </a:p>
              <a:p>
                <a:endParaRPr lang="en-US" dirty="0"/>
              </a:p>
              <a:p>
                <a:r>
                  <a:rPr lang="en-US" dirty="0"/>
                  <a:t>We model this problem as a discrete time dynamical system and attempt to determine if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𝑛</m:t>
                        </m:r>
                      </m:sub>
                    </m:sSub>
                    <m:r>
                      <a:rPr lang="en-US" b="0" i="1" smtClean="0">
                        <a:latin typeface="Cambria Math" panose="02040503050406030204" pitchFamily="18" charset="0"/>
                      </a:rPr>
                      <m:t>→</m:t>
                    </m:r>
                  </m:oMath>
                </a14:m>
                <a:r>
                  <a:rPr lang="en-US" dirty="0"/>
                  <a:t> 0.</a:t>
                </a:r>
              </a:p>
            </p:txBody>
          </p:sp>
        </mc:Choice>
        <mc:Fallback xmlns="">
          <p:sp>
            <p:nvSpPr>
              <p:cNvPr id="3" name="TextBox 2"/>
              <p:cNvSpPr txBox="1">
                <a:spLocks noRot="1" noChangeAspect="1" noMove="1" noResize="1" noEditPoints="1" noAdjustHandles="1" noChangeArrowheads="1" noChangeShapeType="1" noTextEdit="1"/>
              </p:cNvSpPr>
              <p:nvPr/>
            </p:nvSpPr>
            <p:spPr>
              <a:xfrm>
                <a:off x="457200" y="1487982"/>
                <a:ext cx="8229600" cy="2308324"/>
              </a:xfrm>
              <a:prstGeom prst="rect">
                <a:avLst/>
              </a:prstGeom>
              <a:blipFill>
                <a:blip r:embed="rId4"/>
                <a:stretch>
                  <a:fillRect l="-518" t="-1050" r="-888" b="-2887"/>
                </a:stretch>
              </a:blipFill>
              <a:ln>
                <a:solidFill>
                  <a:srgbClr val="002060"/>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460375" y="3873224"/>
                <a:ext cx="8229600" cy="2862322"/>
              </a:xfrm>
              <a:prstGeom prst="rect">
                <a:avLst/>
              </a:prstGeom>
              <a:solidFill>
                <a:schemeClr val="bg1"/>
              </a:solidFill>
              <a:ln>
                <a:solidFill>
                  <a:srgbClr val="002060"/>
                </a:solidFill>
              </a:ln>
            </p:spPr>
            <p:txBody>
              <a:bodyPr wrap="square" rtlCol="0">
                <a:spAutoFit/>
              </a:bodyPr>
              <a:lstStyle/>
              <a:p>
                <a:r>
                  <a:rPr lang="en-US" dirty="0"/>
                  <a:t>Let </a:t>
                </a:r>
                <a:endParaRPr lang="en-US" i="1" dirty="0">
                  <a:latin typeface="Cambria Math" panose="02040503050406030204" pitchFamily="18" charset="0"/>
                </a:endParaRPr>
              </a:p>
              <a:p>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𝑥</m:t>
                        </m:r>
                      </m:e>
                      <m:sub>
                        <m:r>
                          <a:rPr lang="en-US" i="1">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𝑛</m:t>
                        </m:r>
                      </m:sub>
                    </m:sSub>
                  </m:oMath>
                </a14:m>
                <a:r>
                  <a:rPr lang="en-US" dirty="0"/>
                  <a:t> 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𝑛</m:t>
                        </m:r>
                        <m:r>
                          <a:rPr lang="en-US" b="0" i="1" smtClean="0">
                            <a:latin typeface="Cambria Math" panose="02040503050406030204" pitchFamily="18" charset="0"/>
                          </a:rPr>
                          <m:t>−1</m:t>
                        </m:r>
                      </m:sub>
                    </m:sSub>
                  </m:oMath>
                </a14:m>
                <a:r>
                  <a:rPr lang="en-US" dirty="0"/>
                  <a:t> </a:t>
                </a:r>
              </a:p>
              <a:p>
                <a:r>
                  <a:rPr lang="en-US" dirty="0"/>
                  <a:t>denote our two state variables, defined on the state space </a:t>
                </a:r>
                <a14:m>
                  <m:oMath xmlns:m="http://schemas.openxmlformats.org/officeDocument/2006/math">
                    <m:sSup>
                      <m:sSupPr>
                        <m:ctrlPr>
                          <a:rPr lang="en-US" b="0" i="1" smtClean="0">
                            <a:latin typeface="Cambria Math" panose="02040503050406030204" pitchFamily="18" charset="0"/>
                            <a:ea typeface="Cambria Math" panose="02040503050406030204" pitchFamily="18" charset="0"/>
                          </a:rPr>
                        </m:ctrlPr>
                      </m:sSupPr>
                      <m:e>
                        <m:r>
                          <a:rPr lang="en-US" i="1" smtClean="0">
                            <a:latin typeface="Cambria Math" panose="02040503050406030204" pitchFamily="18" charset="0"/>
                            <a:ea typeface="Cambria Math" panose="02040503050406030204" pitchFamily="18" charset="0"/>
                          </a:rPr>
                          <m:t>ℝ</m:t>
                        </m:r>
                      </m:e>
                      <m:sup>
                        <m:r>
                          <a:rPr lang="en-US" b="0" i="1" smtClean="0">
                            <a:latin typeface="Cambria Math" panose="02040503050406030204" pitchFamily="18" charset="0"/>
                            <a:ea typeface="Cambria Math" panose="02040503050406030204" pitchFamily="18" charset="0"/>
                          </a:rPr>
                          <m:t>2</m:t>
                        </m:r>
                      </m:sup>
                    </m:sSup>
                  </m:oMath>
                </a14:m>
                <a:r>
                  <a:rPr lang="en-US" dirty="0"/>
                  <a:t>.</a:t>
                </a:r>
              </a:p>
              <a:p>
                <a:endParaRPr lang="en-US" dirty="0"/>
              </a:p>
              <a:p>
                <a:r>
                  <a:rPr lang="en-US" dirty="0"/>
                  <a:t>The system of equations are given by</a:t>
                </a:r>
              </a:p>
              <a:p>
                <a:pPr/>
                <a14:m>
                  <m:oMathPara xmlns:m="http://schemas.openxmlformats.org/officeDocument/2006/math">
                    <m:oMathParaPr>
                      <m:jc m:val="centerGroup"/>
                    </m:oMathParaPr>
                    <m:oMath xmlns:m="http://schemas.openxmlformats.org/officeDocument/2006/math">
                      <m:r>
                        <m:rPr>
                          <m:sty m:val="p"/>
                        </m:rPr>
                        <a:rPr lang="en-US" b="0" i="0" smtClean="0">
                          <a:latin typeface="Cambria Math" panose="02040503050406030204" pitchFamily="18" charset="0"/>
                        </a:rPr>
                        <m:t>Δ</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i="1" smtClean="0">
                          <a:latin typeface="Cambria Math" panose="02040503050406030204" pitchFamily="18" charset="0"/>
                        </a:rPr>
                        <m:t>−</m:t>
                      </m:r>
                      <m:r>
                        <a:rPr lang="en-US" b="0" i="1" smtClean="0">
                          <a:latin typeface="Cambria Math" panose="02040503050406030204" pitchFamily="18" charset="0"/>
                        </a:rPr>
                        <m:t>𝑘𝑤</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𝑘𝑐</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oMath>
                  </m:oMathPara>
                </a14:m>
                <a:endParaRPr lang="en-US"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m:rPr>
                          <m:sty m:val="p"/>
                        </m:rPr>
                        <a:rPr lang="en-US">
                          <a:latin typeface="Cambria Math" panose="02040503050406030204" pitchFamily="18" charset="0"/>
                        </a:rPr>
                        <m:t>Δ</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oMath>
                  </m:oMathPara>
                </a14:m>
                <a:endParaRPr lang="en-US" i="1" dirty="0">
                  <a:latin typeface="Cambria Math" panose="02040503050406030204" pitchFamily="18" charset="0"/>
                </a:endParaRPr>
              </a:p>
              <a:p>
                <a:r>
                  <a:rPr lang="en-US" dirty="0"/>
                  <a:t> </a:t>
                </a:r>
              </a:p>
              <a:p>
                <a:r>
                  <a:rPr lang="en-US" dirty="0"/>
                  <a:t>We need to find if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→0</m:t>
                    </m:r>
                  </m:oMath>
                </a14:m>
                <a:r>
                  <a:rPr lang="en-US" i="1" dirty="0">
                    <a:latin typeface="Cambria Math" panose="02040503050406030204" pitchFamily="18" charset="0"/>
                  </a:rPr>
                  <a:t>.</a:t>
                </a:r>
              </a:p>
              <a:p>
                <a:endParaRPr lang="en-US" dirty="0"/>
              </a:p>
            </p:txBody>
          </p:sp>
        </mc:Choice>
        <mc:Fallback xmlns="">
          <p:sp>
            <p:nvSpPr>
              <p:cNvPr id="11" name="TextBox 10"/>
              <p:cNvSpPr txBox="1">
                <a:spLocks noRot="1" noChangeAspect="1" noMove="1" noResize="1" noEditPoints="1" noAdjustHandles="1" noChangeArrowheads="1" noChangeShapeType="1" noTextEdit="1"/>
              </p:cNvSpPr>
              <p:nvPr/>
            </p:nvSpPr>
            <p:spPr>
              <a:xfrm>
                <a:off x="460375" y="3873224"/>
                <a:ext cx="8229600" cy="2862322"/>
              </a:xfrm>
              <a:prstGeom prst="rect">
                <a:avLst/>
              </a:prstGeom>
              <a:blipFill>
                <a:blip r:embed="rId5"/>
                <a:stretch>
                  <a:fillRect l="-592" t="-847"/>
                </a:stretch>
              </a:blipFill>
              <a:ln>
                <a:solidFill>
                  <a:srgbClr val="002060"/>
                </a:solidFill>
              </a:ln>
            </p:spPr>
            <p:txBody>
              <a:bodyPr/>
              <a:lstStyle/>
              <a:p>
                <a:r>
                  <a:rPr lang="en-US">
                    <a:noFill/>
                  </a:rPr>
                  <a:t> </a:t>
                </a:r>
              </a:p>
            </p:txBody>
          </p:sp>
        </mc:Fallback>
      </mc:AlternateContent>
    </p:spTree>
    <p:extLst>
      <p:ext uri="{BB962C8B-B14F-4D97-AF65-F5344CB8AC3E}">
        <p14:creationId xmlns:p14="http://schemas.microsoft.com/office/powerpoint/2010/main" val="2128283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dirty="0">
                <a:solidFill>
                  <a:schemeClr val="bg1"/>
                </a:solidFill>
              </a:rPr>
              <a:t>Step 4: Solve the Problem</a:t>
            </a: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12" name="TextBox 11"/>
              <p:cNvSpPr txBox="1"/>
              <p:nvPr/>
            </p:nvSpPr>
            <p:spPr>
              <a:xfrm>
                <a:off x="463551" y="2490821"/>
                <a:ext cx="8226424" cy="3970318"/>
              </a:xfrm>
              <a:prstGeom prst="rect">
                <a:avLst/>
              </a:prstGeom>
              <a:solidFill>
                <a:schemeClr val="bg1"/>
              </a:solidFill>
            </p:spPr>
            <p:txBody>
              <a:bodyPr wrap="square" rtlCol="0">
                <a:spAutoFit/>
              </a:bodyPr>
              <a:lstStyle/>
              <a:p>
                <a:pPr marL="285750" indent="-285750">
                  <a:buFont typeface="Arial" panose="020B0604020202020204" pitchFamily="34" charset="0"/>
                  <a:buChar char="•"/>
                </a:pPr>
                <a:r>
                  <a:rPr lang="en-US" dirty="0"/>
                  <a:t>We begin by using </a:t>
                </a:r>
                <a:r>
                  <a:rPr lang="en-US" dirty="0" err="1">
                    <a:solidFill>
                      <a:schemeClr val="accent1"/>
                    </a:solidFill>
                    <a:latin typeface="Consolas" panose="020B0609020204030204" pitchFamily="49" charset="0"/>
                  </a:rPr>
                  <a:t>sympy</a:t>
                </a:r>
                <a:r>
                  <a:rPr lang="en-US" dirty="0">
                    <a:solidFill>
                      <a:schemeClr val="accent1"/>
                    </a:solidFill>
                    <a:latin typeface="Consolas" panose="020B0609020204030204" pitchFamily="49" charset="0"/>
                  </a:rPr>
                  <a:t> solve</a:t>
                </a:r>
                <a:r>
                  <a:rPr lang="en-US" dirty="0"/>
                  <a:t> function to find </a:t>
                </a:r>
                <a:br>
                  <a:rPr lang="en-US" dirty="0"/>
                </a:br>
                <a:r>
                  <a:rPr lang="en-US" dirty="0"/>
                  <a:t>the only equilibrium at (0,0).</a:t>
                </a:r>
              </a:p>
              <a:p>
                <a:endParaRPr lang="en-US" dirty="0"/>
              </a:p>
              <a:p>
                <a:pPr marL="285750" indent="-285750">
                  <a:buFont typeface="Arial" panose="020B0604020202020204" pitchFamily="34" charset="0"/>
                  <a:buChar char="•"/>
                </a:pPr>
                <a:r>
                  <a:rPr lang="en-US" dirty="0"/>
                  <a:t>We would like to look at vector field, but we need to </a:t>
                </a:r>
                <a:br>
                  <a:rPr lang="en-US" dirty="0"/>
                </a:br>
                <a:r>
                  <a:rPr lang="en-US" dirty="0"/>
                  <a:t>consider what values to use for our parameters </a:t>
                </a:r>
              </a:p>
              <a:p>
                <a:pPr marL="742950" lvl="1" indent="-285750">
                  <a:buFont typeface="Calibri" panose="020F0502020204030204" pitchFamily="34" charset="0"/>
                  <a:buChar char="‒"/>
                </a:pPr>
                <a:r>
                  <a:rPr lang="en-US" dirty="0"/>
                  <a:t>We have some control over </a:t>
                </a:r>
                <a:r>
                  <a:rPr lang="en-US" i="1" dirty="0"/>
                  <a:t>k</a:t>
                </a:r>
                <a:r>
                  <a:rPr lang="en-US" dirty="0"/>
                  <a:t> and </a:t>
                </a:r>
                <a:r>
                  <a:rPr lang="en-US" i="1" dirty="0"/>
                  <a:t>w</a:t>
                </a:r>
                <a:r>
                  <a:rPr lang="en-US" dirty="0"/>
                  <a:t>, but little control over </a:t>
                </a:r>
                <a:r>
                  <a:rPr lang="en-US" i="1" dirty="0"/>
                  <a:t>c</a:t>
                </a:r>
                <a:r>
                  <a:rPr lang="en-US" dirty="0"/>
                  <a:t>. </a:t>
                </a:r>
              </a:p>
              <a:p>
                <a:pPr marL="742950" lvl="1" indent="-285750">
                  <a:buFont typeface="Calibri" panose="020F0502020204030204" pitchFamily="34" charset="0"/>
                  <a:buChar char="‒"/>
                </a:pPr>
                <a:r>
                  <a:rPr lang="en-US" dirty="0"/>
                  <a:t>Also, </a:t>
                </a:r>
                <a:r>
                  <a:rPr lang="en-US" i="1" dirty="0"/>
                  <a:t>k</a:t>
                </a:r>
                <a:r>
                  <a:rPr lang="en-US" dirty="0"/>
                  <a:t> appears as a multiplier in both terms of </a:t>
                </a:r>
                <a:br>
                  <a:rPr lang="en-US" dirty="0"/>
                </a:br>
                <a14:m>
                  <m:oMath xmlns:m="http://schemas.openxmlformats.org/officeDocument/2006/math">
                    <m:r>
                      <m:rPr>
                        <m:sty m:val="p"/>
                      </m:rPr>
                      <a:rPr lang="en-US">
                        <a:latin typeface="Cambria Math" panose="02040503050406030204" pitchFamily="18" charset="0"/>
                      </a:rPr>
                      <m:t>Δ</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r>
                      <a:rPr lang="en-US" i="1">
                        <a:latin typeface="Cambria Math" panose="02040503050406030204" pitchFamily="18" charset="0"/>
                      </a:rPr>
                      <m:t>𝑘𝑤</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r>
                      <a:rPr lang="en-US" i="1">
                        <a:latin typeface="Cambria Math" panose="02040503050406030204" pitchFamily="18" charset="0"/>
                      </a:rPr>
                      <m:t>𝑘𝑐</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oMath>
                </a14:m>
                <a:endParaRPr lang="en-US" dirty="0"/>
              </a:p>
              <a:p>
                <a:pPr marL="742950" lvl="1" indent="-285750">
                  <a:buFont typeface="Calibri" panose="020F0502020204030204" pitchFamily="34" charset="0"/>
                  <a:buChar char="‒"/>
                </a:pPr>
                <a:r>
                  <a:rPr lang="en-US" dirty="0"/>
                  <a:t>To make things easier we can “absorb” </a:t>
                </a:r>
                <a:r>
                  <a:rPr lang="en-US" i="1" dirty="0"/>
                  <a:t>k</a:t>
                </a:r>
                <a:r>
                  <a:rPr lang="en-US" dirty="0"/>
                  <a:t> into both c and w to make this a system of two parameter:</a:t>
                </a:r>
                <a:br>
                  <a:rPr lang="en-US" dirty="0"/>
                </a:br>
                <a14:m>
                  <m:oMath xmlns:m="http://schemas.openxmlformats.org/officeDocument/2006/math">
                    <m:r>
                      <m:rPr>
                        <m:sty m:val="p"/>
                      </m:rPr>
                      <a:rPr lang="en-US">
                        <a:latin typeface="Cambria Math" panose="02040503050406030204" pitchFamily="18" charset="0"/>
                      </a:rPr>
                      <m:t>Δ</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r>
                      <a:rPr lang="en-US" b="0" i="1" smtClean="0">
                        <a:latin typeface="Cambria Math" panose="02040503050406030204" pitchFamily="18" charset="0"/>
                      </a:rPr>
                      <m:t>𝑊</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r>
                      <a:rPr lang="en-US" b="0" i="1" smtClean="0">
                        <a:latin typeface="Cambria Math" panose="02040503050406030204" pitchFamily="18" charset="0"/>
                      </a:rPr>
                      <m:t>𝐶</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oMath>
                </a14:m>
                <a:br>
                  <a:rPr lang="en-US" dirty="0"/>
                </a:br>
                <a14:m>
                  <m:oMath xmlns:m="http://schemas.openxmlformats.org/officeDocument/2006/math">
                    <m:r>
                      <m:rPr>
                        <m:sty m:val="p"/>
                      </m:rPr>
                      <a:rPr lang="en-US">
                        <a:latin typeface="Cambria Math" panose="02040503050406030204" pitchFamily="18" charset="0"/>
                      </a:rPr>
                      <m:t>Δ</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oMath>
                </a14:m>
                <a:br>
                  <a:rPr lang="en-US" dirty="0"/>
                </a:br>
                <a:r>
                  <a:rPr lang="en-US" dirty="0"/>
                  <a:t>with </a:t>
                </a:r>
                <a14:m>
                  <m:oMath xmlns:m="http://schemas.openxmlformats.org/officeDocument/2006/math">
                    <m:r>
                      <a:rPr lang="en-US" b="0" i="1" smtClean="0">
                        <a:latin typeface="Cambria Math" panose="02040503050406030204" pitchFamily="18" charset="0"/>
                      </a:rPr>
                      <m:t>𝐶</m:t>
                    </m:r>
                    <m:r>
                      <a:rPr lang="en-US" b="0" i="1" smtClean="0">
                        <a:latin typeface="Cambria Math" panose="02040503050406030204" pitchFamily="18" charset="0"/>
                      </a:rPr>
                      <m:t>=</m:t>
                    </m:r>
                    <m:r>
                      <a:rPr lang="en-US" b="0" i="1" smtClean="0">
                        <a:latin typeface="Cambria Math" panose="02040503050406030204" pitchFamily="18" charset="0"/>
                      </a:rPr>
                      <m:t>𝑘𝑐</m:t>
                    </m:r>
                  </m:oMath>
                </a14:m>
                <a:r>
                  <a:rPr lang="en-US" dirty="0"/>
                  <a:t>  and </a:t>
                </a:r>
                <a14:m>
                  <m:oMath xmlns:m="http://schemas.openxmlformats.org/officeDocument/2006/math">
                    <m:r>
                      <a:rPr lang="en-US" i="1">
                        <a:latin typeface="Cambria Math" panose="02040503050406030204" pitchFamily="18" charset="0"/>
                      </a:rPr>
                      <m:t>𝑊</m:t>
                    </m:r>
                    <m:r>
                      <a:rPr lang="en-US" i="1">
                        <a:latin typeface="Cambria Math" panose="02040503050406030204" pitchFamily="18" charset="0"/>
                      </a:rPr>
                      <m:t>=</m:t>
                    </m:r>
                    <m:r>
                      <a:rPr lang="en-US" i="1">
                        <a:latin typeface="Cambria Math" panose="02040503050406030204" pitchFamily="18" charset="0"/>
                      </a:rPr>
                      <m:t>𝑘𝑤</m:t>
                    </m:r>
                  </m:oMath>
                </a14:m>
                <a:br>
                  <a:rPr lang="en-US" dirty="0"/>
                </a:br>
                <a:endParaRPr lang="en-US" dirty="0"/>
              </a:p>
            </p:txBody>
          </p:sp>
        </mc:Choice>
        <mc:Fallback xmlns="">
          <p:sp>
            <p:nvSpPr>
              <p:cNvPr id="12" name="TextBox 11"/>
              <p:cNvSpPr txBox="1">
                <a:spLocks noRot="1" noChangeAspect="1" noMove="1" noResize="1" noEditPoints="1" noAdjustHandles="1" noChangeArrowheads="1" noChangeShapeType="1" noTextEdit="1"/>
              </p:cNvSpPr>
              <p:nvPr/>
            </p:nvSpPr>
            <p:spPr>
              <a:xfrm>
                <a:off x="463551" y="2490821"/>
                <a:ext cx="8226424" cy="3970318"/>
              </a:xfrm>
              <a:prstGeom prst="rect">
                <a:avLst/>
              </a:prstGeom>
              <a:blipFill>
                <a:blip r:embed="rId4"/>
                <a:stretch>
                  <a:fillRect l="-444" t="-9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460375" y="1491628"/>
                <a:ext cx="8229600" cy="923330"/>
              </a:xfrm>
              <a:prstGeom prst="rect">
                <a:avLst/>
              </a:prstGeom>
              <a:noFill/>
            </p:spPr>
            <p:txBody>
              <a:bodyPr wrap="square" rtlCol="0">
                <a:spAutoFit/>
              </a:bodyPr>
              <a:lstStyle/>
              <a:p>
                <a:r>
                  <a:rPr lang="en-US" dirty="0"/>
                  <a:t>We are studying the following dynamical system on the state space</a:t>
                </a:r>
                <a14:m>
                  <m:oMath xmlns:m="http://schemas.openxmlformats.org/officeDocument/2006/math">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ℝ</m:t>
                        </m:r>
                      </m:e>
                      <m:sup>
                        <m:r>
                          <a:rPr lang="en-US" i="1">
                            <a:latin typeface="Cambria Math" panose="02040503050406030204" pitchFamily="18" charset="0"/>
                            <a:ea typeface="Cambria Math" panose="02040503050406030204" pitchFamily="18" charset="0"/>
                          </a:rPr>
                          <m:t>2</m:t>
                        </m:r>
                      </m:sup>
                    </m:sSup>
                  </m:oMath>
                </a14:m>
                <a:r>
                  <a:rPr lang="en-US" dirty="0"/>
                  <a:t>.</a:t>
                </a:r>
              </a:p>
              <a:p>
                <a:pPr/>
                <a14:m>
                  <m:oMathPara xmlns:m="http://schemas.openxmlformats.org/officeDocument/2006/math">
                    <m:oMathParaPr>
                      <m:jc m:val="centerGroup"/>
                    </m:oMathParaPr>
                    <m:oMath xmlns:m="http://schemas.openxmlformats.org/officeDocument/2006/math">
                      <m:r>
                        <m:rPr>
                          <m:sty m:val="p"/>
                        </m:rPr>
                        <a:rPr lang="en-US">
                          <a:latin typeface="Cambria Math" panose="02040503050406030204" pitchFamily="18" charset="0"/>
                        </a:rPr>
                        <m:t>Δ</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r>
                        <a:rPr lang="en-US" i="1">
                          <a:latin typeface="Cambria Math" panose="02040503050406030204" pitchFamily="18" charset="0"/>
                        </a:rPr>
                        <m:t>𝑘𝑤</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r>
                        <a:rPr lang="en-US" i="1">
                          <a:latin typeface="Cambria Math" panose="02040503050406030204" pitchFamily="18" charset="0"/>
                        </a:rPr>
                        <m:t>𝑘𝑐</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oMath>
                  </m:oMathPara>
                </a14:m>
                <a:endParaRPr lang="en-US"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m:rPr>
                          <m:sty m:val="p"/>
                        </m:rPr>
                        <a:rPr lang="en-US">
                          <a:latin typeface="Cambria Math" panose="02040503050406030204" pitchFamily="18" charset="0"/>
                        </a:rPr>
                        <m:t>Δ</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oMath>
                  </m:oMathPara>
                </a14:m>
                <a:endParaRPr lang="en-US" dirty="0"/>
              </a:p>
            </p:txBody>
          </p:sp>
        </mc:Choice>
        <mc:Fallback xmlns="">
          <p:sp>
            <p:nvSpPr>
              <p:cNvPr id="13" name="TextBox 12"/>
              <p:cNvSpPr txBox="1">
                <a:spLocks noRot="1" noChangeAspect="1" noMove="1" noResize="1" noEditPoints="1" noAdjustHandles="1" noChangeArrowheads="1" noChangeShapeType="1" noTextEdit="1"/>
              </p:cNvSpPr>
              <p:nvPr/>
            </p:nvSpPr>
            <p:spPr>
              <a:xfrm>
                <a:off x="460375" y="1491628"/>
                <a:ext cx="8229600" cy="923330"/>
              </a:xfrm>
              <a:prstGeom prst="rect">
                <a:avLst/>
              </a:prstGeom>
              <a:blipFill>
                <a:blip r:embed="rId5"/>
                <a:stretch>
                  <a:fillRect l="-667" t="-397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Rectangle 2"/>
              <p:cNvSpPr/>
              <p:nvPr/>
            </p:nvSpPr>
            <p:spPr>
              <a:xfrm>
                <a:off x="6038603" y="1809227"/>
                <a:ext cx="2974768" cy="1754326"/>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b="1" u="sng" dirty="0"/>
                  <a:t>Parameter:</a:t>
                </a:r>
              </a:p>
              <a:p>
                <a:r>
                  <a:rPr lang="en-US" dirty="0"/>
                  <a:t> </a:t>
                </a:r>
                <a14:m>
                  <m:oMath xmlns:m="http://schemas.openxmlformats.org/officeDocument/2006/math">
                    <m:r>
                      <a:rPr lang="en-US" i="1">
                        <a:latin typeface="Cambria Math" panose="02040503050406030204" pitchFamily="18" charset="0"/>
                      </a:rPr>
                      <m:t>𝑘</m:t>
                    </m:r>
                    <m:r>
                      <a:rPr lang="en-US" i="1">
                        <a:latin typeface="Cambria Math" panose="02040503050406030204" pitchFamily="18" charset="0"/>
                      </a:rPr>
                      <m:t>&gt;0</m:t>
                    </m:r>
                  </m:oMath>
                </a14:m>
                <a:r>
                  <a:rPr lang="en-US" i="1" dirty="0">
                    <a:latin typeface="Cambria Math" panose="02040503050406030204" pitchFamily="18" charset="0"/>
                  </a:rPr>
                  <a:t> </a:t>
                </a:r>
                <a:r>
                  <a:rPr lang="en-US" dirty="0">
                    <a:latin typeface="Cambria Math" panose="02040503050406030204" pitchFamily="18" charset="0"/>
                  </a:rPr>
                  <a:t>proportion relating acceleration to velocity</a:t>
                </a:r>
              </a:p>
              <a:p>
                <a:r>
                  <a:rPr lang="en-US" i="1" dirty="0">
                    <a:latin typeface="Cambria Math" panose="02040503050406030204" pitchFamily="18" charset="0"/>
                  </a:rPr>
                  <a:t>c – </a:t>
                </a:r>
                <a:r>
                  <a:rPr lang="en-US" dirty="0">
                    <a:latin typeface="Cambria Math" panose="02040503050406030204" pitchFamily="18" charset="0"/>
                  </a:rPr>
                  <a:t>astronaut response time</a:t>
                </a:r>
              </a:p>
              <a:p>
                <a:r>
                  <a:rPr lang="en-US" i="1" dirty="0">
                    <a:latin typeface="Cambria Math" panose="02040503050406030204" pitchFamily="18" charset="0"/>
                  </a:rPr>
                  <a:t>w – </a:t>
                </a:r>
                <a:r>
                  <a:rPr lang="en-US" dirty="0">
                    <a:latin typeface="Cambria Math" panose="02040503050406030204" pitchFamily="18" charset="0"/>
                  </a:rPr>
                  <a:t>waiting time until next obs</a:t>
                </a:r>
                <a:r>
                  <a:rPr lang="en-US" i="1" dirty="0">
                    <a:latin typeface="Cambria Math" panose="02040503050406030204" pitchFamily="18" charset="0"/>
                  </a:rPr>
                  <a:t>ervation</a:t>
                </a:r>
              </a:p>
            </p:txBody>
          </p:sp>
        </mc:Choice>
        <mc:Fallback xmlns="">
          <p:sp>
            <p:nvSpPr>
              <p:cNvPr id="3" name="Rectangle 2"/>
              <p:cNvSpPr>
                <a:spLocks noRot="1" noChangeAspect="1" noMove="1" noResize="1" noEditPoints="1" noAdjustHandles="1" noChangeArrowheads="1" noChangeShapeType="1" noTextEdit="1"/>
              </p:cNvSpPr>
              <p:nvPr/>
            </p:nvSpPr>
            <p:spPr>
              <a:xfrm>
                <a:off x="6038603" y="1809227"/>
                <a:ext cx="2974768" cy="1754326"/>
              </a:xfrm>
              <a:prstGeom prst="rect">
                <a:avLst/>
              </a:prstGeom>
              <a:blipFill>
                <a:blip r:embed="rId6"/>
                <a:stretch>
                  <a:fillRect l="-1423" t="-1370" b="-3425"/>
                </a:stretch>
              </a:blipFill>
            </p:spPr>
            <p:txBody>
              <a:bodyPr/>
              <a:lstStyle/>
              <a:p>
                <a:r>
                  <a:rPr lang="en-US">
                    <a:noFill/>
                  </a:rPr>
                  <a:t> </a:t>
                </a:r>
              </a:p>
            </p:txBody>
          </p:sp>
        </mc:Fallback>
      </mc:AlternateContent>
    </p:spTree>
    <p:extLst>
      <p:ext uri="{BB962C8B-B14F-4D97-AF65-F5344CB8AC3E}">
        <p14:creationId xmlns:p14="http://schemas.microsoft.com/office/powerpoint/2010/main" val="1874787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xEl>
                                              <p:pRg st="2" end="2"/>
                                            </p:txEl>
                                          </p:spTgt>
                                        </p:tgtEl>
                                        <p:attrNameLst>
                                          <p:attrName>style.visibility</p:attrName>
                                        </p:attrNameLst>
                                      </p:cBhvr>
                                      <p:to>
                                        <p:strVal val="visible"/>
                                      </p:to>
                                    </p:set>
                                    <p:animEffect transition="in" filter="fade">
                                      <p:cBhvr>
                                        <p:cTn id="12" dur="500"/>
                                        <p:tgtEl>
                                          <p:spTgt spid="12">
                                            <p:txEl>
                                              <p:pRg st="2" end="2"/>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12">
                                            <p:txEl>
                                              <p:pRg st="3" end="3"/>
                                            </p:txEl>
                                          </p:spTgt>
                                        </p:tgtEl>
                                        <p:attrNameLst>
                                          <p:attrName>style.visibility</p:attrName>
                                        </p:attrNameLst>
                                      </p:cBhvr>
                                      <p:to>
                                        <p:strVal val="visible"/>
                                      </p:to>
                                    </p:set>
                                    <p:animEffect transition="in" filter="fade">
                                      <p:cBhvr>
                                        <p:cTn id="15" dur="500"/>
                                        <p:tgtEl>
                                          <p:spTgt spid="12">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2">
                                            <p:txEl>
                                              <p:pRg st="4" end="4"/>
                                            </p:txEl>
                                          </p:spTgt>
                                        </p:tgtEl>
                                        <p:attrNameLst>
                                          <p:attrName>style.visibility</p:attrName>
                                        </p:attrNameLst>
                                      </p:cBhvr>
                                      <p:to>
                                        <p:strVal val="visible"/>
                                      </p:to>
                                    </p:set>
                                    <p:animEffect transition="in" filter="fade">
                                      <p:cBhvr>
                                        <p:cTn id="18" dur="500"/>
                                        <p:tgtEl>
                                          <p:spTgt spid="12">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12">
                                            <p:txEl>
                                              <p:pRg st="5" end="5"/>
                                            </p:txEl>
                                          </p:spTgt>
                                        </p:tgtEl>
                                        <p:attrNameLst>
                                          <p:attrName>style.visibility</p:attrName>
                                        </p:attrNameLst>
                                      </p:cBhvr>
                                      <p:to>
                                        <p:strVal val="visible"/>
                                      </p:to>
                                    </p:set>
                                    <p:animEffect transition="in" filter="fade">
                                      <p:cBhvr>
                                        <p:cTn id="21" dur="500"/>
                                        <p:tgtEl>
                                          <p:spTgt spid="1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dirty="0">
                <a:solidFill>
                  <a:schemeClr val="bg1"/>
                </a:solidFill>
              </a:rPr>
              <a:t>Step 4: Graph Interpretation (C,W&gt;=1)</a:t>
            </a: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TextBox 12"/>
          <p:cNvSpPr txBox="1"/>
          <p:nvPr/>
        </p:nvSpPr>
        <p:spPr>
          <a:xfrm>
            <a:off x="460375" y="1491628"/>
            <a:ext cx="8229600" cy="646331"/>
          </a:xfrm>
          <a:prstGeom prst="rect">
            <a:avLst/>
          </a:prstGeom>
          <a:noFill/>
        </p:spPr>
        <p:txBody>
          <a:bodyPr wrap="square" rtlCol="0">
            <a:spAutoFit/>
          </a:bodyPr>
          <a:lstStyle/>
          <a:p>
            <a:r>
              <a:rPr lang="en-US" dirty="0"/>
              <a:t>We make vector fields and scatter plots for different values of </a:t>
            </a:r>
            <a:r>
              <a:rPr lang="en-US" i="1" dirty="0"/>
              <a:t>C</a:t>
            </a:r>
            <a:r>
              <a:rPr lang="en-US" dirty="0"/>
              <a:t> and </a:t>
            </a:r>
            <a:r>
              <a:rPr lang="en-US" i="1" dirty="0"/>
              <a:t>W </a:t>
            </a:r>
            <a:r>
              <a:rPr lang="en-US" dirty="0"/>
              <a:t>using </a:t>
            </a:r>
            <a:r>
              <a:rPr lang="en-US" dirty="0" err="1">
                <a:solidFill>
                  <a:schemeClr val="accent1"/>
                </a:solidFill>
                <a:latin typeface="Consolas" panose="020B0609020204030204" pitchFamily="49" charset="0"/>
              </a:rPr>
              <a:t>matlibplot</a:t>
            </a:r>
            <a:r>
              <a:rPr lang="en-US" dirty="0">
                <a:solidFill>
                  <a:schemeClr val="accent1"/>
                </a:solidFill>
                <a:latin typeface="Consolas" panose="020B0609020204030204" pitchFamily="49" charset="0"/>
              </a:rPr>
              <a:t> quiver</a:t>
            </a:r>
            <a:r>
              <a:rPr lang="en-US" dirty="0"/>
              <a:t> and </a:t>
            </a:r>
            <a:r>
              <a:rPr lang="en-US" dirty="0">
                <a:solidFill>
                  <a:schemeClr val="accent1"/>
                </a:solidFill>
                <a:latin typeface="Consolas" panose="020B0609020204030204" pitchFamily="49" charset="0"/>
              </a:rPr>
              <a:t>scatter</a:t>
            </a:r>
            <a:r>
              <a:rPr lang="en-US" dirty="0"/>
              <a:t> functions.</a:t>
            </a:r>
          </a:p>
        </p:txBody>
      </p:sp>
      <p:pic>
        <p:nvPicPr>
          <p:cNvPr id="10" name="Picture 9"/>
          <p:cNvPicPr>
            <a:picLocks noChangeAspect="1"/>
          </p:cNvPicPr>
          <p:nvPr/>
        </p:nvPicPr>
        <p:blipFill>
          <a:blip r:embed="rId4"/>
          <a:stretch>
            <a:fillRect/>
          </a:stretch>
        </p:blipFill>
        <p:spPr>
          <a:xfrm>
            <a:off x="375827" y="2041557"/>
            <a:ext cx="3744812" cy="2615723"/>
          </a:xfrm>
          <a:prstGeom prst="rect">
            <a:avLst/>
          </a:prstGeom>
        </p:spPr>
      </p:pic>
      <p:pic>
        <p:nvPicPr>
          <p:cNvPr id="11" name="Picture 10"/>
          <p:cNvPicPr>
            <a:picLocks noChangeAspect="1"/>
          </p:cNvPicPr>
          <p:nvPr/>
        </p:nvPicPr>
        <p:blipFill>
          <a:blip r:embed="rId5"/>
          <a:stretch>
            <a:fillRect/>
          </a:stretch>
        </p:blipFill>
        <p:spPr>
          <a:xfrm>
            <a:off x="578778" y="4502119"/>
            <a:ext cx="3338910" cy="2355881"/>
          </a:xfrm>
          <a:prstGeom prst="rect">
            <a:avLst/>
          </a:prstGeom>
        </p:spPr>
      </p:pic>
      <p:pic>
        <p:nvPicPr>
          <p:cNvPr id="15" name="Picture 14"/>
          <p:cNvPicPr>
            <a:picLocks noChangeAspect="1"/>
          </p:cNvPicPr>
          <p:nvPr/>
        </p:nvPicPr>
        <p:blipFill>
          <a:blip r:embed="rId6"/>
          <a:stretch>
            <a:fillRect/>
          </a:stretch>
        </p:blipFill>
        <p:spPr>
          <a:xfrm>
            <a:off x="4826148" y="1982283"/>
            <a:ext cx="3691658" cy="2578595"/>
          </a:xfrm>
          <a:prstGeom prst="rect">
            <a:avLst/>
          </a:prstGeom>
        </p:spPr>
      </p:pic>
      <p:pic>
        <p:nvPicPr>
          <p:cNvPr id="16" name="Picture 15"/>
          <p:cNvPicPr>
            <a:picLocks noChangeAspect="1"/>
          </p:cNvPicPr>
          <p:nvPr/>
        </p:nvPicPr>
        <p:blipFill>
          <a:blip r:embed="rId7"/>
          <a:stretch>
            <a:fillRect/>
          </a:stretch>
        </p:blipFill>
        <p:spPr>
          <a:xfrm>
            <a:off x="4858121" y="4489628"/>
            <a:ext cx="3772479" cy="2661800"/>
          </a:xfrm>
          <a:prstGeom prst="rect">
            <a:avLst/>
          </a:prstGeom>
        </p:spPr>
      </p:pic>
    </p:spTree>
    <p:extLst>
      <p:ext uri="{BB962C8B-B14F-4D97-AF65-F5344CB8AC3E}">
        <p14:creationId xmlns:p14="http://schemas.microsoft.com/office/powerpoint/2010/main" val="17192195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4638</TotalTime>
  <Words>1031</Words>
  <Application>Microsoft Office PowerPoint</Application>
  <PresentationFormat>On-screen Show (4:3)</PresentationFormat>
  <Paragraphs>164</Paragraphs>
  <Slides>14</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Cambria Math</vt:lpstr>
      <vt:lpstr>Consolas</vt:lpstr>
      <vt:lpstr>Office Theme</vt:lpstr>
      <vt:lpstr>Discrete Time Dynamical Systems</vt:lpstr>
      <vt:lpstr>Example: Astronauts</vt:lpstr>
      <vt:lpstr>Example: Astronauts</vt:lpstr>
      <vt:lpstr>Astronaut Example: Step 1</vt:lpstr>
      <vt:lpstr>Step 1: Ask the question.</vt:lpstr>
      <vt:lpstr>Step 2: Select the modeling approach</vt:lpstr>
      <vt:lpstr>Step 3: Formulate the model</vt:lpstr>
      <vt:lpstr>Step 4: Solve the Problem</vt:lpstr>
      <vt:lpstr>Step 4: Graph Interpretation (C,W&gt;=1)</vt:lpstr>
      <vt:lpstr>Step 4: Graph Interpretation (C &gt;=1)</vt:lpstr>
      <vt:lpstr>Step 4: Graph Interpretation (C &lt; 1)</vt:lpstr>
      <vt:lpstr>Step 4: Solve the Problem</vt:lpstr>
      <vt:lpstr>Step 4: Graph Interpretation (More)</vt:lpstr>
      <vt:lpstr>Step 5: Answer the question</vt:lpstr>
    </vt:vector>
  </TitlesOfParts>
  <Company>SFASU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becneljj@sfasu.edu</dc:creator>
  <cp:lastModifiedBy>Jeremy Becnel</cp:lastModifiedBy>
  <cp:revision>290</cp:revision>
  <dcterms:created xsi:type="dcterms:W3CDTF">2014-07-15T14:47:24Z</dcterms:created>
  <dcterms:modified xsi:type="dcterms:W3CDTF">2019-03-08T16:29:03Z</dcterms:modified>
</cp:coreProperties>
</file>