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40" r:id="rId4"/>
    <p:sldId id="343" r:id="rId5"/>
    <p:sldId id="344" r:id="rId6"/>
    <p:sldId id="342" r:id="rId7"/>
    <p:sldId id="347" r:id="rId8"/>
    <p:sldId id="346" r:id="rId9"/>
    <p:sldId id="345" r:id="rId10"/>
    <p:sldId id="348" r:id="rId11"/>
    <p:sldId id="349" r:id="rId12"/>
    <p:sldId id="350" r:id="rId13"/>
    <p:sldId id="351" r:id="rId14"/>
    <p:sldId id="352" r:id="rId15"/>
    <p:sldId id="35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572417-95C0-453A-B2CB-8088EAC0616B}">
          <p14:sldIdLst>
            <p14:sldId id="256"/>
            <p14:sldId id="291"/>
            <p14:sldId id="340"/>
            <p14:sldId id="343"/>
            <p14:sldId id="344"/>
            <p14:sldId id="342"/>
            <p14:sldId id="347"/>
            <p14:sldId id="346"/>
            <p14:sldId id="345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79188" autoAdjust="0"/>
  </p:normalViewPr>
  <p:slideViewPr>
    <p:cSldViewPr snapToGrid="0" snapToObjects="1">
      <p:cViewPr varScale="1">
        <p:scale>
          <a:sx n="104" d="100"/>
          <a:sy n="104" d="100"/>
        </p:scale>
        <p:origin x="804" y="17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8C7BC-9B65-4949-880E-EDD62E71307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572E-84CF-4A1E-A805-2F38D9E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55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08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6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6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3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8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9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3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0.3 – move to the origin</a:t>
            </a:r>
          </a:p>
          <a:p>
            <a:r>
              <a:rPr lang="en-US" dirty="0" smtClean="0"/>
              <a:t>1.0 –</a:t>
            </a:r>
            <a:r>
              <a:rPr lang="en-US" baseline="0" dirty="0" smtClean="0"/>
              <a:t> move to the origin in one step</a:t>
            </a:r>
          </a:p>
          <a:p>
            <a:r>
              <a:rPr lang="en-US" baseline="0" dirty="0" smtClean="0"/>
              <a:t>1.5 – move past the origin each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1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Discrete Time Dynamical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MTH 564 – Mathematical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Sequences 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424362"/>
                <a:ext cx="82264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For the system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b="1" dirty="0" smtClean="0"/>
                  <a:t>  </a:t>
                </a:r>
                <a:r>
                  <a:rPr lang="en-US" sz="2400" dirty="0" smtClean="0"/>
                  <a:t>we start at the initial state (4,4) and record the change to the system after several time steps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sz="2400" dirty="0" smtClean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24362"/>
                <a:ext cx="8226425" cy="1200329"/>
              </a:xfrm>
              <a:prstGeom prst="rect">
                <a:avLst/>
              </a:prstGeom>
              <a:blipFill>
                <a:blip r:embed="rId4"/>
                <a:stretch>
                  <a:fillRect l="-111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83751"/>
              </p:ext>
            </p:extLst>
          </p:nvPr>
        </p:nvGraphicFramePr>
        <p:xfrm>
          <a:off x="480950" y="2810159"/>
          <a:ext cx="3295404" cy="2773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7227">
                  <a:extLst>
                    <a:ext uri="{9D8B030D-6E8A-4147-A177-3AD203B41FA5}">
                      <a16:colId xmlns:a16="http://schemas.microsoft.com/office/drawing/2014/main" val="4103633968"/>
                    </a:ext>
                  </a:extLst>
                </a:gridCol>
                <a:gridCol w="1888177">
                  <a:extLst>
                    <a:ext uri="{9D8B030D-6E8A-4147-A177-3AD203B41FA5}">
                      <a16:colId xmlns:a16="http://schemas.microsoft.com/office/drawing/2014/main" val="921515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Step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6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(4,4)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5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(-2, -2)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(1, 1)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76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(-0.5,</a:t>
                      </a:r>
                      <a:r>
                        <a:rPr lang="en-US" sz="2000" baseline="0" dirty="0" smtClean="0"/>
                        <a:t> -0.5)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(0.25, 0.25)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3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(-0.125, -0.125)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0766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90108" y="2814452"/>
            <a:ext cx="4696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/>
              <a:t>Interpretation</a:t>
            </a:r>
            <a:r>
              <a:rPr lang="en-US" sz="2100" dirty="0" smtClean="0"/>
              <a:t>: At every time step we move half the distance PAST the origin.</a:t>
            </a:r>
          </a:p>
          <a:p>
            <a:endParaRPr lang="en-US" sz="2100" dirty="0"/>
          </a:p>
          <a:p>
            <a:r>
              <a:rPr lang="en-US" sz="2100" dirty="0" smtClean="0"/>
              <a:t>The origin is a stable equilibrium for this system.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7895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Scatter Plot 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424362"/>
                <a:ext cx="822642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 smtClean="0"/>
                  <a:t>Example: </a:t>
                </a:r>
                <a:r>
                  <a:rPr lang="en-US" sz="2300" dirty="0" smtClean="0"/>
                  <a:t>Scatter plots for system</a:t>
                </a:r>
                <a14:m>
                  <m:oMath xmlns:m="http://schemas.openxmlformats.org/officeDocument/2006/math"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300" b="1" dirty="0" smtClean="0"/>
                  <a:t> </a:t>
                </a:r>
                <a:r>
                  <a:rPr lang="en-US" sz="2300" dirty="0" smtClean="0"/>
                  <a:t>using lambda value 0.5 and starting point (4,4).</a:t>
                </a:r>
                <a:endParaRPr lang="en-US" sz="2300" b="1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24362"/>
                <a:ext cx="8226425" cy="800219"/>
              </a:xfrm>
              <a:prstGeom prst="rect">
                <a:avLst/>
              </a:prstGeom>
              <a:blipFill>
                <a:blip r:embed="rId4"/>
                <a:stretch>
                  <a:fillRect l="-1038" t="-6107" r="-1853" b="-16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260769" y="2818455"/>
            <a:ext cx="356259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Behavior</a:t>
            </a:r>
            <a:r>
              <a:rPr lang="en-US" sz="2300" dirty="0" smtClean="0"/>
              <a:t>: Gradually move towards stable equilibrium at the origin (0,0).</a:t>
            </a:r>
            <a:endParaRPr lang="en-US" sz="2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" y="2530081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0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Scatter Plot 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424362"/>
                <a:ext cx="822642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 smtClean="0"/>
                  <a:t>Example: </a:t>
                </a:r>
                <a:r>
                  <a:rPr lang="en-US" sz="2300" dirty="0" smtClean="0"/>
                  <a:t>Scatter plots for system</a:t>
                </a:r>
                <a14:m>
                  <m:oMath xmlns:m="http://schemas.openxmlformats.org/officeDocument/2006/math"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300" b="1" dirty="0" smtClean="0"/>
                  <a:t> </a:t>
                </a:r>
                <a:r>
                  <a:rPr lang="en-US" sz="2300" dirty="0" smtClean="0"/>
                  <a:t>using lambda value 1.0 and starting point (4,4).</a:t>
                </a:r>
                <a:endParaRPr lang="en-US" sz="2300" b="1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24362"/>
                <a:ext cx="8226425" cy="800219"/>
              </a:xfrm>
              <a:prstGeom prst="rect">
                <a:avLst/>
              </a:prstGeom>
              <a:blipFill>
                <a:blip r:embed="rId4"/>
                <a:stretch>
                  <a:fillRect l="-1038" t="-6107" r="-1853" b="-16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260769" y="2818455"/>
            <a:ext cx="356259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Behavior</a:t>
            </a:r>
            <a:r>
              <a:rPr lang="en-US" sz="2300" dirty="0" smtClean="0"/>
              <a:t>: Move to stable equilibrium at the origin (0,0) in 1 time step</a:t>
            </a:r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00" y="2470819"/>
            <a:ext cx="482710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Scatter Plot 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424362"/>
                <a:ext cx="822642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 smtClean="0"/>
                  <a:t>Example: </a:t>
                </a:r>
                <a:r>
                  <a:rPr lang="en-US" sz="2300" dirty="0" smtClean="0"/>
                  <a:t>Scatter plots for system</a:t>
                </a:r>
                <a14:m>
                  <m:oMath xmlns:m="http://schemas.openxmlformats.org/officeDocument/2006/math"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300" b="1" dirty="0" smtClean="0"/>
                  <a:t> </a:t>
                </a:r>
                <a:r>
                  <a:rPr lang="en-US" sz="2300" dirty="0" smtClean="0"/>
                  <a:t>using lambda value 1.3 and starting point (4,4).</a:t>
                </a:r>
                <a:endParaRPr lang="en-US" sz="2300" b="1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24362"/>
                <a:ext cx="8226425" cy="800219"/>
              </a:xfrm>
              <a:prstGeom prst="rect">
                <a:avLst/>
              </a:prstGeom>
              <a:blipFill>
                <a:blip r:embed="rId4"/>
                <a:stretch>
                  <a:fillRect l="-1038" t="-6107" r="-1853" b="-16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260769" y="2818455"/>
            <a:ext cx="35625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Behavior</a:t>
            </a:r>
            <a:r>
              <a:rPr lang="en-US" sz="2300" dirty="0" smtClean="0"/>
              <a:t>: Move past the origin on each step but also gradually toward stable equilibrium at the origin (0,0).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46" y="2601448"/>
            <a:ext cx="492872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Scatter Plot 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424362"/>
                <a:ext cx="822642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 smtClean="0"/>
                  <a:t>Example: </a:t>
                </a:r>
                <a:r>
                  <a:rPr lang="en-US" sz="2300" dirty="0" smtClean="0"/>
                  <a:t>Scatter plots for system</a:t>
                </a:r>
                <a14:m>
                  <m:oMath xmlns:m="http://schemas.openxmlformats.org/officeDocument/2006/math"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300" b="1" dirty="0" smtClean="0"/>
                  <a:t> </a:t>
                </a:r>
                <a:r>
                  <a:rPr lang="en-US" sz="2300" dirty="0" smtClean="0"/>
                  <a:t>using lambda value 2.0 and starting point (4,4).</a:t>
                </a:r>
                <a:endParaRPr lang="en-US" sz="2300" b="1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24362"/>
                <a:ext cx="8226425" cy="800219"/>
              </a:xfrm>
              <a:prstGeom prst="rect">
                <a:avLst/>
              </a:prstGeom>
              <a:blipFill>
                <a:blip r:embed="rId4"/>
                <a:stretch>
                  <a:fillRect l="-1038" t="-6107" r="-1853" b="-16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260769" y="2818455"/>
            <a:ext cx="35625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Behavior</a:t>
            </a:r>
            <a:r>
              <a:rPr lang="en-US" sz="2300" dirty="0" smtClean="0"/>
              <a:t>: Move back and forth between (4,4) and </a:t>
            </a:r>
            <a:br>
              <a:rPr lang="en-US" sz="2300" dirty="0" smtClean="0"/>
            </a:br>
            <a:r>
              <a:rPr lang="en-US" sz="2300" dirty="0" smtClean="0"/>
              <a:t>(-4,-4) </a:t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The origin (0,0) is NOT a stable equilibrium.</a:t>
            </a:r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75" y="2577697"/>
            <a:ext cx="492872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6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Scatter Plot 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424362"/>
                <a:ext cx="8226425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 smtClean="0"/>
                  <a:t>Example: </a:t>
                </a:r>
                <a:r>
                  <a:rPr lang="en-US" sz="2300" dirty="0" smtClean="0"/>
                  <a:t>Scatter plots for system</a:t>
                </a:r>
                <a14:m>
                  <m:oMath xmlns:m="http://schemas.openxmlformats.org/officeDocument/2006/math"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300" b="1" dirty="0" smtClean="0"/>
                  <a:t> </a:t>
                </a:r>
                <a:r>
                  <a:rPr lang="en-US" sz="2300" dirty="0" smtClean="0"/>
                  <a:t>using lambda value 2.4 and starting point (4,4).</a:t>
                </a:r>
                <a:endParaRPr lang="en-US" sz="2300" b="1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24362"/>
                <a:ext cx="8226425" cy="800219"/>
              </a:xfrm>
              <a:prstGeom prst="rect">
                <a:avLst/>
              </a:prstGeom>
              <a:blipFill>
                <a:blip r:embed="rId4"/>
                <a:stretch>
                  <a:fillRect l="-1038" t="-6107" r="-1853" b="-16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260769" y="2818455"/>
            <a:ext cx="35625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Behavior</a:t>
            </a:r>
            <a:r>
              <a:rPr lang="en-US" sz="2300" dirty="0" smtClean="0"/>
              <a:t>: At each step we move past the origin and </a:t>
            </a:r>
            <a:r>
              <a:rPr lang="en-US" sz="2300" smtClean="0"/>
              <a:t>further away from it.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The origin (0,0) is NOT a stable equilibrium.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69" y="2580950"/>
            <a:ext cx="5068455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4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Discrete Time Dynamical Systems</a:t>
            </a:r>
            <a:endParaRPr lang="en-US" sz="3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2657"/>
                <a:ext cx="8318665" cy="4643763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Overview</a:t>
                </a:r>
              </a:p>
              <a:p>
                <a:r>
                  <a:rPr lang="en-US" sz="2000" dirty="0" smtClean="0"/>
                  <a:t>In our previous examples we have modeled time as passing continuously.</a:t>
                </a:r>
              </a:p>
              <a:p>
                <a:r>
                  <a:rPr lang="en-US" sz="2000" dirty="0" smtClean="0"/>
                  <a:t>This has allowed us to use techniques from Calculus to ascertain behavior about the system.</a:t>
                </a:r>
              </a:p>
              <a:p>
                <a:r>
                  <a:rPr lang="en-US" sz="2000" dirty="0" smtClean="0"/>
                  <a:t>In many applications it is more natural to model time discretely.</a:t>
                </a:r>
              </a:p>
              <a:p>
                <a:pPr lvl="1"/>
                <a:r>
                  <a:rPr lang="en-US" sz="1800" dirty="0" smtClean="0"/>
                  <a:t>Thus we now think of time more like a “ticking clock”</a:t>
                </a:r>
              </a:p>
              <a:p>
                <a:pPr lvl="1"/>
                <a:r>
                  <a:rPr lang="en-US" sz="1800" dirty="0" smtClean="0"/>
                  <a:t>Our differential equations from before are replaces with </a:t>
                </a:r>
                <a:r>
                  <a:rPr lang="en-US" sz="1800" b="1" i="1" dirty="0" smtClean="0"/>
                  <a:t>difference equations.</a:t>
                </a:r>
              </a:p>
              <a:p>
                <a:pPr lvl="1"/>
                <a:r>
                  <a:rPr lang="en-US" sz="1800" dirty="0" smtClean="0"/>
                  <a:t>Essentially we go from using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800" dirty="0" smtClean="0"/>
                  <a:t> to using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800" dirty="0" smtClean="0"/>
                  <a:t>.</a:t>
                </a:r>
              </a:p>
              <a:p>
                <a:pPr lvl="1"/>
                <a:r>
                  <a:rPr lang="en-US" sz="1800" dirty="0" smtClean="0"/>
                  <a:t>There is a </a:t>
                </a:r>
                <a:r>
                  <a:rPr lang="en-US" sz="1800" b="1" i="1" dirty="0" smtClean="0"/>
                  <a:t>time delay </a:t>
                </a:r>
                <a:r>
                  <a:rPr lang="en-US" sz="1800" dirty="0" smtClean="0"/>
                  <a:t>built into discrete-time dynamical systems. This is the length of the time step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i="1" dirty="0" smtClean="0"/>
                  <a:t>. </a:t>
                </a:r>
              </a:p>
              <a:p>
                <a:pPr lvl="1"/>
                <a:r>
                  <a:rPr lang="en-US" sz="1800" dirty="0" smtClean="0"/>
                  <a:t>For systems with strong dynamic forces then can lead to unexpected results.</a:t>
                </a:r>
                <a:r>
                  <a:rPr lang="en-US" sz="1800" i="1" dirty="0" smtClean="0"/>
                  <a:t> </a:t>
                </a:r>
                <a:r>
                  <a:rPr lang="en-US" sz="1800" dirty="0" smtClean="0"/>
                  <a:t>	</a:t>
                </a:r>
                <a:r>
                  <a:rPr lang="en-US" sz="1700" dirty="0" smtClean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2657"/>
                <a:ext cx="8318665" cy="4643763"/>
              </a:xfr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Discrete Dynamic Systems: Terminology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533835"/>
                <a:ext cx="8229600" cy="4977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i="1" u="sng" dirty="0" smtClean="0"/>
                  <a:t>discrete-time dynamical system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consists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</a:t>
                </a:r>
                <a:r>
                  <a:rPr lang="en-US" i="1" u="sng" dirty="0" smtClean="0"/>
                  <a:t>state variables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and a system of difference equations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defined on a </a:t>
                </a:r>
                <a:r>
                  <a:rPr lang="en-US" i="1" u="sng" dirty="0" smtClean="0"/>
                  <a:t>state space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i="1" dirty="0" smtClean="0"/>
                  <a:t>, </a:t>
                </a:r>
                <a:r>
                  <a:rPr lang="en-US" dirty="0" smtClean="0"/>
                  <a:t>which is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 smtClean="0"/>
                  <a:t>. </a:t>
                </a:r>
              </a:p>
              <a:p>
                <a:endParaRPr lang="en-US" i="1" dirty="0"/>
              </a:p>
              <a:p>
                <a:r>
                  <a:rPr lang="en-US" dirty="0" smtClean="0"/>
                  <a:t>That is,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tells us the change in the state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in one time step.</a:t>
                </a:r>
              </a:p>
              <a:p>
                <a:endParaRPr lang="en-US" dirty="0"/>
              </a:p>
              <a:p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represents the change in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over one time step. </a:t>
                </a:r>
              </a:p>
              <a:p>
                <a:endParaRPr lang="en-US" dirty="0"/>
              </a:p>
              <a:p>
                <a:r>
                  <a:rPr lang="en-US" dirty="0" smtClean="0"/>
                  <a:t>Most times we take the time step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to be 1 and simple pick appropriate units.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3835"/>
                <a:ext cx="8229600" cy="4977516"/>
              </a:xfrm>
              <a:prstGeom prst="rect">
                <a:avLst/>
              </a:prstGeom>
              <a:blipFill>
                <a:blip r:embed="rId3"/>
                <a:stretch>
                  <a:fillRect l="-593" t="-735" b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0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Discrete Dynamic Systems: Terminology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533835"/>
                <a:ext cx="8229600" cy="4423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discrete-time dynamical system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with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state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and difference equations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can be represented in vector notation more succinctly.</a:t>
                </a:r>
                <a:endParaRPr lang="en-US" i="1" dirty="0" smtClean="0"/>
              </a:p>
              <a:p>
                <a:endParaRPr lang="en-US" i="1" dirty="0"/>
              </a:p>
              <a:p>
                <a:r>
                  <a:rPr lang="en-US" dirty="0" smtClean="0"/>
                  <a:t>That is,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 smtClean="0"/>
                  <a:t> then the difference equation can be represented: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3835"/>
                <a:ext cx="8229600" cy="4423519"/>
              </a:xfrm>
              <a:prstGeom prst="rect">
                <a:avLst/>
              </a:prstGeom>
              <a:blipFill>
                <a:blip r:embed="rId3"/>
                <a:stretch>
                  <a:fillRect l="-593" t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3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Discrete Dynamic Systems: Terminology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533835"/>
                <a:ext cx="8229600" cy="431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That is,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 smtClean="0"/>
                  <a:t> a solution to the discrete-time dynamical system: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is a sequence of points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 the state space </a:t>
                </a:r>
                <a:r>
                  <a:rPr lang="en-US" i="1" dirty="0" smtClean="0"/>
                  <a:t>S </a:t>
                </a:r>
                <a:r>
                  <a:rPr lang="en-US" dirty="0" smtClean="0"/>
                  <a:t>that satisfy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i="1" dirty="0" smtClean="0"/>
              </a:p>
              <a:p>
                <a:endParaRPr lang="en-US" i="1" dirty="0" smtClean="0"/>
              </a:p>
              <a:p>
                <a:r>
                  <a:rPr lang="en-US" dirty="0" smtClean="0"/>
                  <a:t>Graphical Interpretation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solution can be thought of as a sequence of </a:t>
                </a:r>
                <a:br>
                  <a:rPr lang="en-US" dirty="0" smtClean="0"/>
                </a:br>
                <a:r>
                  <a:rPr lang="en-US" dirty="0" smtClean="0"/>
                  <a:t>points in the state space.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vector given by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connects the </a:t>
                </a:r>
                <a:br>
                  <a:rPr lang="en-US" dirty="0" smtClean="0"/>
                </a:br>
                <a:r>
                  <a:rPr lang="en-US" dirty="0" smtClean="0"/>
                  <a:t>point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to the point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graph of the vector field can tell us a lot about </a:t>
                </a:r>
                <a:br>
                  <a:rPr lang="en-US" dirty="0" smtClean="0"/>
                </a:br>
                <a:r>
                  <a:rPr lang="en-US" dirty="0" smtClean="0"/>
                  <a:t>the behavior of the discrete-time dynamical system.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3835"/>
                <a:ext cx="8229600" cy="4318618"/>
              </a:xfrm>
              <a:prstGeom prst="rect">
                <a:avLst/>
              </a:prstGeom>
              <a:blipFill>
                <a:blip r:embed="rId3"/>
                <a:stretch>
                  <a:fillRect l="-593" t="-847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vector fie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738" y="4233553"/>
            <a:ext cx="3499262" cy="262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650182" y="3194462"/>
            <a:ext cx="744187" cy="665019"/>
          </a:xfrm>
          <a:prstGeom prst="straightConnector1">
            <a:avLst/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22275" y="3396344"/>
                <a:ext cx="1029256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75" y="3396344"/>
                <a:ext cx="1029256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74675" y="2859964"/>
                <a:ext cx="692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675" y="2859964"/>
                <a:ext cx="6920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522026" y="3819889"/>
                <a:ext cx="1463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026" y="3819889"/>
                <a:ext cx="14639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3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Discrete Dynamic Systems: Terminology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533835"/>
                <a:ext cx="82296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Definition </a:t>
                </a:r>
                <a:r>
                  <a:rPr lang="en-US" sz="2000" b="1" dirty="0"/>
                  <a:t>(Equilibrium Point)</a:t>
                </a:r>
              </a:p>
              <a:p>
                <a:r>
                  <a:rPr lang="en-US" sz="2000" dirty="0"/>
                  <a:t>A </a:t>
                </a:r>
                <a:r>
                  <a:rPr lang="en-US" sz="2000" dirty="0" smtClean="0"/>
                  <a:t>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called an </a:t>
                </a:r>
                <a:r>
                  <a:rPr lang="en-US" sz="2000" i="1" u="sng" dirty="0"/>
                  <a:t>equilibrium point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when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o</a:t>
                </a:r>
                <a:r>
                  <a:rPr lang="en-US" sz="2000" dirty="0" smtClean="0"/>
                  <a:t>r, more succinctly,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  <a:p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rate of change for all variables is 0. The system is said to be a </a:t>
                </a:r>
                <a:r>
                  <a:rPr lang="en-US" sz="2000" i="1" u="sng" dirty="0" smtClean="0"/>
                  <a:t>rest</a:t>
                </a:r>
                <a:r>
                  <a:rPr lang="en-US" sz="2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When we are at an equilibrium point we say the system is in a </a:t>
                </a:r>
                <a:r>
                  <a:rPr lang="en-US" sz="2000" i="1" u="sng" dirty="0" smtClean="0"/>
                  <a:t>steady state</a:t>
                </a:r>
                <a:r>
                  <a:rPr lang="en-US" sz="2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When a dynamic system reaches a steady state it stays there forever. (All the rates of changes are 0, so there is no change in the variables).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An equilibrium is said to be </a:t>
                </a:r>
                <a:r>
                  <a:rPr lang="en-US" sz="2000" i="1" u="sng" dirty="0" smtClean="0"/>
                  <a:t>stable</a:t>
                </a:r>
                <a:r>
                  <a:rPr lang="en-US" sz="2000" dirty="0" smtClean="0"/>
                  <a:t> if</a:t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br>
                  <a:rPr lang="en-US" sz="2000" dirty="0" smtClean="0"/>
                </a:br>
                <a:r>
                  <a:rPr lang="en-US" sz="2000" dirty="0" smtClean="0"/>
                  <a:t>whenever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 smtClean="0"/>
                  <a:t> is sufficiently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3835"/>
                <a:ext cx="8229600" cy="4708981"/>
              </a:xfrm>
              <a:prstGeom prst="rect">
                <a:avLst/>
              </a:prstGeom>
              <a:blipFill>
                <a:blip r:embed="rId3"/>
                <a:stretch>
                  <a:fillRect l="-741" t="-777" r="-519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4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Simple 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424362"/>
                <a:ext cx="822642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and consider the system given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. What is the behavior of the system near the equilibrium of (0,0)?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Tools to Study System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vector fields – tell us how the system changes at various points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sequences – start at a particular point and find the state of the system over several time steps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scatter plots – basically the graphical interpretation of the sequences.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24362"/>
                <a:ext cx="8226425" cy="4524315"/>
              </a:xfrm>
              <a:prstGeom prst="rect">
                <a:avLst/>
              </a:prstGeom>
              <a:blipFill>
                <a:blip r:embed="rId4"/>
                <a:stretch>
                  <a:fillRect l="-1112" t="-1078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3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Vector Fields 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424362"/>
                <a:ext cx="8226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Example: </a:t>
                </a:r>
                <a:r>
                  <a:rPr lang="en-US" dirty="0" smtClean="0"/>
                  <a:t>Vector fields for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using lambda value 0.3, 1.0, 1.5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24362"/>
                <a:ext cx="8226425" cy="369332"/>
              </a:xfrm>
              <a:prstGeom prst="rect">
                <a:avLst/>
              </a:prstGeom>
              <a:blipFill>
                <a:blip r:embed="rId4"/>
                <a:stretch>
                  <a:fillRect l="-59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93694"/>
            <a:ext cx="3586212" cy="2504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212" y="1835257"/>
            <a:ext cx="3467202" cy="24218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574" y="4298636"/>
            <a:ext cx="3430637" cy="23962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1356" y="4334494"/>
            <a:ext cx="4542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0.3 – move gradually to origin (equilibrium)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1.0 – move to origin in one step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1.5 – move past origin each step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200" b="1" u="sng" dirty="0" smtClean="0">
                <a:solidFill>
                  <a:srgbClr val="00B050"/>
                </a:solidFill>
              </a:rPr>
              <a:t>example.py</a:t>
            </a:r>
            <a:endParaRPr lang="en-US" sz="22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Sequences 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424362"/>
                <a:ext cx="82264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For the system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b="1" dirty="0" smtClean="0"/>
                  <a:t>  </a:t>
                </a:r>
                <a:r>
                  <a:rPr lang="en-US" sz="2400" dirty="0" smtClean="0"/>
                  <a:t>we start at the initial state (4,4) and record the change to the system after several time steps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400" dirty="0" smtClean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24362"/>
                <a:ext cx="8226425" cy="1200329"/>
              </a:xfrm>
              <a:prstGeom prst="rect">
                <a:avLst/>
              </a:prstGeom>
              <a:blipFill>
                <a:blip r:embed="rId4"/>
                <a:stretch>
                  <a:fillRect l="-111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36946"/>
              </p:ext>
            </p:extLst>
          </p:nvPr>
        </p:nvGraphicFramePr>
        <p:xfrm>
          <a:off x="480950" y="2810159"/>
          <a:ext cx="3295404" cy="2773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47702">
                  <a:extLst>
                    <a:ext uri="{9D8B030D-6E8A-4147-A177-3AD203B41FA5}">
                      <a16:colId xmlns:a16="http://schemas.microsoft.com/office/drawing/2014/main" val="4103633968"/>
                    </a:ext>
                  </a:extLst>
                </a:gridCol>
                <a:gridCol w="1647702">
                  <a:extLst>
                    <a:ext uri="{9D8B030D-6E8A-4147-A177-3AD203B41FA5}">
                      <a16:colId xmlns:a16="http://schemas.microsoft.com/office/drawing/2014/main" val="921515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Step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6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(4,4)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5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(2, 2)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(1, 1)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76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(0.5,</a:t>
                      </a:r>
                      <a:r>
                        <a:rPr lang="en-US" sz="2000" baseline="0" dirty="0" smtClean="0"/>
                        <a:t> 0.5)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(0.25, 0.25)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3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(0.125, 0.125)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0766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90108" y="2814452"/>
            <a:ext cx="4696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/>
              <a:t>Interpretation</a:t>
            </a:r>
            <a:r>
              <a:rPr lang="en-US" sz="2100" dirty="0" smtClean="0"/>
              <a:t>: At every time step we move half the distance towards the origin.</a:t>
            </a:r>
          </a:p>
          <a:p>
            <a:endParaRPr lang="en-US" sz="2100" dirty="0"/>
          </a:p>
          <a:p>
            <a:r>
              <a:rPr lang="en-US" sz="2100" dirty="0" smtClean="0"/>
              <a:t>The origin is a stable equilibrium for this system.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06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622</Words>
  <Application>Microsoft Office PowerPoint</Application>
  <PresentationFormat>On-screen Show (4:3)</PresentationFormat>
  <Paragraphs>150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Discrete Time Dynamical Systems</vt:lpstr>
      <vt:lpstr>Discrete Time Dynamical Systems</vt:lpstr>
      <vt:lpstr>Discrete Dynamic Systems: Terminology</vt:lpstr>
      <vt:lpstr>Discrete Dynamic Systems: Terminology</vt:lpstr>
      <vt:lpstr>Discrete Dynamic Systems: Terminology</vt:lpstr>
      <vt:lpstr>Discrete Dynamic Systems: Terminology</vt:lpstr>
      <vt:lpstr>Example: Simple </vt:lpstr>
      <vt:lpstr>Example: Vector Fields </vt:lpstr>
      <vt:lpstr>Example: Sequences </vt:lpstr>
      <vt:lpstr>Example: Sequences </vt:lpstr>
      <vt:lpstr>Example: Scatter Plot </vt:lpstr>
      <vt:lpstr>Example: Scatter Plot </vt:lpstr>
      <vt:lpstr>Example: Scatter Plot </vt:lpstr>
      <vt:lpstr>Example: Scatter Plot </vt:lpstr>
      <vt:lpstr>Example: Scatter Plot </vt:lpstr>
    </vt:vector>
  </TitlesOfParts>
  <Company>SFASU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becneljj@sfasu.edu</dc:creator>
  <cp:lastModifiedBy>Jeremy Becnel</cp:lastModifiedBy>
  <cp:revision>269</cp:revision>
  <dcterms:created xsi:type="dcterms:W3CDTF">2014-07-15T14:47:24Z</dcterms:created>
  <dcterms:modified xsi:type="dcterms:W3CDTF">2019-03-05T14:33:26Z</dcterms:modified>
</cp:coreProperties>
</file>