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88" r:id="rId3"/>
    <p:sldId id="321" r:id="rId4"/>
    <p:sldId id="303" r:id="rId5"/>
    <p:sldId id="329" r:id="rId6"/>
    <p:sldId id="324" r:id="rId7"/>
    <p:sldId id="330" r:id="rId8"/>
    <p:sldId id="332" r:id="rId9"/>
    <p:sldId id="333" r:id="rId10"/>
    <p:sldId id="331" r:id="rId11"/>
    <p:sldId id="325" r:id="rId12"/>
    <p:sldId id="304" r:id="rId13"/>
    <p:sldId id="326" r:id="rId14"/>
    <p:sldId id="334" r:id="rId15"/>
    <p:sldId id="335" r:id="rId16"/>
    <p:sldId id="327" r:id="rId17"/>
    <p:sldId id="328" r:id="rId18"/>
    <p:sldId id="336" r:id="rId19"/>
    <p:sldId id="338" r:id="rId20"/>
    <p:sldId id="337" r:id="rId21"/>
    <p:sldId id="339" r:id="rId22"/>
    <p:sldId id="340" r:id="rId23"/>
    <p:sldId id="34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288"/>
            <p14:sldId id="321"/>
            <p14:sldId id="303"/>
            <p14:sldId id="329"/>
            <p14:sldId id="324"/>
            <p14:sldId id="330"/>
            <p14:sldId id="332"/>
            <p14:sldId id="333"/>
            <p14:sldId id="331"/>
            <p14:sldId id="325"/>
            <p14:sldId id="304"/>
            <p14:sldId id="326"/>
            <p14:sldId id="334"/>
            <p14:sldId id="335"/>
            <p14:sldId id="327"/>
            <p14:sldId id="328"/>
            <p14:sldId id="336"/>
            <p14:sldId id="338"/>
            <p14:sldId id="337"/>
            <p14:sldId id="339"/>
            <p14:sldId id="340"/>
            <p14:sldId id="34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FF9039-F272-4A7C-BF59-29251F4A2C57}" v="35" dt="2019-03-13T15:33:41.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44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cnel" userId="83c67da8-0358-45df-a8cb-c23f6394336a" providerId="ADAL" clId="{98FF9039-F272-4A7C-BF59-29251F4A2C57}"/>
    <pc:docChg chg="modSld">
      <pc:chgData name="Jeremy Becnel" userId="83c67da8-0358-45df-a8cb-c23f6394336a" providerId="ADAL" clId="{98FF9039-F272-4A7C-BF59-29251F4A2C57}" dt="2019-03-13T15:33:41.293" v="34" actId="20577"/>
      <pc:docMkLst>
        <pc:docMk/>
      </pc:docMkLst>
      <pc:sldChg chg="modSp">
        <pc:chgData name="Jeremy Becnel" userId="83c67da8-0358-45df-a8cb-c23f6394336a" providerId="ADAL" clId="{98FF9039-F272-4A7C-BF59-29251F4A2C57}" dt="2019-03-12T18:58:40.677" v="5" actId="20577"/>
        <pc:sldMkLst>
          <pc:docMk/>
          <pc:sldMk cId="1874787584" sldId="304"/>
        </pc:sldMkLst>
        <pc:spChg chg="mod">
          <ac:chgData name="Jeremy Becnel" userId="83c67da8-0358-45df-a8cb-c23f6394336a" providerId="ADAL" clId="{98FF9039-F272-4A7C-BF59-29251F4A2C57}" dt="2019-03-12T18:58:40.677" v="5" actId="20577"/>
          <ac:spMkLst>
            <pc:docMk/>
            <pc:sldMk cId="1874787584" sldId="304"/>
            <ac:spMk id="13" creationId="{00000000-0000-0000-0000-000000000000}"/>
          </ac:spMkLst>
        </pc:spChg>
      </pc:sldChg>
      <pc:sldChg chg="modSp">
        <pc:chgData name="Jeremy Becnel" userId="83c67da8-0358-45df-a8cb-c23f6394336a" providerId="ADAL" clId="{98FF9039-F272-4A7C-BF59-29251F4A2C57}" dt="2019-03-12T18:58:51.049" v="13" actId="20577"/>
        <pc:sldMkLst>
          <pc:docMk/>
          <pc:sldMk cId="758217647" sldId="326"/>
        </pc:sldMkLst>
        <pc:spChg chg="mod">
          <ac:chgData name="Jeremy Becnel" userId="83c67da8-0358-45df-a8cb-c23f6394336a" providerId="ADAL" clId="{98FF9039-F272-4A7C-BF59-29251F4A2C57}" dt="2019-03-12T18:58:51.049" v="13" actId="20577"/>
          <ac:spMkLst>
            <pc:docMk/>
            <pc:sldMk cId="758217647" sldId="326"/>
            <ac:spMk id="9" creationId="{00000000-0000-0000-0000-000000000000}"/>
          </ac:spMkLst>
        </pc:spChg>
      </pc:sldChg>
      <pc:sldChg chg="modSp">
        <pc:chgData name="Jeremy Becnel" userId="83c67da8-0358-45df-a8cb-c23f6394336a" providerId="ADAL" clId="{98FF9039-F272-4A7C-BF59-29251F4A2C57}" dt="2019-03-13T15:33:41.293" v="34" actId="20577"/>
        <pc:sldMkLst>
          <pc:docMk/>
          <pc:sldMk cId="1995803576" sldId="332"/>
        </pc:sldMkLst>
        <pc:spChg chg="mod">
          <ac:chgData name="Jeremy Becnel" userId="83c67da8-0358-45df-a8cb-c23f6394336a" providerId="ADAL" clId="{98FF9039-F272-4A7C-BF59-29251F4A2C57}" dt="2019-03-13T15:33:41.293" v="34" actId="20577"/>
          <ac:spMkLst>
            <pc:docMk/>
            <pc:sldMk cId="1995803576" sldId="332"/>
            <ac:spMk id="4" creationId="{00000000-0000-0000-0000-000000000000}"/>
          </ac:spMkLst>
        </pc:spChg>
      </pc:sldChg>
      <pc:sldChg chg="modSp">
        <pc:chgData name="Jeremy Becnel" userId="83c67da8-0358-45df-a8cb-c23f6394336a" providerId="ADAL" clId="{98FF9039-F272-4A7C-BF59-29251F4A2C57}" dt="2019-03-12T18:59:06.775" v="19" actId="20577"/>
        <pc:sldMkLst>
          <pc:docMk/>
          <pc:sldMk cId="1471318348" sldId="334"/>
        </pc:sldMkLst>
        <pc:spChg chg="mod">
          <ac:chgData name="Jeremy Becnel" userId="83c67da8-0358-45df-a8cb-c23f6394336a" providerId="ADAL" clId="{98FF9039-F272-4A7C-BF59-29251F4A2C57}" dt="2019-03-12T18:59:06.775" v="19" actId="20577"/>
          <ac:spMkLst>
            <pc:docMk/>
            <pc:sldMk cId="1471318348" sldId="334"/>
            <ac:spMk id="9" creationId="{00000000-0000-0000-0000-000000000000}"/>
          </ac:spMkLst>
        </pc:spChg>
      </pc:sldChg>
      <pc:sldChg chg="modSp">
        <pc:chgData name="Jeremy Becnel" userId="83c67da8-0358-45df-a8cb-c23f6394336a" providerId="ADAL" clId="{98FF9039-F272-4A7C-BF59-29251F4A2C57}" dt="2019-03-12T18:59:17.278" v="29" actId="6549"/>
        <pc:sldMkLst>
          <pc:docMk/>
          <pc:sldMk cId="565320956" sldId="335"/>
        </pc:sldMkLst>
        <pc:spChg chg="mod">
          <ac:chgData name="Jeremy Becnel" userId="83c67da8-0358-45df-a8cb-c23f6394336a" providerId="ADAL" clId="{98FF9039-F272-4A7C-BF59-29251F4A2C57}" dt="2019-03-12T18:59:17.278" v="29" actId="6549"/>
          <ac:spMkLst>
            <pc:docMk/>
            <pc:sldMk cId="565320956" sldId="335"/>
            <ac:spMk id="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3/13/2019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3950212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209123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a:p>
            <a:r>
              <a:rPr lang="en-US" baseline="0"/>
              <a:t>See python file section1-1pig.py</a:t>
            </a:r>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1922610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a:p>
            <a:r>
              <a:rPr lang="en-US" baseline="0"/>
              <a:t>See python file section1-1pig.py</a:t>
            </a:r>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2697730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a:p>
            <a:r>
              <a:rPr lang="en-US" baseline="0"/>
              <a:t>See python file section1-1pig.py</a:t>
            </a:r>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926838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a:p>
            <a:r>
              <a:rPr lang="en-US" baseline="0"/>
              <a:t>See python file section1-1pig.py</a:t>
            </a:r>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15</a:t>
            </a:fld>
            <a:endParaRPr lang="en-US"/>
          </a:p>
        </p:txBody>
      </p:sp>
    </p:spTree>
    <p:extLst>
      <p:ext uri="{BB962C8B-B14F-4D97-AF65-F5344CB8AC3E}">
        <p14:creationId xmlns:p14="http://schemas.microsoft.com/office/powerpoint/2010/main" val="1671836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a:p>
            <a:r>
              <a:rPr lang="en-US" baseline="0"/>
              <a:t>See python file section1-1pig.py</a:t>
            </a:r>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16</a:t>
            </a:fld>
            <a:endParaRPr lang="en-US"/>
          </a:p>
        </p:txBody>
      </p:sp>
    </p:spTree>
    <p:extLst>
      <p:ext uri="{BB962C8B-B14F-4D97-AF65-F5344CB8AC3E}">
        <p14:creationId xmlns:p14="http://schemas.microsoft.com/office/powerpoint/2010/main" val="4094568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17</a:t>
            </a:fld>
            <a:endParaRPr lang="en-US"/>
          </a:p>
        </p:txBody>
      </p:sp>
    </p:spTree>
    <p:extLst>
      <p:ext uri="{BB962C8B-B14F-4D97-AF65-F5344CB8AC3E}">
        <p14:creationId xmlns:p14="http://schemas.microsoft.com/office/powerpoint/2010/main" val="3255508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18</a:t>
            </a:fld>
            <a:endParaRPr lang="en-US"/>
          </a:p>
        </p:txBody>
      </p:sp>
    </p:spTree>
    <p:extLst>
      <p:ext uri="{BB962C8B-B14F-4D97-AF65-F5344CB8AC3E}">
        <p14:creationId xmlns:p14="http://schemas.microsoft.com/office/powerpoint/2010/main" val="1165616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a:p>
            <a:r>
              <a:rPr lang="en-US" baseline="0"/>
              <a:t>See python file section1-1pig.py</a:t>
            </a:r>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19</a:t>
            </a:fld>
            <a:endParaRPr lang="en-US"/>
          </a:p>
        </p:txBody>
      </p:sp>
    </p:spTree>
    <p:extLst>
      <p:ext uri="{BB962C8B-B14F-4D97-AF65-F5344CB8AC3E}">
        <p14:creationId xmlns:p14="http://schemas.microsoft.com/office/powerpoint/2010/main" val="960647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a:p>
            <a:r>
              <a:rPr lang="en-US" baseline="0"/>
              <a:t>See python file section1-1pig.py</a:t>
            </a:r>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20</a:t>
            </a:fld>
            <a:endParaRPr lang="en-US"/>
          </a:p>
        </p:txBody>
      </p:sp>
    </p:spTree>
    <p:extLst>
      <p:ext uri="{BB962C8B-B14F-4D97-AF65-F5344CB8AC3E}">
        <p14:creationId xmlns:p14="http://schemas.microsoft.com/office/powerpoint/2010/main" val="2121236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3895362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a:p>
            <a:r>
              <a:rPr lang="en-US" baseline="0"/>
              <a:t>See python file section1-1pig.py</a:t>
            </a:r>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21</a:t>
            </a:fld>
            <a:endParaRPr lang="en-US"/>
          </a:p>
        </p:txBody>
      </p:sp>
    </p:spTree>
    <p:extLst>
      <p:ext uri="{BB962C8B-B14F-4D97-AF65-F5344CB8AC3E}">
        <p14:creationId xmlns:p14="http://schemas.microsoft.com/office/powerpoint/2010/main" val="3217205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Note sign is opposite of that in the book because the 1-t^2 in the denominator is t^2-1</a:t>
            </a:r>
          </a:p>
          <a:p>
            <a:endParaRPr lang="en-US" baseline="0"/>
          </a:p>
        </p:txBody>
      </p:sp>
      <p:sp>
        <p:nvSpPr>
          <p:cNvPr id="4" name="Slide Number Placeholder 3"/>
          <p:cNvSpPr>
            <a:spLocks noGrp="1"/>
          </p:cNvSpPr>
          <p:nvPr>
            <p:ph type="sldNum" sz="quarter" idx="10"/>
          </p:nvPr>
        </p:nvSpPr>
        <p:spPr/>
        <p:txBody>
          <a:bodyPr/>
          <a:lstStyle/>
          <a:p>
            <a:fld id="{A776572E-84CF-4A1E-A805-2F38D9E256E1}" type="slidenum">
              <a:rPr lang="en-US" smtClean="0"/>
              <a:t>22</a:t>
            </a:fld>
            <a:endParaRPr lang="en-US"/>
          </a:p>
        </p:txBody>
      </p:sp>
    </p:spTree>
    <p:extLst>
      <p:ext uri="{BB962C8B-B14F-4D97-AF65-F5344CB8AC3E}">
        <p14:creationId xmlns:p14="http://schemas.microsoft.com/office/powerpoint/2010/main" val="1177430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23</a:t>
            </a:fld>
            <a:endParaRPr lang="en-US"/>
          </a:p>
        </p:txBody>
      </p:sp>
    </p:spTree>
    <p:extLst>
      <p:ext uri="{BB962C8B-B14F-4D97-AF65-F5344CB8AC3E}">
        <p14:creationId xmlns:p14="http://schemas.microsoft.com/office/powerpoint/2010/main" val="3891807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3216079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2163284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4226361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1559098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2973245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2656390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459559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176B10-CDEB-4344-80DB-0E6AEFF25657}"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176B10-CDEB-4344-80DB-0E6AEFF25657}"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176B10-CDEB-4344-80DB-0E6AEFF25657}" type="datetimeFigureOut">
              <a:rPr lang="en-US" smtClean="0"/>
              <a:t>3/13/2019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176B10-CDEB-4344-80DB-0E6AEFF25657}" type="datetimeFigureOut">
              <a:rPr lang="en-US" smtClean="0"/>
              <a:t>3/13/2019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3/13/2019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3/13/2019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3.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3.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solidFill>
                  <a:schemeClr val="bg1"/>
                </a:solidFill>
              </a:rPr>
              <a:t>Analysis of Dynamic Models: Eigenvalue Methods</a:t>
            </a:r>
            <a:br>
              <a:rPr lang="en-US">
                <a:solidFill>
                  <a:schemeClr val="bg1"/>
                </a:solidFill>
              </a:rPr>
            </a:br>
            <a:endParaRPr lang="en-US">
              <a:solidFill>
                <a:schemeClr val="bg1"/>
              </a:solidFill>
            </a:endParaRPr>
          </a:p>
        </p:txBody>
      </p:sp>
      <p:sp>
        <p:nvSpPr>
          <p:cNvPr id="3" name="Subtitle 2"/>
          <p:cNvSpPr>
            <a:spLocks noGrp="1"/>
          </p:cNvSpPr>
          <p:nvPr>
            <p:ph type="subTitle" idx="1"/>
          </p:nvPr>
        </p:nvSpPr>
        <p:spPr/>
        <p:txBody>
          <a:bodyPr/>
          <a:lstStyle/>
          <a:p>
            <a:r>
              <a:rPr lang="en-US"/>
              <a:t>MTH 564 – Mathematical Modeling</a:t>
            </a:r>
          </a:p>
        </p:txBody>
      </p:sp>
    </p:spTree>
    <p:extLst>
      <p:ext uri="{BB962C8B-B14F-4D97-AF65-F5344CB8AC3E}">
        <p14:creationId xmlns:p14="http://schemas.microsoft.com/office/powerpoint/2010/main" val="195348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http://faculty.sfasu.edu/judsontw/ode/html-20190130/images/linear04-sink-phase-portrait.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stretch>
            <a:fillRect/>
          </a:stretch>
        </p:blipFill>
        <p:spPr>
          <a:xfrm>
            <a:off x="186812" y="3410718"/>
            <a:ext cx="3304713" cy="3304713"/>
          </a:xfrm>
          <a:prstGeom prst="rect">
            <a:avLst/>
          </a:prstGeom>
        </p:spPr>
      </p:pic>
      <p:pic>
        <p:nvPicPr>
          <p:cNvPr id="12" name="Picture 11"/>
          <p:cNvPicPr>
            <a:picLocks noChangeAspect="1"/>
          </p:cNvPicPr>
          <p:nvPr/>
        </p:nvPicPr>
        <p:blipFill>
          <a:blip r:embed="rId4"/>
          <a:stretch>
            <a:fillRect/>
          </a:stretch>
        </p:blipFill>
        <p:spPr>
          <a:xfrm>
            <a:off x="5207257" y="38252"/>
            <a:ext cx="3434983" cy="3434983"/>
          </a:xfrm>
          <a:prstGeom prst="rect">
            <a:avLst/>
          </a:prstGeom>
        </p:spPr>
      </p:pic>
      <p:pic>
        <p:nvPicPr>
          <p:cNvPr id="13" name="Picture 12"/>
          <p:cNvPicPr>
            <a:picLocks noChangeAspect="1"/>
          </p:cNvPicPr>
          <p:nvPr/>
        </p:nvPicPr>
        <p:blipFill>
          <a:blip r:embed="rId5"/>
          <a:stretch>
            <a:fillRect/>
          </a:stretch>
        </p:blipFill>
        <p:spPr>
          <a:xfrm>
            <a:off x="237351" y="195570"/>
            <a:ext cx="3213771" cy="3213771"/>
          </a:xfrm>
          <a:prstGeom prst="rect">
            <a:avLst/>
          </a:prstGeom>
        </p:spPr>
      </p:pic>
      <p:pic>
        <p:nvPicPr>
          <p:cNvPr id="14" name="Picture 13"/>
          <p:cNvPicPr>
            <a:picLocks noChangeAspect="1"/>
          </p:cNvPicPr>
          <p:nvPr/>
        </p:nvPicPr>
        <p:blipFill>
          <a:blip r:embed="rId6"/>
          <a:stretch>
            <a:fillRect/>
          </a:stretch>
        </p:blipFill>
        <p:spPr>
          <a:xfrm>
            <a:off x="5187950" y="3403709"/>
            <a:ext cx="3454291" cy="3454291"/>
          </a:xfrm>
          <a:prstGeom prst="rect">
            <a:avLst/>
          </a:prstGeom>
        </p:spPr>
      </p:pic>
      <p:sp>
        <p:nvSpPr>
          <p:cNvPr id="16" name="TextBox 15"/>
          <p:cNvSpPr txBox="1"/>
          <p:nvPr/>
        </p:nvSpPr>
        <p:spPr>
          <a:xfrm>
            <a:off x="2186297" y="2802787"/>
            <a:ext cx="17460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Stable – eigenvalues have negative real parts</a:t>
            </a:r>
          </a:p>
        </p:txBody>
      </p:sp>
      <p:sp>
        <p:nvSpPr>
          <p:cNvPr id="18" name="TextBox 17"/>
          <p:cNvSpPr txBox="1"/>
          <p:nvPr/>
        </p:nvSpPr>
        <p:spPr>
          <a:xfrm>
            <a:off x="4334257" y="1802455"/>
            <a:ext cx="17460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unstable – an eigenvalue has a positive real part</a:t>
            </a:r>
          </a:p>
        </p:txBody>
      </p:sp>
      <p:sp>
        <p:nvSpPr>
          <p:cNvPr id="19" name="TextBox 18"/>
          <p:cNvSpPr txBox="1"/>
          <p:nvPr/>
        </p:nvSpPr>
        <p:spPr>
          <a:xfrm>
            <a:off x="4624666" y="5259186"/>
            <a:ext cx="17460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All eigenvalues have 0 real part (pure imaginary)</a:t>
            </a:r>
          </a:p>
        </p:txBody>
      </p:sp>
    </p:spTree>
    <p:extLst>
      <p:ext uri="{BB962C8B-B14F-4D97-AF65-F5344CB8AC3E}">
        <p14:creationId xmlns:p14="http://schemas.microsoft.com/office/powerpoint/2010/main" val="2830679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3" name="TextBox 2"/>
              <p:cNvSpPr txBox="1"/>
              <p:nvPr/>
            </p:nvSpPr>
            <p:spPr>
              <a:xfrm>
                <a:off x="457200" y="1487982"/>
                <a:ext cx="8229600" cy="2310889"/>
              </a:xfrm>
              <a:prstGeom prst="rect">
                <a:avLst/>
              </a:prstGeom>
              <a:solidFill>
                <a:schemeClr val="bg1"/>
              </a:solidFill>
              <a:ln>
                <a:solidFill>
                  <a:srgbClr val="002060"/>
                </a:solidFill>
              </a:ln>
            </p:spPr>
            <p:txBody>
              <a:bodyPr wrap="square" rtlCol="0">
                <a:spAutoFit/>
              </a:bodyPr>
              <a:lstStyle/>
              <a:p>
                <a:r>
                  <a:rPr lang="en-US"/>
                  <a:t>From step 2 we have the following:</a:t>
                </a:r>
              </a:p>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𝑑𝐻</m:t>
                          </m:r>
                        </m:num>
                        <m:den>
                          <m:r>
                            <a:rPr lang="en-US" i="1">
                              <a:latin typeface="Cambria Math" panose="02040503050406030204" pitchFamily="18" charset="0"/>
                            </a:rPr>
                            <m:t>𝑑𝑡</m:t>
                          </m:r>
                        </m:den>
                      </m:f>
                      <m:r>
                        <a:rPr lang="en-US" i="1">
                          <a:latin typeface="Cambria Math" panose="02040503050406030204" pitchFamily="18" charset="0"/>
                        </a:rPr>
                        <m:t>=</m:t>
                      </m:r>
                      <m:r>
                        <a:rPr lang="en-US" i="1">
                          <a:solidFill>
                            <a:srgbClr val="FF0000"/>
                          </a:solidFill>
                          <a:latin typeface="Cambria Math" panose="02040503050406030204" pitchFamily="18" charset="0"/>
                        </a:rPr>
                        <m:t>0.10</m:t>
                      </m:r>
                      <m:r>
                        <a:rPr lang="en-US" i="1">
                          <a:latin typeface="Cambria Math" panose="02040503050406030204" pitchFamily="18" charset="0"/>
                        </a:rPr>
                        <m:t>𝐻</m:t>
                      </m:r>
                      <m:r>
                        <a:rPr lang="en-US" i="1">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0.10</m:t>
                          </m:r>
                        </m:num>
                        <m:den>
                          <m:r>
                            <a:rPr lang="en-US" i="1">
                              <a:solidFill>
                                <a:srgbClr val="FF0000"/>
                              </a:solidFill>
                              <a:latin typeface="Cambria Math" panose="02040503050406030204" pitchFamily="18" charset="0"/>
                            </a:rPr>
                            <m:t>10,000</m:t>
                          </m:r>
                        </m:den>
                      </m:f>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2</m:t>
                          </m:r>
                        </m:sup>
                      </m:sSup>
                      <m:r>
                        <a:rPr lang="en-US" i="1">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0.05</m:t>
                          </m:r>
                        </m:num>
                        <m:den>
                          <m:r>
                            <a:rPr lang="en-US" i="1">
                              <a:solidFill>
                                <a:srgbClr val="FF0000"/>
                              </a:solidFill>
                              <a:latin typeface="Cambria Math" panose="02040503050406030204" pitchFamily="18" charset="0"/>
                            </a:rPr>
                            <m:t>10,000</m:t>
                          </m:r>
                        </m:den>
                      </m:f>
                      <m:r>
                        <a:rPr lang="en-US" i="1">
                          <a:latin typeface="Cambria Math" panose="02040503050406030204" pitchFamily="18" charset="0"/>
                        </a:rPr>
                        <m:t>𝑆𝐻</m:t>
                      </m:r>
                    </m:oMath>
                  </m:oMathPara>
                </a14:m>
                <a:endParaRPr lang="en-US"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𝑆</m:t>
                          </m:r>
                        </m:num>
                        <m:den>
                          <m:r>
                            <a:rPr lang="en-US" i="1">
                              <a:latin typeface="Cambria Math" panose="02040503050406030204" pitchFamily="18" charset="0"/>
                            </a:rPr>
                            <m:t>𝑑𝑡</m:t>
                          </m:r>
                        </m:den>
                      </m:f>
                      <m:r>
                        <a:rPr lang="en-US" i="1">
                          <a:latin typeface="Cambria Math" panose="02040503050406030204" pitchFamily="18" charset="0"/>
                        </a:rPr>
                        <m:t>=</m:t>
                      </m:r>
                      <m:r>
                        <a:rPr lang="en-US" i="1">
                          <a:solidFill>
                            <a:srgbClr val="FF0000"/>
                          </a:solidFill>
                          <a:latin typeface="Cambria Math" panose="02040503050406030204" pitchFamily="18" charset="0"/>
                        </a:rPr>
                        <m:t>0.25</m:t>
                      </m:r>
                      <m:r>
                        <a:rPr lang="en-US" i="1">
                          <a:latin typeface="Cambria Math" panose="02040503050406030204" pitchFamily="18" charset="0"/>
                        </a:rPr>
                        <m:t>𝑆</m:t>
                      </m:r>
                      <m:r>
                        <a:rPr lang="en-US" i="1">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0.25</m:t>
                          </m:r>
                        </m:num>
                        <m:den>
                          <m:r>
                            <a:rPr lang="en-US" i="1">
                              <a:solidFill>
                                <a:srgbClr val="FF0000"/>
                              </a:solidFill>
                              <a:latin typeface="Cambria Math" panose="02040503050406030204" pitchFamily="18" charset="0"/>
                            </a:rPr>
                            <m:t>6,000</m:t>
                          </m:r>
                        </m:den>
                      </m:f>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2</m:t>
                          </m:r>
                        </m:sup>
                      </m:sSup>
                      <m:r>
                        <a:rPr lang="en-US" i="1">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0.25</m:t>
                          </m:r>
                        </m:num>
                        <m:den>
                          <m:r>
                            <a:rPr lang="en-US" i="1">
                              <a:solidFill>
                                <a:srgbClr val="FF0000"/>
                              </a:solidFill>
                              <a:latin typeface="Cambria Math" panose="02040503050406030204" pitchFamily="18" charset="0"/>
                            </a:rPr>
                            <m:t>12,000</m:t>
                          </m:r>
                        </m:den>
                      </m:f>
                      <m:r>
                        <a:rPr lang="en-US" i="1">
                          <a:latin typeface="Cambria Math" panose="02040503050406030204" pitchFamily="18" charset="0"/>
                        </a:rPr>
                        <m:t>𝑆𝐻</m:t>
                      </m:r>
                    </m:oMath>
                  </m:oMathPara>
                </a14:m>
                <a:endParaRPr lang="en-US"/>
              </a:p>
              <a:p>
                <a:endParaRPr lang="en-US"/>
              </a:p>
              <a:p>
                <a:r>
                  <a:rPr lang="en-US"/>
                  <a:t>We will model this problem as a dynamic model and analyze the system using eigenvalue methods.</a:t>
                </a:r>
              </a:p>
            </p:txBody>
          </p:sp>
        </mc:Choice>
        <mc:Fallback xmlns="">
          <p:sp>
            <p:nvSpPr>
              <p:cNvPr id="3" name="TextBox 2"/>
              <p:cNvSpPr txBox="1">
                <a:spLocks noRot="1" noChangeAspect="1" noMove="1" noResize="1" noEditPoints="1" noAdjustHandles="1" noChangeArrowheads="1" noChangeShapeType="1" noTextEdit="1"/>
              </p:cNvSpPr>
              <p:nvPr/>
            </p:nvSpPr>
            <p:spPr>
              <a:xfrm>
                <a:off x="457200" y="1487982"/>
                <a:ext cx="8229600" cy="2310889"/>
              </a:xfrm>
              <a:prstGeom prst="rect">
                <a:avLst/>
              </a:prstGeom>
              <a:blipFill>
                <a:blip r:embed="rId4"/>
                <a:stretch>
                  <a:fillRect l="-518" t="-1050" b="-3150"/>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60375" y="4010492"/>
                <a:ext cx="8229600" cy="2709844"/>
              </a:xfrm>
              <a:prstGeom prst="rect">
                <a:avLst/>
              </a:prstGeom>
              <a:solidFill>
                <a:schemeClr val="bg1"/>
              </a:solidFill>
              <a:ln>
                <a:solidFill>
                  <a:srgbClr val="002060"/>
                </a:solidFill>
              </a:ln>
            </p:spPr>
            <p:txBody>
              <a:bodyPr wrap="square" rtlCol="0">
                <a:spAutoFit/>
              </a:bodyPr>
              <a:lstStyle/>
              <a:p>
                <a:r>
                  <a:rPr lang="en-US"/>
                  <a:t>Let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𝐻</m:t>
                    </m:r>
                  </m:oMath>
                </a14:m>
                <a:r>
                  <a:rPr lang="en-US"/>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𝑆</m:t>
                    </m:r>
                  </m:oMath>
                </a14:m>
                <a:r>
                  <a:rPr lang="en-US"/>
                  <a:t> denote our two state variables, defined on the state space</a:t>
                </a:r>
              </a:p>
              <a:p>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r>
                  <a:rPr lang="en-US"/>
                  <a:t>.</a:t>
                </a:r>
              </a:p>
              <a:p>
                <a:r>
                  <a:rPr lang="en-US"/>
                  <a:t>The dynamical system equations are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1" i="0" smtClean="0">
                            <a:latin typeface="Cambria Math" panose="02040503050406030204" pitchFamily="18" charset="0"/>
                          </a:rPr>
                          <m:t>𝐱</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1" i="0" smtClean="0">
                        <a:latin typeface="Cambria Math" panose="02040503050406030204" pitchFamily="18" charset="0"/>
                      </a:rPr>
                      <m:t>𝐅</m:t>
                    </m:r>
                    <m:r>
                      <a:rPr lang="en-US" b="0" i="1" smtClean="0">
                        <a:latin typeface="Cambria Math" panose="02040503050406030204" pitchFamily="18" charset="0"/>
                      </a:rPr>
                      <m:t>(</m:t>
                    </m:r>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a:t> where </a:t>
                </a:r>
                <a14:m>
                  <m:oMath xmlns:m="http://schemas.openxmlformats.org/officeDocument/2006/math">
                    <m:r>
                      <a:rPr lang="en-US" b="1" i="0" smtClean="0">
                        <a:latin typeface="Cambria Math" panose="02040503050406030204" pitchFamily="18" charset="0"/>
                      </a:rPr>
                      <m:t>𝐅</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a:t> with</a:t>
                </a: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0.10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0.10</m:t>
                          </m:r>
                        </m:num>
                        <m:den>
                          <m:r>
                            <a:rPr lang="en-US" b="0" i="1" smtClean="0">
                              <a:latin typeface="Cambria Math" panose="02040503050406030204" pitchFamily="18" charset="0"/>
                            </a:rPr>
                            <m:t>10,000</m:t>
                          </m:r>
                        </m:den>
                      </m:f>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0.05</m:t>
                          </m:r>
                        </m:num>
                        <m:den>
                          <m:r>
                            <a:rPr lang="en-US" b="0" i="1" smtClean="0">
                              <a:latin typeface="Cambria Math" panose="02040503050406030204" pitchFamily="18" charset="0"/>
                            </a:rPr>
                            <m:t>10,000</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0.25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0.25</m:t>
                          </m:r>
                        </m:num>
                        <m:den>
                          <m:r>
                            <a:rPr lang="en-US" b="0" i="1" smtClean="0">
                              <a:latin typeface="Cambria Math" panose="02040503050406030204" pitchFamily="18" charset="0"/>
                            </a:rPr>
                            <m:t>6,000</m:t>
                          </m:r>
                        </m:den>
                      </m:f>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i="1">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0.25</m:t>
                          </m:r>
                        </m:num>
                        <m:den>
                          <m:r>
                            <a:rPr lang="en-US" b="0" i="1" smtClean="0">
                              <a:latin typeface="Cambria Math" panose="02040503050406030204" pitchFamily="18" charset="0"/>
                            </a:rPr>
                            <m:t>12,000</m:t>
                          </m:r>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a:p>
              <a:p>
                <a:endParaRPr lang="en-US"/>
              </a:p>
              <a:p>
                <a:r>
                  <a:rPr lang="en-US"/>
                  <a:t>We analyze this system using eigenvalue methods.</a:t>
                </a:r>
              </a:p>
            </p:txBody>
          </p:sp>
        </mc:Choice>
        <mc:Fallback xmlns="">
          <p:sp>
            <p:nvSpPr>
              <p:cNvPr id="11" name="TextBox 10"/>
              <p:cNvSpPr txBox="1">
                <a:spLocks noRot="1" noChangeAspect="1" noMove="1" noResize="1" noEditPoints="1" noAdjustHandles="1" noChangeArrowheads="1" noChangeShapeType="1" noTextEdit="1"/>
              </p:cNvSpPr>
              <p:nvPr/>
            </p:nvSpPr>
            <p:spPr>
              <a:xfrm>
                <a:off x="460375" y="4010492"/>
                <a:ext cx="8229600" cy="2709844"/>
              </a:xfrm>
              <a:prstGeom prst="rect">
                <a:avLst/>
              </a:prstGeom>
              <a:blipFill>
                <a:blip r:embed="rId5"/>
                <a:stretch>
                  <a:fillRect l="-592" t="-1121" b="-2466"/>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212828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0" y="3469435"/>
                <a:ext cx="4281949" cy="2308324"/>
              </a:xfrm>
              <a:prstGeom prst="rect">
                <a:avLst/>
              </a:prstGeom>
              <a:noFill/>
            </p:spPr>
            <p:txBody>
              <a:bodyPr wrap="square" rtlCol="0">
                <a:spAutoFit/>
              </a:bodyPr>
              <a:lstStyle/>
              <a:p>
                <a:r>
                  <a:rPr lang="en-US"/>
                  <a:t>To find the equilibrium of interest we use the </a:t>
                </a:r>
                <a:r>
                  <a:rPr lang="en-US">
                    <a:solidFill>
                      <a:srgbClr val="0070C0"/>
                    </a:solidFill>
                    <a:latin typeface="Consolas" panose="020B0609020204030204" pitchFamily="49" charset="0"/>
                  </a:rPr>
                  <a:t>solve</a:t>
                </a:r>
                <a:r>
                  <a:rPr lang="en-US"/>
                  <a:t> function in </a:t>
                </a:r>
                <a:r>
                  <a:rPr lang="en-US" err="1">
                    <a:solidFill>
                      <a:srgbClr val="0070C0"/>
                    </a:solidFill>
                    <a:latin typeface="Consolas" panose="020B0609020204030204" pitchFamily="49" charset="0"/>
                  </a:rPr>
                  <a:t>sympy</a:t>
                </a:r>
                <a:r>
                  <a:rPr lang="en-US"/>
                  <a:t> to find the solutions of: </a:t>
                </a:r>
                <a14:m>
                  <m:oMath xmlns:m="http://schemas.openxmlformats.org/officeDocument/2006/math">
                    <m:r>
                      <a:rPr lang="en-US" b="1">
                        <a:latin typeface="Cambria Math" panose="02040503050406030204" pitchFamily="18" charset="0"/>
                      </a:rPr>
                      <m:t>𝐅</m:t>
                    </m:r>
                    <m:d>
                      <m:dPr>
                        <m:ctrlPr>
                          <a:rPr lang="en-US" b="1" i="1">
                            <a:latin typeface="Cambria Math" panose="02040503050406030204" pitchFamily="18" charset="0"/>
                          </a:rPr>
                        </m:ctrlPr>
                      </m:dPr>
                      <m:e>
                        <m:r>
                          <a:rPr lang="en-US" b="1">
                            <a:latin typeface="Cambria Math" panose="02040503050406030204" pitchFamily="18" charset="0"/>
                          </a:rPr>
                          <m:t>𝐱</m:t>
                        </m:r>
                      </m:e>
                    </m:d>
                    <m:r>
                      <a:rPr lang="en-US" b="0" i="1" smtClean="0">
                        <a:latin typeface="Cambria Math" panose="02040503050406030204" pitchFamily="18" charset="0"/>
                      </a:rPr>
                      <m:t>=</m:t>
                    </m:r>
                    <m:r>
                      <a:rPr lang="en-US" b="1" i="1" smtClean="0">
                        <a:latin typeface="Cambria Math" panose="02040503050406030204" pitchFamily="18" charset="0"/>
                      </a:rPr>
                      <m:t>𝟎</m:t>
                    </m:r>
                  </m:oMath>
                </a14:m>
                <a:r>
                  <a:rPr lang="en-US"/>
                  <a:t>.</a:t>
                </a:r>
              </a:p>
              <a:p>
                <a:endParaRPr lang="en-US"/>
              </a:p>
              <a:p>
                <a:r>
                  <a:rPr lang="en-US"/>
                  <a:t>This gives us</a:t>
                </a:r>
              </a:p>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0" i="0" smtClean="0">
                              <a:latin typeface="Cambria Math" panose="02040503050406030204" pitchFamily="18" charset="0"/>
                            </a:rPr>
                            <m:t>0</m:t>
                          </m:r>
                        </m:sub>
                      </m:sSub>
                      <m:r>
                        <a:rPr lang="en-US" b="1" i="0" smtClean="0">
                          <a:latin typeface="Cambria Math" panose="02040503050406030204" pitchFamily="18" charset="0"/>
                        </a:rPr>
                        <m:t>=(</m:t>
                      </m:r>
                      <m:r>
                        <a:rPr lang="en-US" b="0" i="0" smtClean="0">
                          <a:latin typeface="Cambria Math" panose="02040503050406030204" pitchFamily="18" charset="0"/>
                        </a:rPr>
                        <m:t>9333,1333</m:t>
                      </m:r>
                      <m:r>
                        <a:rPr lang="en-US" b="1" i="0" smtClean="0">
                          <a:latin typeface="Cambria Math" panose="02040503050406030204" pitchFamily="18" charset="0"/>
                        </a:rPr>
                        <m:t>)</m:t>
                      </m:r>
                    </m:oMath>
                  </m:oMathPara>
                </a14:m>
                <a:endParaRPr lang="en-US" b="1"/>
              </a:p>
              <a:p>
                <a:r>
                  <a:rPr lang="en-US"/>
                  <a:t>as the one solution where the trees coexist.</a:t>
                </a:r>
              </a:p>
              <a:p>
                <a:endParaRPr lang="en-US"/>
              </a:p>
            </p:txBody>
          </p:sp>
        </mc:Choice>
        <mc:Fallback xmlns="">
          <p:sp>
            <p:nvSpPr>
              <p:cNvPr id="12" name="TextBox 11"/>
              <p:cNvSpPr txBox="1">
                <a:spLocks noRot="1" noChangeAspect="1" noMove="1" noResize="1" noEditPoints="1" noAdjustHandles="1" noChangeArrowheads="1" noChangeShapeType="1" noTextEdit="1"/>
              </p:cNvSpPr>
              <p:nvPr/>
            </p:nvSpPr>
            <p:spPr>
              <a:xfrm>
                <a:off x="457200" y="3469435"/>
                <a:ext cx="4281949" cy="2308324"/>
              </a:xfrm>
              <a:prstGeom prst="rect">
                <a:avLst/>
              </a:prstGeom>
              <a:blipFill>
                <a:blip r:embed="rId4"/>
                <a:stretch>
                  <a:fillRect l="-1140" t="-1319" r="-4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0375" y="1429443"/>
                <a:ext cx="8162592" cy="187884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The dynamical system equations are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1">
                            <a:latin typeface="Cambria Math" panose="02040503050406030204" pitchFamily="18" charset="0"/>
                          </a:rPr>
                          <m:t>𝐱</m:t>
                        </m:r>
                      </m:num>
                      <m:den>
                        <m:r>
                          <a:rPr lang="en-US" i="1">
                            <a:latin typeface="Cambria Math" panose="02040503050406030204" pitchFamily="18" charset="0"/>
                          </a:rPr>
                          <m:t>𝑑𝑡</m:t>
                        </m:r>
                      </m:den>
                    </m:f>
                    <m:r>
                      <a:rPr lang="en-US" i="1">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a14:m>
                <a:r>
                  <a:rPr lang="en-US"/>
                  <a:t> where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oMath>
                </a14:m>
                <a:r>
                  <a:rPr lang="en-US"/>
                  <a:t> with</a:t>
                </a: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=0.10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0.10</m:t>
                          </m:r>
                        </m:num>
                        <m:den>
                          <m:r>
                            <a:rPr lang="en-US" i="1">
                              <a:latin typeface="Cambria Math" panose="02040503050406030204" pitchFamily="18" charset="0"/>
                            </a:rPr>
                            <m:t>10,000</m:t>
                          </m:r>
                        </m:den>
                      </m:f>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0.05</m:t>
                          </m:r>
                        </m:num>
                        <m:den>
                          <m:r>
                            <a:rPr lang="en-US" i="1">
                              <a:latin typeface="Cambria Math" panose="02040503050406030204" pitchFamily="18" charset="0"/>
                            </a:rPr>
                            <m:t>10,000</m:t>
                          </m:r>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)=0.25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0.25</m:t>
                          </m:r>
                        </m:num>
                        <m:den>
                          <m:r>
                            <a:rPr lang="en-US" i="1">
                              <a:latin typeface="Cambria Math" panose="02040503050406030204" pitchFamily="18" charset="0"/>
                            </a:rPr>
                            <m:t>6,000</m:t>
                          </m:r>
                        </m:den>
                      </m:f>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0.25</m:t>
                          </m:r>
                        </m:num>
                        <m:den>
                          <m:r>
                            <a:rPr lang="en-US" i="1">
                              <a:latin typeface="Cambria Math" panose="02040503050406030204" pitchFamily="18" charset="0"/>
                            </a:rPr>
                            <m:t>12,000</m:t>
                          </m:r>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a:p>
              <a:p>
                <a:r>
                  <a:rPr lang="en-US"/>
                  <a:t>on the state space </a:t>
                </a:r>
                <a14:m>
                  <m:oMath xmlns:m="http://schemas.openxmlformats.org/officeDocument/2006/math">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m:t>
                    </m:r>
                  </m:oMath>
                </a14:m>
                <a:r>
                  <a:rPr lang="en-US"/>
                  <a:t>.</a:t>
                </a:r>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29443"/>
                <a:ext cx="8162592" cy="1878848"/>
              </a:xfrm>
              <a:prstGeom prst="rect">
                <a:avLst/>
              </a:prstGeom>
              <a:blipFill>
                <a:blip r:embed="rId5"/>
                <a:stretch>
                  <a:fillRect l="-521" b="-3195"/>
                </a:stretch>
              </a:blipFill>
            </p:spPr>
            <p:txBody>
              <a:bodyPr/>
              <a:lstStyle/>
              <a:p>
                <a:r>
                  <a:rPr lang="en-US">
                    <a:noFill/>
                  </a:rPr>
                  <a:t> </a:t>
                </a:r>
              </a:p>
            </p:txBody>
          </p:sp>
        </mc:Fallback>
      </mc:AlternateContent>
      <p:pic>
        <p:nvPicPr>
          <p:cNvPr id="3" name="Picture 2"/>
          <p:cNvPicPr>
            <a:picLocks noChangeAspect="1"/>
          </p:cNvPicPr>
          <p:nvPr/>
        </p:nvPicPr>
        <p:blipFill>
          <a:blip r:embed="rId6"/>
          <a:stretch>
            <a:fillRect/>
          </a:stretch>
        </p:blipFill>
        <p:spPr>
          <a:xfrm>
            <a:off x="4587404" y="3568938"/>
            <a:ext cx="4043248" cy="2824178"/>
          </a:xfrm>
          <a:prstGeom prst="rect">
            <a:avLst/>
          </a:prstGeom>
        </p:spPr>
      </p:pic>
    </p:spTree>
    <p:extLst>
      <p:ext uri="{BB962C8B-B14F-4D97-AF65-F5344CB8AC3E}">
        <p14:creationId xmlns:p14="http://schemas.microsoft.com/office/powerpoint/2010/main" val="18747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57201" y="3460531"/>
                <a:ext cx="3592286" cy="2332498"/>
              </a:xfrm>
              <a:prstGeom prst="rect">
                <a:avLst/>
              </a:prstGeom>
              <a:noFill/>
            </p:spPr>
            <p:txBody>
              <a:bodyPr wrap="square" rtlCol="0">
                <a:spAutoFit/>
              </a:bodyPr>
              <a:lstStyle/>
              <a:p>
                <a:r>
                  <a:rPr lang="en-US" b="0"/>
                  <a:t>We now find the Jacobian</a:t>
                </a:r>
              </a:p>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𝑱</m:t>
                      </m:r>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0" smtClean="0">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r>
                                  <a:rPr lang="en-US" i="1">
                                    <a:latin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den>
                                </m:f>
                                <m:r>
                                  <a:rPr lang="en-US" i="1">
                                    <a:latin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𝑛</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r>
                                  <a:rPr lang="en-US" i="1">
                                    <a:latin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𝑛</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den>
                                </m:f>
                                <m:r>
                                  <a:rPr lang="en-US" i="1">
                                    <a:latin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e>
                            </m:mr>
                          </m:m>
                        </m:e>
                      </m:d>
                    </m:oMath>
                  </m:oMathPara>
                </a14:m>
                <a:endParaRPr lang="en-US"/>
              </a:p>
              <a:p>
                <a:r>
                  <a:rPr lang="en-US"/>
                  <a:t>and substitute the equilibrium solution of </a:t>
                </a:r>
                <a14:m>
                  <m:oMath xmlns:m="http://schemas.openxmlformats.org/officeDocument/2006/math">
                    <m:sSub>
                      <m:sSubPr>
                        <m:ctrlPr>
                          <a:rPr lang="en-US" b="1" i="1" smtClean="0">
                            <a:latin typeface="Cambria Math" panose="02040503050406030204" pitchFamily="18" charset="0"/>
                          </a:rPr>
                        </m:ctrlPr>
                      </m:sSubPr>
                      <m:e>
                        <m:r>
                          <a:rPr lang="en-US" b="1">
                            <a:latin typeface="Cambria Math" panose="02040503050406030204" pitchFamily="18" charset="0"/>
                          </a:rPr>
                          <m:t>𝐱</m:t>
                        </m:r>
                      </m:e>
                      <m:sub>
                        <m:r>
                          <a:rPr lang="en-US" b="0" i="0" smtClean="0">
                            <a:latin typeface="Cambria Math" panose="02040503050406030204" pitchFamily="18" charset="0"/>
                          </a:rPr>
                          <m:t>0</m:t>
                        </m:r>
                      </m:sub>
                    </m:sSub>
                    <m:r>
                      <a:rPr lang="en-US" b="1">
                        <a:latin typeface="Cambria Math" panose="02040503050406030204" pitchFamily="18" charset="0"/>
                      </a:rPr>
                      <m:t>=(</m:t>
                    </m:r>
                    <m:r>
                      <a:rPr lang="en-US">
                        <a:latin typeface="Cambria Math" panose="02040503050406030204" pitchFamily="18" charset="0"/>
                      </a:rPr>
                      <m:t>9333,1333</m:t>
                    </m:r>
                  </m:oMath>
                </a14:m>
                <a:r>
                  <a:rPr lang="en-US"/>
                  <a:t>).</a:t>
                </a:r>
              </a:p>
            </p:txBody>
          </p:sp>
        </mc:Choice>
        <mc:Fallback xmlns="">
          <p:sp>
            <p:nvSpPr>
              <p:cNvPr id="14" name="TextBox 13"/>
              <p:cNvSpPr txBox="1">
                <a:spLocks noRot="1" noChangeAspect="1" noMove="1" noResize="1" noEditPoints="1" noAdjustHandles="1" noChangeArrowheads="1" noChangeShapeType="1" noTextEdit="1"/>
              </p:cNvSpPr>
              <p:nvPr/>
            </p:nvSpPr>
            <p:spPr>
              <a:xfrm>
                <a:off x="457201" y="3460531"/>
                <a:ext cx="3592286" cy="2332498"/>
              </a:xfrm>
              <a:prstGeom prst="rect">
                <a:avLst/>
              </a:prstGeom>
              <a:blipFill>
                <a:blip r:embed="rId4"/>
                <a:stretch>
                  <a:fillRect l="-1358" t="-1571" b="-3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0375" y="1429443"/>
                <a:ext cx="8162592" cy="187884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The dynamical system equations are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1">
                            <a:latin typeface="Cambria Math" panose="02040503050406030204" pitchFamily="18" charset="0"/>
                          </a:rPr>
                          <m:t>𝐱</m:t>
                        </m:r>
                      </m:num>
                      <m:den>
                        <m:r>
                          <a:rPr lang="en-US" i="1">
                            <a:latin typeface="Cambria Math" panose="02040503050406030204" pitchFamily="18" charset="0"/>
                          </a:rPr>
                          <m:t>𝑑𝑡</m:t>
                        </m:r>
                      </m:den>
                    </m:f>
                    <m:r>
                      <a:rPr lang="en-US" i="1">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a14:m>
                <a:r>
                  <a:rPr lang="en-US"/>
                  <a:t> where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oMath>
                </a14:m>
                <a:r>
                  <a:rPr lang="en-US"/>
                  <a:t> with</a:t>
                </a: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=0.10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0.10</m:t>
                          </m:r>
                        </m:num>
                        <m:den>
                          <m:r>
                            <a:rPr lang="en-US" i="1">
                              <a:latin typeface="Cambria Math" panose="02040503050406030204" pitchFamily="18" charset="0"/>
                            </a:rPr>
                            <m:t>10,000</m:t>
                          </m:r>
                        </m:den>
                      </m:f>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0.05</m:t>
                          </m:r>
                        </m:num>
                        <m:den>
                          <m:r>
                            <a:rPr lang="en-US" i="1">
                              <a:latin typeface="Cambria Math" panose="02040503050406030204" pitchFamily="18" charset="0"/>
                            </a:rPr>
                            <m:t>10,000</m:t>
                          </m:r>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)=0.25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0.25</m:t>
                          </m:r>
                        </m:num>
                        <m:den>
                          <m:r>
                            <a:rPr lang="en-US" i="1">
                              <a:latin typeface="Cambria Math" panose="02040503050406030204" pitchFamily="18" charset="0"/>
                            </a:rPr>
                            <m:t>6,000</m:t>
                          </m:r>
                        </m:den>
                      </m:f>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0.25</m:t>
                          </m:r>
                        </m:num>
                        <m:den>
                          <m:r>
                            <a:rPr lang="en-US" i="1">
                              <a:latin typeface="Cambria Math" panose="02040503050406030204" pitchFamily="18" charset="0"/>
                            </a:rPr>
                            <m:t>12,000</m:t>
                          </m:r>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a:p>
              <a:p>
                <a:r>
                  <a:rPr lang="en-US"/>
                  <a:t>with an equilibrium solution of </a:t>
                </a:r>
                <a14:m>
                  <m:oMath xmlns:m="http://schemas.openxmlformats.org/officeDocument/2006/math">
                    <m:sSub>
                      <m:sSubPr>
                        <m:ctrlPr>
                          <a:rPr lang="en-US" b="1" i="1" smtClean="0">
                            <a:latin typeface="Cambria Math" panose="02040503050406030204" pitchFamily="18" charset="0"/>
                          </a:rPr>
                        </m:ctrlPr>
                      </m:sSubPr>
                      <m:e>
                        <m:r>
                          <a:rPr lang="en-US" b="1">
                            <a:latin typeface="Cambria Math" panose="02040503050406030204" pitchFamily="18" charset="0"/>
                          </a:rPr>
                          <m:t>𝐱</m:t>
                        </m:r>
                      </m:e>
                      <m:sub>
                        <m:r>
                          <a:rPr lang="en-US" b="0" i="0" smtClean="0">
                            <a:latin typeface="Cambria Math" panose="02040503050406030204" pitchFamily="18" charset="0"/>
                          </a:rPr>
                          <m:t>0</m:t>
                        </m:r>
                      </m:sub>
                    </m:sSub>
                    <m:r>
                      <a:rPr lang="en-US" b="1">
                        <a:latin typeface="Cambria Math" panose="02040503050406030204" pitchFamily="18" charset="0"/>
                      </a:rPr>
                      <m:t>=(</m:t>
                    </m:r>
                    <m:r>
                      <a:rPr lang="en-US">
                        <a:latin typeface="Cambria Math" panose="02040503050406030204" pitchFamily="18" charset="0"/>
                      </a:rPr>
                      <m:t>9333,1333</m:t>
                    </m:r>
                    <m:r>
                      <a:rPr lang="en-US" b="1">
                        <a:latin typeface="Cambria Math" panose="02040503050406030204" pitchFamily="18" charset="0"/>
                      </a:rPr>
                      <m:t>)</m:t>
                    </m:r>
                  </m:oMath>
                </a14:m>
                <a:r>
                  <a:rPr lang="en-US"/>
                  <a:t>.</a:t>
                </a:r>
              </a:p>
            </p:txBody>
          </p:sp>
        </mc:Choice>
        <mc:Fallback xmlns="">
          <p:sp>
            <p:nvSpPr>
              <p:cNvPr id="9" name="TextBox 8"/>
              <p:cNvSpPr txBox="1">
                <a:spLocks noRot="1" noChangeAspect="1" noMove="1" noResize="1" noEditPoints="1" noAdjustHandles="1" noChangeArrowheads="1" noChangeShapeType="1" noTextEdit="1"/>
              </p:cNvSpPr>
              <p:nvPr/>
            </p:nvSpPr>
            <p:spPr>
              <a:xfrm>
                <a:off x="460375" y="1429443"/>
                <a:ext cx="8162592" cy="1878848"/>
              </a:xfrm>
              <a:prstGeom prst="rect">
                <a:avLst/>
              </a:prstGeom>
              <a:blipFill>
                <a:blip r:embed="rId5"/>
                <a:stretch>
                  <a:fillRect l="-521" b="-3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705190" y="3455563"/>
                <a:ext cx="3981609" cy="2406556"/>
              </a:xfrm>
              <a:prstGeom prst="rect">
                <a:avLst/>
              </a:prstGeom>
              <a:noFill/>
            </p:spPr>
            <p:txBody>
              <a:bodyPr wrap="square" rtlCol="0">
                <a:spAutoFit/>
              </a:bodyPr>
              <a:lstStyle/>
              <a:p>
                <a:r>
                  <a:rPr lang="en-US"/>
                  <a:t>Using </a:t>
                </a:r>
                <a:r>
                  <a:rPr lang="en-US" err="1">
                    <a:solidFill>
                      <a:schemeClr val="accent1"/>
                    </a:solidFill>
                    <a:latin typeface="Consolas" panose="020B0609020204030204" pitchFamily="49" charset="0"/>
                  </a:rPr>
                  <a:t>sympy</a:t>
                </a:r>
                <a:r>
                  <a:rPr lang="en-US">
                    <a:solidFill>
                      <a:schemeClr val="accent1"/>
                    </a:solidFill>
                    <a:latin typeface="Consolas" panose="020B0609020204030204" pitchFamily="49" charset="0"/>
                  </a:rPr>
                  <a:t> diff</a:t>
                </a:r>
                <a:r>
                  <a:rPr lang="en-US"/>
                  <a:t> we get the following</a:t>
                </a:r>
                <a:endParaRPr lang="en-US" b="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d>
                      <m:dPr>
                        <m:ctrlPr>
                          <a:rPr lang="en-US" b="1"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1"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r>
                          <a:rPr lang="en-US" b="0" i="1" smtClean="0">
                            <a:latin typeface="Cambria Math" panose="02040503050406030204" pitchFamily="18" charset="0"/>
                          </a:rPr>
                          <m:t>50000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num>
                      <m:den>
                        <m:r>
                          <a:rPr lang="en-US" b="0" i="1" smtClean="0">
                            <a:latin typeface="Cambria Math" panose="02040503050406030204" pitchFamily="18" charset="0"/>
                          </a:rPr>
                          <m:t>200,000</m:t>
                        </m:r>
                      </m:den>
                    </m:f>
                    <m:r>
                      <a:rPr lang="en-US" b="0" i="1" smtClean="0">
                        <a:latin typeface="Cambria Math" panose="02040503050406030204" pitchFamily="18" charset="0"/>
                      </a:rPr>
                      <m:t> </m:t>
                    </m:r>
                  </m:oMath>
                </a14:m>
                <a:r>
                  <a:rPr lang="en-US"/>
                  <a:t> </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r>
                      <a:rPr lang="en-US" b="1"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r>
                          <a:rPr lang="en-US" b="0" i="1" smtClean="0">
                            <a:latin typeface="Cambria Math" panose="02040503050406030204" pitchFamily="18" charset="0"/>
                          </a:rPr>
                          <m:t>200,000</m:t>
                        </m:r>
                      </m:den>
                    </m:f>
                  </m:oMath>
                </a14:m>
                <a:r>
                  <a:rPr lang="en-US"/>
                  <a:t> </a:t>
                </a:r>
              </a:p>
              <a:p>
                <a:endParaRPr lang="en-US"/>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num>
                      <m:den>
                        <m:r>
                          <a:rPr lang="en-US" b="0" i="1" smtClean="0">
                            <a:latin typeface="Cambria Math" panose="02040503050406030204" pitchFamily="18" charset="0"/>
                          </a:rPr>
                          <m:t>48</m:t>
                        </m:r>
                        <m:r>
                          <a:rPr lang="en-US" i="1">
                            <a:latin typeface="Cambria Math" panose="02040503050406030204" pitchFamily="18" charset="0"/>
                          </a:rPr>
                          <m:t>,000</m:t>
                        </m:r>
                      </m:den>
                    </m:f>
                  </m:oMath>
                </a14:m>
                <a:r>
                  <a:rPr lang="en-US"/>
                  <a:t> </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b="0" i="1" smtClean="0">
                            <a:latin typeface="Cambria Math" panose="02040503050406030204" pitchFamily="18" charset="0"/>
                          </a:rPr>
                          <m:t>48,000</m:t>
                        </m:r>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num>
                      <m:den>
                        <m:r>
                          <a:rPr lang="en-US" b="0" i="1" smtClean="0">
                            <a:latin typeface="Cambria Math" panose="02040503050406030204" pitchFamily="18" charset="0"/>
                          </a:rPr>
                          <m:t>12,000</m:t>
                        </m:r>
                      </m:den>
                    </m:f>
                    <m:r>
                      <a:rPr lang="en-US" i="1">
                        <a:latin typeface="Cambria Math" panose="02040503050406030204" pitchFamily="18" charset="0"/>
                      </a:rPr>
                      <m:t> </m:t>
                    </m:r>
                  </m:oMath>
                </a14:m>
                <a:r>
                  <a:rPr lang="en-US"/>
                  <a:t> </a:t>
                </a:r>
              </a:p>
            </p:txBody>
          </p:sp>
        </mc:Choice>
        <mc:Fallback xmlns="">
          <p:sp>
            <p:nvSpPr>
              <p:cNvPr id="10" name="TextBox 9"/>
              <p:cNvSpPr txBox="1">
                <a:spLocks noRot="1" noChangeAspect="1" noMove="1" noResize="1" noEditPoints="1" noAdjustHandles="1" noChangeArrowheads="1" noChangeShapeType="1" noTextEdit="1"/>
              </p:cNvSpPr>
              <p:nvPr/>
            </p:nvSpPr>
            <p:spPr>
              <a:xfrm>
                <a:off x="4705190" y="3455563"/>
                <a:ext cx="3981609" cy="2406556"/>
              </a:xfrm>
              <a:prstGeom prst="rect">
                <a:avLst/>
              </a:prstGeom>
              <a:blipFill>
                <a:blip r:embed="rId6"/>
                <a:stretch>
                  <a:fillRect l="-1378" t="-1519" r="-919"/>
                </a:stretch>
              </a:blipFill>
            </p:spPr>
            <p:txBody>
              <a:bodyPr/>
              <a:lstStyle/>
              <a:p>
                <a:r>
                  <a:rPr lang="en-US">
                    <a:noFill/>
                  </a:rPr>
                  <a:t> </a:t>
                </a:r>
              </a:p>
            </p:txBody>
          </p:sp>
        </mc:Fallback>
      </mc:AlternateContent>
    </p:spTree>
    <p:extLst>
      <p:ext uri="{BB962C8B-B14F-4D97-AF65-F5344CB8AC3E}">
        <p14:creationId xmlns:p14="http://schemas.microsoft.com/office/powerpoint/2010/main" val="7582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705190" y="3498024"/>
                <a:ext cx="3592286" cy="2279150"/>
              </a:xfrm>
              <a:prstGeom prst="rect">
                <a:avLst/>
              </a:prstGeom>
              <a:noFill/>
            </p:spPr>
            <p:txBody>
              <a:bodyPr wrap="square" rtlCol="0">
                <a:spAutoFit/>
              </a:bodyPr>
              <a:lstStyle/>
              <a:p>
                <a:r>
                  <a:rPr lang="en-US" b="0"/>
                  <a:t>Thus, the Jacobian at </a:t>
                </a:r>
                <a:br>
                  <a:rPr lang="en-US" b="0"/>
                </a:b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a:latin typeface="Cambria Math" panose="02040503050406030204" pitchFamily="18" charset="0"/>
                          </a:rPr>
                          <m:t>0</m:t>
                        </m:r>
                      </m:sub>
                    </m:sSub>
                    <m:r>
                      <a:rPr lang="en-US" b="1">
                        <a:latin typeface="Cambria Math" panose="02040503050406030204" pitchFamily="18" charset="0"/>
                      </a:rPr>
                      <m:t>=(</m:t>
                    </m:r>
                    <m:r>
                      <a:rPr lang="en-US">
                        <a:latin typeface="Cambria Math" panose="02040503050406030204" pitchFamily="18" charset="0"/>
                      </a:rPr>
                      <m:t>9333,1333</m:t>
                    </m:r>
                  </m:oMath>
                </a14:m>
                <a:r>
                  <a:rPr lang="en-US"/>
                  <a:t>) is given by</a:t>
                </a:r>
              </a:p>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𝑱</m:t>
                      </m:r>
                      <m:d>
                        <m:dPr>
                          <m:ctrlPr>
                            <a:rPr lang="en-US" b="1"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0" smtClean="0">
                                  <a:latin typeface="Cambria Math" panose="02040503050406030204" pitchFamily="18" charset="0"/>
                                </a:rPr>
                                <m:t>0</m:t>
                              </m:r>
                            </m:sub>
                          </m:sSub>
                        </m:e>
                      </m:d>
                      <m:r>
                        <a:rPr lang="en-US" i="1">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m:t>
                                </m:r>
                                <m:f>
                                  <m:fPr>
                                    <m:ctrlPr>
                                      <a:rPr lang="en-US" b="0" i="1" smtClean="0">
                                        <a:latin typeface="Cambria Math" panose="02040503050406030204" pitchFamily="18" charset="0"/>
                                      </a:rPr>
                                    </m:ctrlPr>
                                  </m:fPr>
                                  <m:num>
                                    <m:r>
                                      <m:rPr>
                                        <m:brk m:alnAt="7"/>
                                      </m:rPr>
                                      <a:rPr lang="en-US" b="0" i="1" smtClean="0">
                                        <a:latin typeface="Cambria Math" panose="02040503050406030204" pitchFamily="18" charset="0"/>
                                      </a:rPr>
                                      <m:t>7</m:t>
                                    </m:r>
                                  </m:num>
                                  <m:den>
                                    <m:r>
                                      <m:rPr>
                                        <m:brk m:alnAt="7"/>
                                      </m:rPr>
                                      <a:rPr lang="en-US" b="0" i="1" smtClean="0">
                                        <a:latin typeface="Cambria Math" panose="02040503050406030204" pitchFamily="18" charset="0"/>
                                      </a:rPr>
                                      <m:t>7</m:t>
                                    </m:r>
                                    <m:r>
                                      <a:rPr lang="en-US" b="0" i="1" smtClean="0">
                                        <a:latin typeface="Cambria Math" panose="02040503050406030204" pitchFamily="18" charset="0"/>
                                      </a:rPr>
                                      <m:t>5</m:t>
                                    </m:r>
                                  </m:den>
                                </m:f>
                              </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150</m:t>
                                    </m:r>
                                  </m:den>
                                </m:f>
                              </m:e>
                            </m:mr>
                            <m:m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36</m:t>
                                    </m:r>
                                  </m:den>
                                </m:f>
                              </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18</m:t>
                                    </m:r>
                                  </m:den>
                                </m:f>
                              </m:e>
                            </m:mr>
                          </m:m>
                        </m:e>
                      </m:d>
                      <m:r>
                        <a:rPr lang="en-US" b="0" i="1" smtClean="0">
                          <a:latin typeface="Cambria Math" panose="02040503050406030204" pitchFamily="18" charset="0"/>
                        </a:rPr>
                        <m:t>.</m:t>
                      </m:r>
                    </m:oMath>
                  </m:oMathPara>
                </a14:m>
                <a:endParaRPr lang="en-US"/>
              </a:p>
              <a:p>
                <a:r>
                  <a:rPr lang="en-US"/>
                  <a:t>To find the eigenvalues we solve:</a:t>
                </a:r>
              </a:p>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0=</m:t>
                      </m:r>
                      <m:r>
                        <m:rPr>
                          <m:lit/>
                        </m:rPr>
                        <a:rPr lang="en-US" b="0" i="0" smtClean="0">
                          <a:latin typeface="Cambria Math" panose="02040503050406030204" pitchFamily="18" charset="0"/>
                        </a:rPr>
                        <m:t> </m:t>
                      </m:r>
                      <m:r>
                        <m:rPr>
                          <m:sty m:val="p"/>
                        </m:rPr>
                        <a:rPr lang="en-US" b="0" i="0" smtClean="0">
                          <a:latin typeface="Cambria Math" panose="02040503050406030204" pitchFamily="18" charset="0"/>
                        </a:rPr>
                        <m:t>det</m:t>
                      </m:r>
                      <m:r>
                        <a:rPr lang="en-US" b="0" i="0" smtClean="0">
                          <a:latin typeface="Cambria Math" panose="02040503050406030204" pitchFamily="18" charset="0"/>
                        </a:rPr>
                        <m:t>(</m:t>
                      </m:r>
                      <m:r>
                        <m:rPr>
                          <m:sty m:val="p"/>
                        </m:rPr>
                        <a:rPr lang="en-US" b="0" i="0" smtClean="0">
                          <a:latin typeface="Cambria Math" panose="02040503050406030204" pitchFamily="18" charset="0"/>
                        </a:rPr>
                        <m:t>λ</m:t>
                      </m:r>
                      <m:r>
                        <a:rPr lang="en-US" b="1" i="1" smtClean="0">
                          <a:latin typeface="Cambria Math" panose="02040503050406030204" pitchFamily="18" charset="0"/>
                        </a:rPr>
                        <m:t>𝑰</m:t>
                      </m:r>
                      <m:r>
                        <a:rPr lang="en-US" b="0" i="1" smtClean="0">
                          <a:latin typeface="Cambria Math" panose="02040503050406030204" pitchFamily="18" charset="0"/>
                        </a:rPr>
                        <m:t>−</m:t>
                      </m:r>
                      <m:r>
                        <a:rPr lang="en-US" b="1" i="1" smtClean="0">
                          <a:latin typeface="Cambria Math" panose="02040503050406030204" pitchFamily="18" charset="0"/>
                        </a:rPr>
                        <m:t>𝑱</m:t>
                      </m:r>
                      <m:r>
                        <a:rPr lang="en-US" b="0" i="1" smtClean="0">
                          <a:latin typeface="Cambria Math" panose="02040503050406030204" pitchFamily="18" charset="0"/>
                        </a:rPr>
                        <m:t>)</m:t>
                      </m:r>
                      <m:r>
                        <a:rPr lang="en-US" b="1" i="1" smtClean="0">
                          <a:latin typeface="Cambria Math" panose="02040503050406030204" pitchFamily="18" charset="0"/>
                        </a:rPr>
                        <m:t>  </m:t>
                      </m:r>
                    </m:oMath>
                  </m:oMathPara>
                </a14:m>
                <a:endParaRPr lang="en-US" b="1" i="1"/>
              </a:p>
            </p:txBody>
          </p:sp>
        </mc:Choice>
        <mc:Fallback xmlns="">
          <p:sp>
            <p:nvSpPr>
              <p:cNvPr id="14" name="TextBox 13"/>
              <p:cNvSpPr txBox="1">
                <a:spLocks noRot="1" noChangeAspect="1" noMove="1" noResize="1" noEditPoints="1" noAdjustHandles="1" noChangeArrowheads="1" noChangeShapeType="1" noTextEdit="1"/>
              </p:cNvSpPr>
              <p:nvPr/>
            </p:nvSpPr>
            <p:spPr>
              <a:xfrm>
                <a:off x="4705190" y="3498024"/>
                <a:ext cx="3592286" cy="2279150"/>
              </a:xfrm>
              <a:prstGeom prst="rect">
                <a:avLst/>
              </a:prstGeom>
              <a:blipFill>
                <a:blip r:embed="rId4"/>
                <a:stretch>
                  <a:fillRect l="-1528" t="-1604" b="-10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0375" y="1429443"/>
                <a:ext cx="8162592" cy="187884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The dynamical system equations are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1">
                            <a:latin typeface="Cambria Math" panose="02040503050406030204" pitchFamily="18" charset="0"/>
                          </a:rPr>
                          <m:t>𝐱</m:t>
                        </m:r>
                      </m:num>
                      <m:den>
                        <m:r>
                          <a:rPr lang="en-US" i="1">
                            <a:latin typeface="Cambria Math" panose="02040503050406030204" pitchFamily="18" charset="0"/>
                          </a:rPr>
                          <m:t>𝑑𝑡</m:t>
                        </m:r>
                      </m:den>
                    </m:f>
                    <m:r>
                      <a:rPr lang="en-US" i="1">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a14:m>
                <a:r>
                  <a:rPr lang="en-US"/>
                  <a:t> where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oMath>
                </a14:m>
                <a:r>
                  <a:rPr lang="en-US"/>
                  <a:t> with</a:t>
                </a: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=0.10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0.10</m:t>
                          </m:r>
                        </m:num>
                        <m:den>
                          <m:r>
                            <a:rPr lang="en-US" i="1">
                              <a:latin typeface="Cambria Math" panose="02040503050406030204" pitchFamily="18" charset="0"/>
                            </a:rPr>
                            <m:t>10,000</m:t>
                          </m:r>
                        </m:den>
                      </m:f>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0.05</m:t>
                          </m:r>
                        </m:num>
                        <m:den>
                          <m:r>
                            <a:rPr lang="en-US" i="1">
                              <a:latin typeface="Cambria Math" panose="02040503050406030204" pitchFamily="18" charset="0"/>
                            </a:rPr>
                            <m:t>10,000</m:t>
                          </m:r>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)=0.25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0.25</m:t>
                          </m:r>
                        </m:num>
                        <m:den>
                          <m:r>
                            <a:rPr lang="en-US" i="1">
                              <a:latin typeface="Cambria Math" panose="02040503050406030204" pitchFamily="18" charset="0"/>
                            </a:rPr>
                            <m:t>6,000</m:t>
                          </m:r>
                        </m:den>
                      </m:f>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0.25</m:t>
                          </m:r>
                        </m:num>
                        <m:den>
                          <m:r>
                            <a:rPr lang="en-US" i="1">
                              <a:latin typeface="Cambria Math" panose="02040503050406030204" pitchFamily="18" charset="0"/>
                            </a:rPr>
                            <m:t>12,000</m:t>
                          </m:r>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a:p>
              <a:p>
                <a:r>
                  <a:rPr lang="en-US"/>
                  <a:t>with an equilibrium solution of </a:t>
                </a:r>
                <a14:m>
                  <m:oMath xmlns:m="http://schemas.openxmlformats.org/officeDocument/2006/math">
                    <m:sSub>
                      <m:sSubPr>
                        <m:ctrlPr>
                          <a:rPr lang="en-US" b="1" i="1" smtClean="0">
                            <a:latin typeface="Cambria Math" panose="02040503050406030204" pitchFamily="18" charset="0"/>
                          </a:rPr>
                        </m:ctrlPr>
                      </m:sSubPr>
                      <m:e>
                        <m:r>
                          <a:rPr lang="en-US" b="1">
                            <a:latin typeface="Cambria Math" panose="02040503050406030204" pitchFamily="18" charset="0"/>
                          </a:rPr>
                          <m:t>𝐱</m:t>
                        </m:r>
                      </m:e>
                      <m:sub>
                        <m:r>
                          <a:rPr lang="en-US" b="0" i="0" smtClean="0">
                            <a:latin typeface="Cambria Math" panose="02040503050406030204" pitchFamily="18" charset="0"/>
                          </a:rPr>
                          <m:t>0</m:t>
                        </m:r>
                      </m:sub>
                    </m:sSub>
                    <m:r>
                      <a:rPr lang="en-US" b="1">
                        <a:latin typeface="Cambria Math" panose="02040503050406030204" pitchFamily="18" charset="0"/>
                      </a:rPr>
                      <m:t>=(</m:t>
                    </m:r>
                    <m:r>
                      <a:rPr lang="en-US">
                        <a:latin typeface="Cambria Math" panose="02040503050406030204" pitchFamily="18" charset="0"/>
                      </a:rPr>
                      <m:t>9333,1333</m:t>
                    </m:r>
                    <m:r>
                      <a:rPr lang="en-US" b="1">
                        <a:latin typeface="Cambria Math" panose="02040503050406030204" pitchFamily="18" charset="0"/>
                      </a:rPr>
                      <m:t>)</m:t>
                    </m:r>
                  </m:oMath>
                </a14:m>
                <a:r>
                  <a:rPr lang="en-US"/>
                  <a:t>.</a:t>
                </a:r>
              </a:p>
            </p:txBody>
          </p:sp>
        </mc:Choice>
        <mc:Fallback xmlns="">
          <p:sp>
            <p:nvSpPr>
              <p:cNvPr id="9" name="TextBox 8"/>
              <p:cNvSpPr txBox="1">
                <a:spLocks noRot="1" noChangeAspect="1" noMove="1" noResize="1" noEditPoints="1" noAdjustHandles="1" noChangeArrowheads="1" noChangeShapeType="1" noTextEdit="1"/>
              </p:cNvSpPr>
              <p:nvPr/>
            </p:nvSpPr>
            <p:spPr>
              <a:xfrm>
                <a:off x="460375" y="1429443"/>
                <a:ext cx="8162592" cy="1878848"/>
              </a:xfrm>
              <a:prstGeom prst="rect">
                <a:avLst/>
              </a:prstGeom>
              <a:blipFill>
                <a:blip r:embed="rId5"/>
                <a:stretch>
                  <a:fillRect l="-521" b="-3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60375" y="3460995"/>
                <a:ext cx="3981609" cy="2406556"/>
              </a:xfrm>
              <a:prstGeom prst="rect">
                <a:avLst/>
              </a:prstGeom>
              <a:noFill/>
            </p:spPr>
            <p:txBody>
              <a:bodyPr wrap="square" rtlCol="0">
                <a:spAutoFit/>
              </a:bodyPr>
              <a:lstStyle/>
              <a:p>
                <a:r>
                  <a:rPr lang="en-US"/>
                  <a:t>The partial derivatives are </a:t>
                </a:r>
                <a:endParaRPr lang="en-US" b="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d>
                      <m:dPr>
                        <m:ctrlPr>
                          <a:rPr lang="en-US" b="1"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1"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r>
                          <a:rPr lang="en-US" b="0" i="1" smtClean="0">
                            <a:latin typeface="Cambria Math" panose="02040503050406030204" pitchFamily="18" charset="0"/>
                          </a:rPr>
                          <m:t>10000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num>
                      <m:den>
                        <m:r>
                          <a:rPr lang="en-US" b="0" i="1" smtClean="0">
                            <a:latin typeface="Cambria Math" panose="02040503050406030204" pitchFamily="18" charset="0"/>
                          </a:rPr>
                          <m:t>200,000</m:t>
                        </m:r>
                      </m:den>
                    </m:f>
                    <m:r>
                      <a:rPr lang="en-US" b="0" i="1" smtClean="0">
                        <a:latin typeface="Cambria Math" panose="02040503050406030204" pitchFamily="18" charset="0"/>
                      </a:rPr>
                      <m:t> </m:t>
                    </m:r>
                  </m:oMath>
                </a14:m>
                <a:r>
                  <a:rPr lang="en-US"/>
                  <a:t> </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r>
                      <a:rPr lang="en-US" b="1"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r>
                          <a:rPr lang="en-US" b="0" i="1" smtClean="0">
                            <a:latin typeface="Cambria Math" panose="02040503050406030204" pitchFamily="18" charset="0"/>
                          </a:rPr>
                          <m:t>200,000</m:t>
                        </m:r>
                      </m:den>
                    </m:f>
                  </m:oMath>
                </a14:m>
                <a:r>
                  <a:rPr lang="en-US"/>
                  <a:t> </a:t>
                </a:r>
              </a:p>
              <a:p>
                <a:endParaRPr lang="en-US"/>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num>
                      <m:den>
                        <m:r>
                          <a:rPr lang="en-US" b="0" i="1" smtClean="0">
                            <a:latin typeface="Cambria Math" panose="02040503050406030204" pitchFamily="18" charset="0"/>
                          </a:rPr>
                          <m:t>48</m:t>
                        </m:r>
                        <m:r>
                          <a:rPr lang="en-US" i="1">
                            <a:latin typeface="Cambria Math" panose="02040503050406030204" pitchFamily="18" charset="0"/>
                          </a:rPr>
                          <m:t>,000</m:t>
                        </m:r>
                      </m:den>
                    </m:f>
                  </m:oMath>
                </a14:m>
                <a:r>
                  <a:rPr lang="en-US"/>
                  <a:t> </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b="0" i="1" smtClean="0">
                            <a:latin typeface="Cambria Math" panose="02040503050406030204" pitchFamily="18" charset="0"/>
                          </a:rPr>
                          <m:t>48,000</m:t>
                        </m:r>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num>
                      <m:den>
                        <m:r>
                          <a:rPr lang="en-US" b="0" i="1" smtClean="0">
                            <a:latin typeface="Cambria Math" panose="02040503050406030204" pitchFamily="18" charset="0"/>
                          </a:rPr>
                          <m:t>12,000</m:t>
                        </m:r>
                      </m:den>
                    </m:f>
                    <m:r>
                      <a:rPr lang="en-US" i="1">
                        <a:latin typeface="Cambria Math" panose="02040503050406030204" pitchFamily="18" charset="0"/>
                      </a:rPr>
                      <m:t> </m:t>
                    </m:r>
                  </m:oMath>
                </a14:m>
                <a:r>
                  <a:rPr lang="en-US"/>
                  <a:t> </a:t>
                </a:r>
              </a:p>
            </p:txBody>
          </p:sp>
        </mc:Choice>
        <mc:Fallback xmlns="">
          <p:sp>
            <p:nvSpPr>
              <p:cNvPr id="10" name="TextBox 9"/>
              <p:cNvSpPr txBox="1">
                <a:spLocks noRot="1" noChangeAspect="1" noMove="1" noResize="1" noEditPoints="1" noAdjustHandles="1" noChangeArrowheads="1" noChangeShapeType="1" noTextEdit="1"/>
              </p:cNvSpPr>
              <p:nvPr/>
            </p:nvSpPr>
            <p:spPr>
              <a:xfrm>
                <a:off x="460375" y="3460995"/>
                <a:ext cx="3981609" cy="2406556"/>
              </a:xfrm>
              <a:prstGeom prst="rect">
                <a:avLst/>
              </a:prstGeom>
              <a:blipFill>
                <a:blip r:embed="rId6"/>
                <a:stretch>
                  <a:fillRect l="-1378" t="-1519"/>
                </a:stretch>
              </a:blipFill>
            </p:spPr>
            <p:txBody>
              <a:bodyPr/>
              <a:lstStyle/>
              <a:p>
                <a:r>
                  <a:rPr lang="en-US">
                    <a:noFill/>
                  </a:rPr>
                  <a:t> </a:t>
                </a:r>
              </a:p>
            </p:txBody>
          </p:sp>
        </mc:Fallback>
      </mc:AlternateContent>
    </p:spTree>
    <p:extLst>
      <p:ext uri="{BB962C8B-B14F-4D97-AF65-F5344CB8AC3E}">
        <p14:creationId xmlns:p14="http://schemas.microsoft.com/office/powerpoint/2010/main" val="147131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60375" y="3558256"/>
                <a:ext cx="3592286" cy="2279150"/>
              </a:xfrm>
              <a:prstGeom prst="rect">
                <a:avLst/>
              </a:prstGeom>
              <a:noFill/>
            </p:spPr>
            <p:txBody>
              <a:bodyPr wrap="square" rtlCol="0">
                <a:spAutoFit/>
              </a:bodyPr>
              <a:lstStyle/>
              <a:p>
                <a:r>
                  <a:rPr lang="en-US"/>
                  <a:t>We can use several </a:t>
                </a:r>
                <a:r>
                  <a:rPr lang="en-US">
                    <a:solidFill>
                      <a:schemeClr val="accent1"/>
                    </a:solidFill>
                    <a:latin typeface="Consolas" panose="020B0609020204030204" pitchFamily="49" charset="0"/>
                  </a:rPr>
                  <a:t>python</a:t>
                </a:r>
                <a:r>
                  <a:rPr lang="en-US"/>
                  <a:t> functions to find the eigenvalues of</a:t>
                </a:r>
              </a:p>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𝑱</m:t>
                      </m:r>
                      <m:d>
                        <m:dPr>
                          <m:ctrlPr>
                            <a:rPr lang="en-US" b="1"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0" smtClean="0">
                                  <a:latin typeface="Cambria Math" panose="02040503050406030204" pitchFamily="18" charset="0"/>
                                </a:rPr>
                                <m:t>0</m:t>
                              </m:r>
                            </m:sub>
                          </m:sSub>
                        </m:e>
                      </m:d>
                      <m:r>
                        <a:rPr lang="en-US" i="1">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m:t>
                                </m:r>
                                <m:f>
                                  <m:fPr>
                                    <m:ctrlPr>
                                      <a:rPr lang="en-US" b="0" i="1" smtClean="0">
                                        <a:latin typeface="Cambria Math" panose="02040503050406030204" pitchFamily="18" charset="0"/>
                                      </a:rPr>
                                    </m:ctrlPr>
                                  </m:fPr>
                                  <m:num>
                                    <m:r>
                                      <m:rPr>
                                        <m:brk m:alnAt="7"/>
                                      </m:rPr>
                                      <a:rPr lang="en-US" b="0" i="1" smtClean="0">
                                        <a:latin typeface="Cambria Math" panose="02040503050406030204" pitchFamily="18" charset="0"/>
                                      </a:rPr>
                                      <m:t>7</m:t>
                                    </m:r>
                                  </m:num>
                                  <m:den>
                                    <m:r>
                                      <m:rPr>
                                        <m:brk m:alnAt="7"/>
                                      </m:rPr>
                                      <a:rPr lang="en-US" b="0" i="1" smtClean="0">
                                        <a:latin typeface="Cambria Math" panose="02040503050406030204" pitchFamily="18" charset="0"/>
                                      </a:rPr>
                                      <m:t>7</m:t>
                                    </m:r>
                                    <m:r>
                                      <a:rPr lang="en-US" b="0" i="1" smtClean="0">
                                        <a:latin typeface="Cambria Math" panose="02040503050406030204" pitchFamily="18" charset="0"/>
                                      </a:rPr>
                                      <m:t>5</m:t>
                                    </m:r>
                                  </m:den>
                                </m:f>
                              </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150</m:t>
                                    </m:r>
                                  </m:den>
                                </m:f>
                              </m:e>
                            </m:mr>
                            <m:m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36</m:t>
                                    </m:r>
                                  </m:den>
                                </m:f>
                              </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18</m:t>
                                    </m:r>
                                  </m:den>
                                </m:f>
                              </m:e>
                            </m:mr>
                          </m:m>
                        </m:e>
                      </m:d>
                      <m:r>
                        <a:rPr lang="en-US" b="0" i="1" smtClean="0">
                          <a:latin typeface="Cambria Math" panose="02040503050406030204" pitchFamily="18" charset="0"/>
                        </a:rPr>
                        <m:t>.</m:t>
                      </m:r>
                    </m:oMath>
                  </m:oMathPara>
                </a14:m>
                <a:endParaRPr lang="en-US"/>
              </a:p>
              <a:p>
                <a:r>
                  <a:rPr lang="en-US"/>
                  <a:t>and solve:</a:t>
                </a:r>
              </a:p>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0=</m:t>
                      </m:r>
                      <m:r>
                        <m:rPr>
                          <m:lit/>
                        </m:rPr>
                        <a:rPr lang="en-US" b="0" i="0" smtClean="0">
                          <a:latin typeface="Cambria Math" panose="02040503050406030204" pitchFamily="18" charset="0"/>
                        </a:rPr>
                        <m:t> </m:t>
                      </m:r>
                      <m:r>
                        <m:rPr>
                          <m:sty m:val="p"/>
                        </m:rPr>
                        <a:rPr lang="en-US" b="0" i="0" smtClean="0">
                          <a:latin typeface="Cambria Math" panose="02040503050406030204" pitchFamily="18" charset="0"/>
                        </a:rPr>
                        <m:t>det</m:t>
                      </m:r>
                      <m:r>
                        <a:rPr lang="en-US" b="0" i="0" smtClean="0">
                          <a:latin typeface="Cambria Math" panose="02040503050406030204" pitchFamily="18" charset="0"/>
                        </a:rPr>
                        <m:t>(</m:t>
                      </m:r>
                      <m:r>
                        <m:rPr>
                          <m:sty m:val="p"/>
                        </m:rPr>
                        <a:rPr lang="en-US" b="0" i="0" smtClean="0">
                          <a:latin typeface="Cambria Math" panose="02040503050406030204" pitchFamily="18" charset="0"/>
                        </a:rPr>
                        <m:t>λ</m:t>
                      </m:r>
                      <m:r>
                        <a:rPr lang="en-US" b="1" i="1" smtClean="0">
                          <a:latin typeface="Cambria Math" panose="02040503050406030204" pitchFamily="18" charset="0"/>
                        </a:rPr>
                        <m:t>𝑰</m:t>
                      </m:r>
                      <m:r>
                        <a:rPr lang="en-US" b="0" i="1" smtClean="0">
                          <a:latin typeface="Cambria Math" panose="02040503050406030204" pitchFamily="18" charset="0"/>
                        </a:rPr>
                        <m:t>−</m:t>
                      </m:r>
                      <m:r>
                        <a:rPr lang="en-US" b="1" i="1" smtClean="0">
                          <a:latin typeface="Cambria Math" panose="02040503050406030204" pitchFamily="18" charset="0"/>
                        </a:rPr>
                        <m:t>𝑱</m:t>
                      </m:r>
                      <m:r>
                        <a:rPr lang="en-US" b="0" i="1" smtClean="0">
                          <a:latin typeface="Cambria Math" panose="02040503050406030204" pitchFamily="18" charset="0"/>
                        </a:rPr>
                        <m:t>)</m:t>
                      </m:r>
                      <m:r>
                        <a:rPr lang="en-US" b="1" i="1" smtClean="0">
                          <a:latin typeface="Cambria Math" panose="02040503050406030204" pitchFamily="18" charset="0"/>
                        </a:rPr>
                        <m:t>  </m:t>
                      </m:r>
                    </m:oMath>
                  </m:oMathPara>
                </a14:m>
                <a:endParaRPr lang="en-US" b="1" i="1"/>
              </a:p>
            </p:txBody>
          </p:sp>
        </mc:Choice>
        <mc:Fallback xmlns="">
          <p:sp>
            <p:nvSpPr>
              <p:cNvPr id="14" name="TextBox 13"/>
              <p:cNvSpPr txBox="1">
                <a:spLocks noRot="1" noChangeAspect="1" noMove="1" noResize="1" noEditPoints="1" noAdjustHandles="1" noChangeArrowheads="1" noChangeShapeType="1" noTextEdit="1"/>
              </p:cNvSpPr>
              <p:nvPr/>
            </p:nvSpPr>
            <p:spPr>
              <a:xfrm>
                <a:off x="460375" y="3558256"/>
                <a:ext cx="3592286" cy="2279150"/>
              </a:xfrm>
              <a:prstGeom prst="rect">
                <a:avLst/>
              </a:prstGeom>
              <a:blipFill>
                <a:blip r:embed="rId4"/>
                <a:stretch>
                  <a:fillRect l="-1528" t="-1604" b="-10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0375" y="1429443"/>
                <a:ext cx="8162592" cy="187884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The dynamical system equations are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1">
                            <a:latin typeface="Cambria Math" panose="02040503050406030204" pitchFamily="18" charset="0"/>
                          </a:rPr>
                          <m:t>𝐱</m:t>
                        </m:r>
                      </m:num>
                      <m:den>
                        <m:r>
                          <a:rPr lang="en-US" i="1">
                            <a:latin typeface="Cambria Math" panose="02040503050406030204" pitchFamily="18" charset="0"/>
                          </a:rPr>
                          <m:t>𝑑𝑡</m:t>
                        </m:r>
                      </m:den>
                    </m:f>
                    <m:r>
                      <a:rPr lang="en-US" i="1">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a14:m>
                <a:r>
                  <a:rPr lang="en-US"/>
                  <a:t> where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oMath>
                </a14:m>
                <a:r>
                  <a:rPr lang="en-US"/>
                  <a:t> with</a:t>
                </a: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=0.10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0.10</m:t>
                          </m:r>
                        </m:num>
                        <m:den>
                          <m:r>
                            <a:rPr lang="en-US" i="1">
                              <a:latin typeface="Cambria Math" panose="02040503050406030204" pitchFamily="18" charset="0"/>
                            </a:rPr>
                            <m:t>10,000</m:t>
                          </m:r>
                        </m:den>
                      </m:f>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0.05</m:t>
                          </m:r>
                        </m:num>
                        <m:den>
                          <m:r>
                            <a:rPr lang="en-US" i="1">
                              <a:latin typeface="Cambria Math" panose="02040503050406030204" pitchFamily="18" charset="0"/>
                            </a:rPr>
                            <m:t>10,000</m:t>
                          </m:r>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)=0.25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0.25</m:t>
                          </m:r>
                        </m:num>
                        <m:den>
                          <m:r>
                            <a:rPr lang="en-US" i="1">
                              <a:latin typeface="Cambria Math" panose="02040503050406030204" pitchFamily="18" charset="0"/>
                            </a:rPr>
                            <m:t>6,000</m:t>
                          </m:r>
                        </m:den>
                      </m:f>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0.25</m:t>
                          </m:r>
                        </m:num>
                        <m:den>
                          <m:r>
                            <a:rPr lang="en-US" i="1">
                              <a:latin typeface="Cambria Math" panose="02040503050406030204" pitchFamily="18" charset="0"/>
                            </a:rPr>
                            <m:t>12,000</m:t>
                          </m:r>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a:p>
              <a:p>
                <a:r>
                  <a:rPr lang="en-US"/>
                  <a:t>with an equilibrium solution of </a:t>
                </a:r>
                <a14:m>
                  <m:oMath xmlns:m="http://schemas.openxmlformats.org/officeDocument/2006/math">
                    <m:sSub>
                      <m:sSubPr>
                        <m:ctrlPr>
                          <a:rPr lang="en-US" b="1" i="1" smtClean="0">
                            <a:latin typeface="Cambria Math" panose="02040503050406030204" pitchFamily="18" charset="0"/>
                          </a:rPr>
                        </m:ctrlPr>
                      </m:sSubPr>
                      <m:e>
                        <m:r>
                          <a:rPr lang="en-US" b="1">
                            <a:latin typeface="Cambria Math" panose="02040503050406030204" pitchFamily="18" charset="0"/>
                          </a:rPr>
                          <m:t>𝐱</m:t>
                        </m:r>
                      </m:e>
                      <m:sub>
                        <m:r>
                          <a:rPr lang="en-US" b="0" i="0" smtClean="0">
                            <a:latin typeface="Cambria Math" panose="02040503050406030204" pitchFamily="18" charset="0"/>
                          </a:rPr>
                          <m:t>0</m:t>
                        </m:r>
                      </m:sub>
                    </m:sSub>
                    <m:r>
                      <a:rPr lang="en-US" b="1">
                        <a:latin typeface="Cambria Math" panose="02040503050406030204" pitchFamily="18" charset="0"/>
                      </a:rPr>
                      <m:t>=(</m:t>
                    </m:r>
                    <m:r>
                      <a:rPr lang="en-US">
                        <a:latin typeface="Cambria Math" panose="02040503050406030204" pitchFamily="18" charset="0"/>
                      </a:rPr>
                      <m:t>9333,1333</m:t>
                    </m:r>
                    <m:r>
                      <a:rPr lang="en-US" b="1">
                        <a:latin typeface="Cambria Math" panose="02040503050406030204" pitchFamily="18" charset="0"/>
                      </a:rPr>
                      <m:t>)</m:t>
                    </m:r>
                  </m:oMath>
                </a14:m>
                <a:r>
                  <a:rPr lang="en-US"/>
                  <a:t>.</a:t>
                </a:r>
              </a:p>
            </p:txBody>
          </p:sp>
        </mc:Choice>
        <mc:Fallback xmlns="">
          <p:sp>
            <p:nvSpPr>
              <p:cNvPr id="9" name="TextBox 8"/>
              <p:cNvSpPr txBox="1">
                <a:spLocks noRot="1" noChangeAspect="1" noMove="1" noResize="1" noEditPoints="1" noAdjustHandles="1" noChangeArrowheads="1" noChangeShapeType="1" noTextEdit="1"/>
              </p:cNvSpPr>
              <p:nvPr/>
            </p:nvSpPr>
            <p:spPr>
              <a:xfrm>
                <a:off x="460375" y="1429443"/>
                <a:ext cx="8162592" cy="1878848"/>
              </a:xfrm>
              <a:prstGeom prst="rect">
                <a:avLst/>
              </a:prstGeom>
              <a:blipFill>
                <a:blip r:embed="rId5"/>
                <a:stretch>
                  <a:fillRect l="-521" b="-3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818185" y="3640320"/>
                <a:ext cx="3804782" cy="2337050"/>
              </a:xfrm>
              <a:prstGeom prst="rect">
                <a:avLst/>
              </a:prstGeom>
              <a:noFill/>
            </p:spPr>
            <p:txBody>
              <a:bodyPr wrap="square" rtlCol="0">
                <a:spAutoFit/>
              </a:bodyPr>
              <a:lstStyle/>
              <a:p>
                <a:r>
                  <a:rPr lang="en-US"/>
                  <a:t>Using </a:t>
                </a:r>
                <a:r>
                  <a:rPr lang="en-US" err="1">
                    <a:solidFill>
                      <a:schemeClr val="accent1"/>
                    </a:solidFill>
                    <a:latin typeface="Consolas" panose="020B0609020204030204" pitchFamily="49" charset="0"/>
                  </a:rPr>
                  <a:t>sympy</a:t>
                </a:r>
                <a:r>
                  <a:rPr lang="en-US">
                    <a:solidFill>
                      <a:schemeClr val="accent1"/>
                    </a:solidFill>
                    <a:latin typeface="Consolas" panose="020B0609020204030204" pitchFamily="49" charset="0"/>
                  </a:rPr>
                  <a:t> </a:t>
                </a:r>
                <a:r>
                  <a:rPr lang="en-US" err="1">
                    <a:solidFill>
                      <a:schemeClr val="accent1"/>
                    </a:solidFill>
                    <a:latin typeface="Consolas" panose="020B0609020204030204" pitchFamily="49" charset="0"/>
                  </a:rPr>
                  <a:t>eigenvals</a:t>
                </a:r>
                <a:r>
                  <a:rPr lang="en-US"/>
                  <a:t> we get</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1"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67</m:t>
                          </m:r>
                        </m:num>
                        <m:den>
                          <m:r>
                            <a:rPr lang="en-US" b="0" i="1" smtClean="0">
                              <a:latin typeface="Cambria Math" panose="02040503050406030204" pitchFamily="18" charset="0"/>
                            </a:rPr>
                            <m:t>900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1339</m:t>
                              </m:r>
                            </m:e>
                          </m:rad>
                        </m:num>
                        <m:den>
                          <m:r>
                            <a:rPr lang="en-US" b="0" i="1" smtClean="0">
                              <a:latin typeface="Cambria Math" panose="02040503050406030204" pitchFamily="18" charset="0"/>
                            </a:rPr>
                            <m:t>900</m:t>
                          </m:r>
                        </m:den>
                      </m:f>
                    </m:oMath>
                  </m:oMathPara>
                </a14:m>
                <a:endParaRPr lang="en-US"/>
              </a:p>
              <a:p>
                <a:r>
                  <a:rPr lang="en-US"/>
                  <a:t>or </a:t>
                </a:r>
                <a:r>
                  <a:rPr lang="en-US" err="1">
                    <a:solidFill>
                      <a:schemeClr val="accent1"/>
                    </a:solidFill>
                    <a:latin typeface="Consolas" panose="020B0609020204030204" pitchFamily="49" charset="0"/>
                  </a:rPr>
                  <a:t>numpy</a:t>
                </a:r>
                <a:r>
                  <a:rPr lang="en-US">
                    <a:solidFill>
                      <a:schemeClr val="accent1"/>
                    </a:solidFill>
                    <a:latin typeface="Consolas" panose="020B0609020204030204" pitchFamily="49" charset="0"/>
                  </a:rPr>
                  <a:t> </a:t>
                </a:r>
                <a:r>
                  <a:rPr lang="en-US" err="1">
                    <a:solidFill>
                      <a:schemeClr val="accent1"/>
                    </a:solidFill>
                    <a:latin typeface="Consolas" panose="020B0609020204030204" pitchFamily="49" charset="0"/>
                  </a:rPr>
                  <a:t>eigvals</a:t>
                </a:r>
                <a:r>
                  <a:rPr lang="en-US"/>
                  <a:t> we get</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𝜆</m:t>
                      </m:r>
                      <m:r>
                        <a:rPr lang="en-US" b="1" i="1" smtClean="0">
                          <a:latin typeface="Cambria Math" panose="02040503050406030204" pitchFamily="18" charset="0"/>
                        </a:rPr>
                        <m:t>≈</m:t>
                      </m:r>
                      <m:r>
                        <a:rPr lang="en-US" b="0" i="1" smtClean="0">
                          <a:latin typeface="Cambria Math" panose="02040503050406030204" pitchFamily="18" charset="0"/>
                        </a:rPr>
                        <m:t>−0.115   </m:t>
                      </m:r>
                      <m:r>
                        <a:rPr lang="en-US" b="0" i="1" smtClean="0">
                          <a:latin typeface="Cambria Math" panose="02040503050406030204" pitchFamily="18" charset="0"/>
                        </a:rPr>
                        <m:t>𝜆</m:t>
                      </m:r>
                      <m:r>
                        <a:rPr lang="en-US" b="0" i="1" smtClean="0">
                          <a:latin typeface="Cambria Math" panose="02040503050406030204" pitchFamily="18" charset="0"/>
                        </a:rPr>
                        <m:t>≈−0.0338</m:t>
                      </m:r>
                    </m:oMath>
                  </m:oMathPara>
                </a14:m>
                <a:endParaRPr lang="en-US"/>
              </a:p>
              <a:p>
                <a:r>
                  <a:rPr lang="en-US"/>
                  <a:t>or </a:t>
                </a:r>
                <a:r>
                  <a:rPr lang="en-US" err="1">
                    <a:solidFill>
                      <a:schemeClr val="accent1"/>
                    </a:solidFill>
                    <a:latin typeface="Consolas" panose="020B0609020204030204" pitchFamily="49" charset="0"/>
                  </a:rPr>
                  <a:t>scipy</a:t>
                </a:r>
                <a:r>
                  <a:rPr lang="en-US">
                    <a:solidFill>
                      <a:schemeClr val="accent1"/>
                    </a:solidFill>
                    <a:latin typeface="Consolas" panose="020B0609020204030204" pitchFamily="49" charset="0"/>
                  </a:rPr>
                  <a:t> </a:t>
                </a:r>
                <a:r>
                  <a:rPr lang="en-US" err="1">
                    <a:solidFill>
                      <a:schemeClr val="accent1"/>
                    </a:solidFill>
                    <a:latin typeface="Consolas" panose="020B0609020204030204" pitchFamily="49" charset="0"/>
                  </a:rPr>
                  <a:t>eigvals</a:t>
                </a:r>
                <a:r>
                  <a:rPr lang="en-US">
                    <a:solidFill>
                      <a:schemeClr val="accent1"/>
                    </a:solidFill>
                    <a:latin typeface="Consolas" panose="020B0609020204030204" pitchFamily="49" charset="0"/>
                  </a:rPr>
                  <a:t> </a:t>
                </a:r>
                <a:r>
                  <a:rPr lang="en-US"/>
                  <a:t>we get</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𝜆</m:t>
                      </m:r>
                      <m:r>
                        <a:rPr lang="en-US" b="1" i="1">
                          <a:latin typeface="Cambria Math" panose="02040503050406030204" pitchFamily="18" charset="0"/>
                        </a:rPr>
                        <m:t>≈</m:t>
                      </m:r>
                      <m:r>
                        <a:rPr lang="en-US" i="1">
                          <a:latin typeface="Cambria Math" panose="02040503050406030204" pitchFamily="18" charset="0"/>
                        </a:rPr>
                        <m:t>−0.115</m:t>
                      </m:r>
                      <m:r>
                        <a:rPr lang="en-US" b="0" i="1" smtClean="0">
                          <a:latin typeface="Cambria Math" panose="02040503050406030204" pitchFamily="18" charset="0"/>
                        </a:rPr>
                        <m:t>+0</m:t>
                      </m:r>
                      <m:r>
                        <a:rPr lang="en-US" b="0" i="1" smtClean="0">
                          <a:latin typeface="Cambria Math" panose="02040503050406030204" pitchFamily="18" charset="0"/>
                        </a:rPr>
                        <m:t>𝑗</m:t>
                      </m:r>
                      <m:r>
                        <a:rPr lang="en-US" i="1">
                          <a:latin typeface="Cambria Math" panose="02040503050406030204" pitchFamily="18" charset="0"/>
                        </a:rPr>
                        <m:t>   </m:t>
                      </m:r>
                      <m:r>
                        <a:rPr lang="en-US" i="1">
                          <a:latin typeface="Cambria Math" panose="02040503050406030204" pitchFamily="18" charset="0"/>
                        </a:rPr>
                        <m:t>𝜆</m:t>
                      </m:r>
                      <m:r>
                        <a:rPr lang="en-US" i="1">
                          <a:latin typeface="Cambria Math" panose="02040503050406030204" pitchFamily="18" charset="0"/>
                        </a:rPr>
                        <m:t>≈−0.0338+0</m:t>
                      </m:r>
                      <m:r>
                        <a:rPr lang="en-US" b="0" i="1" smtClean="0">
                          <a:latin typeface="Cambria Math" panose="02040503050406030204" pitchFamily="18" charset="0"/>
                        </a:rPr>
                        <m:t>𝑗</m:t>
                      </m:r>
                    </m:oMath>
                  </m:oMathPara>
                </a14:m>
                <a:endParaRPr lang="en-US"/>
              </a:p>
              <a:p>
                <a:endParaRPr lang="en-US"/>
              </a:p>
            </p:txBody>
          </p:sp>
        </mc:Choice>
        <mc:Fallback xmlns="">
          <p:sp>
            <p:nvSpPr>
              <p:cNvPr id="7" name="TextBox 6"/>
              <p:cNvSpPr txBox="1">
                <a:spLocks noRot="1" noChangeAspect="1" noMove="1" noResize="1" noEditPoints="1" noAdjustHandles="1" noChangeArrowheads="1" noChangeShapeType="1" noTextEdit="1"/>
              </p:cNvSpPr>
              <p:nvPr/>
            </p:nvSpPr>
            <p:spPr>
              <a:xfrm>
                <a:off x="4818185" y="3640320"/>
                <a:ext cx="3804782" cy="2337050"/>
              </a:xfrm>
              <a:prstGeom prst="rect">
                <a:avLst/>
              </a:prstGeom>
              <a:blipFill>
                <a:blip r:embed="rId6"/>
                <a:stretch>
                  <a:fillRect l="-1280" t="-1302"/>
                </a:stretch>
              </a:blipFill>
            </p:spPr>
            <p:txBody>
              <a:bodyPr/>
              <a:lstStyle/>
              <a:p>
                <a:r>
                  <a:rPr lang="en-US">
                    <a:noFill/>
                  </a:rPr>
                  <a:t> </a:t>
                </a:r>
              </a:p>
            </p:txBody>
          </p:sp>
        </mc:Fallback>
      </mc:AlternateContent>
    </p:spTree>
    <p:extLst>
      <p:ext uri="{BB962C8B-B14F-4D97-AF65-F5344CB8AC3E}">
        <p14:creationId xmlns:p14="http://schemas.microsoft.com/office/powerpoint/2010/main" val="56532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60375" y="1435222"/>
                <a:ext cx="8226425"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a:t>Theorem (Equilibrium Classification Test - ECT)</a:t>
                </a:r>
              </a:p>
              <a:p>
                <a:r>
                  <a:rPr lang="en-US"/>
                  <a:t>Let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𝐱</m:t>
                        </m:r>
                      </m:e>
                      <m:sup>
                        <m:r>
                          <a:rPr lang="en-US" i="1">
                            <a:latin typeface="Cambria Math" panose="02040503050406030204" pitchFamily="18" charset="0"/>
                          </a:rPr>
                          <m:t>′</m:t>
                        </m:r>
                      </m:sup>
                    </m:sSup>
                    <m:r>
                      <a:rPr lang="en-US" i="1">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a14:m>
                <a:r>
                  <a:rPr lang="en-US"/>
                  <a:t> be a dynamical system on state space </a:t>
                </a:r>
                <a:r>
                  <a:rPr lang="en-US" i="1"/>
                  <a:t>S</a:t>
                </a:r>
                <a:r>
                  <a:rPr lang="en-US"/>
                  <a:t> where </a:t>
                </a:r>
                <a14:m>
                  <m:oMath xmlns:m="http://schemas.openxmlformats.org/officeDocument/2006/math">
                    <m:r>
                      <a:rPr lang="en-US" b="1">
                        <a:latin typeface="Cambria Math" panose="02040503050406030204" pitchFamily="18" charset="0"/>
                      </a:rPr>
                      <m:t>𝐱</m:t>
                    </m:r>
                    <m:r>
                      <a:rPr lang="en-US">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oMath>
                </a14:m>
                <a:r>
                  <a:rPr lang="en-US"/>
                  <a:t> and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𝑛</m:t>
                        </m:r>
                      </m:sub>
                    </m:sSub>
                    <m:r>
                      <a:rPr lang="en-US" i="1">
                        <a:latin typeface="Cambria Math" panose="02040503050406030204" pitchFamily="18" charset="0"/>
                      </a:rPr>
                      <m:t>〉</m:t>
                    </m:r>
                  </m:oMath>
                </a14:m>
                <a:r>
                  <a:rPr lang="en-US"/>
                  <a:t>. Suppose </a:t>
                </a:r>
                <a14:m>
                  <m:oMath xmlns:m="http://schemas.openxmlformats.org/officeDocument/2006/math">
                    <m:sSub>
                      <m:sSubPr>
                        <m:ctrlPr>
                          <a:rPr lang="en-US" b="1"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𝑆</m:t>
                    </m:r>
                  </m:oMath>
                </a14:m>
                <a:r>
                  <a:rPr lang="en-US" b="1"/>
                  <a:t> </a:t>
                </a:r>
                <a:r>
                  <a:rPr lang="en-US"/>
                  <a:t>is an equilibrium point and consider the Jacobian matrix </a:t>
                </a:r>
                <a:r>
                  <a:rPr lang="en-US" b="1" i="1"/>
                  <a:t>J</a:t>
                </a:r>
              </a:p>
              <a:p>
                <a:endParaRPr lang="en-US" b="1"/>
              </a:p>
              <a:p>
                <a:r>
                  <a:rPr lang="en-US"/>
                  <a:t>If the eigenvalues of the matrix of </a:t>
                </a:r>
                <a:r>
                  <a:rPr lang="en-US" b="1" i="1"/>
                  <a:t>J</a:t>
                </a:r>
                <a:r>
                  <a:rPr lang="en-US" i="1"/>
                  <a:t>,</a:t>
                </a:r>
              </a:p>
              <a:p>
                <a:pPr marL="457200" indent="-457200">
                  <a:buFont typeface="+mj-lt"/>
                  <a:buAutoNum type="arabicPeriod"/>
                </a:pPr>
                <a:r>
                  <a:rPr lang="en-US"/>
                  <a:t>all have negative real parts, </a:t>
                </a:r>
                <a14:m>
                  <m:oMath xmlns:m="http://schemas.openxmlformats.org/officeDocument/2006/math">
                    <m:sSub>
                      <m:sSubPr>
                        <m:ctrlPr>
                          <a:rPr lang="en-US" b="1"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a:latin typeface="Cambria Math" panose="02040503050406030204" pitchFamily="18" charset="0"/>
                            <a:ea typeface="Cambria Math" panose="02040503050406030204" pitchFamily="18" charset="0"/>
                          </a:rPr>
                          <m:t>0</m:t>
                        </m:r>
                      </m:sub>
                    </m:sSub>
                  </m:oMath>
                </a14:m>
                <a:r>
                  <a:rPr lang="en-US"/>
                  <a:t> is asymptotically stable</a:t>
                </a:r>
              </a:p>
              <a:p>
                <a:pPr marL="457200" indent="-457200">
                  <a:buFont typeface="+mj-lt"/>
                  <a:buAutoNum type="arabicPeriod"/>
                </a:pPr>
                <a:r>
                  <a:rPr lang="en-US"/>
                  <a:t>have any positive real parts, </a:t>
                </a:r>
                <a14:m>
                  <m:oMath xmlns:m="http://schemas.openxmlformats.org/officeDocument/2006/math">
                    <m:sSub>
                      <m:sSubPr>
                        <m:ctrlPr>
                          <a:rPr lang="en-US" b="1"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a:latin typeface="Cambria Math" panose="02040503050406030204" pitchFamily="18" charset="0"/>
                            <a:ea typeface="Cambria Math" panose="02040503050406030204" pitchFamily="18" charset="0"/>
                          </a:rPr>
                          <m:t>0</m:t>
                        </m:r>
                      </m:sub>
                    </m:sSub>
                  </m:oMath>
                </a14:m>
                <a:r>
                  <a:rPr lang="en-US"/>
                  <a:t> is unstable</a:t>
                </a:r>
              </a:p>
              <a:p>
                <a:pPr marL="457200" indent="-457200">
                  <a:buFont typeface="+mj-lt"/>
                  <a:buAutoNum type="arabicPeriod"/>
                </a:pPr>
                <a:r>
                  <a:rPr lang="en-US"/>
                  <a:t>all have 0 real parts (pure imaginary), the TEST FAILS</a:t>
                </a:r>
              </a:p>
            </p:txBody>
          </p:sp>
        </mc:Choice>
        <mc:Fallback xmlns="">
          <p:sp>
            <p:nvSpPr>
              <p:cNvPr id="14" name="TextBox 13"/>
              <p:cNvSpPr txBox="1">
                <a:spLocks noRot="1" noChangeAspect="1" noMove="1" noResize="1" noEditPoints="1" noAdjustHandles="1" noChangeArrowheads="1" noChangeShapeType="1" noTextEdit="1"/>
              </p:cNvSpPr>
              <p:nvPr/>
            </p:nvSpPr>
            <p:spPr>
              <a:xfrm>
                <a:off x="460375" y="1435222"/>
                <a:ext cx="8226425" cy="2585323"/>
              </a:xfrm>
              <a:prstGeom prst="rect">
                <a:avLst/>
              </a:prstGeom>
              <a:blipFill>
                <a:blip r:embed="rId4"/>
                <a:stretch>
                  <a:fillRect l="-517" t="-699" b="-2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60375" y="4099979"/>
                <a:ext cx="3804782" cy="1783052"/>
              </a:xfrm>
              <a:prstGeom prst="rect">
                <a:avLst/>
              </a:prstGeom>
              <a:noFill/>
            </p:spPr>
            <p:txBody>
              <a:bodyPr wrap="square" rtlCol="0">
                <a:spAutoFit/>
              </a:bodyPr>
              <a:lstStyle/>
              <a:p>
                <a:r>
                  <a:rPr lang="en-US"/>
                  <a:t>From the previous step we found that the eigenvalues of </a:t>
                </a:r>
                <a:r>
                  <a:rPr lang="en-US" b="1" i="1"/>
                  <a:t>J </a:t>
                </a:r>
                <a:r>
                  <a:rPr lang="en-US"/>
                  <a:t> are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1"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67</m:t>
                          </m:r>
                        </m:num>
                        <m:den>
                          <m:r>
                            <a:rPr lang="en-US" b="0" i="1" smtClean="0">
                              <a:latin typeface="Cambria Math" panose="02040503050406030204" pitchFamily="18" charset="0"/>
                            </a:rPr>
                            <m:t>900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1339</m:t>
                              </m:r>
                            </m:e>
                          </m:rad>
                        </m:num>
                        <m:den>
                          <m:r>
                            <a:rPr lang="en-US" b="0" i="1" smtClean="0">
                              <a:latin typeface="Cambria Math" panose="02040503050406030204" pitchFamily="18" charset="0"/>
                            </a:rPr>
                            <m:t>900</m:t>
                          </m:r>
                        </m:den>
                      </m:f>
                    </m:oMath>
                  </m:oMathPara>
                </a14:m>
                <a:endParaRPr lang="en-US"/>
              </a:p>
              <a:p>
                <a:r>
                  <a:rPr lang="en-US"/>
                  <a:t>or</a:t>
                </a:r>
              </a:p>
              <a:p>
                <a14:m>
                  <m:oMath xmlns:m="http://schemas.openxmlformats.org/officeDocument/2006/math">
                    <m:r>
                      <a:rPr lang="en-US" i="1">
                        <a:latin typeface="Cambria Math" panose="02040503050406030204" pitchFamily="18" charset="0"/>
                      </a:rPr>
                      <m:t>𝜆</m:t>
                    </m:r>
                    <m:r>
                      <a:rPr lang="en-US" b="1" i="1" smtClean="0">
                        <a:latin typeface="Cambria Math" panose="02040503050406030204" pitchFamily="18" charset="0"/>
                      </a:rPr>
                      <m:t>≈</m:t>
                    </m:r>
                    <m:r>
                      <a:rPr lang="en-US" b="0" i="1" smtClean="0">
                        <a:latin typeface="Cambria Math" panose="02040503050406030204" pitchFamily="18" charset="0"/>
                      </a:rPr>
                      <m:t>−0.115   </m:t>
                    </m:r>
                    <m:r>
                      <a:rPr lang="en-US" b="0" i="1" smtClean="0">
                        <a:latin typeface="Cambria Math" panose="02040503050406030204" pitchFamily="18" charset="0"/>
                      </a:rPr>
                      <m:t>𝜆</m:t>
                    </m:r>
                    <m:r>
                      <a:rPr lang="en-US" b="0" i="1" smtClean="0">
                        <a:latin typeface="Cambria Math" panose="02040503050406030204" pitchFamily="18" charset="0"/>
                      </a:rPr>
                      <m:t>≈−0.0338</m:t>
                    </m:r>
                  </m:oMath>
                </a14:m>
                <a:r>
                  <a:rPr lang="en-US"/>
                  <a:t>.</a:t>
                </a:r>
              </a:p>
            </p:txBody>
          </p:sp>
        </mc:Choice>
        <mc:Fallback xmlns="">
          <p:sp>
            <p:nvSpPr>
              <p:cNvPr id="7" name="TextBox 6"/>
              <p:cNvSpPr txBox="1">
                <a:spLocks noRot="1" noChangeAspect="1" noMove="1" noResize="1" noEditPoints="1" noAdjustHandles="1" noChangeArrowheads="1" noChangeShapeType="1" noTextEdit="1"/>
              </p:cNvSpPr>
              <p:nvPr/>
            </p:nvSpPr>
            <p:spPr>
              <a:xfrm>
                <a:off x="460375" y="4099979"/>
                <a:ext cx="3804782" cy="1783052"/>
              </a:xfrm>
              <a:prstGeom prst="rect">
                <a:avLst/>
              </a:prstGeom>
              <a:blipFill>
                <a:blip r:embed="rId5"/>
                <a:stretch>
                  <a:fillRect l="-1442" t="-2055" b="-47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956175" y="4099979"/>
                <a:ext cx="3804782" cy="1783052"/>
              </a:xfrm>
              <a:prstGeom prst="rect">
                <a:avLst/>
              </a:prstGeom>
              <a:noFill/>
            </p:spPr>
            <p:txBody>
              <a:bodyPr wrap="square" rtlCol="0">
                <a:spAutoFit/>
              </a:bodyPr>
              <a:lstStyle/>
              <a:p>
                <a:r>
                  <a:rPr lang="en-US"/>
                  <a:t>From the previous step we found that the eigenvalues of </a:t>
                </a:r>
                <a:r>
                  <a:rPr lang="en-US" b="1" i="1"/>
                  <a:t>J </a:t>
                </a:r>
                <a:r>
                  <a:rPr lang="en-US"/>
                  <a:t> are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1"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67</m:t>
                          </m:r>
                        </m:num>
                        <m:den>
                          <m:r>
                            <a:rPr lang="en-US" b="0" i="1" smtClean="0">
                              <a:latin typeface="Cambria Math" panose="02040503050406030204" pitchFamily="18" charset="0"/>
                            </a:rPr>
                            <m:t>900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1339</m:t>
                              </m:r>
                            </m:e>
                          </m:rad>
                        </m:num>
                        <m:den>
                          <m:r>
                            <a:rPr lang="en-US" b="0" i="1" smtClean="0">
                              <a:latin typeface="Cambria Math" panose="02040503050406030204" pitchFamily="18" charset="0"/>
                            </a:rPr>
                            <m:t>900</m:t>
                          </m:r>
                        </m:den>
                      </m:f>
                    </m:oMath>
                  </m:oMathPara>
                </a14:m>
                <a:endParaRPr lang="en-US"/>
              </a:p>
              <a:p>
                <a:r>
                  <a:rPr lang="en-US"/>
                  <a:t>or</a:t>
                </a:r>
              </a:p>
              <a:p>
                <a14:m>
                  <m:oMath xmlns:m="http://schemas.openxmlformats.org/officeDocument/2006/math">
                    <m:r>
                      <a:rPr lang="en-US" i="1">
                        <a:latin typeface="Cambria Math" panose="02040503050406030204" pitchFamily="18" charset="0"/>
                      </a:rPr>
                      <m:t>𝜆</m:t>
                    </m:r>
                    <m:r>
                      <a:rPr lang="en-US" b="1" i="1" smtClean="0">
                        <a:latin typeface="Cambria Math" panose="02040503050406030204" pitchFamily="18" charset="0"/>
                      </a:rPr>
                      <m:t>≈</m:t>
                    </m:r>
                    <m:r>
                      <a:rPr lang="en-US" b="0" i="1" smtClean="0">
                        <a:latin typeface="Cambria Math" panose="02040503050406030204" pitchFamily="18" charset="0"/>
                      </a:rPr>
                      <m:t>−0.115   </m:t>
                    </m:r>
                    <m:r>
                      <a:rPr lang="en-US" b="0" i="1" smtClean="0">
                        <a:latin typeface="Cambria Math" panose="02040503050406030204" pitchFamily="18" charset="0"/>
                      </a:rPr>
                      <m:t>𝜆</m:t>
                    </m:r>
                    <m:r>
                      <a:rPr lang="en-US" b="0" i="1" smtClean="0">
                        <a:latin typeface="Cambria Math" panose="02040503050406030204" pitchFamily="18" charset="0"/>
                      </a:rPr>
                      <m:t>≈−0.0338</m:t>
                    </m:r>
                  </m:oMath>
                </a14:m>
                <a:r>
                  <a:rPr lang="en-US"/>
                  <a:t>.</a:t>
                </a:r>
              </a:p>
            </p:txBody>
          </p:sp>
        </mc:Choice>
        <mc:Fallback xmlns="">
          <p:sp>
            <p:nvSpPr>
              <p:cNvPr id="8" name="TextBox 7"/>
              <p:cNvSpPr txBox="1">
                <a:spLocks noRot="1" noChangeAspect="1" noMove="1" noResize="1" noEditPoints="1" noAdjustHandles="1" noChangeArrowheads="1" noChangeShapeType="1" noTextEdit="1"/>
              </p:cNvSpPr>
              <p:nvPr/>
            </p:nvSpPr>
            <p:spPr>
              <a:xfrm>
                <a:off x="4956175" y="4099979"/>
                <a:ext cx="3804782" cy="1783052"/>
              </a:xfrm>
              <a:prstGeom prst="rect">
                <a:avLst/>
              </a:prstGeom>
              <a:blipFill>
                <a:blip r:embed="rId6"/>
                <a:stretch>
                  <a:fillRect l="-1282" t="-2055" b="-47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57200" y="3097298"/>
                <a:ext cx="5728235" cy="369332"/>
              </a:xfrm>
              <a:prstGeom prst="rect">
                <a:avLst/>
              </a:prstGeom>
              <a:solidFill>
                <a:schemeClr val="accent2">
                  <a:lumMod val="20000"/>
                  <a:lumOff val="80000"/>
                </a:schemeClr>
              </a:solidFill>
            </p:spPr>
            <p:txBody>
              <a:bodyPr wrap="square" rtlCol="0">
                <a:spAutoFit/>
              </a:bodyPr>
              <a:lstStyle/>
              <a:p>
                <a:pPr marL="457200" indent="-457200">
                  <a:buFont typeface="+mj-lt"/>
                  <a:buAutoNum type="arabicPeriod"/>
                </a:pPr>
                <a:r>
                  <a:rPr lang="en-US">
                    <a:solidFill>
                      <a:srgbClr val="7030A0"/>
                    </a:solidFill>
                  </a:rPr>
                  <a:t>all have negative real parts, </a:t>
                </a:r>
                <a14:m>
                  <m:oMath xmlns:m="http://schemas.openxmlformats.org/officeDocument/2006/math">
                    <m:sSub>
                      <m:sSubPr>
                        <m:ctrlPr>
                          <a:rPr lang="en-US" b="1" i="1">
                            <a:solidFill>
                              <a:srgbClr val="7030A0"/>
                            </a:solidFill>
                            <a:latin typeface="Cambria Math" panose="02040503050406030204" pitchFamily="18" charset="0"/>
                            <a:ea typeface="Cambria Math" panose="02040503050406030204" pitchFamily="18" charset="0"/>
                          </a:rPr>
                        </m:ctrlPr>
                      </m:sSubPr>
                      <m:e>
                        <m:r>
                          <a:rPr lang="en-US" b="1">
                            <a:solidFill>
                              <a:srgbClr val="7030A0"/>
                            </a:solidFill>
                            <a:latin typeface="Cambria Math" panose="02040503050406030204" pitchFamily="18" charset="0"/>
                            <a:ea typeface="Cambria Math" panose="02040503050406030204" pitchFamily="18" charset="0"/>
                          </a:rPr>
                          <m:t>𝐱</m:t>
                        </m:r>
                      </m:e>
                      <m:sub>
                        <m:r>
                          <a:rPr lang="en-US">
                            <a:solidFill>
                              <a:srgbClr val="7030A0"/>
                            </a:solidFill>
                            <a:latin typeface="Cambria Math" panose="02040503050406030204" pitchFamily="18" charset="0"/>
                            <a:ea typeface="Cambria Math" panose="02040503050406030204" pitchFamily="18" charset="0"/>
                          </a:rPr>
                          <m:t>0</m:t>
                        </m:r>
                      </m:sub>
                    </m:sSub>
                  </m:oMath>
                </a14:m>
                <a:r>
                  <a:rPr lang="en-US">
                    <a:solidFill>
                      <a:srgbClr val="7030A0"/>
                    </a:solidFill>
                  </a:rPr>
                  <a:t> is asymptotically stable</a:t>
                </a:r>
              </a:p>
            </p:txBody>
          </p:sp>
        </mc:Choice>
        <mc:Fallback xmlns="">
          <p:sp>
            <p:nvSpPr>
              <p:cNvPr id="3" name="TextBox 2"/>
              <p:cNvSpPr txBox="1">
                <a:spLocks noRot="1" noChangeAspect="1" noMove="1" noResize="1" noEditPoints="1" noAdjustHandles="1" noChangeArrowheads="1" noChangeShapeType="1" noTextEdit="1"/>
              </p:cNvSpPr>
              <p:nvPr/>
            </p:nvSpPr>
            <p:spPr>
              <a:xfrm>
                <a:off x="457200" y="3097298"/>
                <a:ext cx="5728235" cy="369332"/>
              </a:xfrm>
              <a:prstGeom prst="rect">
                <a:avLst/>
              </a:prstGeom>
              <a:blipFill>
                <a:blip r:embed="rId7"/>
                <a:stretch>
                  <a:fillRect l="-851"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89113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5: Answer the question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460375" y="1522205"/>
            <a:ext cx="8229600" cy="3416320"/>
          </a:xfrm>
          <a:prstGeom prst="rect">
            <a:avLst/>
          </a:prstGeom>
          <a:noFill/>
        </p:spPr>
        <p:txBody>
          <a:bodyPr wrap="square" rtlCol="0">
            <a:spAutoFit/>
          </a:bodyPr>
          <a:lstStyle/>
          <a:p>
            <a:r>
              <a:rPr lang="en-US"/>
              <a:t>We have found that there is a stable equilibrium for our dynamical system at </a:t>
            </a:r>
          </a:p>
          <a:p>
            <a:r>
              <a:rPr lang="en-US"/>
              <a:t>(9333,1333).</a:t>
            </a:r>
          </a:p>
          <a:p>
            <a:endParaRPr lang="en-US"/>
          </a:p>
          <a:p>
            <a:r>
              <a:rPr lang="en-US"/>
              <a:t>Therefore, we have found that hardwoods and softwoods can coexist in stable equilibrium. At equilibrium there will approximately 9333 tons per acre of hardwood and 1333 tons per acre of softwoods in the stable forest.</a:t>
            </a:r>
          </a:p>
          <a:p>
            <a:endParaRPr lang="en-US"/>
          </a:p>
          <a:p>
            <a:r>
              <a:rPr lang="en-US"/>
              <a:t>We made an assumption about the degree of competition between the two types of trees. In particular we assumed the competition rate between the two different times was half of competition rate among the same species. </a:t>
            </a:r>
          </a:p>
          <a:p>
            <a:endParaRPr lang="en-US"/>
          </a:p>
          <a:p>
            <a:r>
              <a:rPr lang="en-US"/>
              <a:t>A sensitivity analysis needs to be conducted on this assumption.</a:t>
            </a:r>
          </a:p>
        </p:txBody>
      </p:sp>
    </p:spTree>
    <p:extLst>
      <p:ext uri="{BB962C8B-B14F-4D97-AF65-F5344CB8AC3E}">
        <p14:creationId xmlns:p14="http://schemas.microsoft.com/office/powerpoint/2010/main" val="175557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Sensitivity Analysis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200" y="1531938"/>
                <a:ext cx="4739148" cy="516383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panose="02040503050406030204" pitchFamily="18" charset="0"/>
                        </a:rPr>
                        <m:t>𝑆</m:t>
                      </m:r>
                      <m:r>
                        <a:rPr lang="en-US" sz="1800" i="1">
                          <a:solidFill>
                            <a:schemeClr val="tx1"/>
                          </a:solidFill>
                          <a:latin typeface="Cambria Math" panose="02040503050406030204" pitchFamily="18" charset="0"/>
                        </a:rPr>
                        <m:t>≥0</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𝐻</m:t>
                      </m:r>
                      <m:r>
                        <a:rPr lang="en-US" sz="1800" b="0" i="1" smtClean="0">
                          <a:solidFill>
                            <a:schemeClr val="tx1"/>
                          </a:solidFill>
                          <a:latin typeface="Cambria Math" panose="02040503050406030204" pitchFamily="18" charset="0"/>
                        </a:rPr>
                        <m:t>≥0</m:t>
                      </m:r>
                    </m:oMath>
                  </m:oMathPara>
                </a14:m>
                <a:endParaRPr lang="en-US" sz="1800" b="0" i="1">
                  <a:solidFill>
                    <a:schemeClr val="tx1"/>
                  </a:solidFill>
                  <a:latin typeface="+mj-lt"/>
                </a:endParaRPr>
              </a:p>
              <a:p>
                <a:pPr marL="0" indent="0">
                  <a:buFont typeface="Arial"/>
                  <a:buNone/>
                </a:pPr>
                <a14:m>
                  <m:oMathPara xmlns:m="http://schemas.openxmlformats.org/officeDocument/2006/math">
                    <m:oMathParaPr>
                      <m:jc m:val="left"/>
                    </m:oMathParaPr>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𝑔</m:t>
                          </m:r>
                        </m:e>
                        <m:sub>
                          <m:r>
                            <a:rPr lang="en-US" sz="1800" b="0" i="1" smtClean="0">
                              <a:solidFill>
                                <a:schemeClr val="tx1"/>
                              </a:solidFill>
                              <a:latin typeface="Cambria Math" panose="02040503050406030204" pitchFamily="18" charset="0"/>
                            </a:rPr>
                            <m:t>𝐻</m:t>
                          </m:r>
                        </m:sub>
                      </m:sSub>
                      <m:r>
                        <a:rPr lang="en-US" sz="1800" b="0" i="1" smtClean="0">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𝑟</m:t>
                          </m:r>
                        </m:e>
                        <m:sub>
                          <m:r>
                            <a:rPr lang="en-US" sz="1800" b="0" i="1" smtClean="0">
                              <a:solidFill>
                                <a:schemeClr val="tx1"/>
                              </a:solidFill>
                              <a:latin typeface="Cambria Math" panose="02040503050406030204" pitchFamily="18" charset="0"/>
                            </a:rPr>
                            <m:t>1</m:t>
                          </m:r>
                        </m:sub>
                      </m:sSub>
                      <m:r>
                        <a:rPr lang="en-US" sz="1800" b="0" i="1" smtClean="0">
                          <a:solidFill>
                            <a:schemeClr val="tx1"/>
                          </a:solidFill>
                          <a:latin typeface="Cambria Math" panose="02040503050406030204" pitchFamily="18" charset="0"/>
                        </a:rPr>
                        <m:t>𝐻</m:t>
                      </m:r>
                      <m:r>
                        <a:rPr lang="en-US" sz="1800" b="0" i="1" smtClean="0">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𝑎</m:t>
                          </m:r>
                        </m:e>
                        <m:sub>
                          <m:r>
                            <a:rPr lang="en-US" sz="1800" b="0" i="1" smtClean="0">
                              <a:solidFill>
                                <a:schemeClr val="tx1"/>
                              </a:solidFill>
                              <a:latin typeface="Cambria Math" panose="02040503050406030204" pitchFamily="18" charset="0"/>
                            </a:rPr>
                            <m:t>1</m:t>
                          </m:r>
                        </m:sub>
                      </m:sSub>
                      <m:sSup>
                        <m:sSupPr>
                          <m:ctrlPr>
                            <a:rPr lang="en-US" sz="1800" b="0" i="1" smtClean="0">
                              <a:solidFill>
                                <a:schemeClr val="tx1"/>
                              </a:solidFill>
                              <a:latin typeface="Cambria Math" panose="02040503050406030204" pitchFamily="18" charset="0"/>
                            </a:rPr>
                          </m:ctrlPr>
                        </m:sSupPr>
                        <m:e>
                          <m:r>
                            <a:rPr lang="en-US" sz="1800" b="0" i="1" smtClean="0">
                              <a:solidFill>
                                <a:schemeClr val="tx1"/>
                              </a:solidFill>
                              <a:latin typeface="Cambria Math" panose="02040503050406030204" pitchFamily="18" charset="0"/>
                            </a:rPr>
                            <m:t>𝐻</m:t>
                          </m:r>
                        </m:e>
                        <m:sup>
                          <m:r>
                            <a:rPr lang="en-US" sz="1800" b="0" i="1" smtClean="0">
                              <a:solidFill>
                                <a:schemeClr val="tx1"/>
                              </a:solidFill>
                              <a:latin typeface="Cambria Math" panose="02040503050406030204" pitchFamily="18" charset="0"/>
                            </a:rPr>
                            <m:t>2</m:t>
                          </m:r>
                        </m:sup>
                      </m:sSup>
                      <m:r>
                        <a:rPr lang="en-US" sz="1800" b="0" i="1" smtClean="0">
                          <a:solidFill>
                            <a:schemeClr val="tx1"/>
                          </a:solidFill>
                          <a:latin typeface="Cambria Math" panose="02040503050406030204" pitchFamily="18" charset="0"/>
                        </a:rPr>
                        <m:t>=0.10</m:t>
                      </m:r>
                      <m:r>
                        <a:rPr lang="en-US" sz="1800" b="0" i="1" smtClean="0">
                          <a:solidFill>
                            <a:schemeClr val="tx1"/>
                          </a:solidFill>
                          <a:latin typeface="Cambria Math" panose="02040503050406030204" pitchFamily="18" charset="0"/>
                        </a:rPr>
                        <m:t>𝐻</m:t>
                      </m:r>
                      <m:r>
                        <a:rPr lang="en-US" sz="1800" b="0" i="1" smtClean="0">
                          <a:solidFill>
                            <a:schemeClr val="tx1"/>
                          </a:solidFill>
                          <a:latin typeface="Cambria Math" panose="02040503050406030204" pitchFamily="18" charset="0"/>
                        </a:rPr>
                        <m:t>(1−</m:t>
                      </m:r>
                      <m:f>
                        <m:fPr>
                          <m:ctrlPr>
                            <a:rPr lang="en-US" sz="1800" b="0" i="1" smtClean="0">
                              <a:solidFill>
                                <a:schemeClr val="tx1"/>
                              </a:solidFill>
                              <a:latin typeface="Cambria Math" panose="02040503050406030204" pitchFamily="18" charset="0"/>
                            </a:rPr>
                          </m:ctrlPr>
                        </m:fPr>
                        <m:num>
                          <m:r>
                            <a:rPr lang="en-US" sz="1800" b="0" i="1" smtClean="0">
                              <a:solidFill>
                                <a:schemeClr val="tx1"/>
                              </a:solidFill>
                              <a:latin typeface="Cambria Math" panose="02040503050406030204" pitchFamily="18" charset="0"/>
                            </a:rPr>
                            <m:t>𝐻</m:t>
                          </m:r>
                        </m:num>
                        <m:den>
                          <m:r>
                            <a:rPr lang="en-US" sz="1800" b="0" i="1" smtClean="0">
                              <a:solidFill>
                                <a:schemeClr val="tx1"/>
                              </a:solidFill>
                              <a:latin typeface="Cambria Math" panose="02040503050406030204" pitchFamily="18" charset="0"/>
                            </a:rPr>
                            <m:t>10,000</m:t>
                          </m:r>
                        </m:den>
                      </m:f>
                      <m:r>
                        <a:rPr lang="en-US" sz="1800" b="0" i="1" smtClean="0">
                          <a:solidFill>
                            <a:schemeClr val="tx1"/>
                          </a:solidFill>
                          <a:latin typeface="Cambria Math" panose="02040503050406030204" pitchFamily="18" charset="0"/>
                        </a:rPr>
                        <m:t>)</m:t>
                      </m:r>
                    </m:oMath>
                  </m:oMathPara>
                </a14:m>
                <a:endParaRPr lang="en-US" sz="1800" b="0" i="1">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𝑔</m:t>
                          </m:r>
                        </m:e>
                        <m:sub>
                          <m:r>
                            <a:rPr lang="en-US" sz="1800" b="0" i="1" smtClean="0">
                              <a:solidFill>
                                <a:schemeClr val="tx1"/>
                              </a:solidFill>
                              <a:latin typeface="Cambria Math" panose="02040503050406030204" pitchFamily="18" charset="0"/>
                            </a:rPr>
                            <m:t>𝑆</m:t>
                          </m:r>
                        </m:sub>
                      </m:sSub>
                      <m:r>
                        <a:rPr lang="en-US"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𝑟</m:t>
                          </m:r>
                        </m:e>
                        <m:sub>
                          <m:r>
                            <a:rPr lang="en-US" sz="1800" b="0" i="1" smtClean="0">
                              <a:solidFill>
                                <a:schemeClr val="tx1"/>
                              </a:solidFill>
                              <a:latin typeface="Cambria Math" panose="02040503050406030204" pitchFamily="18" charset="0"/>
                            </a:rPr>
                            <m:t>2</m:t>
                          </m:r>
                        </m:sub>
                      </m:sSub>
                      <m:r>
                        <a:rPr lang="en-US" sz="1800" b="0" i="1" smtClean="0">
                          <a:solidFill>
                            <a:schemeClr val="tx1"/>
                          </a:solidFill>
                          <a:latin typeface="Cambria Math" panose="02040503050406030204" pitchFamily="18" charset="0"/>
                        </a:rPr>
                        <m:t>𝑆</m:t>
                      </m:r>
                      <m:r>
                        <a:rPr lang="en-US"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𝑎</m:t>
                          </m:r>
                        </m:e>
                        <m:sub>
                          <m:r>
                            <a:rPr lang="en-US" sz="1800" b="0" i="1" smtClean="0">
                              <a:solidFill>
                                <a:schemeClr val="tx1"/>
                              </a:solidFill>
                              <a:latin typeface="Cambria Math" panose="02040503050406030204" pitchFamily="18" charset="0"/>
                            </a:rPr>
                            <m:t>2</m:t>
                          </m:r>
                        </m:sub>
                      </m:sSub>
                      <m:sSup>
                        <m:sSupPr>
                          <m:ctrlPr>
                            <a:rPr lang="en-US" sz="1800" i="1">
                              <a:solidFill>
                                <a:schemeClr val="tx1"/>
                              </a:solidFill>
                              <a:latin typeface="Cambria Math" panose="02040503050406030204" pitchFamily="18" charset="0"/>
                            </a:rPr>
                          </m:ctrlPr>
                        </m:sSupPr>
                        <m:e>
                          <m:r>
                            <a:rPr lang="en-US" sz="1800" b="0" i="1" smtClean="0">
                              <a:solidFill>
                                <a:schemeClr val="tx1"/>
                              </a:solidFill>
                              <a:latin typeface="Cambria Math" panose="02040503050406030204" pitchFamily="18" charset="0"/>
                            </a:rPr>
                            <m:t>𝑆</m:t>
                          </m:r>
                        </m:e>
                        <m:sup>
                          <m:r>
                            <a:rPr lang="en-US" sz="1800" i="1">
                              <a:solidFill>
                                <a:schemeClr val="tx1"/>
                              </a:solidFill>
                              <a:latin typeface="Cambria Math" panose="02040503050406030204" pitchFamily="18" charset="0"/>
                            </a:rPr>
                            <m:t>2</m:t>
                          </m:r>
                        </m:sup>
                      </m:sSup>
                      <m:r>
                        <a:rPr lang="en-US" sz="1800" b="0" i="1" smtClean="0">
                          <a:solidFill>
                            <a:schemeClr val="tx1"/>
                          </a:solidFill>
                          <a:latin typeface="Cambria Math" panose="02040503050406030204" pitchFamily="18" charset="0"/>
                        </a:rPr>
                        <m:t>=0.25</m:t>
                      </m:r>
                      <m:r>
                        <a:rPr lang="en-US" sz="1800" b="0" i="1" smtClean="0">
                          <a:solidFill>
                            <a:schemeClr val="tx1"/>
                          </a:solidFill>
                          <a:latin typeface="Cambria Math" panose="02040503050406030204" pitchFamily="18" charset="0"/>
                        </a:rPr>
                        <m:t>𝑆</m:t>
                      </m:r>
                      <m:r>
                        <a:rPr lang="en-US" sz="1800" b="0" i="1" smtClean="0">
                          <a:solidFill>
                            <a:schemeClr val="tx1"/>
                          </a:solidFill>
                          <a:latin typeface="Cambria Math" panose="02040503050406030204" pitchFamily="18" charset="0"/>
                        </a:rPr>
                        <m:t>(1−</m:t>
                      </m:r>
                      <m:f>
                        <m:fPr>
                          <m:ctrlPr>
                            <a:rPr lang="en-US" sz="1800" b="0" i="1" smtClean="0">
                              <a:solidFill>
                                <a:schemeClr val="tx1"/>
                              </a:solidFill>
                              <a:latin typeface="Cambria Math" panose="02040503050406030204" pitchFamily="18" charset="0"/>
                            </a:rPr>
                          </m:ctrlPr>
                        </m:fPr>
                        <m:num>
                          <m:r>
                            <a:rPr lang="en-US" sz="1800" b="0" i="1" smtClean="0">
                              <a:solidFill>
                                <a:schemeClr val="tx1"/>
                              </a:solidFill>
                              <a:latin typeface="Cambria Math" panose="02040503050406030204" pitchFamily="18" charset="0"/>
                            </a:rPr>
                            <m:t>𝑆</m:t>
                          </m:r>
                        </m:num>
                        <m:den>
                          <m:r>
                            <a:rPr lang="en-US" sz="1800" b="0" i="1" smtClean="0">
                              <a:solidFill>
                                <a:schemeClr val="tx1"/>
                              </a:solidFill>
                              <a:latin typeface="Cambria Math" panose="02040503050406030204" pitchFamily="18" charset="0"/>
                            </a:rPr>
                            <m:t>6,000</m:t>
                          </m:r>
                        </m:den>
                      </m:f>
                      <m:r>
                        <a:rPr lang="en-US" sz="1800" b="0" i="1" smtClean="0">
                          <a:solidFill>
                            <a:schemeClr val="tx1"/>
                          </a:solidFill>
                          <a:latin typeface="Cambria Math" panose="02040503050406030204" pitchFamily="18" charset="0"/>
                        </a:rPr>
                        <m:t>)</m:t>
                      </m:r>
                    </m:oMath>
                  </m:oMathPara>
                </a14:m>
                <a:endParaRPr lang="en-US" sz="1800" i="1">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𝑐</m:t>
                          </m:r>
                        </m:e>
                        <m:sub>
                          <m:r>
                            <a:rPr lang="en-US" sz="1800" i="1">
                              <a:solidFill>
                                <a:schemeClr val="tx1"/>
                              </a:solidFill>
                              <a:latin typeface="Cambria Math" panose="02040503050406030204" pitchFamily="18" charset="0"/>
                            </a:rPr>
                            <m:t>𝐻</m:t>
                          </m:r>
                        </m:sub>
                      </m:sSub>
                      <m:r>
                        <a:rPr lang="en-US"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𝑏</m:t>
                          </m:r>
                        </m:e>
                        <m:sub>
                          <m:r>
                            <a:rPr lang="en-US" sz="1800" i="1">
                              <a:solidFill>
                                <a:schemeClr val="tx1"/>
                              </a:solidFill>
                              <a:latin typeface="Cambria Math" panose="02040503050406030204" pitchFamily="18" charset="0"/>
                            </a:rPr>
                            <m:t>1</m:t>
                          </m:r>
                        </m:sub>
                      </m:sSub>
                      <m:r>
                        <a:rPr lang="en-US" sz="1800" b="0" i="1" smtClean="0">
                          <a:solidFill>
                            <a:schemeClr val="tx1"/>
                          </a:solidFill>
                          <a:latin typeface="Cambria Math" panose="02040503050406030204" pitchFamily="18" charset="0"/>
                        </a:rPr>
                        <m:t>𝑆</m:t>
                      </m:r>
                      <m:r>
                        <a:rPr lang="en-US" sz="1800" i="1">
                          <a:solidFill>
                            <a:schemeClr val="tx1"/>
                          </a:solidFill>
                          <a:latin typeface="Cambria Math" panose="02040503050406030204" pitchFamily="18" charset="0"/>
                        </a:rPr>
                        <m:t>𝐻</m:t>
                      </m:r>
                      <m:sSub>
                        <m:sSubPr>
                          <m:ctrlPr>
                            <a:rPr lang="en-US" sz="1800" i="1">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𝑐</m:t>
                          </m:r>
                        </m:e>
                        <m:sub>
                          <m:r>
                            <a:rPr lang="en-US" sz="1800" i="1">
                              <a:solidFill>
                                <a:schemeClr val="tx1"/>
                              </a:solidFill>
                              <a:latin typeface="Cambria Math" panose="02040503050406030204" pitchFamily="18" charset="0"/>
                            </a:rPr>
                            <m:t>𝑆</m:t>
                          </m:r>
                        </m:sub>
                      </m:sSub>
                      <m:r>
                        <a:rPr lang="en-US"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𝑏</m:t>
                          </m:r>
                        </m:e>
                        <m:sub>
                          <m:r>
                            <a:rPr lang="en-US" sz="1800" b="0" i="1" smtClean="0">
                              <a:solidFill>
                                <a:schemeClr val="tx1"/>
                              </a:solidFill>
                              <a:latin typeface="Cambria Math" panose="02040503050406030204" pitchFamily="18" charset="0"/>
                            </a:rPr>
                            <m:t>2</m:t>
                          </m:r>
                        </m:sub>
                      </m:sSub>
                      <m:r>
                        <a:rPr lang="en-US" sz="1800" i="1">
                          <a:solidFill>
                            <a:schemeClr val="tx1"/>
                          </a:solidFill>
                          <a:latin typeface="Cambria Math" panose="02040503050406030204" pitchFamily="18" charset="0"/>
                        </a:rPr>
                        <m:t>𝑆𝐻</m:t>
                      </m:r>
                    </m:oMath>
                  </m:oMathPara>
                </a14:m>
                <a:endParaRPr lang="en-US" sz="1800" i="1">
                  <a:solidFill>
                    <a:schemeClr val="tx1"/>
                  </a:solidFill>
                  <a:latin typeface="Cambria Math" panose="02040503050406030204" pitchFamily="18" charset="0"/>
                </a:endParaRPr>
              </a:p>
              <a:p>
                <a:pPr marL="0" indent="0">
                  <a:buNone/>
                </a:pPr>
                <a:br>
                  <a:rPr lang="en-US" sz="1800" b="1" u="sng">
                    <a:solidFill>
                      <a:schemeClr val="tx1"/>
                    </a:solidFill>
                  </a:rPr>
                </a:br>
                <a:r>
                  <a:rPr lang="en-US" sz="1800" b="1" u="sng">
                    <a:solidFill>
                      <a:schemeClr val="tx1"/>
                    </a:solidFill>
                  </a:rPr>
                  <a:t>Constants</a:t>
                </a:r>
              </a:p>
              <a:p>
                <a:pPr marL="0" indent="0">
                  <a:buNone/>
                </a:pPr>
                <a:r>
                  <a:rPr lang="en-US" sz="1800">
                    <a:solidFill>
                      <a:schemeClr val="tx1"/>
                    </a:solidFill>
                  </a:rPr>
                  <a:t>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𝑟</m:t>
                        </m:r>
                      </m:e>
                      <m:sub>
                        <m:r>
                          <a:rPr lang="en-US" sz="1800" i="1">
                            <a:solidFill>
                              <a:schemeClr val="tx1"/>
                            </a:solidFill>
                            <a:latin typeface="Cambria Math" panose="02040503050406030204" pitchFamily="18" charset="0"/>
                          </a:rPr>
                          <m:t>1</m:t>
                        </m:r>
                      </m:sub>
                    </m:sSub>
                    <m:r>
                      <a:rPr lang="en-US" sz="1800" b="0" i="1" smtClean="0">
                        <a:solidFill>
                          <a:schemeClr val="tx1"/>
                        </a:solidFill>
                        <a:latin typeface="Cambria Math" panose="02040503050406030204" pitchFamily="18" charset="0"/>
                      </a:rPr>
                      <m:t>=0.10</m:t>
                    </m:r>
                    <m:r>
                      <a:rPr lang="en-US" sz="1800" i="1">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  </m:t>
                    </m:r>
                    <m:sSub>
                      <m:sSubPr>
                        <m:ctrlPr>
                          <a:rPr lang="en-US" sz="1800" i="1">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𝑟</m:t>
                        </m:r>
                      </m:e>
                      <m:sub>
                        <m:r>
                          <a:rPr lang="en-US" sz="1800" i="1">
                            <a:solidFill>
                              <a:schemeClr val="tx1"/>
                            </a:solidFill>
                            <a:latin typeface="Cambria Math" panose="02040503050406030204" pitchFamily="18" charset="0"/>
                          </a:rPr>
                          <m:t>2</m:t>
                        </m:r>
                      </m:sub>
                    </m:sSub>
                    <m:r>
                      <a:rPr lang="en-US" sz="1800" b="0" i="1" smtClean="0">
                        <a:solidFill>
                          <a:schemeClr val="tx1"/>
                        </a:solidFill>
                        <a:latin typeface="Cambria Math" panose="02040503050406030204" pitchFamily="18" charset="0"/>
                      </a:rPr>
                      <m:t>=0.25   </m:t>
                    </m:r>
                    <m:r>
                      <a:rPr lang="en-US" sz="1800" i="1">
                        <a:solidFill>
                          <a:schemeClr val="tx1"/>
                        </a:solidFill>
                        <a:latin typeface="Cambria Math" panose="02040503050406030204" pitchFamily="18" charset="0"/>
                      </a:rPr>
                      <m:t> </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𝑎</m:t>
                        </m:r>
                      </m:e>
                      <m:sub>
                        <m:r>
                          <a:rPr lang="en-US" sz="1800" i="1">
                            <a:solidFill>
                              <a:schemeClr val="tx1"/>
                            </a:solidFill>
                            <a:latin typeface="Cambria Math" panose="02040503050406030204" pitchFamily="18" charset="0"/>
                          </a:rPr>
                          <m:t>1</m:t>
                        </m:r>
                      </m:sub>
                    </m:sSub>
                    <m:r>
                      <a:rPr lang="en-US" sz="1800" b="0" i="1" smtClean="0">
                        <a:solidFill>
                          <a:schemeClr val="tx1"/>
                        </a:solidFill>
                        <a:latin typeface="Cambria Math" panose="02040503050406030204" pitchFamily="18" charset="0"/>
                      </a:rPr>
                      <m:t>=</m:t>
                    </m:r>
                    <m:f>
                      <m:fPr>
                        <m:ctrlPr>
                          <a:rPr lang="en-US" sz="1800" b="0" i="1" smtClean="0">
                            <a:solidFill>
                              <a:schemeClr val="tx1"/>
                            </a:solidFill>
                            <a:latin typeface="Cambria Math" panose="02040503050406030204" pitchFamily="18" charset="0"/>
                          </a:rPr>
                        </m:ctrlPr>
                      </m:fPr>
                      <m:num>
                        <m:r>
                          <a:rPr lang="en-US" sz="1800" b="0" i="1" smtClean="0">
                            <a:solidFill>
                              <a:schemeClr val="tx1"/>
                            </a:solidFill>
                            <a:latin typeface="Cambria Math" panose="02040503050406030204" pitchFamily="18" charset="0"/>
                          </a:rPr>
                          <m:t>0.10</m:t>
                        </m:r>
                      </m:num>
                      <m:den>
                        <m:r>
                          <a:rPr lang="en-US" sz="1800" b="0" i="1" smtClean="0">
                            <a:solidFill>
                              <a:schemeClr val="tx1"/>
                            </a:solidFill>
                            <a:latin typeface="Cambria Math" panose="02040503050406030204" pitchFamily="18" charset="0"/>
                          </a:rPr>
                          <m:t>10,000</m:t>
                        </m:r>
                      </m:den>
                    </m:f>
                    <m:r>
                      <a:rPr lang="en-US" sz="1800" i="1">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  </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𝑎</m:t>
                        </m:r>
                      </m:e>
                      <m:sub>
                        <m:r>
                          <a:rPr lang="en-US" sz="1800" i="1">
                            <a:solidFill>
                              <a:schemeClr val="tx1"/>
                            </a:solidFill>
                            <a:latin typeface="Cambria Math" panose="02040503050406030204" pitchFamily="18" charset="0"/>
                          </a:rPr>
                          <m:t>2</m:t>
                        </m:r>
                      </m:sub>
                    </m:sSub>
                    <m:r>
                      <a:rPr lang="en-US" sz="1800" b="0" i="1" smtClean="0">
                        <a:solidFill>
                          <a:schemeClr val="tx1"/>
                        </a:solidFill>
                        <a:latin typeface="Cambria Math" panose="02040503050406030204" pitchFamily="18" charset="0"/>
                      </a:rPr>
                      <m:t>=</m:t>
                    </m:r>
                    <m:f>
                      <m:fPr>
                        <m:ctrlPr>
                          <a:rPr lang="en-US" sz="1800" b="0" i="1" smtClean="0">
                            <a:solidFill>
                              <a:schemeClr val="tx1"/>
                            </a:solidFill>
                            <a:latin typeface="Cambria Math" panose="02040503050406030204" pitchFamily="18" charset="0"/>
                          </a:rPr>
                        </m:ctrlPr>
                      </m:fPr>
                      <m:num>
                        <m:r>
                          <a:rPr lang="en-US" sz="1800" b="0" i="1" smtClean="0">
                            <a:solidFill>
                              <a:schemeClr val="tx1"/>
                            </a:solidFill>
                            <a:latin typeface="Cambria Math" panose="02040503050406030204" pitchFamily="18" charset="0"/>
                          </a:rPr>
                          <m:t>0.25</m:t>
                        </m:r>
                      </m:num>
                      <m:den>
                        <m:r>
                          <a:rPr lang="en-US" sz="1800" b="0" i="1" smtClean="0">
                            <a:solidFill>
                              <a:schemeClr val="tx1"/>
                            </a:solidFill>
                            <a:latin typeface="Cambria Math" panose="02040503050406030204" pitchFamily="18" charset="0"/>
                          </a:rPr>
                          <m:t>6,000</m:t>
                        </m:r>
                      </m:den>
                    </m:f>
                  </m:oMath>
                </a14:m>
                <a:endParaRPr lang="en-US" sz="1800" b="1" u="sng">
                  <a:solidFill>
                    <a:schemeClr val="tx1"/>
                  </a:solidFill>
                </a:endParaRPr>
              </a:p>
              <a:p>
                <a:pPr marL="0" indent="0">
                  <a:buNone/>
                </a:pPr>
                <a:r>
                  <a:rPr lang="en-US" sz="1800" b="1" u="sng">
                    <a:solidFill>
                      <a:schemeClr val="tx1"/>
                    </a:solidFill>
                  </a:rPr>
                  <a:t>Parameters:</a:t>
                </a:r>
              </a:p>
              <a:p>
                <a:pPr marL="0" indent="0">
                  <a:buNone/>
                </a:pPr>
                <a14:m>
                  <m:oMathPara xmlns:m="http://schemas.openxmlformats.org/officeDocument/2006/math">
                    <m:oMathParaPr>
                      <m:jc m:val="centerGroup"/>
                    </m:oMathParaPr>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𝑏</m:t>
                          </m:r>
                        </m:e>
                        <m:sub>
                          <m:r>
                            <a:rPr lang="en-US" sz="1800" i="1">
                              <a:solidFill>
                                <a:schemeClr val="tx1"/>
                              </a:solidFill>
                              <a:latin typeface="Cambria Math" panose="02040503050406030204" pitchFamily="18" charset="0"/>
                            </a:rPr>
                            <m:t>1</m:t>
                          </m:r>
                        </m:sub>
                      </m:sSub>
                      <m:r>
                        <a:rPr lang="en-US"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𝑏</m:t>
                          </m:r>
                        </m:e>
                        <m:sub>
                          <m:r>
                            <a:rPr lang="en-US" sz="1800" i="1">
                              <a:solidFill>
                                <a:schemeClr val="tx1"/>
                              </a:solidFill>
                              <a:latin typeface="Cambria Math" panose="02040503050406030204" pitchFamily="18" charset="0"/>
                            </a:rPr>
                            <m:t>2</m:t>
                          </m:r>
                        </m:sub>
                      </m:sSub>
                      <m:r>
                        <a:rPr lang="en-US" sz="1800" i="1">
                          <a:solidFill>
                            <a:schemeClr val="tx1"/>
                          </a:solidFill>
                          <a:latin typeface="Cambria Math" panose="02040503050406030204" pitchFamily="18" charset="0"/>
                        </a:rPr>
                        <m:t>&gt;0</m:t>
                      </m:r>
                    </m:oMath>
                  </m:oMathPara>
                </a14:m>
                <a:endParaRPr lang="en-US" sz="1800" i="1">
                  <a:solidFill>
                    <a:schemeClr val="tx1"/>
                  </a:solidFill>
                  <a:latin typeface="Cambria Math" panose="02040503050406030204" pitchFamily="18" charset="0"/>
                </a:endParaRPr>
              </a:p>
              <a:p>
                <a:pPr marL="0" indent="0">
                  <a:buNone/>
                </a:pPr>
                <a:r>
                  <a:rPr lang="en-US" sz="1800">
                    <a:solidFill>
                      <a:schemeClr val="tx1"/>
                    </a:solidFill>
                  </a:rPr>
                  <a:t>*Note: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𝑏</m:t>
                        </m:r>
                      </m:e>
                      <m:sub>
                        <m:r>
                          <a:rPr lang="en-US" sz="1800" i="1">
                            <a:solidFill>
                              <a:schemeClr val="tx1"/>
                            </a:solidFill>
                            <a:latin typeface="Cambria Math" panose="02040503050406030204" pitchFamily="18" charset="0"/>
                          </a:rPr>
                          <m:t>1</m:t>
                        </m:r>
                      </m:sub>
                    </m:sSub>
                    <m:r>
                      <a:rPr lang="en-US"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𝑏</m:t>
                        </m:r>
                      </m:e>
                      <m:sub>
                        <m:r>
                          <a:rPr lang="en-US" sz="1800" i="1">
                            <a:solidFill>
                              <a:schemeClr val="tx1"/>
                            </a:solidFill>
                            <a:latin typeface="Cambria Math" panose="02040503050406030204" pitchFamily="18" charset="0"/>
                          </a:rPr>
                          <m:t>2</m:t>
                        </m:r>
                      </m:sub>
                    </m:sSub>
                  </m:oMath>
                </a14:m>
                <a:r>
                  <a:rPr lang="en-US" sz="1800">
                    <a:solidFill>
                      <a:schemeClr val="tx1"/>
                    </a:solidFill>
                  </a:rPr>
                  <a:t>represent the amount of competition between species. As in 4.1 we will assume that </a:t>
                </a:r>
                <a14:m>
                  <m:oMath xmlns:m="http://schemas.openxmlformats.org/officeDocument/2006/math">
                    <m:sSub>
                      <m:sSubPr>
                        <m:ctrlPr>
                          <a:rPr lang="en-US" sz="1800" i="1">
                            <a:solidFill>
                              <a:schemeClr val="tx1"/>
                            </a:solidFill>
                            <a:latin typeface="Cambria Math" panose="02040503050406030204" pitchFamily="18" charset="0"/>
                          </a:rPr>
                        </m:ctrlPr>
                      </m:sSubPr>
                      <m:e>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𝑏</m:t>
                            </m:r>
                          </m:e>
                          <m:sub>
                            <m:r>
                              <a:rPr lang="en-US" sz="1800" b="0" i="1" smtClean="0">
                                <a:solidFill>
                                  <a:schemeClr val="tx1"/>
                                </a:solidFill>
                                <a:latin typeface="Cambria Math" panose="02040503050406030204" pitchFamily="18" charset="0"/>
                              </a:rPr>
                              <m:t>1</m:t>
                            </m:r>
                          </m:sub>
                        </m:sSub>
                        <m:r>
                          <a:rPr lang="en-US" sz="1800" b="0" i="1" smtClean="0">
                            <a:solidFill>
                              <a:schemeClr val="tx1"/>
                            </a:solidFill>
                            <a:latin typeface="Cambria Math" panose="02040503050406030204" pitchFamily="18" charset="0"/>
                          </a:rPr>
                          <m:t>&lt;</m:t>
                        </m:r>
                        <m:r>
                          <a:rPr lang="en-US" sz="1800" i="1">
                            <a:solidFill>
                              <a:schemeClr val="tx1"/>
                            </a:solidFill>
                            <a:latin typeface="Cambria Math" panose="02040503050406030204" pitchFamily="18" charset="0"/>
                          </a:rPr>
                          <m:t>𝑎</m:t>
                        </m:r>
                      </m:e>
                      <m:sub>
                        <m:r>
                          <a:rPr lang="en-US" sz="1800" i="1">
                            <a:solidFill>
                              <a:schemeClr val="tx1"/>
                            </a:solidFill>
                            <a:latin typeface="Cambria Math" panose="02040503050406030204" pitchFamily="18" charset="0"/>
                          </a:rPr>
                          <m:t>1</m:t>
                        </m:r>
                      </m:sub>
                    </m:sSub>
                  </m:oMath>
                </a14:m>
                <a:r>
                  <a:rPr lang="en-US" sz="1800">
                    <a:solidFill>
                      <a:schemeClr val="tx1"/>
                    </a:solidFill>
                  </a:rPr>
                  <a:t> and </a:t>
                </a:r>
                <a14:m>
                  <m:oMath xmlns:m="http://schemas.openxmlformats.org/officeDocument/2006/math">
                    <m:sSub>
                      <m:sSubPr>
                        <m:ctrlPr>
                          <a:rPr lang="en-US" sz="1800" i="1">
                            <a:solidFill>
                              <a:schemeClr val="tx1"/>
                            </a:solidFill>
                            <a:latin typeface="Cambria Math" panose="02040503050406030204" pitchFamily="18" charset="0"/>
                          </a:rPr>
                        </m:ctrlPr>
                      </m:sSubPr>
                      <m:e>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𝑏</m:t>
                            </m:r>
                          </m:e>
                          <m:sub>
                            <m:r>
                              <a:rPr lang="en-US" sz="1800" b="0" i="1" smtClean="0">
                                <a:solidFill>
                                  <a:schemeClr val="tx1"/>
                                </a:solidFill>
                                <a:latin typeface="Cambria Math" panose="02040503050406030204" pitchFamily="18" charset="0"/>
                              </a:rPr>
                              <m:t>2</m:t>
                            </m:r>
                          </m:sub>
                        </m:sSub>
                        <m:r>
                          <a:rPr lang="en-US" sz="1800" i="1">
                            <a:solidFill>
                              <a:schemeClr val="tx1"/>
                            </a:solidFill>
                            <a:latin typeface="Cambria Math" panose="02040503050406030204" pitchFamily="18" charset="0"/>
                          </a:rPr>
                          <m:t>&lt;</m:t>
                        </m:r>
                        <m:r>
                          <a:rPr lang="en-US" sz="1800" i="1">
                            <a:solidFill>
                              <a:schemeClr val="tx1"/>
                            </a:solidFill>
                            <a:latin typeface="Cambria Math" panose="02040503050406030204" pitchFamily="18" charset="0"/>
                          </a:rPr>
                          <m:t>𝑎</m:t>
                        </m:r>
                      </m:e>
                      <m:sub>
                        <m:r>
                          <a:rPr lang="en-US" sz="1800" b="0" i="1" smtClean="0">
                            <a:solidFill>
                              <a:schemeClr val="tx1"/>
                            </a:solidFill>
                            <a:latin typeface="Cambria Math" panose="02040503050406030204" pitchFamily="18" charset="0"/>
                          </a:rPr>
                          <m:t>2</m:t>
                        </m:r>
                      </m:sub>
                    </m:sSub>
                  </m:oMath>
                </a14:m>
                <a:r>
                  <a:rPr lang="en-US" sz="1800" i="1">
                    <a:solidFill>
                      <a:schemeClr val="tx1"/>
                    </a:solidFill>
                    <a:latin typeface="Cambria Math" panose="02040503050406030204" pitchFamily="18" charset="0"/>
                  </a:rPr>
                  <a:t>. </a:t>
                </a:r>
                <a:r>
                  <a:rPr lang="en-US" sz="1800">
                    <a:solidFill>
                      <a:schemeClr val="tx1"/>
                    </a:solidFill>
                  </a:rPr>
                  <a:t>We assume that </a:t>
                </a:r>
                <a14:m>
                  <m:oMath xmlns:m="http://schemas.openxmlformats.org/officeDocument/2006/math">
                    <m:sSub>
                      <m:sSubPr>
                        <m:ctrlPr>
                          <a:rPr lang="en-US" sz="1800" i="1">
                            <a:solidFill>
                              <a:schemeClr val="tx1"/>
                            </a:solidFill>
                            <a:latin typeface="Cambria Math" panose="02040503050406030204" pitchFamily="18" charset="0"/>
                          </a:rPr>
                        </m:ctrlPr>
                      </m:sSubPr>
                      <m:e>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𝑏</m:t>
                            </m:r>
                          </m:e>
                          <m:sub>
                            <m:r>
                              <a:rPr lang="en-US" sz="1800" i="1">
                                <a:solidFill>
                                  <a:schemeClr val="tx1"/>
                                </a:solidFill>
                                <a:latin typeface="Cambria Math" panose="02040503050406030204" pitchFamily="18" charset="0"/>
                              </a:rPr>
                              <m:t>1</m:t>
                            </m:r>
                          </m:sub>
                        </m:sSub>
                        <m:r>
                          <a:rPr lang="en-US" sz="1800" b="0" i="1" smtClean="0">
                            <a:solidFill>
                              <a:schemeClr val="tx1"/>
                            </a:solidFill>
                            <a:latin typeface="Cambria Math" panose="02040503050406030204" pitchFamily="18" charset="0"/>
                          </a:rPr>
                          <m:t>=</m:t>
                        </m:r>
                        <m:f>
                          <m:fPr>
                            <m:ctrlPr>
                              <a:rPr lang="en-US" sz="1800" b="0" i="1" smtClean="0">
                                <a:solidFill>
                                  <a:schemeClr val="tx1"/>
                                </a:solidFill>
                                <a:latin typeface="Cambria Math" panose="02040503050406030204" pitchFamily="18" charset="0"/>
                              </a:rPr>
                            </m:ctrlPr>
                          </m:fPr>
                          <m:num>
                            <m:r>
                              <a:rPr lang="en-US" sz="1800" b="0" i="1" smtClean="0">
                                <a:solidFill>
                                  <a:schemeClr val="tx1"/>
                                </a:solidFill>
                                <a:latin typeface="Cambria Math" panose="02040503050406030204" pitchFamily="18" charset="0"/>
                              </a:rPr>
                              <m:t>1</m:t>
                            </m:r>
                          </m:num>
                          <m:den>
                            <m:r>
                              <a:rPr lang="en-US" sz="1800" b="0" i="1" smtClean="0">
                                <a:solidFill>
                                  <a:schemeClr val="tx1"/>
                                </a:solidFill>
                                <a:latin typeface="Cambria Math" panose="02040503050406030204" pitchFamily="18" charset="0"/>
                              </a:rPr>
                              <m:t>2</m:t>
                            </m:r>
                          </m:den>
                        </m:f>
                        <m:r>
                          <a:rPr lang="en-US" sz="1800" i="1">
                            <a:solidFill>
                              <a:schemeClr val="tx1"/>
                            </a:solidFill>
                            <a:latin typeface="Cambria Math" panose="02040503050406030204" pitchFamily="18" charset="0"/>
                          </a:rPr>
                          <m:t>𝑎</m:t>
                        </m:r>
                      </m:e>
                      <m:sub>
                        <m:r>
                          <a:rPr lang="en-US" sz="1800" i="1">
                            <a:solidFill>
                              <a:schemeClr val="tx1"/>
                            </a:solidFill>
                            <a:latin typeface="Cambria Math" panose="02040503050406030204" pitchFamily="18" charset="0"/>
                          </a:rPr>
                          <m:t>1</m:t>
                        </m:r>
                      </m:sub>
                    </m:sSub>
                  </m:oMath>
                </a14:m>
                <a:r>
                  <a:rPr lang="en-US" sz="1800">
                    <a:solidFill>
                      <a:schemeClr val="tx1"/>
                    </a:solidFill>
                  </a:rPr>
                  <a:t> and </a:t>
                </a:r>
                <a14:m>
                  <m:oMath xmlns:m="http://schemas.openxmlformats.org/officeDocument/2006/math">
                    <m:sSub>
                      <m:sSubPr>
                        <m:ctrlPr>
                          <a:rPr lang="en-US" sz="1800" i="1">
                            <a:solidFill>
                              <a:schemeClr val="tx1"/>
                            </a:solidFill>
                            <a:latin typeface="Cambria Math" panose="02040503050406030204" pitchFamily="18" charset="0"/>
                          </a:rPr>
                        </m:ctrlPr>
                      </m:sSubPr>
                      <m:e>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𝑏</m:t>
                            </m:r>
                          </m:e>
                          <m:sub>
                            <m:r>
                              <a:rPr lang="en-US" sz="1800" i="1">
                                <a:solidFill>
                                  <a:schemeClr val="tx1"/>
                                </a:solidFill>
                                <a:latin typeface="Cambria Math" panose="02040503050406030204" pitchFamily="18" charset="0"/>
                              </a:rPr>
                              <m:t>2</m:t>
                            </m:r>
                          </m:sub>
                        </m:sSub>
                        <m:r>
                          <a:rPr lang="en-US" sz="1800" b="0" i="1" smtClean="0">
                            <a:solidFill>
                              <a:schemeClr val="tx1"/>
                            </a:solidFill>
                            <a:latin typeface="Cambria Math" panose="02040503050406030204" pitchFamily="18" charset="0"/>
                          </a:rPr>
                          <m:t>=</m:t>
                        </m:r>
                        <m:f>
                          <m:fPr>
                            <m:ctrlPr>
                              <a:rPr lang="en-US" sz="1800" b="0" i="1" smtClean="0">
                                <a:solidFill>
                                  <a:schemeClr val="tx1"/>
                                </a:solidFill>
                                <a:latin typeface="Cambria Math" panose="02040503050406030204" pitchFamily="18" charset="0"/>
                              </a:rPr>
                            </m:ctrlPr>
                          </m:fPr>
                          <m:num>
                            <m:r>
                              <a:rPr lang="en-US" sz="1800" b="0" i="1" smtClean="0">
                                <a:solidFill>
                                  <a:schemeClr val="tx1"/>
                                </a:solidFill>
                                <a:latin typeface="Cambria Math" panose="02040503050406030204" pitchFamily="18" charset="0"/>
                              </a:rPr>
                              <m:t>1</m:t>
                            </m:r>
                          </m:num>
                          <m:den>
                            <m:r>
                              <a:rPr lang="en-US" sz="1800" b="0" i="1" smtClean="0">
                                <a:solidFill>
                                  <a:schemeClr val="tx1"/>
                                </a:solidFill>
                                <a:latin typeface="Cambria Math" panose="02040503050406030204" pitchFamily="18" charset="0"/>
                              </a:rPr>
                              <m:t>2</m:t>
                            </m:r>
                          </m:den>
                        </m:f>
                        <m:r>
                          <a:rPr lang="en-US" sz="1800" i="1">
                            <a:solidFill>
                              <a:schemeClr val="tx1"/>
                            </a:solidFill>
                            <a:latin typeface="Cambria Math" panose="02040503050406030204" pitchFamily="18" charset="0"/>
                          </a:rPr>
                          <m:t>𝑎</m:t>
                        </m:r>
                      </m:e>
                      <m:sub>
                        <m:r>
                          <a:rPr lang="en-US" sz="1800" i="1">
                            <a:solidFill>
                              <a:schemeClr val="tx1"/>
                            </a:solidFill>
                            <a:latin typeface="Cambria Math" panose="02040503050406030204" pitchFamily="18" charset="0"/>
                          </a:rPr>
                          <m:t>2</m:t>
                        </m:r>
                      </m:sub>
                    </m:sSub>
                  </m:oMath>
                </a14:m>
                <a:r>
                  <a:rPr lang="en-US" sz="1800" i="1">
                    <a:solidFill>
                      <a:schemeClr val="tx1"/>
                    </a:solidFill>
                    <a:latin typeface="Cambria Math" panose="02040503050406030204" pitchFamily="18" charset="0"/>
                  </a:rPr>
                  <a:t>.</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200" y="1531938"/>
                <a:ext cx="4739148" cy="5163831"/>
              </a:xfrm>
              <a:prstGeom prst="rect">
                <a:avLst/>
              </a:prstGeom>
              <a:blipFill>
                <a:blip r:embed="rId4"/>
                <a:stretch>
                  <a:fillRect l="-768" t="-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363308" y="1496770"/>
                <a:ext cx="3543300" cy="5349926"/>
              </a:xfrm>
              <a:prstGeom prst="rect">
                <a:avLst/>
              </a:prstGeom>
              <a:solidFill>
                <a:schemeClr val="bg1"/>
              </a:solidFill>
            </p:spPr>
            <p:txBody>
              <a:bodyPr wrap="square" rtlCol="0">
                <a:spAutoFit/>
              </a:bodyPr>
              <a:lstStyle/>
              <a:p>
                <a:r>
                  <a:rPr lang="en-US"/>
                  <a:t>We replace the assumption that</a:t>
                </a:r>
              </a:p>
              <a:p>
                <a14:m>
                  <m:oMath xmlns:m="http://schemas.openxmlformats.org/officeDocument/2006/math">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𝑎</m:t>
                        </m:r>
                      </m:e>
                      <m:sub>
                        <m:r>
                          <a:rPr lang="en-US" i="1">
                            <a:latin typeface="Cambria Math" panose="02040503050406030204" pitchFamily="18" charset="0"/>
                          </a:rPr>
                          <m:t>1</m:t>
                        </m:r>
                      </m:sub>
                    </m:sSub>
                  </m:oMath>
                </a14:m>
                <a:r>
                  <a:rPr lang="en-US"/>
                  <a:t> and </a:t>
                </a:r>
                <a14:m>
                  <m:oMath xmlns:m="http://schemas.openxmlformats.org/officeDocument/2006/math">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𝑎</m:t>
                        </m:r>
                      </m:e>
                      <m:sub>
                        <m:r>
                          <a:rPr lang="en-US" i="1">
                            <a:latin typeface="Cambria Math" panose="02040503050406030204" pitchFamily="18" charset="0"/>
                          </a:rPr>
                          <m:t>2</m:t>
                        </m:r>
                      </m:sub>
                    </m:sSub>
                  </m:oMath>
                </a14:m>
                <a:endParaRPr lang="en-US"/>
              </a:p>
              <a:p>
                <a:r>
                  <a:rPr lang="en-US"/>
                  <a:t>With</a:t>
                </a:r>
              </a:p>
              <a:p>
                <a14:m>
                  <m:oMath xmlns:m="http://schemas.openxmlformats.org/officeDocument/2006/math">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r>
                          <a:rPr lang="en-US" i="1" smtClean="0">
                            <a:solidFill>
                              <a:srgbClr val="FF0000"/>
                            </a:solidFill>
                            <a:latin typeface="Cambria Math" panose="02040503050406030204" pitchFamily="18" charset="0"/>
                          </a:rPr>
                          <m:t>𝑡</m:t>
                        </m:r>
                        <m:r>
                          <a:rPr lang="en-US" i="1">
                            <a:latin typeface="Cambria Math" panose="02040503050406030204" pitchFamily="18" charset="0"/>
                          </a:rPr>
                          <m:t>𝑎</m:t>
                        </m:r>
                      </m:e>
                      <m:sub>
                        <m:r>
                          <a:rPr lang="en-US" i="1">
                            <a:latin typeface="Cambria Math" panose="02040503050406030204" pitchFamily="18" charset="0"/>
                          </a:rPr>
                          <m:t>1</m:t>
                        </m:r>
                      </m:sub>
                    </m:sSub>
                  </m:oMath>
                </a14:m>
                <a:r>
                  <a:rPr lang="en-US"/>
                  <a:t> and </a:t>
                </a:r>
                <a14:m>
                  <m:oMath xmlns:m="http://schemas.openxmlformats.org/officeDocument/2006/math">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solidFill>
                              <a:srgbClr val="FF0000"/>
                            </a:solidFill>
                            <a:latin typeface="Cambria Math" panose="02040503050406030204" pitchFamily="18" charset="0"/>
                          </a:rPr>
                          <m:t>𝑡</m:t>
                        </m:r>
                        <m:r>
                          <a:rPr lang="en-US" i="1">
                            <a:latin typeface="Cambria Math" panose="02040503050406030204" pitchFamily="18" charset="0"/>
                          </a:rPr>
                          <m:t>𝑎</m:t>
                        </m:r>
                      </m:e>
                      <m:sub>
                        <m:r>
                          <a:rPr lang="en-US" i="1">
                            <a:latin typeface="Cambria Math" panose="02040503050406030204" pitchFamily="18" charset="0"/>
                          </a:rPr>
                          <m:t>2</m:t>
                        </m:r>
                      </m:sub>
                    </m:sSub>
                    <m:r>
                      <a:rPr lang="en-US" b="0" i="0" smtClean="0">
                        <a:latin typeface="Cambria Math" panose="02040503050406030204" pitchFamily="18" charset="0"/>
                      </a:rPr>
                      <m:t>.</m:t>
                    </m:r>
                  </m:oMath>
                </a14:m>
                <a:endParaRPr lang="en-US"/>
              </a:p>
              <a:p>
                <a:endParaRPr lang="en-US"/>
              </a:p>
              <a:p>
                <a:r>
                  <a:rPr lang="en-US"/>
                  <a:t>In Section 4.1 we settled on the assumptions that</a:t>
                </a:r>
              </a:p>
              <a:p>
                <a14:m>
                  <m:oMath xmlns:m="http://schemas.openxmlformats.org/officeDocument/2006/math">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&lt;</m:t>
                        </m:r>
                        <m:r>
                          <a:rPr lang="en-US" i="1">
                            <a:latin typeface="Cambria Math" panose="02040503050406030204" pitchFamily="18" charset="0"/>
                          </a:rPr>
                          <m:t>𝑎</m:t>
                        </m:r>
                      </m:e>
                      <m:sub>
                        <m:r>
                          <a:rPr lang="en-US" i="1">
                            <a:latin typeface="Cambria Math" panose="02040503050406030204" pitchFamily="18" charset="0"/>
                          </a:rPr>
                          <m:t>1</m:t>
                        </m:r>
                      </m:sub>
                    </m:sSub>
                  </m:oMath>
                </a14:m>
                <a:r>
                  <a:rPr lang="en-US"/>
                  <a:t> and </a:t>
                </a:r>
                <a14:m>
                  <m:oMath xmlns:m="http://schemas.openxmlformats.org/officeDocument/2006/math">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r>
                          <a:rPr lang="en-US" i="1">
                            <a:latin typeface="Cambria Math" panose="02040503050406030204" pitchFamily="18" charset="0"/>
                          </a:rPr>
                          <m:t>&lt;</m:t>
                        </m:r>
                        <m:r>
                          <a:rPr lang="en-US" i="1">
                            <a:latin typeface="Cambria Math" panose="02040503050406030204" pitchFamily="18" charset="0"/>
                          </a:rPr>
                          <m:t>𝑎</m:t>
                        </m:r>
                      </m:e>
                      <m:sub>
                        <m:r>
                          <a:rPr lang="en-US" i="1">
                            <a:latin typeface="Cambria Math" panose="02040503050406030204" pitchFamily="18" charset="0"/>
                          </a:rPr>
                          <m:t>2</m:t>
                        </m:r>
                      </m:sub>
                    </m:sSub>
                  </m:oMath>
                </a14:m>
                <a:endParaRPr lang="en-US"/>
              </a:p>
              <a:p>
                <a:r>
                  <a:rPr lang="en-US"/>
                  <a:t>Along with</a:t>
                </a:r>
              </a:p>
              <a:p>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den>
                    </m:f>
                    <m:r>
                      <a:rPr lang="en-US" i="1">
                        <a:latin typeface="Cambria Math" panose="02040503050406030204" pitchFamily="18" charset="0"/>
                      </a:rPr>
                      <m:t>&lt;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den>
                    </m:f>
                  </m:oMath>
                </a14:m>
                <a:r>
                  <a:rPr lang="en-US"/>
                  <a:t> 	and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den>
                    </m:f>
                    <m:r>
                      <a:rPr lang="en-US" i="1">
                        <a:latin typeface="Cambria Math" panose="02040503050406030204" pitchFamily="18" charset="0"/>
                      </a:rPr>
                      <m:t>&lt;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den>
                    </m:f>
                  </m:oMath>
                </a14:m>
                <a:endParaRPr lang="en-US"/>
              </a:p>
              <a:p>
                <a:endParaRPr lang="en-US"/>
              </a:p>
              <a:p>
                <a:r>
                  <a:rPr lang="en-US"/>
                  <a:t>Substituting </a:t>
                </a:r>
                <a14:m>
                  <m:oMath xmlns:m="http://schemas.openxmlformats.org/officeDocument/2006/math">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r>
                          <a:rPr lang="en-US" i="1">
                            <a:solidFill>
                              <a:srgbClr val="FF0000"/>
                            </a:solidFill>
                            <a:latin typeface="Cambria Math" panose="02040503050406030204" pitchFamily="18" charset="0"/>
                          </a:rPr>
                          <m:t>𝑡</m:t>
                        </m:r>
                        <m:r>
                          <a:rPr lang="en-US" i="1">
                            <a:latin typeface="Cambria Math" panose="02040503050406030204" pitchFamily="18" charset="0"/>
                          </a:rPr>
                          <m:t>𝑎</m:t>
                        </m:r>
                      </m:e>
                      <m:sub>
                        <m:r>
                          <a:rPr lang="en-US" i="1">
                            <a:latin typeface="Cambria Math" panose="02040503050406030204" pitchFamily="18" charset="0"/>
                          </a:rPr>
                          <m:t>1</m:t>
                        </m:r>
                      </m:sub>
                    </m:sSub>
                  </m:oMath>
                </a14:m>
                <a:r>
                  <a:rPr lang="en-US"/>
                  <a:t> and </a:t>
                </a:r>
                <a14:m>
                  <m:oMath xmlns:m="http://schemas.openxmlformats.org/officeDocument/2006/math">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r>
                          <a:rPr lang="en-US" i="1">
                            <a:latin typeface="Cambria Math" panose="02040503050406030204" pitchFamily="18" charset="0"/>
                          </a:rPr>
                          <m:t>=</m:t>
                        </m:r>
                        <m:r>
                          <a:rPr lang="en-US" i="1">
                            <a:solidFill>
                              <a:srgbClr val="FF0000"/>
                            </a:solidFill>
                            <a:latin typeface="Cambria Math" panose="02040503050406030204" pitchFamily="18" charset="0"/>
                          </a:rPr>
                          <m:t>𝑡</m:t>
                        </m:r>
                        <m:r>
                          <a:rPr lang="en-US" i="1">
                            <a:latin typeface="Cambria Math" panose="02040503050406030204" pitchFamily="18" charset="0"/>
                          </a:rPr>
                          <m:t>𝑎</m:t>
                        </m:r>
                      </m:e>
                      <m:sub>
                        <m:r>
                          <a:rPr lang="en-US" i="1">
                            <a:latin typeface="Cambria Math" panose="02040503050406030204" pitchFamily="18" charset="0"/>
                          </a:rPr>
                          <m:t>2</m:t>
                        </m:r>
                      </m:sub>
                    </m:sSub>
                  </m:oMath>
                </a14:m>
                <a:r>
                  <a:rPr lang="en-US"/>
                  <a:t>we get</a:t>
                </a:r>
              </a:p>
              <a:p>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0.25</m:t>
                        </m:r>
                      </m:num>
                      <m:den>
                        <m:r>
                          <a:rPr lang="en-US" b="0" i="1" smtClean="0">
                            <a:latin typeface="Cambria Math" panose="02040503050406030204" pitchFamily="18" charset="0"/>
                          </a:rPr>
                          <m:t>0.25/6000</m:t>
                        </m:r>
                      </m:den>
                    </m:f>
                    <m:r>
                      <a:rPr lang="en-US" i="1">
                        <a:latin typeface="Cambria Math" panose="02040503050406030204" pitchFamily="18" charset="0"/>
                      </a:rPr>
                      <m:t>&lt;</m:t>
                    </m:r>
                    <m:f>
                      <m:fPr>
                        <m:ctrlPr>
                          <a:rPr lang="en-US" i="1">
                            <a:latin typeface="Cambria Math" panose="02040503050406030204" pitchFamily="18" charset="0"/>
                          </a:rPr>
                        </m:ctrlPr>
                      </m:fPr>
                      <m:num>
                        <m:r>
                          <a:rPr lang="en-US" b="0" i="1" smtClean="0">
                            <a:latin typeface="Cambria Math" panose="02040503050406030204" pitchFamily="18" charset="0"/>
                          </a:rPr>
                          <m:t>0.1</m:t>
                        </m:r>
                      </m:num>
                      <m:den>
                        <m:r>
                          <a:rPr lang="en-US" b="0" i="1" smtClean="0">
                            <a:latin typeface="Cambria Math" panose="02040503050406030204" pitchFamily="18" charset="0"/>
                          </a:rPr>
                          <m:t>0.1</m:t>
                        </m:r>
                        <m:r>
                          <a:rPr lang="en-US" b="0" i="1" smtClean="0">
                            <a:solidFill>
                              <a:srgbClr val="FF0000"/>
                            </a:solidFill>
                            <a:latin typeface="Cambria Math" panose="02040503050406030204" pitchFamily="18" charset="0"/>
                          </a:rPr>
                          <m:t>𝑡</m:t>
                        </m:r>
                        <m:r>
                          <a:rPr lang="en-US" b="0" i="1" smtClean="0">
                            <a:latin typeface="Cambria Math" panose="02040503050406030204" pitchFamily="18" charset="0"/>
                          </a:rPr>
                          <m:t>/10000</m:t>
                        </m:r>
                      </m:den>
                    </m:f>
                  </m:oMath>
                </a14:m>
                <a:r>
                  <a:rPr lang="en-US"/>
                  <a:t> and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0.1</m:t>
                        </m:r>
                      </m:num>
                      <m:den>
                        <m:r>
                          <a:rPr lang="en-US" b="0" i="1" smtClean="0">
                            <a:latin typeface="Cambria Math" panose="02040503050406030204" pitchFamily="18" charset="0"/>
                          </a:rPr>
                          <m:t>0.1/10000</m:t>
                        </m:r>
                      </m:den>
                    </m:f>
                    <m:r>
                      <a:rPr lang="en-US" i="1">
                        <a:latin typeface="Cambria Math" panose="02040503050406030204" pitchFamily="18" charset="0"/>
                      </a:rPr>
                      <m:t>&lt;</m:t>
                    </m:r>
                    <m:f>
                      <m:fPr>
                        <m:ctrlPr>
                          <a:rPr lang="en-US" i="1">
                            <a:latin typeface="Cambria Math" panose="02040503050406030204" pitchFamily="18" charset="0"/>
                          </a:rPr>
                        </m:ctrlPr>
                      </m:fPr>
                      <m:num>
                        <m:r>
                          <a:rPr lang="en-US" b="0" i="1" smtClean="0">
                            <a:latin typeface="Cambria Math" panose="02040503050406030204" pitchFamily="18" charset="0"/>
                          </a:rPr>
                          <m:t>0.25</m:t>
                        </m:r>
                      </m:num>
                      <m:den>
                        <m:r>
                          <a:rPr lang="en-US" b="0" i="1" smtClean="0">
                            <a:latin typeface="Cambria Math" panose="02040503050406030204" pitchFamily="18" charset="0"/>
                          </a:rPr>
                          <m:t>0.25</m:t>
                        </m:r>
                        <m:r>
                          <a:rPr lang="en-US" b="0" i="1" smtClean="0">
                            <a:solidFill>
                              <a:srgbClr val="FF0000"/>
                            </a:solidFill>
                            <a:latin typeface="Cambria Math" panose="02040503050406030204" pitchFamily="18" charset="0"/>
                          </a:rPr>
                          <m:t>𝑡</m:t>
                        </m:r>
                        <m:r>
                          <a:rPr lang="en-US" b="0" i="1" smtClean="0">
                            <a:latin typeface="Cambria Math" panose="02040503050406030204" pitchFamily="18" charset="0"/>
                          </a:rPr>
                          <m:t>/6000</m:t>
                        </m:r>
                      </m:den>
                    </m:f>
                  </m:oMath>
                </a14:m>
                <a:endParaRPr lang="en-US"/>
              </a:p>
              <a:p>
                <a:endParaRPr lang="en-US"/>
              </a:p>
              <a:p>
                <a:r>
                  <a:rPr lang="en-US"/>
                  <a:t>So </a:t>
                </a:r>
                <a14:m>
                  <m:oMath xmlns:m="http://schemas.openxmlformats.org/officeDocument/2006/math">
                    <m:r>
                      <a:rPr lang="en-US" b="0" i="1" smtClean="0">
                        <a:latin typeface="Cambria Math" panose="02040503050406030204" pitchFamily="18" charset="0"/>
                      </a:rPr>
                      <m:t>0&lt;</m:t>
                    </m:r>
                    <m:r>
                      <a:rPr lang="en-US" b="0" i="1" smtClean="0">
                        <a:solidFill>
                          <a:srgbClr val="FF0000"/>
                        </a:solidFill>
                        <a:latin typeface="Cambria Math" panose="02040503050406030204" pitchFamily="18" charset="0"/>
                      </a:rPr>
                      <m:t>𝑡</m:t>
                    </m:r>
                    <m:r>
                      <a:rPr lang="en-US" b="0" i="1" smtClean="0">
                        <a:latin typeface="Cambria Math" panose="02040503050406030204" pitchFamily="18" charset="0"/>
                      </a:rPr>
                      <m:t>&lt;0.6</m:t>
                    </m:r>
                  </m:oMath>
                </a14:m>
                <a:endParaRPr lang="en-US"/>
              </a:p>
            </p:txBody>
          </p:sp>
        </mc:Choice>
        <mc:Fallback xmlns="">
          <p:sp>
            <p:nvSpPr>
              <p:cNvPr id="3" name="TextBox 2"/>
              <p:cNvSpPr txBox="1">
                <a:spLocks noRot="1" noChangeAspect="1" noMove="1" noResize="1" noEditPoints="1" noAdjustHandles="1" noChangeArrowheads="1" noChangeShapeType="1" noTextEdit="1"/>
              </p:cNvSpPr>
              <p:nvPr/>
            </p:nvSpPr>
            <p:spPr>
              <a:xfrm>
                <a:off x="5363308" y="1496770"/>
                <a:ext cx="3543300" cy="5349926"/>
              </a:xfrm>
              <a:prstGeom prst="rect">
                <a:avLst/>
              </a:prstGeom>
              <a:blipFill>
                <a:blip r:embed="rId5"/>
                <a:stretch>
                  <a:fillRect l="-1549" t="-684" b="-912"/>
                </a:stretch>
              </a:blipFill>
            </p:spPr>
            <p:txBody>
              <a:bodyPr/>
              <a:lstStyle/>
              <a:p>
                <a:r>
                  <a:rPr lang="en-US">
                    <a:noFill/>
                  </a:rPr>
                  <a:t> </a:t>
                </a:r>
              </a:p>
            </p:txBody>
          </p:sp>
        </mc:Fallback>
      </mc:AlternateContent>
    </p:spTree>
    <p:extLst>
      <p:ext uri="{BB962C8B-B14F-4D97-AF65-F5344CB8AC3E}">
        <p14:creationId xmlns:p14="http://schemas.microsoft.com/office/powerpoint/2010/main" val="30695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Equilibrium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0" y="3469435"/>
                <a:ext cx="4281949" cy="3399841"/>
              </a:xfrm>
              <a:prstGeom prst="rect">
                <a:avLst/>
              </a:prstGeom>
              <a:noFill/>
            </p:spPr>
            <p:txBody>
              <a:bodyPr wrap="square" rtlCol="0">
                <a:spAutoFit/>
              </a:bodyPr>
              <a:lstStyle/>
              <a:p>
                <a:r>
                  <a:rPr lang="en-US"/>
                  <a:t>To find the equilibrium of interest we use the </a:t>
                </a:r>
                <a:r>
                  <a:rPr lang="en-US">
                    <a:solidFill>
                      <a:srgbClr val="0070C0"/>
                    </a:solidFill>
                    <a:latin typeface="Consolas" panose="020B0609020204030204" pitchFamily="49" charset="0"/>
                  </a:rPr>
                  <a:t>solve</a:t>
                </a:r>
                <a:r>
                  <a:rPr lang="en-US"/>
                  <a:t> function in </a:t>
                </a:r>
                <a:r>
                  <a:rPr lang="en-US" err="1">
                    <a:solidFill>
                      <a:srgbClr val="0070C0"/>
                    </a:solidFill>
                    <a:latin typeface="Consolas" panose="020B0609020204030204" pitchFamily="49" charset="0"/>
                  </a:rPr>
                  <a:t>sympy</a:t>
                </a:r>
                <a:r>
                  <a:rPr lang="en-US"/>
                  <a:t> to find the solutions of: </a:t>
                </a:r>
                <a14:m>
                  <m:oMath xmlns:m="http://schemas.openxmlformats.org/officeDocument/2006/math">
                    <m:r>
                      <a:rPr lang="en-US" b="1">
                        <a:latin typeface="Cambria Math" panose="02040503050406030204" pitchFamily="18" charset="0"/>
                      </a:rPr>
                      <m:t>𝐅</m:t>
                    </m:r>
                    <m:d>
                      <m:dPr>
                        <m:ctrlPr>
                          <a:rPr lang="en-US" b="1" i="1">
                            <a:latin typeface="Cambria Math" panose="02040503050406030204" pitchFamily="18" charset="0"/>
                          </a:rPr>
                        </m:ctrlPr>
                      </m:dPr>
                      <m:e>
                        <m:r>
                          <a:rPr lang="en-US" b="1">
                            <a:latin typeface="Cambria Math" panose="02040503050406030204" pitchFamily="18" charset="0"/>
                          </a:rPr>
                          <m:t>𝐱</m:t>
                        </m:r>
                      </m:e>
                    </m:d>
                    <m:r>
                      <a:rPr lang="en-US" b="0" i="1" smtClean="0">
                        <a:latin typeface="Cambria Math" panose="02040503050406030204" pitchFamily="18" charset="0"/>
                      </a:rPr>
                      <m:t>=</m:t>
                    </m:r>
                    <m:r>
                      <a:rPr lang="en-US" b="1" i="1" smtClean="0">
                        <a:latin typeface="Cambria Math" panose="02040503050406030204" pitchFamily="18" charset="0"/>
                      </a:rPr>
                      <m:t>𝟎</m:t>
                    </m:r>
                  </m:oMath>
                </a14:m>
                <a:r>
                  <a:rPr lang="en-US"/>
                  <a:t>.</a:t>
                </a:r>
              </a:p>
              <a:p>
                <a:endParaRPr lang="en-US"/>
              </a:p>
              <a:p>
                <a:r>
                  <a:rPr lang="en-US"/>
                  <a:t>This gives us</a:t>
                </a:r>
              </a:p>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0" i="0" smtClean="0">
                              <a:latin typeface="Cambria Math" panose="02040503050406030204" pitchFamily="18" charset="0"/>
                            </a:rPr>
                            <m:t>0</m:t>
                          </m:r>
                        </m:sub>
                      </m:sSub>
                      <m:r>
                        <a:rPr lang="en-US" b="1" i="0" smtClean="0">
                          <a:latin typeface="Cambria Math" panose="02040503050406030204" pitchFamily="18" charset="0"/>
                        </a:rPr>
                        <m:t>=</m:t>
                      </m:r>
                      <m:r>
                        <a:rPr lang="en-US" b="1" i="1" smtClean="0">
                          <a:latin typeface="Cambria Math" panose="02040503050406030204" pitchFamily="18" charset="0"/>
                        </a:rPr>
                        <m:t> </m:t>
                      </m:r>
                      <m:r>
                        <a:rPr lang="en-US" b="1" i="0"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2000</m:t>
                          </m:r>
                          <m:d>
                            <m:dPr>
                              <m:ctrlPr>
                                <a:rPr lang="en-US" b="0" i="1" smtClean="0">
                                  <a:latin typeface="Cambria Math" panose="02040503050406030204" pitchFamily="18" charset="0"/>
                                </a:rPr>
                              </m:ctrlPr>
                            </m:dPr>
                            <m:e>
                              <m:r>
                                <a:rPr lang="en-US" b="0" i="0" smtClean="0">
                                  <a:latin typeface="Cambria Math" panose="02040503050406030204" pitchFamily="18" charset="0"/>
                                </a:rPr>
                                <m:t>3</m:t>
                              </m:r>
                              <m:r>
                                <m:rPr>
                                  <m:sty m:val="p"/>
                                </m:rPr>
                                <a:rPr lang="en-US" b="0" i="0" smtClean="0">
                                  <a:latin typeface="Cambria Math" panose="02040503050406030204" pitchFamily="18" charset="0"/>
                                </a:rPr>
                                <m:t>t</m:t>
                              </m:r>
                              <m:r>
                                <a:rPr lang="en-US" b="0" i="0" smtClean="0">
                                  <a:latin typeface="Cambria Math" panose="02040503050406030204" pitchFamily="18" charset="0"/>
                                </a:rPr>
                                <m:t>−5</m:t>
                              </m:r>
                            </m:e>
                          </m:d>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r>
                            <a:rPr lang="en-US" b="0" i="1" smtClean="0">
                              <a:latin typeface="Cambria Math" panose="02040503050406030204" pitchFamily="18" charset="0"/>
                            </a:rPr>
                            <m:t>−1</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2000</m:t>
                          </m:r>
                          <m:d>
                            <m:dPr>
                              <m:ctrlPr>
                                <a:rPr lang="en-US" i="1">
                                  <a:latin typeface="Cambria Math" panose="02040503050406030204" pitchFamily="18" charset="0"/>
                                </a:rPr>
                              </m:ctrlPr>
                            </m:dPr>
                            <m:e>
                              <m:r>
                                <a:rPr lang="en-US" b="0" i="0" smtClean="0">
                                  <a:latin typeface="Cambria Math" panose="02040503050406030204" pitchFamily="18" charset="0"/>
                                </a:rPr>
                                <m:t>5</m:t>
                              </m:r>
                              <m:r>
                                <m:rPr>
                                  <m:sty m:val="p"/>
                                </m:rPr>
                                <a:rPr lang="en-US">
                                  <a:latin typeface="Cambria Math" panose="02040503050406030204" pitchFamily="18" charset="0"/>
                                </a:rPr>
                                <m:t>t</m:t>
                              </m:r>
                              <m:r>
                                <a:rPr lang="en-US">
                                  <a:latin typeface="Cambria Math" panose="02040503050406030204" pitchFamily="18" charset="0"/>
                                </a:rPr>
                                <m:t>−3</m:t>
                              </m:r>
                            </m:e>
                          </m:d>
                        </m:num>
                        <m:den>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r>
                            <a:rPr lang="en-US" i="1">
                              <a:latin typeface="Cambria Math" panose="02040503050406030204" pitchFamily="18" charset="0"/>
                            </a:rPr>
                            <m:t>−1</m:t>
                          </m:r>
                        </m:den>
                      </m:f>
                      <m:r>
                        <a:rPr lang="en-US" b="1" i="0" smtClean="0">
                          <a:latin typeface="Cambria Math" panose="02040503050406030204" pitchFamily="18" charset="0"/>
                        </a:rPr>
                        <m:t>)</m:t>
                      </m:r>
                    </m:oMath>
                  </m:oMathPara>
                </a14:m>
                <a:endParaRPr lang="en-US" b="1"/>
              </a:p>
              <a:p>
                <a:r>
                  <a:rPr lang="en-US"/>
                  <a:t>as the one solution where the trees coexist.</a:t>
                </a:r>
              </a:p>
              <a:p>
                <a:endParaRPr lang="en-US"/>
              </a:p>
              <a:p>
                <a:r>
                  <a:rPr lang="en-US"/>
                  <a:t>Note: both points on the above are positive only when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&lt;0.6</m:t>
                    </m:r>
                  </m:oMath>
                </a14:m>
                <a:endParaRPr lang="en-US"/>
              </a:p>
              <a:p>
                <a:endParaRPr lang="en-US"/>
              </a:p>
            </p:txBody>
          </p:sp>
        </mc:Choice>
        <mc:Fallback xmlns="">
          <p:sp>
            <p:nvSpPr>
              <p:cNvPr id="12" name="TextBox 11"/>
              <p:cNvSpPr txBox="1">
                <a:spLocks noRot="1" noChangeAspect="1" noMove="1" noResize="1" noEditPoints="1" noAdjustHandles="1" noChangeArrowheads="1" noChangeShapeType="1" noTextEdit="1"/>
              </p:cNvSpPr>
              <p:nvPr/>
            </p:nvSpPr>
            <p:spPr>
              <a:xfrm>
                <a:off x="457200" y="3469435"/>
                <a:ext cx="4281949" cy="3399841"/>
              </a:xfrm>
              <a:prstGeom prst="rect">
                <a:avLst/>
              </a:prstGeom>
              <a:blipFill>
                <a:blip r:embed="rId3"/>
                <a:stretch>
                  <a:fillRect l="-1140" t="-896" r="-11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0375" y="1429443"/>
                <a:ext cx="8162592" cy="187884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The dynamical system equations are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1">
                            <a:latin typeface="Cambria Math" panose="02040503050406030204" pitchFamily="18" charset="0"/>
                          </a:rPr>
                          <m:t>𝐱</m:t>
                        </m:r>
                      </m:num>
                      <m:den>
                        <m:r>
                          <a:rPr lang="en-US" i="1">
                            <a:latin typeface="Cambria Math" panose="02040503050406030204" pitchFamily="18" charset="0"/>
                          </a:rPr>
                          <m:t>𝑑𝑡</m:t>
                        </m:r>
                      </m:den>
                    </m:f>
                    <m:r>
                      <a:rPr lang="en-US" i="1">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a14:m>
                <a:r>
                  <a:rPr lang="en-US"/>
                  <a:t> where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oMath>
                </a14:m>
                <a:r>
                  <a:rPr lang="en-US"/>
                  <a:t> with</a:t>
                </a:r>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=0.10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0.10</m:t>
                          </m:r>
                        </m:num>
                        <m:den>
                          <m:r>
                            <a:rPr lang="en-US" i="1">
                              <a:latin typeface="Cambria Math" panose="02040503050406030204" pitchFamily="18" charset="0"/>
                            </a:rPr>
                            <m:t>10,000</m:t>
                          </m:r>
                        </m:den>
                      </m:f>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0.10</m:t>
                          </m:r>
                          <m:r>
                            <a:rPr lang="en-US" i="1">
                              <a:solidFill>
                                <a:srgbClr val="FF0000"/>
                              </a:solidFill>
                              <a:latin typeface="Cambria Math" panose="02040503050406030204" pitchFamily="18" charset="0"/>
                            </a:rPr>
                            <m:t>𝑡</m:t>
                          </m:r>
                        </m:num>
                        <m:den>
                          <m:r>
                            <a:rPr lang="en-US" i="1">
                              <a:latin typeface="Cambria Math" panose="02040503050406030204" pitchFamily="18" charset="0"/>
                            </a:rPr>
                            <m:t>10,000</m:t>
                          </m:r>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)=0.25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0.25</m:t>
                          </m:r>
                        </m:num>
                        <m:den>
                          <m:r>
                            <a:rPr lang="en-US" i="1">
                              <a:latin typeface="Cambria Math" panose="02040503050406030204" pitchFamily="18" charset="0"/>
                            </a:rPr>
                            <m:t>6,000</m:t>
                          </m:r>
                        </m:den>
                      </m:f>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0.25</m:t>
                          </m:r>
                          <m:r>
                            <a:rPr lang="en-US" i="1">
                              <a:solidFill>
                                <a:srgbClr val="FF0000"/>
                              </a:solidFill>
                              <a:latin typeface="Cambria Math" panose="02040503050406030204" pitchFamily="18" charset="0"/>
                            </a:rPr>
                            <m:t>𝑡</m:t>
                          </m:r>
                        </m:num>
                        <m:den>
                          <m:r>
                            <a:rPr lang="en-US" i="1">
                              <a:latin typeface="Cambria Math" panose="02040503050406030204" pitchFamily="18" charset="0"/>
                            </a:rPr>
                            <m:t>6,000</m:t>
                          </m:r>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a:p>
              <a:p>
                <a:r>
                  <a:rPr lang="en-US"/>
                  <a:t>on the state space </a:t>
                </a:r>
                <a14:m>
                  <m:oMath xmlns:m="http://schemas.openxmlformats.org/officeDocument/2006/math">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m:t>
                    </m:r>
                  </m:oMath>
                </a14:m>
                <a:r>
                  <a:rPr lang="en-US"/>
                  <a:t>.</a:t>
                </a:r>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29443"/>
                <a:ext cx="8162592" cy="1878848"/>
              </a:xfrm>
              <a:prstGeom prst="rect">
                <a:avLst/>
              </a:prstGeom>
              <a:blipFill>
                <a:blip r:embed="rId4"/>
                <a:stretch>
                  <a:fillRect l="-521" b="-3195"/>
                </a:stretch>
              </a:blipFill>
            </p:spPr>
            <p:txBody>
              <a:bodyPr/>
              <a:lstStyle/>
              <a:p>
                <a:r>
                  <a:rPr lang="en-US">
                    <a:noFill/>
                  </a:rPr>
                  <a:t> </a:t>
                </a:r>
              </a:p>
            </p:txBody>
          </p:sp>
        </mc:Fallback>
      </mc:AlternateContent>
      <p:pic>
        <p:nvPicPr>
          <p:cNvPr id="3" name="Picture 2"/>
          <p:cNvPicPr>
            <a:picLocks noChangeAspect="1"/>
          </p:cNvPicPr>
          <p:nvPr/>
        </p:nvPicPr>
        <p:blipFill>
          <a:blip r:embed="rId5"/>
          <a:stretch>
            <a:fillRect/>
          </a:stretch>
        </p:blipFill>
        <p:spPr>
          <a:xfrm>
            <a:off x="4587404" y="3568938"/>
            <a:ext cx="4043248" cy="2824178"/>
          </a:xfrm>
          <a:prstGeom prst="rect">
            <a:avLst/>
          </a:prstGeom>
        </p:spPr>
      </p:pic>
    </p:spTree>
    <p:extLst>
      <p:ext uri="{BB962C8B-B14F-4D97-AF65-F5344CB8AC3E}">
        <p14:creationId xmlns:p14="http://schemas.microsoft.com/office/powerpoint/2010/main" val="238616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Overview</a:t>
            </a:r>
          </a:p>
        </p:txBody>
      </p:sp>
      <p:sp>
        <p:nvSpPr>
          <p:cNvPr id="3" name="Content Placeholder 2"/>
          <p:cNvSpPr>
            <a:spLocks noGrp="1"/>
          </p:cNvSpPr>
          <p:nvPr>
            <p:ph idx="1"/>
          </p:nvPr>
        </p:nvSpPr>
        <p:spPr>
          <a:xfrm>
            <a:off x="457200" y="1531938"/>
            <a:ext cx="8146026" cy="4269094"/>
          </a:xfrm>
          <a:effectLst>
            <a:glow rad="139700">
              <a:schemeClr val="accent4">
                <a:satMod val="175000"/>
                <a:alpha val="40000"/>
              </a:schemeClr>
            </a:glow>
          </a:effectLst>
        </p:spPr>
        <p:txBody>
          <a:bodyPr>
            <a:noAutofit/>
          </a:bodyPr>
          <a:lstStyle/>
          <a:p>
            <a:r>
              <a:rPr lang="en-US" altLang="en-US" sz="2400">
                <a:latin typeface=" arial"/>
              </a:rPr>
              <a:t>You cannot get exact solutions for most dynamical models that arise in practice.</a:t>
            </a:r>
          </a:p>
          <a:p>
            <a:r>
              <a:rPr lang="en-US" altLang="en-US" sz="2400">
                <a:latin typeface=" arial"/>
              </a:rPr>
              <a:t>In the previous chapter we examined graphical techniques to studying discrete and continuous dynamical system.</a:t>
            </a:r>
          </a:p>
          <a:p>
            <a:r>
              <a:rPr lang="en-US" altLang="en-US" sz="2400">
                <a:latin typeface=" arial"/>
              </a:rPr>
              <a:t>We now look at other techniques for analyzing a dynamical system.</a:t>
            </a:r>
          </a:p>
          <a:p>
            <a:pPr lvl="1"/>
            <a:r>
              <a:rPr lang="en-US" altLang="en-US" sz="2000">
                <a:latin typeface=" arial"/>
              </a:rPr>
              <a:t>Eigenvalues</a:t>
            </a:r>
          </a:p>
          <a:p>
            <a:pPr lvl="1"/>
            <a:r>
              <a:rPr lang="en-US" altLang="en-US" sz="2000">
                <a:latin typeface=" arial"/>
              </a:rPr>
              <a:t>Phase portraits. </a:t>
            </a:r>
          </a:p>
          <a:p>
            <a:r>
              <a:rPr lang="en-US" altLang="en-US" sz="2400">
                <a:latin typeface=" arial"/>
              </a:rPr>
              <a:t>Our goal is to provide important qualitative information when exact analytic solutions are impossible to obtain.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4073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Jacobian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57201" y="3460531"/>
                <a:ext cx="3592286" cy="2332498"/>
              </a:xfrm>
              <a:prstGeom prst="rect">
                <a:avLst/>
              </a:prstGeom>
              <a:noFill/>
            </p:spPr>
            <p:txBody>
              <a:bodyPr wrap="square" rtlCol="0">
                <a:spAutoFit/>
              </a:bodyPr>
              <a:lstStyle/>
              <a:p>
                <a:r>
                  <a:rPr lang="en-US" b="0"/>
                  <a:t>We now find the Jacobian</a:t>
                </a:r>
              </a:p>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𝑱</m:t>
                      </m:r>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0" smtClean="0">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r>
                                  <a:rPr lang="en-US" i="1">
                                    <a:latin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den>
                                </m:f>
                                <m:r>
                                  <a:rPr lang="en-US" i="1">
                                    <a:latin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𝑛</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r>
                                  <a:rPr lang="en-US" i="1">
                                    <a:latin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𝑛</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den>
                                </m:f>
                                <m:r>
                                  <a:rPr lang="en-US" i="1">
                                    <a:latin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e>
                            </m:mr>
                          </m:m>
                        </m:e>
                      </m:d>
                    </m:oMath>
                  </m:oMathPara>
                </a14:m>
                <a:endParaRPr lang="en-US"/>
              </a:p>
              <a:p>
                <a:r>
                  <a:rPr lang="en-US"/>
                  <a:t>and substitute the equilibrium solution of </a:t>
                </a:r>
                <a14:m>
                  <m:oMath xmlns:m="http://schemas.openxmlformats.org/officeDocument/2006/math">
                    <m:sSub>
                      <m:sSubPr>
                        <m:ctrlPr>
                          <a:rPr lang="en-US" b="1" i="1" smtClean="0">
                            <a:latin typeface="Cambria Math" panose="02040503050406030204" pitchFamily="18" charset="0"/>
                          </a:rPr>
                        </m:ctrlPr>
                      </m:sSubPr>
                      <m:e>
                        <m:r>
                          <a:rPr lang="en-US" b="1">
                            <a:latin typeface="Cambria Math" panose="02040503050406030204" pitchFamily="18" charset="0"/>
                          </a:rPr>
                          <m:t>𝐱</m:t>
                        </m:r>
                      </m:e>
                      <m:sub>
                        <m:r>
                          <a:rPr lang="en-US" b="0" i="0" smtClean="0">
                            <a:latin typeface="Cambria Math" panose="02040503050406030204" pitchFamily="18" charset="0"/>
                          </a:rPr>
                          <m:t>0</m:t>
                        </m:r>
                      </m:sub>
                    </m:sSub>
                    <m:r>
                      <a:rPr lang="en-US" b="1">
                        <a:latin typeface="Cambria Math" panose="02040503050406030204" pitchFamily="18" charset="0"/>
                      </a:rPr>
                      <m:t>=(</m:t>
                    </m:r>
                    <m:r>
                      <a:rPr lang="en-US">
                        <a:latin typeface="Cambria Math" panose="02040503050406030204" pitchFamily="18" charset="0"/>
                      </a:rPr>
                      <m:t>9333,1333</m:t>
                    </m:r>
                  </m:oMath>
                </a14:m>
                <a:r>
                  <a:rPr lang="en-US"/>
                  <a:t>).</a:t>
                </a:r>
              </a:p>
            </p:txBody>
          </p:sp>
        </mc:Choice>
        <mc:Fallback xmlns="">
          <p:sp>
            <p:nvSpPr>
              <p:cNvPr id="14" name="TextBox 13"/>
              <p:cNvSpPr txBox="1">
                <a:spLocks noRot="1" noChangeAspect="1" noMove="1" noResize="1" noEditPoints="1" noAdjustHandles="1" noChangeArrowheads="1" noChangeShapeType="1" noTextEdit="1"/>
              </p:cNvSpPr>
              <p:nvPr/>
            </p:nvSpPr>
            <p:spPr>
              <a:xfrm>
                <a:off x="457201" y="3460531"/>
                <a:ext cx="3592286" cy="2332498"/>
              </a:xfrm>
              <a:prstGeom prst="rect">
                <a:avLst/>
              </a:prstGeom>
              <a:blipFill>
                <a:blip r:embed="rId3"/>
                <a:stretch>
                  <a:fillRect l="-1358" t="-1571" b="-3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0375" y="1429443"/>
                <a:ext cx="8162592" cy="200888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The dynamical system equations are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1">
                            <a:latin typeface="Cambria Math" panose="02040503050406030204" pitchFamily="18" charset="0"/>
                          </a:rPr>
                          <m:t>𝐱</m:t>
                        </m:r>
                      </m:num>
                      <m:den>
                        <m:r>
                          <a:rPr lang="en-US" i="1">
                            <a:latin typeface="Cambria Math" panose="02040503050406030204" pitchFamily="18" charset="0"/>
                          </a:rPr>
                          <m:t>𝑑𝑡</m:t>
                        </m:r>
                      </m:den>
                    </m:f>
                    <m:r>
                      <a:rPr lang="en-US" i="1">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a14:m>
                <a:r>
                  <a:rPr lang="en-US"/>
                  <a:t> where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oMath>
                </a14:m>
                <a:r>
                  <a:rPr lang="en-US"/>
                  <a:t> with</a:t>
                </a:r>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=0.10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0.10</m:t>
                          </m:r>
                        </m:num>
                        <m:den>
                          <m:r>
                            <a:rPr lang="en-US" i="1">
                              <a:latin typeface="Cambria Math" panose="02040503050406030204" pitchFamily="18" charset="0"/>
                            </a:rPr>
                            <m:t>10,000</m:t>
                          </m:r>
                        </m:den>
                      </m:f>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m:t>
                          </m:r>
                          <m:r>
                            <a:rPr lang="en-US" b="0" i="1" smtClean="0">
                              <a:latin typeface="Cambria Math" panose="02040503050406030204" pitchFamily="18" charset="0"/>
                            </a:rPr>
                            <m:t>10</m:t>
                          </m:r>
                          <m:r>
                            <a:rPr lang="en-US" b="0" i="1" smtClean="0">
                              <a:solidFill>
                                <a:srgbClr val="FF0000"/>
                              </a:solidFill>
                              <a:latin typeface="Cambria Math" panose="02040503050406030204" pitchFamily="18" charset="0"/>
                            </a:rPr>
                            <m:t>𝑡</m:t>
                          </m:r>
                        </m:num>
                        <m:den>
                          <m:r>
                            <a:rPr lang="en-US" i="1">
                              <a:latin typeface="Cambria Math" panose="02040503050406030204" pitchFamily="18" charset="0"/>
                            </a:rPr>
                            <m:t>10,000</m:t>
                          </m:r>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)=0.25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0.25</m:t>
                          </m:r>
                        </m:num>
                        <m:den>
                          <m:r>
                            <a:rPr lang="en-US" i="1">
                              <a:latin typeface="Cambria Math" panose="02040503050406030204" pitchFamily="18" charset="0"/>
                            </a:rPr>
                            <m:t>6,000</m:t>
                          </m:r>
                        </m:den>
                      </m:f>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0.25</m:t>
                          </m:r>
                          <m:r>
                            <a:rPr lang="en-US" b="0" i="1" smtClean="0">
                              <a:solidFill>
                                <a:srgbClr val="FF0000"/>
                              </a:solidFill>
                              <a:latin typeface="Cambria Math" panose="02040503050406030204" pitchFamily="18" charset="0"/>
                            </a:rPr>
                            <m:t>𝑡</m:t>
                          </m:r>
                        </m:num>
                        <m:den>
                          <m:r>
                            <a:rPr lang="en-US" b="0" i="1" smtClean="0">
                              <a:latin typeface="Cambria Math" panose="02040503050406030204" pitchFamily="18" charset="0"/>
                            </a:rPr>
                            <m:t>6</m:t>
                          </m:r>
                          <m:r>
                            <a:rPr lang="en-US" i="1">
                              <a:latin typeface="Cambria Math" panose="02040503050406030204" pitchFamily="18" charset="0"/>
                            </a:rPr>
                            <m:t>,000</m:t>
                          </m:r>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a:p>
              <a:p>
                <a:r>
                  <a:rPr lang="en-US"/>
                  <a:t>with an equilibrium solution of </a:t>
                </a:r>
                <a14:m>
                  <m:oMath xmlns:m="http://schemas.openxmlformats.org/officeDocument/2006/math">
                    <m:sSub>
                      <m:sSubPr>
                        <m:ctrlPr>
                          <a:rPr lang="en-US" b="1" i="1" smtClean="0">
                            <a:latin typeface="Cambria Math" panose="02040503050406030204" pitchFamily="18" charset="0"/>
                          </a:rPr>
                        </m:ctrlPr>
                      </m:sSubPr>
                      <m:e>
                        <m:r>
                          <a:rPr lang="en-US" b="1">
                            <a:latin typeface="Cambria Math" panose="02040503050406030204" pitchFamily="18" charset="0"/>
                          </a:rPr>
                          <m:t>𝐱</m:t>
                        </m:r>
                      </m:e>
                      <m:sub>
                        <m:r>
                          <a:rPr lang="en-US" b="0" i="0" smtClean="0">
                            <a:latin typeface="Cambria Math" panose="02040503050406030204" pitchFamily="18" charset="0"/>
                          </a:rPr>
                          <m:t>0</m:t>
                        </m:r>
                      </m:sub>
                    </m:sSub>
                    <m:r>
                      <a:rPr lang="en-US" b="1" i="0" smtClean="0">
                        <a:latin typeface="Cambria Math" panose="02040503050406030204" pitchFamily="18" charset="0"/>
                      </a:rPr>
                      <m:t>=</m:t>
                    </m:r>
                    <m:r>
                      <a:rPr lang="en-US" b="1">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2000</m:t>
                        </m:r>
                        <m:d>
                          <m:dPr>
                            <m:ctrlPr>
                              <a:rPr lang="en-US" i="1">
                                <a:latin typeface="Cambria Math" panose="02040503050406030204" pitchFamily="18" charset="0"/>
                              </a:rPr>
                            </m:ctrlPr>
                          </m:dPr>
                          <m:e>
                            <m:r>
                              <a:rPr lang="en-US">
                                <a:latin typeface="Cambria Math" panose="02040503050406030204" pitchFamily="18" charset="0"/>
                              </a:rPr>
                              <m:t>3</m:t>
                            </m:r>
                            <m:r>
                              <m:rPr>
                                <m:sty m:val="p"/>
                              </m:rPr>
                              <a:rPr lang="en-US">
                                <a:latin typeface="Cambria Math" panose="02040503050406030204" pitchFamily="18" charset="0"/>
                              </a:rPr>
                              <m:t>t</m:t>
                            </m:r>
                            <m:r>
                              <a:rPr lang="en-US">
                                <a:latin typeface="Cambria Math" panose="02040503050406030204" pitchFamily="18" charset="0"/>
                              </a:rPr>
                              <m:t>−5</m:t>
                            </m:r>
                          </m:e>
                        </m:d>
                      </m:num>
                      <m:den>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r>
                          <a:rPr lang="en-US" i="1">
                            <a:latin typeface="Cambria Math" panose="02040503050406030204" pitchFamily="18" charset="0"/>
                          </a:rPr>
                          <m:t>−1</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2000</m:t>
                        </m:r>
                        <m:d>
                          <m:dPr>
                            <m:ctrlPr>
                              <a:rPr lang="en-US" i="1">
                                <a:latin typeface="Cambria Math" panose="02040503050406030204" pitchFamily="18" charset="0"/>
                              </a:rPr>
                            </m:ctrlPr>
                          </m:dPr>
                          <m:e>
                            <m:r>
                              <a:rPr lang="en-US">
                                <a:latin typeface="Cambria Math" panose="02040503050406030204" pitchFamily="18" charset="0"/>
                              </a:rPr>
                              <m:t>5</m:t>
                            </m:r>
                            <m:r>
                              <m:rPr>
                                <m:sty m:val="p"/>
                              </m:rPr>
                              <a:rPr lang="en-US">
                                <a:latin typeface="Cambria Math" panose="02040503050406030204" pitchFamily="18" charset="0"/>
                              </a:rPr>
                              <m:t>t</m:t>
                            </m:r>
                            <m:r>
                              <a:rPr lang="en-US">
                                <a:latin typeface="Cambria Math" panose="02040503050406030204" pitchFamily="18" charset="0"/>
                              </a:rPr>
                              <m:t>−3</m:t>
                            </m:r>
                          </m:e>
                        </m:d>
                      </m:num>
                      <m:den>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r>
                          <a:rPr lang="en-US" i="1">
                            <a:latin typeface="Cambria Math" panose="02040503050406030204" pitchFamily="18" charset="0"/>
                          </a:rPr>
                          <m:t>−1</m:t>
                        </m:r>
                      </m:den>
                    </m:f>
                    <m:r>
                      <a:rPr lang="en-US" b="1">
                        <a:latin typeface="Cambria Math" panose="02040503050406030204" pitchFamily="18" charset="0"/>
                      </a:rPr>
                      <m:t>)</m:t>
                    </m:r>
                  </m:oMath>
                </a14:m>
                <a:r>
                  <a:rPr lang="en-US"/>
                  <a:t>.</a:t>
                </a:r>
              </a:p>
            </p:txBody>
          </p:sp>
        </mc:Choice>
        <mc:Fallback xmlns="">
          <p:sp>
            <p:nvSpPr>
              <p:cNvPr id="9" name="TextBox 8"/>
              <p:cNvSpPr txBox="1">
                <a:spLocks noRot="1" noChangeAspect="1" noMove="1" noResize="1" noEditPoints="1" noAdjustHandles="1" noChangeArrowheads="1" noChangeShapeType="1" noTextEdit="1"/>
              </p:cNvSpPr>
              <p:nvPr/>
            </p:nvSpPr>
            <p:spPr>
              <a:xfrm>
                <a:off x="460375" y="1429443"/>
                <a:ext cx="8162592" cy="2008883"/>
              </a:xfrm>
              <a:prstGeom prst="rect">
                <a:avLst/>
              </a:prstGeom>
              <a:blipFill>
                <a:blip r:embed="rId4"/>
                <a:stretch>
                  <a:fillRect l="-521" b="-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705190" y="3455563"/>
                <a:ext cx="3981609" cy="2406556"/>
              </a:xfrm>
              <a:prstGeom prst="rect">
                <a:avLst/>
              </a:prstGeom>
              <a:noFill/>
            </p:spPr>
            <p:txBody>
              <a:bodyPr wrap="square" rtlCol="0">
                <a:spAutoFit/>
              </a:bodyPr>
              <a:lstStyle/>
              <a:p>
                <a:r>
                  <a:rPr lang="en-US"/>
                  <a:t>Using </a:t>
                </a:r>
                <a:r>
                  <a:rPr lang="en-US" err="1">
                    <a:solidFill>
                      <a:schemeClr val="accent1"/>
                    </a:solidFill>
                    <a:latin typeface="Consolas" panose="020B0609020204030204" pitchFamily="49" charset="0"/>
                  </a:rPr>
                  <a:t>sympy</a:t>
                </a:r>
                <a:r>
                  <a:rPr lang="en-US">
                    <a:solidFill>
                      <a:schemeClr val="accent1"/>
                    </a:solidFill>
                    <a:latin typeface="Consolas" panose="020B0609020204030204" pitchFamily="49" charset="0"/>
                  </a:rPr>
                  <a:t> diff</a:t>
                </a:r>
                <a:r>
                  <a:rPr lang="en-US"/>
                  <a:t> we get the following</a:t>
                </a:r>
                <a:endParaRPr lang="en-US" b="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d>
                      <m:dPr>
                        <m:ctrlPr>
                          <a:rPr lang="en-US" b="1"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1"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r>
                          <a:rPr lang="en-US" b="0" i="1" smtClean="0">
                            <a:latin typeface="Cambria Math" panose="02040503050406030204" pitchFamily="18" charset="0"/>
                          </a:rPr>
                          <m:t>50000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solidFill>
                                  <a:srgbClr val="FF0000"/>
                                </a:solidFill>
                                <a:latin typeface="Cambria Math" panose="02040503050406030204" pitchFamily="18" charset="0"/>
                              </a:rPr>
                              <m:t>𝑡</m:t>
                            </m:r>
                            <m:r>
                              <a:rPr lang="en-US" b="0" i="1" smtClean="0">
                                <a:latin typeface="Cambria Math" panose="02040503050406030204" pitchFamily="18" charset="0"/>
                              </a:rPr>
                              <m:t>𝑥</m:t>
                            </m:r>
                          </m:e>
                          <m:sub>
                            <m:r>
                              <a:rPr lang="en-US" b="0" i="1" smtClean="0">
                                <a:latin typeface="Cambria Math" panose="02040503050406030204" pitchFamily="18" charset="0"/>
                              </a:rPr>
                              <m:t>2</m:t>
                            </m:r>
                          </m:sub>
                        </m:sSub>
                      </m:num>
                      <m:den>
                        <m:r>
                          <a:rPr lang="en-US" b="0" i="1" smtClean="0">
                            <a:latin typeface="Cambria Math" panose="02040503050406030204" pitchFamily="18" charset="0"/>
                          </a:rPr>
                          <m:t>100,000</m:t>
                        </m:r>
                      </m:den>
                    </m:f>
                    <m:r>
                      <a:rPr lang="en-US" b="0" i="1" smtClean="0">
                        <a:latin typeface="Cambria Math" panose="02040503050406030204" pitchFamily="18" charset="0"/>
                      </a:rPr>
                      <m:t> </m:t>
                    </m:r>
                  </m:oMath>
                </a14:m>
                <a:r>
                  <a:rPr lang="en-US"/>
                  <a:t> </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r>
                      <a:rPr lang="en-US" b="1" i="1" smtClean="0">
                        <a:latin typeface="Cambria Math" panose="02040503050406030204" pitchFamily="18" charset="0"/>
                      </a:rPr>
                      <m:t>−</m:t>
                    </m:r>
                    <m:f>
                      <m:fPr>
                        <m:ctrlPr>
                          <a:rPr lang="en-US" i="1" smtClean="0">
                            <a:latin typeface="Cambria Math" panose="02040503050406030204" pitchFamily="18" charset="0"/>
                          </a:rPr>
                        </m:ctrlPr>
                      </m:fPr>
                      <m:num>
                        <m:r>
                          <a:rPr lang="en-US" i="1">
                            <a:solidFill>
                              <a:srgbClr val="FF0000"/>
                            </a:solidFill>
                            <a:latin typeface="Cambria Math" panose="02040503050406030204" pitchFamily="18" charset="0"/>
                          </a:rPr>
                          <m:t>𝑡</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r>
                          <a:rPr lang="en-US" b="0" i="1" smtClean="0">
                            <a:latin typeface="Cambria Math" panose="02040503050406030204" pitchFamily="18" charset="0"/>
                          </a:rPr>
                          <m:t>100,000</m:t>
                        </m:r>
                      </m:den>
                    </m:f>
                  </m:oMath>
                </a14:m>
                <a:r>
                  <a:rPr lang="en-US"/>
                  <a:t> </a:t>
                </a:r>
              </a:p>
              <a:p>
                <a:endParaRPr lang="en-US"/>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f>
                      <m:fPr>
                        <m:ctrlPr>
                          <a:rPr lang="en-US" i="1">
                            <a:latin typeface="Cambria Math" panose="02040503050406030204" pitchFamily="18" charset="0"/>
                          </a:rPr>
                        </m:ctrlPr>
                      </m:fPr>
                      <m:num>
                        <m:r>
                          <a:rPr lang="en-US" i="1">
                            <a:solidFill>
                              <a:srgbClr val="FF0000"/>
                            </a:solidFill>
                            <a:latin typeface="Cambria Math" panose="02040503050406030204" pitchFamily="18" charset="0"/>
                          </a:rPr>
                          <m:t>𝑡</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num>
                      <m:den>
                        <m:r>
                          <a:rPr lang="en-US" b="0" i="1" smtClean="0">
                            <a:latin typeface="Cambria Math" panose="02040503050406030204" pitchFamily="18" charset="0"/>
                          </a:rPr>
                          <m:t>24</m:t>
                        </m:r>
                        <m:r>
                          <a:rPr lang="en-US" i="1">
                            <a:latin typeface="Cambria Math" panose="02040503050406030204" pitchFamily="18" charset="0"/>
                          </a:rPr>
                          <m:t>,000</m:t>
                        </m:r>
                      </m:den>
                    </m:f>
                  </m:oMath>
                </a14:m>
                <a:r>
                  <a:rPr lang="en-US"/>
                  <a:t> </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solidFill>
                                  <a:srgbClr val="FF0000"/>
                                </a:solidFill>
                                <a:latin typeface="Cambria Math" panose="02040503050406030204" pitchFamily="18" charset="0"/>
                              </a:rPr>
                              <m:t>𝑡</m:t>
                            </m:r>
                            <m:r>
                              <a:rPr lang="en-US" i="1">
                                <a:latin typeface="Cambria Math" panose="02040503050406030204" pitchFamily="18" charset="0"/>
                              </a:rPr>
                              <m:t>𝑥</m:t>
                            </m:r>
                          </m:e>
                          <m:sub>
                            <m:r>
                              <a:rPr lang="en-US" i="1">
                                <a:latin typeface="Cambria Math" panose="02040503050406030204" pitchFamily="18" charset="0"/>
                              </a:rPr>
                              <m:t>1</m:t>
                            </m:r>
                          </m:sub>
                        </m:sSub>
                      </m:num>
                      <m:den>
                        <m:r>
                          <a:rPr lang="en-US" b="0" i="1" smtClean="0">
                            <a:latin typeface="Cambria Math" panose="02040503050406030204" pitchFamily="18" charset="0"/>
                          </a:rPr>
                          <m:t>24,000</m:t>
                        </m:r>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num>
                      <m:den>
                        <m:r>
                          <a:rPr lang="en-US" b="0" i="1" smtClean="0">
                            <a:latin typeface="Cambria Math" panose="02040503050406030204" pitchFamily="18" charset="0"/>
                          </a:rPr>
                          <m:t>12,000</m:t>
                        </m:r>
                      </m:den>
                    </m:f>
                    <m:r>
                      <a:rPr lang="en-US" i="1">
                        <a:latin typeface="Cambria Math" panose="02040503050406030204" pitchFamily="18" charset="0"/>
                      </a:rPr>
                      <m:t> </m:t>
                    </m:r>
                  </m:oMath>
                </a14:m>
                <a:r>
                  <a:rPr lang="en-US"/>
                  <a:t> </a:t>
                </a:r>
              </a:p>
            </p:txBody>
          </p:sp>
        </mc:Choice>
        <mc:Fallback xmlns="">
          <p:sp>
            <p:nvSpPr>
              <p:cNvPr id="10" name="TextBox 9"/>
              <p:cNvSpPr txBox="1">
                <a:spLocks noRot="1" noChangeAspect="1" noMove="1" noResize="1" noEditPoints="1" noAdjustHandles="1" noChangeArrowheads="1" noChangeShapeType="1" noTextEdit="1"/>
              </p:cNvSpPr>
              <p:nvPr/>
            </p:nvSpPr>
            <p:spPr>
              <a:xfrm>
                <a:off x="4705190" y="3455563"/>
                <a:ext cx="3981609" cy="2406556"/>
              </a:xfrm>
              <a:prstGeom prst="rect">
                <a:avLst/>
              </a:prstGeom>
              <a:blipFill>
                <a:blip r:embed="rId5"/>
                <a:stretch>
                  <a:fillRect l="-1378" t="-1519" r="-919"/>
                </a:stretch>
              </a:blipFill>
            </p:spPr>
            <p:txBody>
              <a:bodyPr/>
              <a:lstStyle/>
              <a:p>
                <a:r>
                  <a:rPr lang="en-US">
                    <a:noFill/>
                  </a:rPr>
                  <a:t> </a:t>
                </a:r>
              </a:p>
            </p:txBody>
          </p:sp>
        </mc:Fallback>
      </mc:AlternateContent>
    </p:spTree>
    <p:extLst>
      <p:ext uri="{BB962C8B-B14F-4D97-AF65-F5344CB8AC3E}">
        <p14:creationId xmlns:p14="http://schemas.microsoft.com/office/powerpoint/2010/main" val="55006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Eigenvalues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9" name="TextBox 8"/>
              <p:cNvSpPr txBox="1"/>
              <p:nvPr/>
            </p:nvSpPr>
            <p:spPr>
              <a:xfrm>
                <a:off x="460375" y="1429443"/>
                <a:ext cx="8162592" cy="200888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The dynamical system equations are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1">
                            <a:latin typeface="Cambria Math" panose="02040503050406030204" pitchFamily="18" charset="0"/>
                          </a:rPr>
                          <m:t>𝐱</m:t>
                        </m:r>
                      </m:num>
                      <m:den>
                        <m:r>
                          <a:rPr lang="en-US" i="1">
                            <a:latin typeface="Cambria Math" panose="02040503050406030204" pitchFamily="18" charset="0"/>
                          </a:rPr>
                          <m:t>𝑑𝑡</m:t>
                        </m:r>
                      </m:den>
                    </m:f>
                    <m:r>
                      <a:rPr lang="en-US" i="1">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a14:m>
                <a:r>
                  <a:rPr lang="en-US"/>
                  <a:t> where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oMath>
                </a14:m>
                <a:r>
                  <a:rPr lang="en-US"/>
                  <a:t> with</a:t>
                </a:r>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=0.10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0.10</m:t>
                          </m:r>
                        </m:num>
                        <m:den>
                          <m:r>
                            <a:rPr lang="en-US" i="1">
                              <a:latin typeface="Cambria Math" panose="02040503050406030204" pitchFamily="18" charset="0"/>
                            </a:rPr>
                            <m:t>10,000</m:t>
                          </m:r>
                        </m:den>
                      </m:f>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m:t>
                          </m:r>
                          <m:r>
                            <a:rPr lang="en-US" b="0" i="1" smtClean="0">
                              <a:latin typeface="Cambria Math" panose="02040503050406030204" pitchFamily="18" charset="0"/>
                            </a:rPr>
                            <m:t>10</m:t>
                          </m:r>
                          <m:r>
                            <a:rPr lang="en-US" b="0" i="1" smtClean="0">
                              <a:solidFill>
                                <a:srgbClr val="FF0000"/>
                              </a:solidFill>
                              <a:latin typeface="Cambria Math" panose="02040503050406030204" pitchFamily="18" charset="0"/>
                            </a:rPr>
                            <m:t>𝑡</m:t>
                          </m:r>
                        </m:num>
                        <m:den>
                          <m:r>
                            <a:rPr lang="en-US" i="1">
                              <a:latin typeface="Cambria Math" panose="02040503050406030204" pitchFamily="18" charset="0"/>
                            </a:rPr>
                            <m:t>10,000</m:t>
                          </m:r>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)=0.25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0.25</m:t>
                          </m:r>
                        </m:num>
                        <m:den>
                          <m:r>
                            <a:rPr lang="en-US" i="1">
                              <a:latin typeface="Cambria Math" panose="02040503050406030204" pitchFamily="18" charset="0"/>
                            </a:rPr>
                            <m:t>6,000</m:t>
                          </m:r>
                        </m:den>
                      </m:f>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0.25</m:t>
                          </m:r>
                          <m:r>
                            <a:rPr lang="en-US" b="0" i="1" smtClean="0">
                              <a:solidFill>
                                <a:srgbClr val="FF0000"/>
                              </a:solidFill>
                              <a:latin typeface="Cambria Math" panose="02040503050406030204" pitchFamily="18" charset="0"/>
                            </a:rPr>
                            <m:t>𝑡</m:t>
                          </m:r>
                        </m:num>
                        <m:den>
                          <m:r>
                            <a:rPr lang="en-US" b="0" i="1" smtClean="0">
                              <a:latin typeface="Cambria Math" panose="02040503050406030204" pitchFamily="18" charset="0"/>
                            </a:rPr>
                            <m:t>6</m:t>
                          </m:r>
                          <m:r>
                            <a:rPr lang="en-US" i="1">
                              <a:latin typeface="Cambria Math" panose="02040503050406030204" pitchFamily="18" charset="0"/>
                            </a:rPr>
                            <m:t>,000</m:t>
                          </m:r>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a:p>
              <a:p>
                <a:r>
                  <a:rPr lang="en-US"/>
                  <a:t>with an equilibrium solution of </a:t>
                </a:r>
                <a14:m>
                  <m:oMath xmlns:m="http://schemas.openxmlformats.org/officeDocument/2006/math">
                    <m:sSub>
                      <m:sSubPr>
                        <m:ctrlPr>
                          <a:rPr lang="en-US" b="1" i="1" smtClean="0">
                            <a:latin typeface="Cambria Math" panose="02040503050406030204" pitchFamily="18" charset="0"/>
                          </a:rPr>
                        </m:ctrlPr>
                      </m:sSubPr>
                      <m:e>
                        <m:r>
                          <a:rPr lang="en-US" b="1">
                            <a:latin typeface="Cambria Math" panose="02040503050406030204" pitchFamily="18" charset="0"/>
                          </a:rPr>
                          <m:t>𝐱</m:t>
                        </m:r>
                      </m:e>
                      <m:sub>
                        <m:r>
                          <a:rPr lang="en-US" b="0" i="0" smtClean="0">
                            <a:latin typeface="Cambria Math" panose="02040503050406030204" pitchFamily="18" charset="0"/>
                          </a:rPr>
                          <m:t>0</m:t>
                        </m:r>
                      </m:sub>
                    </m:sSub>
                    <m:r>
                      <a:rPr lang="en-US" b="1" i="0" smtClean="0">
                        <a:latin typeface="Cambria Math" panose="02040503050406030204" pitchFamily="18" charset="0"/>
                      </a:rPr>
                      <m:t>=</m:t>
                    </m:r>
                    <m:r>
                      <a:rPr lang="en-US" b="1">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2000</m:t>
                        </m:r>
                        <m:d>
                          <m:dPr>
                            <m:ctrlPr>
                              <a:rPr lang="en-US" i="1">
                                <a:latin typeface="Cambria Math" panose="02040503050406030204" pitchFamily="18" charset="0"/>
                              </a:rPr>
                            </m:ctrlPr>
                          </m:dPr>
                          <m:e>
                            <m:r>
                              <a:rPr lang="en-US">
                                <a:latin typeface="Cambria Math" panose="02040503050406030204" pitchFamily="18" charset="0"/>
                              </a:rPr>
                              <m:t>3</m:t>
                            </m:r>
                            <m:r>
                              <m:rPr>
                                <m:sty m:val="p"/>
                              </m:rPr>
                              <a:rPr lang="en-US">
                                <a:latin typeface="Cambria Math" panose="02040503050406030204" pitchFamily="18" charset="0"/>
                              </a:rPr>
                              <m:t>t</m:t>
                            </m:r>
                            <m:r>
                              <a:rPr lang="en-US">
                                <a:latin typeface="Cambria Math" panose="02040503050406030204" pitchFamily="18" charset="0"/>
                              </a:rPr>
                              <m:t>−5</m:t>
                            </m:r>
                          </m:e>
                        </m:d>
                      </m:num>
                      <m:den>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r>
                          <a:rPr lang="en-US" i="1">
                            <a:latin typeface="Cambria Math" panose="02040503050406030204" pitchFamily="18" charset="0"/>
                          </a:rPr>
                          <m:t>−1</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2000</m:t>
                        </m:r>
                        <m:d>
                          <m:dPr>
                            <m:ctrlPr>
                              <a:rPr lang="en-US" i="1">
                                <a:latin typeface="Cambria Math" panose="02040503050406030204" pitchFamily="18" charset="0"/>
                              </a:rPr>
                            </m:ctrlPr>
                          </m:dPr>
                          <m:e>
                            <m:r>
                              <a:rPr lang="en-US">
                                <a:latin typeface="Cambria Math" panose="02040503050406030204" pitchFamily="18" charset="0"/>
                              </a:rPr>
                              <m:t>5</m:t>
                            </m:r>
                            <m:r>
                              <m:rPr>
                                <m:sty m:val="p"/>
                              </m:rPr>
                              <a:rPr lang="en-US">
                                <a:latin typeface="Cambria Math" panose="02040503050406030204" pitchFamily="18" charset="0"/>
                              </a:rPr>
                              <m:t>t</m:t>
                            </m:r>
                            <m:r>
                              <a:rPr lang="en-US">
                                <a:latin typeface="Cambria Math" panose="02040503050406030204" pitchFamily="18" charset="0"/>
                              </a:rPr>
                              <m:t>−3</m:t>
                            </m:r>
                          </m:e>
                        </m:d>
                      </m:num>
                      <m:den>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r>
                          <a:rPr lang="en-US" i="1">
                            <a:latin typeface="Cambria Math" panose="02040503050406030204" pitchFamily="18" charset="0"/>
                          </a:rPr>
                          <m:t>−1</m:t>
                        </m:r>
                      </m:den>
                    </m:f>
                    <m:r>
                      <a:rPr lang="en-US" b="1">
                        <a:latin typeface="Cambria Math" panose="02040503050406030204" pitchFamily="18" charset="0"/>
                      </a:rPr>
                      <m:t>)</m:t>
                    </m:r>
                  </m:oMath>
                </a14:m>
                <a:r>
                  <a:rPr lang="en-US"/>
                  <a:t>.</a:t>
                </a:r>
              </a:p>
            </p:txBody>
          </p:sp>
        </mc:Choice>
        <mc:Fallback xmlns="">
          <p:sp>
            <p:nvSpPr>
              <p:cNvPr id="9" name="TextBox 8"/>
              <p:cNvSpPr txBox="1">
                <a:spLocks noRot="1" noChangeAspect="1" noMove="1" noResize="1" noEditPoints="1" noAdjustHandles="1" noChangeArrowheads="1" noChangeShapeType="1" noTextEdit="1"/>
              </p:cNvSpPr>
              <p:nvPr/>
            </p:nvSpPr>
            <p:spPr>
              <a:xfrm>
                <a:off x="460375" y="1429443"/>
                <a:ext cx="8162592" cy="2008883"/>
              </a:xfrm>
              <a:prstGeom prst="rect">
                <a:avLst/>
              </a:prstGeom>
              <a:blipFill>
                <a:blip r:embed="rId3"/>
                <a:stretch>
                  <a:fillRect l="-521" b="-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57200" y="3569863"/>
                <a:ext cx="3981609" cy="2406556"/>
              </a:xfrm>
              <a:prstGeom prst="rect">
                <a:avLst/>
              </a:prstGeom>
              <a:noFill/>
            </p:spPr>
            <p:txBody>
              <a:bodyPr wrap="square" rtlCol="0">
                <a:spAutoFit/>
              </a:bodyPr>
              <a:lstStyle/>
              <a:p>
                <a:r>
                  <a:rPr lang="en-US"/>
                  <a:t>From the following partials</a:t>
                </a:r>
                <a:endParaRPr lang="en-US" b="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d>
                      <m:dPr>
                        <m:ctrlPr>
                          <a:rPr lang="en-US" b="1"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1"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r>
                          <a:rPr lang="en-US" b="0" i="1" smtClean="0">
                            <a:latin typeface="Cambria Math" panose="02040503050406030204" pitchFamily="18" charset="0"/>
                          </a:rPr>
                          <m:t>50000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solidFill>
                                  <a:srgbClr val="FF0000"/>
                                </a:solidFill>
                                <a:latin typeface="Cambria Math" panose="02040503050406030204" pitchFamily="18" charset="0"/>
                              </a:rPr>
                              <m:t>𝑡</m:t>
                            </m:r>
                            <m:r>
                              <a:rPr lang="en-US" b="0" i="1" smtClean="0">
                                <a:latin typeface="Cambria Math" panose="02040503050406030204" pitchFamily="18" charset="0"/>
                              </a:rPr>
                              <m:t>𝑥</m:t>
                            </m:r>
                          </m:e>
                          <m:sub>
                            <m:r>
                              <a:rPr lang="en-US" b="0" i="1" smtClean="0">
                                <a:latin typeface="Cambria Math" panose="02040503050406030204" pitchFamily="18" charset="0"/>
                              </a:rPr>
                              <m:t>2</m:t>
                            </m:r>
                          </m:sub>
                        </m:sSub>
                      </m:num>
                      <m:den>
                        <m:r>
                          <a:rPr lang="en-US" b="0" i="1" smtClean="0">
                            <a:latin typeface="Cambria Math" panose="02040503050406030204" pitchFamily="18" charset="0"/>
                          </a:rPr>
                          <m:t>100,000</m:t>
                        </m:r>
                      </m:den>
                    </m:f>
                    <m:r>
                      <a:rPr lang="en-US" b="0" i="1" smtClean="0">
                        <a:latin typeface="Cambria Math" panose="02040503050406030204" pitchFamily="18" charset="0"/>
                      </a:rPr>
                      <m:t> </m:t>
                    </m:r>
                  </m:oMath>
                </a14:m>
                <a:r>
                  <a:rPr lang="en-US"/>
                  <a:t> </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r>
                      <a:rPr lang="en-US" b="1" i="1" smtClean="0">
                        <a:latin typeface="Cambria Math" panose="02040503050406030204" pitchFamily="18" charset="0"/>
                      </a:rPr>
                      <m:t>−</m:t>
                    </m:r>
                    <m:f>
                      <m:fPr>
                        <m:ctrlPr>
                          <a:rPr lang="en-US" i="1" smtClean="0">
                            <a:latin typeface="Cambria Math" panose="02040503050406030204" pitchFamily="18" charset="0"/>
                          </a:rPr>
                        </m:ctrlPr>
                      </m:fPr>
                      <m:num>
                        <m:r>
                          <a:rPr lang="en-US" i="1">
                            <a:solidFill>
                              <a:srgbClr val="FF0000"/>
                            </a:solidFill>
                            <a:latin typeface="Cambria Math" panose="02040503050406030204" pitchFamily="18" charset="0"/>
                          </a:rPr>
                          <m:t>𝑡</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r>
                          <a:rPr lang="en-US" b="0" i="1" smtClean="0">
                            <a:latin typeface="Cambria Math" panose="02040503050406030204" pitchFamily="18" charset="0"/>
                          </a:rPr>
                          <m:t>100,000</m:t>
                        </m:r>
                      </m:den>
                    </m:f>
                  </m:oMath>
                </a14:m>
                <a:r>
                  <a:rPr lang="en-US"/>
                  <a:t> </a:t>
                </a:r>
              </a:p>
              <a:p>
                <a:endParaRPr lang="en-US"/>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f>
                      <m:fPr>
                        <m:ctrlPr>
                          <a:rPr lang="en-US" i="1">
                            <a:latin typeface="Cambria Math" panose="02040503050406030204" pitchFamily="18" charset="0"/>
                          </a:rPr>
                        </m:ctrlPr>
                      </m:fPr>
                      <m:num>
                        <m:r>
                          <a:rPr lang="en-US" i="1">
                            <a:solidFill>
                              <a:srgbClr val="FF0000"/>
                            </a:solidFill>
                            <a:latin typeface="Cambria Math" panose="02040503050406030204" pitchFamily="18" charset="0"/>
                          </a:rPr>
                          <m:t>𝑡</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num>
                      <m:den>
                        <m:r>
                          <a:rPr lang="en-US" b="0" i="1" smtClean="0">
                            <a:latin typeface="Cambria Math" panose="02040503050406030204" pitchFamily="18" charset="0"/>
                          </a:rPr>
                          <m:t>24</m:t>
                        </m:r>
                        <m:r>
                          <a:rPr lang="en-US" i="1">
                            <a:latin typeface="Cambria Math" panose="02040503050406030204" pitchFamily="18" charset="0"/>
                          </a:rPr>
                          <m:t>,000</m:t>
                        </m:r>
                      </m:den>
                    </m:f>
                  </m:oMath>
                </a14:m>
                <a:r>
                  <a:rPr lang="en-US"/>
                  <a:t> </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solidFill>
                                  <a:srgbClr val="FF0000"/>
                                </a:solidFill>
                                <a:latin typeface="Cambria Math" panose="02040503050406030204" pitchFamily="18" charset="0"/>
                              </a:rPr>
                              <m:t>𝑡</m:t>
                            </m:r>
                            <m:r>
                              <a:rPr lang="en-US" i="1">
                                <a:latin typeface="Cambria Math" panose="02040503050406030204" pitchFamily="18" charset="0"/>
                              </a:rPr>
                              <m:t>𝑥</m:t>
                            </m:r>
                          </m:e>
                          <m:sub>
                            <m:r>
                              <a:rPr lang="en-US" i="1">
                                <a:latin typeface="Cambria Math" panose="02040503050406030204" pitchFamily="18" charset="0"/>
                              </a:rPr>
                              <m:t>1</m:t>
                            </m:r>
                          </m:sub>
                        </m:sSub>
                      </m:num>
                      <m:den>
                        <m:r>
                          <a:rPr lang="en-US" b="0" i="1" smtClean="0">
                            <a:latin typeface="Cambria Math" panose="02040503050406030204" pitchFamily="18" charset="0"/>
                          </a:rPr>
                          <m:t>24,000</m:t>
                        </m:r>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num>
                      <m:den>
                        <m:r>
                          <a:rPr lang="en-US" b="0" i="1" smtClean="0">
                            <a:latin typeface="Cambria Math" panose="02040503050406030204" pitchFamily="18" charset="0"/>
                          </a:rPr>
                          <m:t>12,000</m:t>
                        </m:r>
                      </m:den>
                    </m:f>
                    <m:r>
                      <a:rPr lang="en-US" i="1">
                        <a:latin typeface="Cambria Math" panose="02040503050406030204" pitchFamily="18" charset="0"/>
                      </a:rPr>
                      <m:t> </m:t>
                    </m:r>
                  </m:oMath>
                </a14:m>
                <a:r>
                  <a:rPr lang="en-US"/>
                  <a:t> </a:t>
                </a:r>
              </a:p>
            </p:txBody>
          </p:sp>
        </mc:Choice>
        <mc:Fallback xmlns="">
          <p:sp>
            <p:nvSpPr>
              <p:cNvPr id="10" name="TextBox 9"/>
              <p:cNvSpPr txBox="1">
                <a:spLocks noRot="1" noChangeAspect="1" noMove="1" noResize="1" noEditPoints="1" noAdjustHandles="1" noChangeArrowheads="1" noChangeShapeType="1" noTextEdit="1"/>
              </p:cNvSpPr>
              <p:nvPr/>
            </p:nvSpPr>
            <p:spPr>
              <a:xfrm>
                <a:off x="457200" y="3569863"/>
                <a:ext cx="3981609" cy="2406556"/>
              </a:xfrm>
              <a:prstGeom prst="rect">
                <a:avLst/>
              </a:prstGeom>
              <a:blipFill>
                <a:blip r:embed="rId4"/>
                <a:stretch>
                  <a:fillRect l="-1225" t="-15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705190" y="3569863"/>
                <a:ext cx="3592286" cy="2018373"/>
              </a:xfrm>
              <a:prstGeom prst="rect">
                <a:avLst/>
              </a:prstGeom>
              <a:noFill/>
            </p:spPr>
            <p:txBody>
              <a:bodyPr wrap="square" rtlCol="0">
                <a:spAutoFit/>
              </a:bodyPr>
              <a:lstStyle/>
              <a:p>
                <a:r>
                  <a:rPr lang="en-US" b="0"/>
                  <a:t>Thus, the Jacobian at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a:latin typeface="Cambria Math" panose="02040503050406030204" pitchFamily="18" charset="0"/>
                          </a:rPr>
                          <m:t>0</m:t>
                        </m:r>
                      </m:sub>
                    </m:sSub>
                  </m:oMath>
                </a14:m>
                <a:r>
                  <a:rPr lang="en-US"/>
                  <a:t> is given by</a:t>
                </a:r>
              </a:p>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𝑱</m:t>
                      </m:r>
                      <m:d>
                        <m:dPr>
                          <m:ctrlPr>
                            <a:rPr lang="en-US" b="1"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0" smtClean="0">
                                  <a:latin typeface="Cambria Math" panose="02040503050406030204" pitchFamily="18" charset="0"/>
                                </a:rPr>
                                <m:t>0</m:t>
                              </m:r>
                            </m:sub>
                          </m:sSub>
                        </m:e>
                      </m:d>
                      <m:r>
                        <a:rPr lang="en-US" i="1">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f>
                                  <m:fPr>
                                    <m:ctrlPr>
                                      <a:rPr lang="en-US" b="0" i="1" smtClean="0">
                                        <a:latin typeface="Cambria Math" panose="02040503050406030204" pitchFamily="18" charset="0"/>
                                      </a:rPr>
                                    </m:ctrlPr>
                                  </m:fPr>
                                  <m:num>
                                    <m:r>
                                      <a:rPr lang="en-US" b="0" i="1" smtClean="0">
                                        <a:latin typeface="Cambria Math" panose="02040503050406030204" pitchFamily="18" charset="0"/>
                                      </a:rPr>
                                      <m:t>5−3</m:t>
                                    </m:r>
                                    <m:r>
                                      <a:rPr lang="en-US" b="0" i="1" smtClean="0">
                                        <a:latin typeface="Cambria Math" panose="02040503050406030204" pitchFamily="18" charset="0"/>
                                      </a:rPr>
                                      <m:t>𝑡</m:t>
                                    </m:r>
                                  </m:num>
                                  <m:den>
                                    <m:r>
                                      <a:rPr lang="en-US" b="0" i="1" smtClean="0">
                                        <a:latin typeface="Cambria Math" panose="02040503050406030204" pitchFamily="18" charset="0"/>
                                      </a:rPr>
                                      <m:t>50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r>
                                      <a:rPr lang="en-US" b="0" i="1" smtClean="0">
                                        <a:latin typeface="Cambria Math" panose="02040503050406030204" pitchFamily="18" charset="0"/>
                                      </a:rPr>
                                      <m:t>−50</m:t>
                                    </m:r>
                                  </m:den>
                                </m:f>
                              </m:e>
                              <m:e>
                                <m:f>
                                  <m:fPr>
                                    <m:ctrlPr>
                                      <a:rPr lang="en-US" b="0" i="1" smtClean="0">
                                        <a:latin typeface="Cambria Math" panose="02040503050406030204" pitchFamily="18" charset="0"/>
                                      </a:rPr>
                                    </m:ctrlPr>
                                  </m:fPr>
                                  <m:num>
                                    <m:r>
                                      <a:rPr lang="en-US" b="0" i="1" smtClean="0">
                                        <a:latin typeface="Cambria Math" panose="02040503050406030204" pitchFamily="18" charset="0"/>
                                      </a:rPr>
                                      <m:t>𝑡</m:t>
                                    </m:r>
                                    <m:r>
                                      <a:rPr lang="en-US" b="0" i="1" smtClean="0">
                                        <a:latin typeface="Cambria Math" panose="02040503050406030204" pitchFamily="18" charset="0"/>
                                      </a:rPr>
                                      <m:t>(5−3</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i="1">
                                        <a:latin typeface="Cambria Math" panose="02040503050406030204" pitchFamily="18" charset="0"/>
                                      </a:rPr>
                                      <m:t>50</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r>
                                      <a:rPr lang="en-US" i="1">
                                        <a:latin typeface="Cambria Math" panose="02040503050406030204" pitchFamily="18" charset="0"/>
                                      </a:rPr>
                                      <m:t>−50</m:t>
                                    </m:r>
                                  </m:den>
                                </m:f>
                              </m:e>
                            </m:mr>
                            <m:mr>
                              <m:e>
                                <m:f>
                                  <m:fPr>
                                    <m:ctrlPr>
                                      <a:rPr lang="en-US" b="0" i="1" smtClean="0">
                                        <a:latin typeface="Cambria Math" panose="02040503050406030204" pitchFamily="18" charset="0"/>
                                      </a:rPr>
                                    </m:ctrlPr>
                                  </m:fPr>
                                  <m:num>
                                    <m:r>
                                      <a:rPr lang="en-US" i="1">
                                        <a:latin typeface="Cambria Math" panose="02040503050406030204" pitchFamily="18" charset="0"/>
                                      </a:rPr>
                                      <m:t>𝑡</m:t>
                                    </m:r>
                                    <m:r>
                                      <a:rPr lang="en-US" i="1">
                                        <a:latin typeface="Cambria Math" panose="02040503050406030204" pitchFamily="18" charset="0"/>
                                      </a:rPr>
                                      <m:t>(3−5</m:t>
                                    </m:r>
                                    <m:r>
                                      <a:rPr lang="en-US" i="1">
                                        <a:latin typeface="Cambria Math" panose="02040503050406030204" pitchFamily="18" charset="0"/>
                                      </a:rPr>
                                      <m:t>𝑡</m:t>
                                    </m:r>
                                    <m:r>
                                      <a:rPr lang="en-US" i="1">
                                        <a:latin typeface="Cambria Math" panose="02040503050406030204" pitchFamily="18" charset="0"/>
                                      </a:rPr>
                                      <m:t>)</m:t>
                                    </m:r>
                                  </m:num>
                                  <m:den>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r>
                                      <a:rPr lang="en-US" b="0" i="1" smtClean="0">
                                        <a:latin typeface="Cambria Math" panose="02040503050406030204" pitchFamily="18" charset="0"/>
                                      </a:rPr>
                                      <m:t>−12</m:t>
                                    </m:r>
                                  </m:den>
                                </m:f>
                              </m:e>
                              <m:e>
                                <m:f>
                                  <m:fPr>
                                    <m:ctrlPr>
                                      <a:rPr lang="en-US" b="0" i="1" smtClean="0">
                                        <a:latin typeface="Cambria Math" panose="02040503050406030204" pitchFamily="18" charset="0"/>
                                      </a:rPr>
                                    </m:ctrlPr>
                                  </m:fPr>
                                  <m:num>
                                    <m:r>
                                      <a:rPr lang="en-US" i="1">
                                        <a:latin typeface="Cambria Math" panose="02040503050406030204" pitchFamily="18" charset="0"/>
                                      </a:rPr>
                                      <m:t>(3−5</m:t>
                                    </m:r>
                                    <m:r>
                                      <a:rPr lang="en-US" i="1">
                                        <a:latin typeface="Cambria Math" panose="02040503050406030204" pitchFamily="18" charset="0"/>
                                      </a:rPr>
                                      <m:t>𝑡</m:t>
                                    </m:r>
                                    <m:r>
                                      <a:rPr lang="en-US" i="1">
                                        <a:latin typeface="Cambria Math" panose="02040503050406030204" pitchFamily="18" charset="0"/>
                                      </a:rPr>
                                      <m:t>)</m:t>
                                    </m:r>
                                  </m:num>
                                  <m:den>
                                    <m:r>
                                      <a:rPr lang="en-US" i="1">
                                        <a:latin typeface="Cambria Math" panose="02040503050406030204" pitchFamily="18" charset="0"/>
                                      </a:rPr>
                                      <m:t>12</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r>
                                      <a:rPr lang="en-US" i="1">
                                        <a:latin typeface="Cambria Math" panose="02040503050406030204" pitchFamily="18" charset="0"/>
                                      </a:rPr>
                                      <m:t>−12</m:t>
                                    </m:r>
                                  </m:den>
                                </m:f>
                              </m:e>
                            </m:mr>
                          </m:m>
                        </m:e>
                      </m:d>
                      <m:r>
                        <a:rPr lang="en-US" b="0" i="1" smtClean="0">
                          <a:latin typeface="Cambria Math" panose="02040503050406030204" pitchFamily="18" charset="0"/>
                        </a:rPr>
                        <m:t>.</m:t>
                      </m:r>
                    </m:oMath>
                  </m:oMathPara>
                </a14:m>
                <a:endParaRPr lang="en-US"/>
              </a:p>
              <a:p>
                <a:r>
                  <a:rPr lang="en-US"/>
                  <a:t>To find the eigenvalues we solve:</a:t>
                </a:r>
              </a:p>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0=</m:t>
                      </m:r>
                      <m:r>
                        <m:rPr>
                          <m:lit/>
                        </m:rPr>
                        <a:rPr lang="en-US" b="0" i="0" smtClean="0">
                          <a:latin typeface="Cambria Math" panose="02040503050406030204" pitchFamily="18" charset="0"/>
                        </a:rPr>
                        <m:t> </m:t>
                      </m:r>
                      <m:r>
                        <m:rPr>
                          <m:sty m:val="p"/>
                        </m:rPr>
                        <a:rPr lang="en-US" b="0" i="0" smtClean="0">
                          <a:latin typeface="Cambria Math" panose="02040503050406030204" pitchFamily="18" charset="0"/>
                        </a:rPr>
                        <m:t>det</m:t>
                      </m:r>
                      <m:r>
                        <a:rPr lang="en-US" b="0" i="0" smtClean="0">
                          <a:latin typeface="Cambria Math" panose="02040503050406030204" pitchFamily="18" charset="0"/>
                        </a:rPr>
                        <m:t>(</m:t>
                      </m:r>
                      <m:r>
                        <m:rPr>
                          <m:sty m:val="p"/>
                        </m:rPr>
                        <a:rPr lang="en-US" b="0" i="0" smtClean="0">
                          <a:latin typeface="Cambria Math" panose="02040503050406030204" pitchFamily="18" charset="0"/>
                        </a:rPr>
                        <m:t>λ</m:t>
                      </m:r>
                      <m:r>
                        <a:rPr lang="en-US" b="1" i="1" smtClean="0">
                          <a:latin typeface="Cambria Math" panose="02040503050406030204" pitchFamily="18" charset="0"/>
                        </a:rPr>
                        <m:t>𝑰</m:t>
                      </m:r>
                      <m:r>
                        <a:rPr lang="en-US" b="0" i="1" smtClean="0">
                          <a:latin typeface="Cambria Math" panose="02040503050406030204" pitchFamily="18" charset="0"/>
                        </a:rPr>
                        <m:t>−</m:t>
                      </m:r>
                      <m:r>
                        <a:rPr lang="en-US" b="1" i="1" smtClean="0">
                          <a:latin typeface="Cambria Math" panose="02040503050406030204" pitchFamily="18" charset="0"/>
                        </a:rPr>
                        <m:t>𝑱</m:t>
                      </m:r>
                      <m:r>
                        <a:rPr lang="en-US" b="0" i="1" smtClean="0">
                          <a:latin typeface="Cambria Math" panose="02040503050406030204" pitchFamily="18" charset="0"/>
                        </a:rPr>
                        <m:t>)</m:t>
                      </m:r>
                      <m:r>
                        <a:rPr lang="en-US" b="1" i="1" smtClean="0">
                          <a:latin typeface="Cambria Math" panose="02040503050406030204" pitchFamily="18" charset="0"/>
                        </a:rPr>
                        <m:t>  </m:t>
                      </m:r>
                    </m:oMath>
                  </m:oMathPara>
                </a14:m>
                <a:endParaRPr lang="en-US" b="1" i="1"/>
              </a:p>
            </p:txBody>
          </p:sp>
        </mc:Choice>
        <mc:Fallback xmlns="">
          <p:sp>
            <p:nvSpPr>
              <p:cNvPr id="8" name="TextBox 7"/>
              <p:cNvSpPr txBox="1">
                <a:spLocks noRot="1" noChangeAspect="1" noMove="1" noResize="1" noEditPoints="1" noAdjustHandles="1" noChangeArrowheads="1" noChangeShapeType="1" noTextEdit="1"/>
              </p:cNvSpPr>
              <p:nvPr/>
            </p:nvSpPr>
            <p:spPr>
              <a:xfrm>
                <a:off x="4705190" y="3569863"/>
                <a:ext cx="3592286" cy="2018373"/>
              </a:xfrm>
              <a:prstGeom prst="rect">
                <a:avLst/>
              </a:prstGeom>
              <a:blipFill>
                <a:blip r:embed="rId5"/>
                <a:stretch>
                  <a:fillRect l="-1528" t="-1813" b="-1511"/>
                </a:stretch>
              </a:blipFill>
            </p:spPr>
            <p:txBody>
              <a:bodyPr/>
              <a:lstStyle/>
              <a:p>
                <a:r>
                  <a:rPr lang="en-US">
                    <a:noFill/>
                  </a:rPr>
                  <a:t> </a:t>
                </a:r>
              </a:p>
            </p:txBody>
          </p:sp>
        </mc:Fallback>
      </mc:AlternateContent>
    </p:spTree>
    <p:extLst>
      <p:ext uri="{BB962C8B-B14F-4D97-AF65-F5344CB8AC3E}">
        <p14:creationId xmlns:p14="http://schemas.microsoft.com/office/powerpoint/2010/main" val="428916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Eigenvalues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9" name="TextBox 8"/>
              <p:cNvSpPr txBox="1"/>
              <p:nvPr/>
            </p:nvSpPr>
            <p:spPr>
              <a:xfrm>
                <a:off x="460375" y="1429443"/>
                <a:ext cx="8162592" cy="200888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The dynamical system equations are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1">
                            <a:latin typeface="Cambria Math" panose="02040503050406030204" pitchFamily="18" charset="0"/>
                          </a:rPr>
                          <m:t>𝐱</m:t>
                        </m:r>
                      </m:num>
                      <m:den>
                        <m:r>
                          <a:rPr lang="en-US" i="1">
                            <a:latin typeface="Cambria Math" panose="02040503050406030204" pitchFamily="18" charset="0"/>
                          </a:rPr>
                          <m:t>𝑑𝑡</m:t>
                        </m:r>
                      </m:den>
                    </m:f>
                    <m:r>
                      <a:rPr lang="en-US" i="1">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a14:m>
                <a:r>
                  <a:rPr lang="en-US"/>
                  <a:t> where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oMath>
                </a14:m>
                <a:r>
                  <a:rPr lang="en-US"/>
                  <a:t> with</a:t>
                </a:r>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=0.10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0.10</m:t>
                          </m:r>
                        </m:num>
                        <m:den>
                          <m:r>
                            <a:rPr lang="en-US" i="1">
                              <a:latin typeface="Cambria Math" panose="02040503050406030204" pitchFamily="18" charset="0"/>
                            </a:rPr>
                            <m:t>10,000</m:t>
                          </m:r>
                        </m:den>
                      </m:f>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m:t>
                          </m:r>
                          <m:r>
                            <a:rPr lang="en-US" b="0" i="1" smtClean="0">
                              <a:latin typeface="Cambria Math" panose="02040503050406030204" pitchFamily="18" charset="0"/>
                            </a:rPr>
                            <m:t>10</m:t>
                          </m:r>
                          <m:r>
                            <a:rPr lang="en-US" b="0" i="1" smtClean="0">
                              <a:solidFill>
                                <a:srgbClr val="FF0000"/>
                              </a:solidFill>
                              <a:latin typeface="Cambria Math" panose="02040503050406030204" pitchFamily="18" charset="0"/>
                            </a:rPr>
                            <m:t>𝑡</m:t>
                          </m:r>
                        </m:num>
                        <m:den>
                          <m:r>
                            <a:rPr lang="en-US" i="1">
                              <a:latin typeface="Cambria Math" panose="02040503050406030204" pitchFamily="18" charset="0"/>
                            </a:rPr>
                            <m:t>10,000</m:t>
                          </m:r>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)=0.25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0.25</m:t>
                          </m:r>
                        </m:num>
                        <m:den>
                          <m:r>
                            <a:rPr lang="en-US" i="1">
                              <a:latin typeface="Cambria Math" panose="02040503050406030204" pitchFamily="18" charset="0"/>
                            </a:rPr>
                            <m:t>6,000</m:t>
                          </m:r>
                        </m:den>
                      </m:f>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0.25</m:t>
                          </m:r>
                          <m:r>
                            <a:rPr lang="en-US" b="0" i="1" smtClean="0">
                              <a:solidFill>
                                <a:srgbClr val="FF0000"/>
                              </a:solidFill>
                              <a:latin typeface="Cambria Math" panose="02040503050406030204" pitchFamily="18" charset="0"/>
                            </a:rPr>
                            <m:t>𝑡</m:t>
                          </m:r>
                        </m:num>
                        <m:den>
                          <m:r>
                            <a:rPr lang="en-US" b="0" i="1" smtClean="0">
                              <a:latin typeface="Cambria Math" panose="02040503050406030204" pitchFamily="18" charset="0"/>
                            </a:rPr>
                            <m:t>6</m:t>
                          </m:r>
                          <m:r>
                            <a:rPr lang="en-US" i="1">
                              <a:latin typeface="Cambria Math" panose="02040503050406030204" pitchFamily="18" charset="0"/>
                            </a:rPr>
                            <m:t>,000</m:t>
                          </m:r>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a:p>
              <a:p>
                <a:r>
                  <a:rPr lang="en-US"/>
                  <a:t>with an equilibrium solution of </a:t>
                </a:r>
                <a14:m>
                  <m:oMath xmlns:m="http://schemas.openxmlformats.org/officeDocument/2006/math">
                    <m:sSub>
                      <m:sSubPr>
                        <m:ctrlPr>
                          <a:rPr lang="en-US" b="1" i="1" smtClean="0">
                            <a:latin typeface="Cambria Math" panose="02040503050406030204" pitchFamily="18" charset="0"/>
                          </a:rPr>
                        </m:ctrlPr>
                      </m:sSubPr>
                      <m:e>
                        <m:r>
                          <a:rPr lang="en-US" b="1">
                            <a:latin typeface="Cambria Math" panose="02040503050406030204" pitchFamily="18" charset="0"/>
                          </a:rPr>
                          <m:t>𝐱</m:t>
                        </m:r>
                      </m:e>
                      <m:sub>
                        <m:r>
                          <a:rPr lang="en-US" b="0" i="0" smtClean="0">
                            <a:latin typeface="Cambria Math" panose="02040503050406030204" pitchFamily="18" charset="0"/>
                          </a:rPr>
                          <m:t>0</m:t>
                        </m:r>
                      </m:sub>
                    </m:sSub>
                    <m:r>
                      <a:rPr lang="en-US" b="1" i="0" smtClean="0">
                        <a:latin typeface="Cambria Math" panose="02040503050406030204" pitchFamily="18" charset="0"/>
                      </a:rPr>
                      <m:t>=</m:t>
                    </m:r>
                    <m:r>
                      <a:rPr lang="en-US" b="1">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2000</m:t>
                        </m:r>
                        <m:d>
                          <m:dPr>
                            <m:ctrlPr>
                              <a:rPr lang="en-US" i="1">
                                <a:latin typeface="Cambria Math" panose="02040503050406030204" pitchFamily="18" charset="0"/>
                              </a:rPr>
                            </m:ctrlPr>
                          </m:dPr>
                          <m:e>
                            <m:r>
                              <a:rPr lang="en-US">
                                <a:latin typeface="Cambria Math" panose="02040503050406030204" pitchFamily="18" charset="0"/>
                              </a:rPr>
                              <m:t>3</m:t>
                            </m:r>
                            <m:r>
                              <m:rPr>
                                <m:sty m:val="p"/>
                              </m:rPr>
                              <a:rPr lang="en-US">
                                <a:latin typeface="Cambria Math" panose="02040503050406030204" pitchFamily="18" charset="0"/>
                              </a:rPr>
                              <m:t>t</m:t>
                            </m:r>
                            <m:r>
                              <a:rPr lang="en-US">
                                <a:latin typeface="Cambria Math" panose="02040503050406030204" pitchFamily="18" charset="0"/>
                              </a:rPr>
                              <m:t>−5</m:t>
                            </m:r>
                          </m:e>
                        </m:d>
                      </m:num>
                      <m:den>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r>
                          <a:rPr lang="en-US" i="1">
                            <a:latin typeface="Cambria Math" panose="02040503050406030204" pitchFamily="18" charset="0"/>
                          </a:rPr>
                          <m:t>−1</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2000</m:t>
                        </m:r>
                        <m:d>
                          <m:dPr>
                            <m:ctrlPr>
                              <a:rPr lang="en-US" i="1">
                                <a:latin typeface="Cambria Math" panose="02040503050406030204" pitchFamily="18" charset="0"/>
                              </a:rPr>
                            </m:ctrlPr>
                          </m:dPr>
                          <m:e>
                            <m:r>
                              <a:rPr lang="en-US">
                                <a:latin typeface="Cambria Math" panose="02040503050406030204" pitchFamily="18" charset="0"/>
                              </a:rPr>
                              <m:t>5</m:t>
                            </m:r>
                            <m:r>
                              <m:rPr>
                                <m:sty m:val="p"/>
                              </m:rPr>
                              <a:rPr lang="en-US">
                                <a:latin typeface="Cambria Math" panose="02040503050406030204" pitchFamily="18" charset="0"/>
                              </a:rPr>
                              <m:t>t</m:t>
                            </m:r>
                            <m:r>
                              <a:rPr lang="en-US">
                                <a:latin typeface="Cambria Math" panose="02040503050406030204" pitchFamily="18" charset="0"/>
                              </a:rPr>
                              <m:t>−3</m:t>
                            </m:r>
                          </m:e>
                        </m:d>
                      </m:num>
                      <m:den>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r>
                          <a:rPr lang="en-US" i="1">
                            <a:latin typeface="Cambria Math" panose="02040503050406030204" pitchFamily="18" charset="0"/>
                          </a:rPr>
                          <m:t>−1</m:t>
                        </m:r>
                      </m:den>
                    </m:f>
                    <m:r>
                      <a:rPr lang="en-US" b="1">
                        <a:latin typeface="Cambria Math" panose="02040503050406030204" pitchFamily="18" charset="0"/>
                      </a:rPr>
                      <m:t>)</m:t>
                    </m:r>
                  </m:oMath>
                </a14:m>
                <a:r>
                  <a:rPr lang="en-US"/>
                  <a:t>.</a:t>
                </a:r>
              </a:p>
            </p:txBody>
          </p:sp>
        </mc:Choice>
        <mc:Fallback xmlns="">
          <p:sp>
            <p:nvSpPr>
              <p:cNvPr id="9" name="TextBox 8"/>
              <p:cNvSpPr txBox="1">
                <a:spLocks noRot="1" noChangeAspect="1" noMove="1" noResize="1" noEditPoints="1" noAdjustHandles="1" noChangeArrowheads="1" noChangeShapeType="1" noTextEdit="1"/>
              </p:cNvSpPr>
              <p:nvPr/>
            </p:nvSpPr>
            <p:spPr>
              <a:xfrm>
                <a:off x="460375" y="1429443"/>
                <a:ext cx="8162592" cy="2008883"/>
              </a:xfrm>
              <a:prstGeom prst="rect">
                <a:avLst/>
              </a:prstGeom>
              <a:blipFill>
                <a:blip r:embed="rId3"/>
                <a:stretch>
                  <a:fillRect l="-521" b="-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57200" y="3569863"/>
                <a:ext cx="8095129" cy="1925784"/>
              </a:xfrm>
              <a:prstGeom prst="rect">
                <a:avLst/>
              </a:prstGeom>
              <a:noFill/>
            </p:spPr>
            <p:txBody>
              <a:bodyPr wrap="square" rtlCol="0">
                <a:spAutoFit/>
              </a:bodyPr>
              <a:lstStyle/>
              <a:p>
                <a:r>
                  <a:rPr lang="en-US"/>
                  <a:t>We use the </a:t>
                </a:r>
                <a:r>
                  <a:rPr lang="en-US" err="1">
                    <a:solidFill>
                      <a:schemeClr val="accent1"/>
                    </a:solidFill>
                    <a:latin typeface="Consolas" panose="020B0609020204030204" pitchFamily="49" charset="0"/>
                  </a:rPr>
                  <a:t>sympy</a:t>
                </a:r>
                <a:r>
                  <a:rPr lang="en-US">
                    <a:solidFill>
                      <a:schemeClr val="accent1"/>
                    </a:solidFill>
                    <a:latin typeface="Consolas" panose="020B0609020204030204" pitchFamily="49" charset="0"/>
                  </a:rPr>
                  <a:t> </a:t>
                </a:r>
                <a:r>
                  <a:rPr lang="en-US" err="1">
                    <a:solidFill>
                      <a:schemeClr val="accent1"/>
                    </a:solidFill>
                    <a:latin typeface="Consolas" panose="020B0609020204030204" pitchFamily="49" charset="0"/>
                  </a:rPr>
                  <a:t>eigenvals</a:t>
                </a:r>
                <a:r>
                  <a:rPr lang="en-US"/>
                  <a:t> function to get</a:t>
                </a:r>
                <a:endParaRPr lang="en-US" b="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𝜆</m:t>
                          </m:r>
                        </m:e>
                        <m:sub>
                          <m:r>
                            <a:rPr lang="en-US" b="0" i="1" smtClean="0">
                              <a:latin typeface="Cambria Math" panose="02040503050406030204" pitchFamily="18" charset="0"/>
                            </a:rPr>
                            <m:t>1</m:t>
                          </m:r>
                        </m:sub>
                      </m:sSub>
                      <m:r>
                        <a:rPr lang="en-US" b="1"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105−143</m:t>
                          </m:r>
                          <m:r>
                            <a:rPr lang="en-US" b="0" i="1" smtClean="0">
                              <a:latin typeface="Cambria Math" panose="02040503050406030204" pitchFamily="18" charset="0"/>
                            </a:rPr>
                            <m:t>𝑡</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i="1">
                                  <a:latin typeface="Cambria Math" panose="02040503050406030204" pitchFamily="18" charset="0"/>
                                </a:rPr>
                                <m:t>9000</m:t>
                              </m:r>
                              <m:sSup>
                                <m:sSupPr>
                                  <m:ctrlPr>
                                    <a:rPr lang="en-US" b="0" i="1" smtClean="0">
                                      <a:latin typeface="Cambria Math" panose="02040503050406030204" pitchFamily="18" charset="0"/>
                                    </a:rPr>
                                  </m:ctrlPr>
                                </m:sSupPr>
                                <m:e>
                                  <m:r>
                                    <a:rPr lang="en-US" i="1" smtClean="0">
                                      <a:latin typeface="Cambria Math" panose="02040503050406030204" pitchFamily="18" charset="0"/>
                                    </a:rPr>
                                    <m:t>𝑡</m:t>
                                  </m:r>
                                </m:e>
                                <m:sup>
                                  <m:r>
                                    <a:rPr lang="en-US" i="1">
                                      <a:latin typeface="Cambria Math" panose="02040503050406030204" pitchFamily="18" charset="0"/>
                                    </a:rPr>
                                    <m:t>4</m:t>
                                  </m:r>
                                </m:sup>
                              </m:sSup>
                              <m:r>
                                <a:rPr lang="en-US" i="1">
                                  <a:latin typeface="Cambria Math" panose="02040503050406030204" pitchFamily="18" charset="0"/>
                                </a:rPr>
                                <m:t> − 20400</m:t>
                              </m:r>
                              <m:sSup>
                                <m:sSupPr>
                                  <m:ctrlPr>
                                    <a:rPr lang="en-US" b="0" i="1" smtClean="0">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3</m:t>
                                  </m:r>
                                </m:sup>
                              </m:sSup>
                              <m:r>
                                <a:rPr lang="en-US" i="1">
                                  <a:latin typeface="Cambria Math" panose="02040503050406030204" pitchFamily="18" charset="0"/>
                                </a:rPr>
                                <m:t> + 20449</m:t>
                              </m:r>
                              <m:sSup>
                                <m:sSupPr>
                                  <m:ctrlPr>
                                    <a:rPr lang="en-US" b="0" i="1" smtClean="0">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r>
                                <a:rPr lang="en-US" i="1">
                                  <a:latin typeface="Cambria Math" panose="02040503050406030204" pitchFamily="18" charset="0"/>
                                </a:rPr>
                                <m:t> − 9630</m:t>
                              </m:r>
                              <m:r>
                                <a:rPr lang="en-US" i="1">
                                  <a:latin typeface="Cambria Math" panose="02040503050406030204" pitchFamily="18" charset="0"/>
                                </a:rPr>
                                <m:t>𝑡</m:t>
                              </m:r>
                              <m:r>
                                <a:rPr lang="en-US" i="1">
                                  <a:latin typeface="Cambria Math" panose="02040503050406030204" pitchFamily="18" charset="0"/>
                                </a:rPr>
                                <m:t> + 2025</m:t>
                              </m:r>
                            </m:e>
                          </m:rad>
                        </m:num>
                        <m:den>
                          <m:r>
                            <a:rPr lang="en-US" b="0" i="1" smtClean="0">
                              <a:latin typeface="Cambria Math" panose="02040503050406030204" pitchFamily="18" charset="0"/>
                            </a:rPr>
                            <m:t>600(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r>
                            <a:rPr lang="en-US" b="0" i="1" smtClean="0">
                              <a:latin typeface="Cambria Math" panose="02040503050406030204" pitchFamily="18" charset="0"/>
                            </a:rPr>
                            <m:t>−1)</m:t>
                          </m:r>
                        </m:den>
                      </m:f>
                    </m:oMath>
                  </m:oMathPara>
                </a14:m>
                <a:endParaRPr lang="en-US"/>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𝜆</m:t>
                          </m:r>
                        </m:e>
                        <m:sub>
                          <m:r>
                            <a:rPr lang="en-US" b="0" i="1" smtClean="0">
                              <a:latin typeface="Cambria Math" panose="02040503050406030204" pitchFamily="18" charset="0"/>
                            </a:rPr>
                            <m:t>2</m:t>
                          </m:r>
                        </m:sub>
                      </m:sSub>
                      <m:r>
                        <a:rPr lang="en-US" b="1"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105−143</m:t>
                          </m:r>
                          <m:r>
                            <a:rPr lang="en-US" i="1">
                              <a:latin typeface="Cambria Math" panose="02040503050406030204" pitchFamily="18" charset="0"/>
                            </a:rPr>
                            <m:t>𝑡</m:t>
                          </m:r>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9000</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4</m:t>
                                  </m:r>
                                </m:sup>
                              </m:sSup>
                              <m:r>
                                <a:rPr lang="en-US" i="1">
                                  <a:latin typeface="Cambria Math" panose="02040503050406030204" pitchFamily="18" charset="0"/>
                                </a:rPr>
                                <m:t> − 20400</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3</m:t>
                                  </m:r>
                                </m:sup>
                              </m:sSup>
                              <m:r>
                                <a:rPr lang="en-US" i="1">
                                  <a:latin typeface="Cambria Math" panose="02040503050406030204" pitchFamily="18" charset="0"/>
                                </a:rPr>
                                <m:t> + 20449</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r>
                                <a:rPr lang="en-US" i="1">
                                  <a:latin typeface="Cambria Math" panose="02040503050406030204" pitchFamily="18" charset="0"/>
                                </a:rPr>
                                <m:t> − 9630</m:t>
                              </m:r>
                              <m:r>
                                <a:rPr lang="en-US" i="1">
                                  <a:latin typeface="Cambria Math" panose="02040503050406030204" pitchFamily="18" charset="0"/>
                                </a:rPr>
                                <m:t>𝑡</m:t>
                              </m:r>
                              <m:r>
                                <a:rPr lang="en-US" i="1">
                                  <a:latin typeface="Cambria Math" panose="02040503050406030204" pitchFamily="18" charset="0"/>
                                </a:rPr>
                                <m:t> + 2025</m:t>
                              </m:r>
                            </m:e>
                          </m:rad>
                        </m:num>
                        <m:den>
                          <m:r>
                            <a:rPr lang="en-US" i="1">
                              <a:latin typeface="Cambria Math" panose="02040503050406030204" pitchFamily="18" charset="0"/>
                            </a:rPr>
                            <m:t>600(</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r>
                            <a:rPr lang="en-US" i="1">
                              <a:latin typeface="Cambria Math" panose="02040503050406030204" pitchFamily="18" charset="0"/>
                            </a:rPr>
                            <m:t>−1)</m:t>
                          </m:r>
                        </m:den>
                      </m:f>
                    </m:oMath>
                  </m:oMathPara>
                </a14:m>
                <a:endParaRPr lang="en-US"/>
              </a:p>
              <a:p>
                <a:endParaRPr lang="en-US"/>
              </a:p>
            </p:txBody>
          </p:sp>
        </mc:Choice>
        <mc:Fallback xmlns="">
          <p:sp>
            <p:nvSpPr>
              <p:cNvPr id="10" name="TextBox 9"/>
              <p:cNvSpPr txBox="1">
                <a:spLocks noRot="1" noChangeAspect="1" noMove="1" noResize="1" noEditPoints="1" noAdjustHandles="1" noChangeArrowheads="1" noChangeShapeType="1" noTextEdit="1"/>
              </p:cNvSpPr>
              <p:nvPr/>
            </p:nvSpPr>
            <p:spPr>
              <a:xfrm>
                <a:off x="457200" y="3569863"/>
                <a:ext cx="8095129" cy="1925784"/>
              </a:xfrm>
              <a:prstGeom prst="rect">
                <a:avLst/>
              </a:prstGeom>
              <a:blipFill>
                <a:blip r:embed="rId4"/>
                <a:stretch>
                  <a:fillRect l="-602" t="-18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60375" y="5286615"/>
                <a:ext cx="8162592" cy="1477328"/>
              </a:xfrm>
              <a:prstGeom prst="rect">
                <a:avLst/>
              </a:prstGeom>
              <a:noFill/>
            </p:spPr>
            <p:txBody>
              <a:bodyPr wrap="square" rtlCol="0">
                <a:spAutoFit/>
              </a:bodyPr>
              <a:lstStyle/>
              <a:p>
                <a:r>
                  <a:rPr lang="en-US"/>
                  <a:t>We need to determine if they are both negative on the interval [0,0.6]. Note that</a:t>
                </a:r>
              </a:p>
              <a:p>
                <a:pPr marL="285750" indent="-285750">
                  <a:buFont typeface="Arial" panose="020B0604020202020204" pitchFamily="34" charset="0"/>
                  <a:buChar char="•"/>
                </a:pPr>
                <a:r>
                  <a:rPr lang="en-US"/>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r>
                      <a:rPr lang="en-US" i="1">
                        <a:latin typeface="Cambria Math" panose="02040503050406030204" pitchFamily="18" charset="0"/>
                      </a:rPr>
                      <m:t>−1</m:t>
                    </m:r>
                  </m:oMath>
                </a14:m>
                <a:r>
                  <a:rPr lang="en-US"/>
                  <a:t> on bottom is negative</a:t>
                </a:r>
              </a:p>
              <a:p>
                <a:pPr marL="285750" indent="-285750">
                  <a:buFont typeface="Arial" panose="020B0604020202020204" pitchFamily="34" charset="0"/>
                  <a:buChar char="•"/>
                </a:pPr>
                <a14:m>
                  <m:oMath xmlns:m="http://schemas.openxmlformats.org/officeDocument/2006/math">
                    <m:r>
                      <a:rPr lang="en-US" i="1">
                        <a:latin typeface="Cambria Math" panose="02040503050406030204" pitchFamily="18" charset="0"/>
                      </a:rPr>
                      <m:t>105−143</m:t>
                    </m:r>
                    <m:r>
                      <a:rPr lang="en-US" i="1">
                        <a:latin typeface="Cambria Math" panose="02040503050406030204" pitchFamily="18" charset="0"/>
                      </a:rPr>
                      <m:t>𝑡</m:t>
                    </m:r>
                    <m:r>
                      <a:rPr lang="en-US" b="0" i="1" smtClean="0">
                        <a:latin typeface="Cambria Math" panose="02040503050406030204" pitchFamily="18" charset="0"/>
                      </a:rPr>
                      <m:t>≥105−143</m:t>
                    </m:r>
                    <m:d>
                      <m:dPr>
                        <m:ctrlPr>
                          <a:rPr lang="en-US" b="0" i="1" smtClean="0">
                            <a:latin typeface="Cambria Math" panose="02040503050406030204" pitchFamily="18" charset="0"/>
                          </a:rPr>
                        </m:ctrlPr>
                      </m:dPr>
                      <m:e>
                        <m:r>
                          <a:rPr lang="en-US" b="0" i="1" smtClean="0">
                            <a:latin typeface="Cambria Math" panose="02040503050406030204" pitchFamily="18" charset="0"/>
                          </a:rPr>
                          <m:t>0.6</m:t>
                        </m:r>
                      </m:e>
                    </m:d>
                    <m:r>
                      <a:rPr lang="en-US" b="0" i="1" smtClean="0">
                        <a:latin typeface="Cambria Math" panose="02040503050406030204" pitchFamily="18" charset="0"/>
                      </a:rPr>
                      <m:t>=19.2</m:t>
                    </m:r>
                  </m:oMath>
                </a14:m>
                <a:r>
                  <a:rPr lang="en-US"/>
                  <a:t> which is position</a:t>
                </a:r>
              </a:p>
              <a:p>
                <a:pPr marL="285750" indent="-285750">
                  <a:buFont typeface="Arial" panose="020B0604020202020204" pitchFamily="34" charset="0"/>
                  <a:buChar char="•"/>
                </a:pPr>
                <a:r>
                  <a:rPr lang="en-US"/>
                  <a:t>The stuff in the square root is difficult, but we could use EVT to determine, if necessary. </a:t>
                </a:r>
              </a:p>
            </p:txBody>
          </p:sp>
        </mc:Choice>
        <mc:Fallback xmlns="">
          <p:sp>
            <p:nvSpPr>
              <p:cNvPr id="3" name="TextBox 2"/>
              <p:cNvSpPr txBox="1">
                <a:spLocks noRot="1" noChangeAspect="1" noMove="1" noResize="1" noEditPoints="1" noAdjustHandles="1" noChangeArrowheads="1" noChangeShapeType="1" noTextEdit="1"/>
              </p:cNvSpPr>
              <p:nvPr/>
            </p:nvSpPr>
            <p:spPr>
              <a:xfrm>
                <a:off x="460375" y="5286615"/>
                <a:ext cx="8162592" cy="1477328"/>
              </a:xfrm>
              <a:prstGeom prst="rect">
                <a:avLst/>
              </a:prstGeom>
              <a:blipFill>
                <a:blip r:embed="rId5"/>
                <a:stretch>
                  <a:fillRect l="-672" t="-2058" b="-5350"/>
                </a:stretch>
              </a:blipFill>
            </p:spPr>
            <p:txBody>
              <a:bodyPr/>
              <a:lstStyle/>
              <a:p>
                <a:r>
                  <a:rPr lang="en-US">
                    <a:noFill/>
                  </a:rPr>
                  <a:t> </a:t>
                </a:r>
              </a:p>
            </p:txBody>
          </p:sp>
        </mc:Fallback>
      </mc:AlternateContent>
    </p:spTree>
    <p:extLst>
      <p:ext uri="{BB962C8B-B14F-4D97-AF65-F5344CB8AC3E}">
        <p14:creationId xmlns:p14="http://schemas.microsoft.com/office/powerpoint/2010/main" val="131567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Conclusion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9" name="TextBox 8"/>
              <p:cNvSpPr txBox="1"/>
              <p:nvPr/>
            </p:nvSpPr>
            <p:spPr>
              <a:xfrm>
                <a:off x="477959" y="1452806"/>
                <a:ext cx="8162592" cy="182062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The dynamical system equations are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1">
                            <a:latin typeface="Cambria Math" panose="02040503050406030204" pitchFamily="18" charset="0"/>
                          </a:rPr>
                          <m:t>𝐱</m:t>
                        </m:r>
                      </m:num>
                      <m:den>
                        <m:r>
                          <a:rPr lang="en-US" i="1">
                            <a:latin typeface="Cambria Math" panose="02040503050406030204" pitchFamily="18" charset="0"/>
                          </a:rPr>
                          <m:t>𝑑𝑡</m:t>
                        </m:r>
                      </m:den>
                    </m:f>
                    <m:r>
                      <a:rPr lang="en-US" i="1">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a14:m>
                <a:r>
                  <a:rPr lang="en-US"/>
                  <a:t> where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oMath>
                </a14:m>
                <a:r>
                  <a:rPr lang="en-US"/>
                  <a:t> with an equilibrium solution of </a:t>
                </a:r>
                <a14:m>
                  <m:oMath xmlns:m="http://schemas.openxmlformats.org/officeDocument/2006/math">
                    <m:sSub>
                      <m:sSubPr>
                        <m:ctrlPr>
                          <a:rPr lang="en-US" b="1" i="1" smtClean="0">
                            <a:latin typeface="Cambria Math" panose="02040503050406030204" pitchFamily="18" charset="0"/>
                          </a:rPr>
                        </m:ctrlPr>
                      </m:sSubPr>
                      <m:e>
                        <m:r>
                          <a:rPr lang="en-US" b="1">
                            <a:latin typeface="Cambria Math" panose="02040503050406030204" pitchFamily="18" charset="0"/>
                          </a:rPr>
                          <m:t>𝐱</m:t>
                        </m:r>
                      </m:e>
                      <m:sub>
                        <m:r>
                          <a:rPr lang="en-US" b="0" i="0" smtClean="0">
                            <a:latin typeface="Cambria Math" panose="02040503050406030204" pitchFamily="18" charset="0"/>
                          </a:rPr>
                          <m:t>0</m:t>
                        </m:r>
                      </m:sub>
                    </m:sSub>
                    <m:r>
                      <a:rPr lang="en-US" b="1" i="0" smtClean="0">
                        <a:latin typeface="Cambria Math" panose="02040503050406030204" pitchFamily="18" charset="0"/>
                      </a:rPr>
                      <m:t>=</m:t>
                    </m:r>
                    <m:r>
                      <a:rPr lang="en-US" b="1">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2000</m:t>
                        </m:r>
                        <m:d>
                          <m:dPr>
                            <m:ctrlPr>
                              <a:rPr lang="en-US" i="1">
                                <a:latin typeface="Cambria Math" panose="02040503050406030204" pitchFamily="18" charset="0"/>
                              </a:rPr>
                            </m:ctrlPr>
                          </m:dPr>
                          <m:e>
                            <m:r>
                              <a:rPr lang="en-US">
                                <a:latin typeface="Cambria Math" panose="02040503050406030204" pitchFamily="18" charset="0"/>
                              </a:rPr>
                              <m:t>3</m:t>
                            </m:r>
                            <m:r>
                              <m:rPr>
                                <m:sty m:val="p"/>
                              </m:rPr>
                              <a:rPr lang="en-US">
                                <a:latin typeface="Cambria Math" panose="02040503050406030204" pitchFamily="18" charset="0"/>
                              </a:rPr>
                              <m:t>t</m:t>
                            </m:r>
                            <m:r>
                              <a:rPr lang="en-US">
                                <a:latin typeface="Cambria Math" panose="02040503050406030204" pitchFamily="18" charset="0"/>
                              </a:rPr>
                              <m:t>−5</m:t>
                            </m:r>
                          </m:e>
                        </m:d>
                      </m:num>
                      <m:den>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r>
                          <a:rPr lang="en-US" i="1">
                            <a:latin typeface="Cambria Math" panose="02040503050406030204" pitchFamily="18" charset="0"/>
                          </a:rPr>
                          <m:t>−1</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2000</m:t>
                        </m:r>
                        <m:d>
                          <m:dPr>
                            <m:ctrlPr>
                              <a:rPr lang="en-US" i="1">
                                <a:latin typeface="Cambria Math" panose="02040503050406030204" pitchFamily="18" charset="0"/>
                              </a:rPr>
                            </m:ctrlPr>
                          </m:dPr>
                          <m:e>
                            <m:r>
                              <a:rPr lang="en-US">
                                <a:latin typeface="Cambria Math" panose="02040503050406030204" pitchFamily="18" charset="0"/>
                              </a:rPr>
                              <m:t>5</m:t>
                            </m:r>
                            <m:r>
                              <m:rPr>
                                <m:sty m:val="p"/>
                              </m:rPr>
                              <a:rPr lang="en-US">
                                <a:latin typeface="Cambria Math" panose="02040503050406030204" pitchFamily="18" charset="0"/>
                              </a:rPr>
                              <m:t>t</m:t>
                            </m:r>
                            <m:r>
                              <a:rPr lang="en-US">
                                <a:latin typeface="Cambria Math" panose="02040503050406030204" pitchFamily="18" charset="0"/>
                              </a:rPr>
                              <m:t>−3</m:t>
                            </m:r>
                          </m:e>
                        </m:d>
                      </m:num>
                      <m:den>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r>
                          <a:rPr lang="en-US" i="1">
                            <a:latin typeface="Cambria Math" panose="02040503050406030204" pitchFamily="18" charset="0"/>
                          </a:rPr>
                          <m:t>−1</m:t>
                        </m:r>
                      </m:den>
                    </m:f>
                    <m:r>
                      <a:rPr lang="en-US" b="1">
                        <a:latin typeface="Cambria Math" panose="02040503050406030204" pitchFamily="18" charset="0"/>
                      </a:rPr>
                      <m:t>)</m:t>
                    </m:r>
                  </m:oMath>
                </a14:m>
                <a:r>
                  <a:rPr lang="en-US"/>
                  <a:t>. The Jacobian has eigenvalues</a:t>
                </a: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105−143</m:t>
                          </m:r>
                          <m:r>
                            <a:rPr lang="en-US" i="1">
                              <a:latin typeface="Cambria Math" panose="02040503050406030204" pitchFamily="18" charset="0"/>
                            </a:rPr>
                            <m:t>𝑡</m:t>
                          </m:r>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9000</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4</m:t>
                                  </m:r>
                                </m:sup>
                              </m:sSup>
                              <m:r>
                                <a:rPr lang="en-US" i="1">
                                  <a:latin typeface="Cambria Math" panose="02040503050406030204" pitchFamily="18" charset="0"/>
                                </a:rPr>
                                <m:t> − 20400</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3</m:t>
                                  </m:r>
                                </m:sup>
                              </m:sSup>
                              <m:r>
                                <a:rPr lang="en-US" i="1">
                                  <a:latin typeface="Cambria Math" panose="02040503050406030204" pitchFamily="18" charset="0"/>
                                </a:rPr>
                                <m:t> + 20449</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r>
                                <a:rPr lang="en-US" i="1">
                                  <a:latin typeface="Cambria Math" panose="02040503050406030204" pitchFamily="18" charset="0"/>
                                </a:rPr>
                                <m:t> − 9630</m:t>
                              </m:r>
                              <m:r>
                                <a:rPr lang="en-US" i="1">
                                  <a:latin typeface="Cambria Math" panose="02040503050406030204" pitchFamily="18" charset="0"/>
                                </a:rPr>
                                <m:t>𝑡</m:t>
                              </m:r>
                              <m:r>
                                <a:rPr lang="en-US" i="1">
                                  <a:latin typeface="Cambria Math" panose="02040503050406030204" pitchFamily="18" charset="0"/>
                                </a:rPr>
                                <m:t> + 2025</m:t>
                              </m:r>
                            </m:e>
                          </m:rad>
                        </m:num>
                        <m:den>
                          <m:r>
                            <a:rPr lang="en-US" i="1">
                              <a:latin typeface="Cambria Math" panose="02040503050406030204" pitchFamily="18" charset="0"/>
                            </a:rPr>
                            <m:t>600(</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r>
                            <a:rPr lang="en-US" i="1">
                              <a:latin typeface="Cambria Math" panose="02040503050406030204" pitchFamily="18" charset="0"/>
                            </a:rPr>
                            <m:t>−1)</m:t>
                          </m:r>
                        </m:den>
                      </m:f>
                    </m:oMath>
                  </m:oMathPara>
                </a14:m>
                <a:endParaRPr lang="en-US"/>
              </a:p>
              <a:p>
                <a:endParaRPr lang="en-US"/>
              </a:p>
            </p:txBody>
          </p:sp>
        </mc:Choice>
        <mc:Fallback xmlns="">
          <p:sp>
            <p:nvSpPr>
              <p:cNvPr id="9" name="TextBox 8"/>
              <p:cNvSpPr txBox="1">
                <a:spLocks noRot="1" noChangeAspect="1" noMove="1" noResize="1" noEditPoints="1" noAdjustHandles="1" noChangeArrowheads="1" noChangeShapeType="1" noTextEdit="1"/>
              </p:cNvSpPr>
              <p:nvPr/>
            </p:nvSpPr>
            <p:spPr>
              <a:xfrm>
                <a:off x="477959" y="1452806"/>
                <a:ext cx="8162592" cy="1820627"/>
              </a:xfrm>
              <a:prstGeom prst="rect">
                <a:avLst/>
              </a:prstGeom>
              <a:blipFill>
                <a:blip r:embed="rId3"/>
                <a:stretch>
                  <a:fillRect l="-447" r="-968"/>
                </a:stretch>
              </a:blipFill>
            </p:spPr>
            <p:txBody>
              <a:bodyPr/>
              <a:lstStyle/>
              <a:p>
                <a:r>
                  <a:rPr lang="en-US">
                    <a:noFill/>
                  </a:rPr>
                  <a:t> </a:t>
                </a:r>
              </a:p>
            </p:txBody>
          </p:sp>
        </mc:Fallback>
      </mc:AlternateContent>
      <p:sp>
        <p:nvSpPr>
          <p:cNvPr id="10" name="TextBox 9"/>
          <p:cNvSpPr txBox="1"/>
          <p:nvPr/>
        </p:nvSpPr>
        <p:spPr>
          <a:xfrm>
            <a:off x="437323" y="3439353"/>
            <a:ext cx="4680243" cy="1200329"/>
          </a:xfrm>
          <a:prstGeom prst="rect">
            <a:avLst/>
          </a:prstGeom>
          <a:noFill/>
        </p:spPr>
        <p:txBody>
          <a:bodyPr wrap="square" rtlCol="0">
            <a:spAutoFit/>
          </a:bodyPr>
          <a:lstStyle/>
          <a:p>
            <a:r>
              <a:rPr lang="en-US"/>
              <a:t>We plot the eigenvalues over the interval [0, 0.6] to determine if they remain negative.</a:t>
            </a:r>
            <a:endParaRPr lang="en-US" b="0"/>
          </a:p>
          <a:p>
            <a:endParaRPr lang="en-US"/>
          </a:p>
          <a:p>
            <a:endParaRPr lang="en-US"/>
          </a:p>
        </p:txBody>
      </p:sp>
      <mc:AlternateContent xmlns:mc="http://schemas.openxmlformats.org/markup-compatibility/2006" xmlns:a14="http://schemas.microsoft.com/office/drawing/2010/main">
        <mc:Choice Requires="a14">
          <p:sp>
            <p:nvSpPr>
              <p:cNvPr id="3" name="TextBox 2"/>
              <p:cNvSpPr txBox="1"/>
              <p:nvPr/>
            </p:nvSpPr>
            <p:spPr>
              <a:xfrm>
                <a:off x="4507939" y="4214204"/>
                <a:ext cx="4359436" cy="1754326"/>
              </a:xfrm>
              <a:prstGeom prst="rect">
                <a:avLst/>
              </a:prstGeom>
              <a:noFill/>
            </p:spPr>
            <p:txBody>
              <a:bodyPr wrap="square" rtlCol="0">
                <a:spAutoFit/>
              </a:bodyPr>
              <a:lstStyle/>
              <a:p>
                <a:pPr marL="285750" indent="-285750">
                  <a:buFont typeface="Arial" panose="020B0604020202020204" pitchFamily="34" charset="0"/>
                  <a:buChar char="•"/>
                </a:pPr>
                <a:r>
                  <a:rPr lang="en-US"/>
                  <a:t>From the graph we see that both eigenvalues remain negative.</a:t>
                </a:r>
              </a:p>
              <a:p>
                <a:pPr marL="285750" indent="-285750">
                  <a:buFont typeface="Arial" panose="020B0604020202020204" pitchFamily="34" charset="0"/>
                  <a:buChar char="•"/>
                </a:pPr>
                <a:r>
                  <a:rPr lang="en-US"/>
                  <a:t>Thus, the equilibrium is stable regardless of the strength of the competition.</a:t>
                </a:r>
              </a:p>
              <a:p>
                <a:pPr marL="285750" indent="-285750">
                  <a:buFont typeface="Arial" panose="020B0604020202020204" pitchFamily="34" charset="0"/>
                  <a:buChar char="•"/>
                </a:pPr>
                <a:r>
                  <a:rPr lang="en-US"/>
                  <a:t>Of course this is all under the assumption that </a:t>
                </a:r>
                <a14:m>
                  <m:oMath xmlns:m="http://schemas.openxmlformats.org/officeDocument/2006/math">
                    <m:r>
                      <a:rPr lang="en-US" b="0" i="1" smtClean="0">
                        <a:latin typeface="Cambria Math" panose="02040503050406030204" pitchFamily="18" charset="0"/>
                      </a:rPr>
                      <m:t>0&lt;</m:t>
                    </m:r>
                    <m:r>
                      <a:rPr lang="en-US" b="0" i="1" smtClean="0">
                        <a:latin typeface="Cambria Math" panose="02040503050406030204" pitchFamily="18" charset="0"/>
                      </a:rPr>
                      <m:t>𝑡</m:t>
                    </m:r>
                    <m:r>
                      <a:rPr lang="en-US" b="0" i="1" smtClean="0">
                        <a:latin typeface="Cambria Math" panose="02040503050406030204" pitchFamily="18" charset="0"/>
                      </a:rPr>
                      <m:t>&lt;0.6</m:t>
                    </m:r>
                  </m:oMath>
                </a14:m>
                <a:endParaRPr lang="en-US"/>
              </a:p>
            </p:txBody>
          </p:sp>
        </mc:Choice>
        <mc:Fallback xmlns="">
          <p:sp>
            <p:nvSpPr>
              <p:cNvPr id="3" name="TextBox 2"/>
              <p:cNvSpPr txBox="1">
                <a:spLocks noRot="1" noChangeAspect="1" noMove="1" noResize="1" noEditPoints="1" noAdjustHandles="1" noChangeArrowheads="1" noChangeShapeType="1" noTextEdit="1"/>
              </p:cNvSpPr>
              <p:nvPr/>
            </p:nvSpPr>
            <p:spPr>
              <a:xfrm>
                <a:off x="4507939" y="4214204"/>
                <a:ext cx="4359436" cy="1754326"/>
              </a:xfrm>
              <a:prstGeom prst="rect">
                <a:avLst/>
              </a:prstGeom>
              <a:blipFill>
                <a:blip r:embed="rId4"/>
                <a:stretch>
                  <a:fillRect l="-838" t="-1736" r="-1257" b="-4514"/>
                </a:stretch>
              </a:blipFill>
            </p:spPr>
            <p:txBody>
              <a:bodyPr/>
              <a:lstStyle/>
              <a:p>
                <a:r>
                  <a:rPr lang="en-US">
                    <a:noFill/>
                  </a:rPr>
                  <a:t> </a:t>
                </a:r>
              </a:p>
            </p:txBody>
          </p:sp>
        </mc:Fallback>
      </mc:AlternateContent>
      <p:pic>
        <p:nvPicPr>
          <p:cNvPr id="4" name="Picture 3"/>
          <p:cNvPicPr>
            <a:picLocks noChangeAspect="1"/>
          </p:cNvPicPr>
          <p:nvPr/>
        </p:nvPicPr>
        <p:blipFill>
          <a:blip r:embed="rId5"/>
          <a:stretch>
            <a:fillRect/>
          </a:stretch>
        </p:blipFill>
        <p:spPr>
          <a:xfrm>
            <a:off x="451553" y="4214204"/>
            <a:ext cx="3708254" cy="2441573"/>
          </a:xfrm>
          <a:prstGeom prst="rect">
            <a:avLst/>
          </a:prstGeom>
        </p:spPr>
      </p:pic>
    </p:spTree>
    <p:extLst>
      <p:ext uri="{BB962C8B-B14F-4D97-AF65-F5344CB8AC3E}">
        <p14:creationId xmlns:p14="http://schemas.microsoft.com/office/powerpoint/2010/main" val="316184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Competitive Species (Again)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457200" y="1417638"/>
            <a:ext cx="8229600" cy="2585323"/>
          </a:xfrm>
          <a:prstGeom prst="rect">
            <a:avLst/>
          </a:prstGeom>
          <a:noFill/>
        </p:spPr>
        <p:txBody>
          <a:bodyPr wrap="square" rtlCol="0">
            <a:spAutoFit/>
          </a:bodyPr>
          <a:lstStyle/>
          <a:p>
            <a:r>
              <a:rPr lang="en-US"/>
              <a:t>Reconsider the tree problem:</a:t>
            </a:r>
          </a:p>
          <a:p>
            <a:r>
              <a:rPr lang="en-US"/>
              <a:t>In an unmanaged track of forest hardwood and softwood compete for land and water resources. The more desirable hardwood trees grow more slowly but are more durable and produce more valuable timber. Softwood trees compete with hardwoods by growing rapidly and consuming the available water soil nutrients. Hardwoods compete by growing taller than softwoods can and shading new seedlings. Hardwoods are also more resistant to disease. Can these two types of trees coexist on one tract of forest indefinitely, or will one type of tree drive the other to extinction?</a:t>
            </a:r>
          </a:p>
          <a:p>
            <a:endParaRPr lang="en-US"/>
          </a:p>
        </p:txBody>
      </p:sp>
      <p:sp>
        <p:nvSpPr>
          <p:cNvPr id="8" name="TextBox 7"/>
          <p:cNvSpPr txBox="1"/>
          <p:nvPr/>
        </p:nvSpPr>
        <p:spPr>
          <a:xfrm>
            <a:off x="457200" y="3860817"/>
            <a:ext cx="8229600" cy="147732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t>We now add the following assumptions:</a:t>
            </a:r>
          </a:p>
          <a:p>
            <a:pPr marL="285750" indent="-285750">
              <a:buFont typeface="Arial" panose="020B0604020202020204" pitchFamily="34" charset="0"/>
              <a:buChar char="•"/>
            </a:pPr>
            <a:r>
              <a:rPr lang="en-US"/>
              <a:t>Hardwoods grow at a rate of 10% per year</a:t>
            </a:r>
          </a:p>
          <a:p>
            <a:pPr marL="285750" indent="-285750">
              <a:buFont typeface="Arial" panose="020B0604020202020204" pitchFamily="34" charset="0"/>
              <a:buChar char="•"/>
            </a:pPr>
            <a:r>
              <a:rPr lang="en-US"/>
              <a:t>Softwoods grow at a rate of 25% per year.</a:t>
            </a:r>
          </a:p>
          <a:p>
            <a:pPr marL="285750" indent="-285750">
              <a:buFont typeface="Arial" panose="020B0604020202020204" pitchFamily="34" charset="0"/>
              <a:buChar char="•"/>
            </a:pPr>
            <a:r>
              <a:rPr lang="en-US"/>
              <a:t>An acre of forest land can support about 10,000 tons of hardwoods or 6,000 tons of softwoods.</a:t>
            </a:r>
          </a:p>
        </p:txBody>
      </p:sp>
    </p:spTree>
    <p:extLst>
      <p:ext uri="{BB962C8B-B14F-4D97-AF65-F5344CB8AC3E}">
        <p14:creationId xmlns:p14="http://schemas.microsoft.com/office/powerpoint/2010/main" val="2500943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1: Previously</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7"/>
                <a:ext cx="4075472" cy="322041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a:latin typeface="+mj-lt"/>
                  </a:rPr>
                  <a:t>Variables:</a:t>
                </a:r>
              </a:p>
              <a:p>
                <a:pPr marL="0" indent="0">
                  <a:buFont typeface="Arial"/>
                  <a:buNone/>
                </a:pPr>
                <a:r>
                  <a:rPr lang="en-US" sz="1800" i="1">
                    <a:latin typeface="+mj-lt"/>
                  </a:rPr>
                  <a:t>H – </a:t>
                </a:r>
                <a:r>
                  <a:rPr lang="en-US" sz="1800">
                    <a:latin typeface="+mj-lt"/>
                  </a:rPr>
                  <a:t>hardwood population (tons/acre)</a:t>
                </a:r>
              </a:p>
              <a:p>
                <a:pPr marL="0" indent="0">
                  <a:buNone/>
                </a:pPr>
                <a:r>
                  <a:rPr lang="en-US" sz="1800" i="1">
                    <a:latin typeface="+mj-lt"/>
                  </a:rPr>
                  <a:t>S – </a:t>
                </a:r>
                <a:r>
                  <a:rPr lang="en-US" sz="1800"/>
                  <a:t>softwood population (tons/acre)</a:t>
                </a:r>
                <a:endParaRPr lang="en-US" sz="1800">
                  <a:latin typeface="+mj-lt"/>
                </a:endParaRPr>
              </a:p>
              <a:p>
                <a:pPr marL="0" indent="0">
                  <a:buFont typeface="Arial"/>
                  <a:buNone/>
                </a:pP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𝑔</m:t>
                        </m:r>
                      </m:e>
                      <m:sub>
                        <m:r>
                          <a:rPr lang="en-US" sz="1800" b="0" i="1" dirty="0" smtClean="0">
                            <a:latin typeface="Cambria Math" panose="02040503050406030204" pitchFamily="18" charset="0"/>
                          </a:rPr>
                          <m:t>𝐻</m:t>
                        </m:r>
                      </m:sub>
                    </m:sSub>
                  </m:oMath>
                </a14:m>
                <a:r>
                  <a:rPr lang="en-US" sz="1800" i="1">
                    <a:latin typeface="+mj-lt"/>
                  </a:rPr>
                  <a:t> – </a:t>
                </a:r>
                <a:r>
                  <a:rPr lang="en-US" sz="1800">
                    <a:latin typeface="+mj-lt"/>
                  </a:rPr>
                  <a:t>growth rate for hardwoods (tons/acre/year)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𝑔</m:t>
                        </m:r>
                      </m:e>
                      <m:sub>
                        <m:r>
                          <a:rPr lang="en-US" sz="1800" b="0" i="1" dirty="0" smtClean="0">
                            <a:latin typeface="Cambria Math" panose="02040503050406030204" pitchFamily="18" charset="0"/>
                          </a:rPr>
                          <m:t>𝑆</m:t>
                        </m:r>
                      </m:sub>
                    </m:sSub>
                  </m:oMath>
                </a14:m>
                <a:r>
                  <a:rPr lang="en-US" sz="1800" i="1"/>
                  <a:t> – </a:t>
                </a:r>
                <a:r>
                  <a:rPr lang="en-US" sz="1800"/>
                  <a:t>growth rate for softwoods (tons/acre/year)</a:t>
                </a:r>
                <a:endParaRPr lang="en-US" sz="1800">
                  <a:latin typeface="+mj-lt"/>
                </a:endParaRP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𝑐</m:t>
                        </m:r>
                      </m:e>
                      <m:sub>
                        <m:r>
                          <a:rPr lang="en-US" sz="1800" i="1" dirty="0">
                            <a:latin typeface="Cambria Math" panose="02040503050406030204" pitchFamily="18" charset="0"/>
                          </a:rPr>
                          <m:t>𝐻</m:t>
                        </m:r>
                      </m:sub>
                    </m:sSub>
                  </m:oMath>
                </a14:m>
                <a:r>
                  <a:rPr lang="en-US" sz="1800" i="1"/>
                  <a:t> – </a:t>
                </a:r>
                <a:r>
                  <a:rPr lang="en-US" sz="1800"/>
                  <a:t>loss due to competition for hardwoods (tons/acre/year)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𝑐</m:t>
                        </m:r>
                      </m:e>
                      <m:sub>
                        <m:r>
                          <a:rPr lang="en-US" sz="1800" i="1" dirty="0">
                            <a:latin typeface="Cambria Math" panose="02040503050406030204" pitchFamily="18" charset="0"/>
                          </a:rPr>
                          <m:t>𝑆</m:t>
                        </m:r>
                      </m:sub>
                    </m:sSub>
                  </m:oMath>
                </a14:m>
                <a:r>
                  <a:rPr lang="en-US" sz="1800" i="1"/>
                  <a:t> – </a:t>
                </a:r>
                <a:r>
                  <a:rPr lang="en-US" sz="1800"/>
                  <a:t>loss due to competition for softwoods (tons/acre/year)</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7"/>
                <a:ext cx="4075472" cy="3220419"/>
              </a:xfrm>
              <a:prstGeom prst="rect">
                <a:avLst/>
              </a:prstGeom>
              <a:blipFill>
                <a:blip r:embed="rId4"/>
                <a:stretch>
                  <a:fillRect b="-5052"/>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891920" y="1541769"/>
                <a:ext cx="3553990" cy="46525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𝑆</m:t>
                      </m:r>
                      <m:r>
                        <a:rPr lang="en-US" sz="1800" i="1">
                          <a:latin typeface="Cambria Math" panose="02040503050406030204" pitchFamily="18" charset="0"/>
                        </a:rPr>
                        <m:t>≥0</m:t>
                      </m:r>
                    </m:oMath>
                  </m:oMathPara>
                </a14:m>
                <a:endParaRPr lang="en-US" sz="1800" i="1"/>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𝐻</m:t>
                      </m:r>
                      <m:r>
                        <a:rPr lang="en-US" sz="1800" b="0" i="1" smtClean="0">
                          <a:latin typeface="Cambria Math" panose="02040503050406030204" pitchFamily="18" charset="0"/>
                        </a:rPr>
                        <m:t>≥0</m:t>
                      </m:r>
                    </m:oMath>
                  </m:oMathPara>
                </a14:m>
                <a:endParaRPr lang="en-US" sz="1800" b="0" i="1">
                  <a:latin typeface="+mj-lt"/>
                </a:endParaRPr>
              </a:p>
              <a:p>
                <a:pPr marL="0" indent="0">
                  <a:buFont typeface="Arial"/>
                  <a:buNone/>
                </a:pPr>
                <a:br>
                  <a:rPr lang="en-US" sz="1800" b="0" i="1">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𝐻</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𝐻</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m:t>
                          </m:r>
                        </m:sub>
                      </m:sSub>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𝐻</m:t>
                          </m:r>
                        </m:e>
                        <m:sup>
                          <m:r>
                            <a:rPr lang="en-US" sz="1800" b="0" i="1" smtClean="0">
                              <a:latin typeface="Cambria Math" panose="02040503050406030204" pitchFamily="18" charset="0"/>
                            </a:rPr>
                            <m:t>2</m:t>
                          </m:r>
                        </m:sup>
                      </m:sSup>
                    </m:oMath>
                  </m:oMathPara>
                </a14:m>
                <a:endParaRPr lang="en-US" sz="1800" b="0"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𝑔</m:t>
                          </m:r>
                        </m:e>
                        <m:sub>
                          <m:r>
                            <a:rPr lang="en-US" sz="1800" b="0" i="1" smtClean="0">
                              <a:latin typeface="Cambria Math" panose="02040503050406030204" pitchFamily="18" charset="0"/>
                            </a:rPr>
                            <m:t>𝑆</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𝑆</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2</m:t>
                          </m:r>
                        </m:sub>
                      </m:sSub>
                      <m:sSup>
                        <m:sSupPr>
                          <m:ctrlPr>
                            <a:rPr lang="en-US" sz="1800" i="1">
                              <a:latin typeface="Cambria Math" panose="02040503050406030204" pitchFamily="18" charset="0"/>
                            </a:rPr>
                          </m:ctrlPr>
                        </m:sSupPr>
                        <m:e>
                          <m:r>
                            <a:rPr lang="en-US" sz="1800" b="0" i="1" smtClean="0">
                              <a:latin typeface="Cambria Math" panose="02040503050406030204" pitchFamily="18" charset="0"/>
                            </a:rPr>
                            <m:t>𝑆</m:t>
                          </m:r>
                        </m:e>
                        <m:sup>
                          <m:r>
                            <a:rPr lang="en-US" sz="1800" i="1">
                              <a:latin typeface="Cambria Math" panose="02040503050406030204" pitchFamily="18" charset="0"/>
                            </a:rPr>
                            <m:t>2</m:t>
                          </m:r>
                        </m:sup>
                      </m:sSup>
                    </m:oMath>
                  </m:oMathPara>
                </a14:m>
                <a:endParaRPr lang="en-US" sz="1800" i="1">
                  <a:latin typeface="Cambria Math" panose="02040503050406030204" pitchFamily="18" charset="0"/>
                </a:endParaRPr>
              </a:p>
              <a:p>
                <a:pPr marL="0" indent="0">
                  <a:buFont typeface="Arial"/>
                  <a:buNone/>
                </a:pPr>
                <a:endParaRPr lang="en-US" sz="1800" b="0">
                  <a:latin typeface="+mj-lt"/>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𝑐</m:t>
                          </m:r>
                        </m:e>
                        <m:sub>
                          <m:r>
                            <a:rPr lang="en-US" sz="1800" i="1">
                              <a:latin typeface="Cambria Math" panose="02040503050406030204" pitchFamily="18" charset="0"/>
                            </a:rPr>
                            <m:t>𝐻</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𝑏</m:t>
                          </m:r>
                        </m:e>
                        <m:sub>
                          <m:r>
                            <a:rPr lang="en-US" sz="1800" i="1">
                              <a:latin typeface="Cambria Math" panose="02040503050406030204" pitchFamily="18" charset="0"/>
                            </a:rPr>
                            <m:t>1</m:t>
                          </m:r>
                        </m:sub>
                      </m:sSub>
                      <m:r>
                        <a:rPr lang="en-US" sz="1800" b="0" i="1" smtClean="0">
                          <a:latin typeface="Cambria Math" panose="02040503050406030204" pitchFamily="18" charset="0"/>
                        </a:rPr>
                        <m:t>𝑆</m:t>
                      </m:r>
                      <m:r>
                        <a:rPr lang="en-US" sz="1800" i="1">
                          <a:latin typeface="Cambria Math" panose="02040503050406030204" pitchFamily="18" charset="0"/>
                        </a:rPr>
                        <m:t>𝐻</m:t>
                      </m:r>
                    </m:oMath>
                  </m:oMathPara>
                </a14:m>
                <a:endParaRPr lang="en-US" sz="1800"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𝑐</m:t>
                          </m:r>
                        </m:e>
                        <m:sub>
                          <m:r>
                            <a:rPr lang="en-US" sz="1800" i="1">
                              <a:latin typeface="Cambria Math" panose="02040503050406030204" pitchFamily="18" charset="0"/>
                            </a:rPr>
                            <m:t>𝑆</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b="0" i="1" smtClean="0">
                              <a:latin typeface="Cambria Math" panose="02040503050406030204" pitchFamily="18" charset="0"/>
                            </a:rPr>
                            <m:t>2</m:t>
                          </m:r>
                        </m:sub>
                      </m:sSub>
                      <m:r>
                        <a:rPr lang="en-US" sz="1800" i="1">
                          <a:latin typeface="Cambria Math" panose="02040503050406030204" pitchFamily="18" charset="0"/>
                        </a:rPr>
                        <m:t>𝑆𝐻</m:t>
                      </m:r>
                    </m:oMath>
                  </m:oMathPara>
                </a14:m>
                <a:endParaRPr lang="en-US" sz="1800" i="1">
                  <a:latin typeface="Cambria Math" panose="02040503050406030204" pitchFamily="18" charset="0"/>
                </a:endParaRPr>
              </a:p>
              <a:p>
                <a:pPr marL="0" indent="0">
                  <a:buNone/>
                </a:pPr>
                <a:endParaRPr lang="en-US" sz="1800" i="1">
                  <a:latin typeface="Cambria Math" panose="02040503050406030204" pitchFamily="18" charset="0"/>
                </a:endParaRPr>
              </a:p>
              <a:p>
                <a:pPr marL="0" indent="0">
                  <a:buNone/>
                </a:pPr>
                <a:r>
                  <a:rPr lang="en-US" sz="1800" b="1" u="sng"/>
                  <a:t>Parameters:</a:t>
                </a:r>
              </a:p>
              <a:p>
                <a:pPr marL="0" indent="0">
                  <a:buNone/>
                </a:pPr>
                <a:r>
                  <a:rPr lang="en-US" sz="180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2</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2</m:t>
                        </m:r>
                      </m:sub>
                    </m:sSub>
                    <m:r>
                      <a:rPr lang="en-US" sz="1800" i="1">
                        <a:latin typeface="Cambria Math" panose="02040503050406030204" pitchFamily="18" charset="0"/>
                      </a:rPr>
                      <m:t>&gt;0</m:t>
                    </m:r>
                  </m:oMath>
                </a14:m>
                <a:endParaRPr lang="en-US" sz="1800" i="1">
                  <a:latin typeface="Cambria Math" panose="02040503050406030204" pitchFamily="18" charset="0"/>
                </a:endParaRPr>
              </a:p>
              <a:p>
                <a:pPr marL="0" indent="0">
                  <a:buNone/>
                </a:pPr>
                <a:endParaRPr lang="en-US" sz="1800" i="1">
                  <a:latin typeface="Cambria Math" panose="02040503050406030204" pitchFamily="18" charset="0"/>
                </a:endParaRPr>
              </a:p>
              <a:p>
                <a:pPr marL="0" indent="0">
                  <a:buNone/>
                </a:pPr>
                <a:r>
                  <a:rPr lang="en-US" sz="1800"/>
                  <a:t>*Note: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2</m:t>
                        </m:r>
                      </m:sub>
                    </m:sSub>
                  </m:oMath>
                </a14:m>
                <a:r>
                  <a:rPr lang="en-US" sz="1800"/>
                  <a:t>represent the amount of competition between species.</a:t>
                </a:r>
                <a:endParaRPr lang="en-US" sz="1800" i="1">
                  <a:latin typeface="Cambria Math" panose="020405030504060302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91920" y="1541769"/>
                <a:ext cx="3553990" cy="4652553"/>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9" name="Content Placeholder 2"/>
          <p:cNvSpPr txBox="1">
            <a:spLocks/>
          </p:cNvSpPr>
          <p:nvPr/>
        </p:nvSpPr>
        <p:spPr>
          <a:xfrm>
            <a:off x="460375" y="5172129"/>
            <a:ext cx="3219693" cy="91629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a:latin typeface="+mj-lt"/>
              </a:rPr>
              <a:t>Objective</a:t>
            </a:r>
          </a:p>
          <a:p>
            <a:pPr marL="0" indent="0">
              <a:buFont typeface="Arial"/>
              <a:buNone/>
            </a:pPr>
            <a:r>
              <a:rPr lang="en-US" sz="1800" b="0"/>
              <a:t>Determine whether </a:t>
            </a:r>
            <a:r>
              <a:rPr lang="en-US" sz="1800" i="1"/>
              <a:t>H </a:t>
            </a:r>
            <a:r>
              <a:rPr lang="en-US" sz="1800"/>
              <a:t>or </a:t>
            </a:r>
            <a:r>
              <a:rPr lang="en-US" sz="1800" i="1"/>
              <a:t>S</a:t>
            </a:r>
            <a:r>
              <a:rPr lang="en-US" sz="1800"/>
              <a:t> approach 0 </a:t>
            </a:r>
            <a:endParaRPr lang="en-US" sz="1800">
              <a:latin typeface="+mj-lt"/>
            </a:endParaRPr>
          </a:p>
        </p:txBody>
      </p:sp>
    </p:spTree>
    <p:extLst>
      <p:ext uri="{BB962C8B-B14F-4D97-AF65-F5344CB8AC3E}">
        <p14:creationId xmlns:p14="http://schemas.microsoft.com/office/powerpoint/2010/main" val="18073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1: Now</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7"/>
                <a:ext cx="4075472" cy="322041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a:latin typeface="+mj-lt"/>
                  </a:rPr>
                  <a:t>Variables:</a:t>
                </a:r>
              </a:p>
              <a:p>
                <a:pPr marL="0" indent="0">
                  <a:buFont typeface="Arial"/>
                  <a:buNone/>
                </a:pPr>
                <a:r>
                  <a:rPr lang="en-US" sz="1800" i="1">
                    <a:latin typeface="+mj-lt"/>
                  </a:rPr>
                  <a:t>H – </a:t>
                </a:r>
                <a:r>
                  <a:rPr lang="en-US" sz="1800">
                    <a:latin typeface="+mj-lt"/>
                  </a:rPr>
                  <a:t>hardwood population (tons/acre)</a:t>
                </a:r>
              </a:p>
              <a:p>
                <a:pPr marL="0" indent="0">
                  <a:buNone/>
                </a:pPr>
                <a:r>
                  <a:rPr lang="en-US" sz="1800" i="1">
                    <a:latin typeface="+mj-lt"/>
                  </a:rPr>
                  <a:t>S – </a:t>
                </a:r>
                <a:r>
                  <a:rPr lang="en-US" sz="1800"/>
                  <a:t>softwood population (tons/acre)</a:t>
                </a:r>
                <a:endParaRPr lang="en-US" sz="1800">
                  <a:latin typeface="+mj-lt"/>
                </a:endParaRPr>
              </a:p>
              <a:p>
                <a:pPr marL="0" indent="0">
                  <a:buFont typeface="Arial"/>
                  <a:buNone/>
                </a:pP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𝑔</m:t>
                        </m:r>
                      </m:e>
                      <m:sub>
                        <m:r>
                          <a:rPr lang="en-US" sz="1800" b="0" i="1" dirty="0" smtClean="0">
                            <a:latin typeface="Cambria Math" panose="02040503050406030204" pitchFamily="18" charset="0"/>
                          </a:rPr>
                          <m:t>𝐻</m:t>
                        </m:r>
                      </m:sub>
                    </m:sSub>
                  </m:oMath>
                </a14:m>
                <a:r>
                  <a:rPr lang="en-US" sz="1800" i="1">
                    <a:latin typeface="+mj-lt"/>
                  </a:rPr>
                  <a:t> – </a:t>
                </a:r>
                <a:r>
                  <a:rPr lang="en-US" sz="1800">
                    <a:latin typeface="+mj-lt"/>
                  </a:rPr>
                  <a:t>growth rate for hardwoods (tons/acre/year)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𝑔</m:t>
                        </m:r>
                      </m:e>
                      <m:sub>
                        <m:r>
                          <a:rPr lang="en-US" sz="1800" b="0" i="1" dirty="0" smtClean="0">
                            <a:latin typeface="Cambria Math" panose="02040503050406030204" pitchFamily="18" charset="0"/>
                          </a:rPr>
                          <m:t>𝑆</m:t>
                        </m:r>
                      </m:sub>
                    </m:sSub>
                  </m:oMath>
                </a14:m>
                <a:r>
                  <a:rPr lang="en-US" sz="1800" i="1"/>
                  <a:t> – </a:t>
                </a:r>
                <a:r>
                  <a:rPr lang="en-US" sz="1800"/>
                  <a:t>growth rate for softwoods (tons/acre/year)</a:t>
                </a:r>
                <a:endParaRPr lang="en-US" sz="1800">
                  <a:latin typeface="+mj-lt"/>
                </a:endParaRP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𝑐</m:t>
                        </m:r>
                      </m:e>
                      <m:sub>
                        <m:r>
                          <a:rPr lang="en-US" sz="1800" i="1" dirty="0">
                            <a:latin typeface="Cambria Math" panose="02040503050406030204" pitchFamily="18" charset="0"/>
                          </a:rPr>
                          <m:t>𝐻</m:t>
                        </m:r>
                      </m:sub>
                    </m:sSub>
                  </m:oMath>
                </a14:m>
                <a:r>
                  <a:rPr lang="en-US" sz="1800" i="1"/>
                  <a:t> – </a:t>
                </a:r>
                <a:r>
                  <a:rPr lang="en-US" sz="1800"/>
                  <a:t>loss due to competition for hardwoods (tons/acre/year)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𝑐</m:t>
                        </m:r>
                      </m:e>
                      <m:sub>
                        <m:r>
                          <a:rPr lang="en-US" sz="1800" i="1" dirty="0">
                            <a:latin typeface="Cambria Math" panose="02040503050406030204" pitchFamily="18" charset="0"/>
                          </a:rPr>
                          <m:t>𝑆</m:t>
                        </m:r>
                      </m:sub>
                    </m:sSub>
                  </m:oMath>
                </a14:m>
                <a:r>
                  <a:rPr lang="en-US" sz="1800" i="1"/>
                  <a:t> – </a:t>
                </a:r>
                <a:r>
                  <a:rPr lang="en-US" sz="1800"/>
                  <a:t>loss due to competition for softwoods (tons/acre/year)</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7"/>
                <a:ext cx="4075472" cy="3220419"/>
              </a:xfrm>
              <a:prstGeom prst="rect">
                <a:avLst/>
              </a:prstGeom>
              <a:blipFill>
                <a:blip r:embed="rId4"/>
                <a:stretch>
                  <a:fillRect b="-5052"/>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296697" y="1541769"/>
                <a:ext cx="4739148" cy="516383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𝑆</m:t>
                      </m:r>
                      <m:r>
                        <a:rPr lang="en-US" sz="1800" i="1">
                          <a:latin typeface="Cambria Math" panose="02040503050406030204" pitchFamily="18" charset="0"/>
                        </a:rPr>
                        <m:t>≥0</m:t>
                      </m:r>
                      <m:r>
                        <a:rPr lang="en-US" sz="1800" b="0" i="1" smtClean="0">
                          <a:latin typeface="Cambria Math" panose="02040503050406030204" pitchFamily="18" charset="0"/>
                        </a:rPr>
                        <m:t>,   </m:t>
                      </m:r>
                      <m:r>
                        <a:rPr lang="en-US" sz="1800" b="0" i="1" smtClean="0">
                          <a:latin typeface="Cambria Math" panose="02040503050406030204" pitchFamily="18" charset="0"/>
                        </a:rPr>
                        <m:t>𝐻</m:t>
                      </m:r>
                      <m:r>
                        <a:rPr lang="en-US" sz="1800" b="0" i="1" smtClean="0">
                          <a:latin typeface="Cambria Math" panose="02040503050406030204" pitchFamily="18" charset="0"/>
                        </a:rPr>
                        <m:t>≥0</m:t>
                      </m:r>
                    </m:oMath>
                  </m:oMathPara>
                </a14:m>
                <a:endParaRPr lang="en-US" sz="1800" b="0" i="1">
                  <a:latin typeface="+mj-lt"/>
                </a:endParaRPr>
              </a:p>
              <a:p>
                <a:pPr marL="0" indent="0">
                  <a:buFont typeface="Arial"/>
                  <a:buNone/>
                </a:pPr>
                <a14:m>
                  <m:oMathPara xmlns:m="http://schemas.openxmlformats.org/officeDocument/2006/math">
                    <m:oMathParaPr>
                      <m:jc m:val="left"/>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𝐻</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𝐻</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m:t>
                          </m:r>
                        </m:sub>
                      </m:sSub>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𝐻</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a:rPr lang="en-US" sz="1800" b="0" i="1" smtClean="0">
                          <a:solidFill>
                            <a:srgbClr val="FF0000"/>
                          </a:solidFill>
                          <a:latin typeface="Cambria Math" panose="02040503050406030204" pitchFamily="18" charset="0"/>
                        </a:rPr>
                        <m:t>0.10</m:t>
                      </m:r>
                      <m:r>
                        <a:rPr lang="en-US" sz="1800" b="0" i="1" smtClean="0">
                          <a:latin typeface="Cambria Math" panose="02040503050406030204" pitchFamily="18" charset="0"/>
                        </a:rPr>
                        <m:t>𝐻</m:t>
                      </m:r>
                      <m:r>
                        <a:rPr lang="en-US" sz="1800" b="0" i="1" smtClean="0">
                          <a:latin typeface="Cambria Math" panose="02040503050406030204" pitchFamily="18" charset="0"/>
                        </a:rPr>
                        <m:t>(1−</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𝐻</m:t>
                          </m:r>
                        </m:num>
                        <m:den>
                          <m:r>
                            <a:rPr lang="en-US" sz="1800" b="0" i="1" smtClean="0">
                              <a:solidFill>
                                <a:srgbClr val="FF0000"/>
                              </a:solidFill>
                              <a:latin typeface="Cambria Math" panose="02040503050406030204" pitchFamily="18" charset="0"/>
                            </a:rPr>
                            <m:t>10,000</m:t>
                          </m:r>
                        </m:den>
                      </m:f>
                      <m:r>
                        <a:rPr lang="en-US" sz="1800" b="0" i="1" smtClean="0">
                          <a:latin typeface="Cambria Math" panose="02040503050406030204" pitchFamily="18" charset="0"/>
                        </a:rPr>
                        <m:t>)</m:t>
                      </m:r>
                    </m:oMath>
                  </m:oMathPara>
                </a14:m>
                <a:endParaRPr lang="en-US" sz="1800" b="0"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𝑔</m:t>
                          </m:r>
                        </m:e>
                        <m:sub>
                          <m:r>
                            <a:rPr lang="en-US" sz="1800" b="0" i="1" smtClean="0">
                              <a:latin typeface="Cambria Math" panose="02040503050406030204" pitchFamily="18" charset="0"/>
                            </a:rPr>
                            <m:t>𝑆</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𝑆</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2</m:t>
                          </m:r>
                        </m:sub>
                      </m:sSub>
                      <m:sSup>
                        <m:sSupPr>
                          <m:ctrlPr>
                            <a:rPr lang="en-US" sz="1800" i="1">
                              <a:latin typeface="Cambria Math" panose="02040503050406030204" pitchFamily="18" charset="0"/>
                            </a:rPr>
                          </m:ctrlPr>
                        </m:sSupPr>
                        <m:e>
                          <m:r>
                            <a:rPr lang="en-US" sz="1800" b="0" i="1" smtClean="0">
                              <a:latin typeface="Cambria Math" panose="02040503050406030204" pitchFamily="18" charset="0"/>
                            </a:rPr>
                            <m:t>𝑆</m:t>
                          </m:r>
                        </m:e>
                        <m:sup>
                          <m:r>
                            <a:rPr lang="en-US" sz="1800" i="1">
                              <a:latin typeface="Cambria Math" panose="02040503050406030204" pitchFamily="18" charset="0"/>
                            </a:rPr>
                            <m:t>2</m:t>
                          </m:r>
                        </m:sup>
                      </m:sSup>
                      <m:r>
                        <a:rPr lang="en-US" sz="1800" b="0" i="1" smtClean="0">
                          <a:latin typeface="Cambria Math" panose="02040503050406030204" pitchFamily="18" charset="0"/>
                        </a:rPr>
                        <m:t>=</m:t>
                      </m:r>
                      <m:r>
                        <a:rPr lang="en-US" sz="1800" b="0" i="1" smtClean="0">
                          <a:solidFill>
                            <a:srgbClr val="FF0000"/>
                          </a:solidFill>
                          <a:latin typeface="Cambria Math" panose="02040503050406030204" pitchFamily="18" charset="0"/>
                        </a:rPr>
                        <m:t>0.25</m:t>
                      </m:r>
                      <m:r>
                        <a:rPr lang="en-US" sz="1800" b="0" i="1" smtClean="0">
                          <a:latin typeface="Cambria Math" panose="02040503050406030204" pitchFamily="18" charset="0"/>
                        </a:rPr>
                        <m:t>𝑆</m:t>
                      </m:r>
                      <m:r>
                        <a:rPr lang="en-US" sz="1800" b="0" i="1" smtClean="0">
                          <a:latin typeface="Cambria Math" panose="02040503050406030204" pitchFamily="18" charset="0"/>
                        </a:rPr>
                        <m:t>(1−</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𝑆</m:t>
                          </m:r>
                        </m:num>
                        <m:den>
                          <m:r>
                            <a:rPr lang="en-US" sz="1800" b="0" i="1" smtClean="0">
                              <a:solidFill>
                                <a:srgbClr val="FF0000"/>
                              </a:solidFill>
                              <a:latin typeface="Cambria Math" panose="02040503050406030204" pitchFamily="18" charset="0"/>
                            </a:rPr>
                            <m:t>6,000</m:t>
                          </m:r>
                        </m:den>
                      </m:f>
                      <m:r>
                        <a:rPr lang="en-US" sz="1800" b="0" i="1" smtClean="0">
                          <a:latin typeface="Cambria Math" panose="02040503050406030204" pitchFamily="18" charset="0"/>
                        </a:rPr>
                        <m:t>)</m:t>
                      </m:r>
                    </m:oMath>
                  </m:oMathPara>
                </a14:m>
                <a:endParaRPr lang="en-US" sz="1800"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𝑐</m:t>
                          </m:r>
                        </m:e>
                        <m:sub>
                          <m:r>
                            <a:rPr lang="en-US" sz="1800" i="1">
                              <a:latin typeface="Cambria Math" panose="02040503050406030204" pitchFamily="18" charset="0"/>
                            </a:rPr>
                            <m:t>𝐻</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𝑏</m:t>
                          </m:r>
                        </m:e>
                        <m:sub>
                          <m:r>
                            <a:rPr lang="en-US" sz="1800" i="1">
                              <a:latin typeface="Cambria Math" panose="02040503050406030204" pitchFamily="18" charset="0"/>
                            </a:rPr>
                            <m:t>1</m:t>
                          </m:r>
                        </m:sub>
                      </m:sSub>
                      <m:r>
                        <a:rPr lang="en-US" sz="1800" b="0" i="1" smtClean="0">
                          <a:latin typeface="Cambria Math" panose="02040503050406030204" pitchFamily="18" charset="0"/>
                        </a:rPr>
                        <m:t>𝑆</m:t>
                      </m:r>
                      <m:r>
                        <a:rPr lang="en-US" sz="1800" i="1">
                          <a:latin typeface="Cambria Math" panose="02040503050406030204" pitchFamily="18" charset="0"/>
                        </a:rPr>
                        <m:t>𝐻</m:t>
                      </m:r>
                      <m:sSub>
                        <m:sSubPr>
                          <m:ctrlPr>
                            <a:rPr lang="en-US" sz="1800" i="1">
                              <a:latin typeface="Cambria Math" panose="02040503050406030204" pitchFamily="18" charset="0"/>
                            </a:rPr>
                          </m:ctrlPr>
                        </m:sSubPr>
                        <m:e>
                          <m:r>
                            <a:rPr lang="en-US" sz="1800" b="0" i="1" smtClean="0">
                              <a:latin typeface="Cambria Math" panose="02040503050406030204" pitchFamily="18" charset="0"/>
                            </a:rPr>
                            <m:t>           </m:t>
                          </m:r>
                          <m:r>
                            <a:rPr lang="en-US" sz="1800" b="0" i="1" smtClean="0">
                              <a:latin typeface="Cambria Math" panose="02040503050406030204" pitchFamily="18" charset="0"/>
                            </a:rPr>
                            <m:t>𝑐</m:t>
                          </m:r>
                        </m:e>
                        <m:sub>
                          <m:r>
                            <a:rPr lang="en-US" sz="1800" i="1">
                              <a:latin typeface="Cambria Math" panose="02040503050406030204" pitchFamily="18" charset="0"/>
                            </a:rPr>
                            <m:t>𝑆</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b="0" i="1" smtClean="0">
                              <a:latin typeface="Cambria Math" panose="02040503050406030204" pitchFamily="18" charset="0"/>
                            </a:rPr>
                            <m:t>2</m:t>
                          </m:r>
                        </m:sub>
                      </m:sSub>
                      <m:r>
                        <a:rPr lang="en-US" sz="1800" i="1">
                          <a:latin typeface="Cambria Math" panose="02040503050406030204" pitchFamily="18" charset="0"/>
                        </a:rPr>
                        <m:t>𝑆𝐻</m:t>
                      </m:r>
                    </m:oMath>
                  </m:oMathPara>
                </a14:m>
                <a:endParaRPr lang="en-US" sz="1800" i="1">
                  <a:latin typeface="Cambria Math" panose="02040503050406030204" pitchFamily="18" charset="0"/>
                </a:endParaRPr>
              </a:p>
              <a:p>
                <a:pPr marL="0" indent="0">
                  <a:buNone/>
                </a:pPr>
                <a:br>
                  <a:rPr lang="en-US" sz="1800" b="1" u="sng"/>
                </a:br>
                <a:r>
                  <a:rPr lang="en-US" sz="1800" b="1" u="sng">
                    <a:solidFill>
                      <a:srgbClr val="FF0000"/>
                    </a:solidFill>
                  </a:rPr>
                  <a:t>Constants</a:t>
                </a:r>
              </a:p>
              <a:p>
                <a:pPr marL="0" indent="0">
                  <a:buNone/>
                </a:pPr>
                <a:r>
                  <a:rPr lang="en-US" sz="1800">
                    <a:solidFill>
                      <a:srgbClr val="FF0000"/>
                    </a:solidFill>
                  </a:rPr>
                  <a:t> </a:t>
                </a:r>
                <a14:m>
                  <m:oMath xmlns:m="http://schemas.openxmlformats.org/officeDocument/2006/math">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panose="02040503050406030204" pitchFamily="18" charset="0"/>
                          </a:rPr>
                          <m:t>𝑟</m:t>
                        </m:r>
                      </m:e>
                      <m:sub>
                        <m:r>
                          <a:rPr lang="en-US" sz="1800" i="1">
                            <a:solidFill>
                              <a:srgbClr val="FF0000"/>
                            </a:solidFill>
                            <a:latin typeface="Cambria Math" panose="02040503050406030204" pitchFamily="18" charset="0"/>
                          </a:rPr>
                          <m:t>1</m:t>
                        </m:r>
                      </m:sub>
                    </m:sSub>
                    <m:r>
                      <a:rPr lang="en-US" sz="1800" b="0" i="1" smtClean="0">
                        <a:solidFill>
                          <a:srgbClr val="FF0000"/>
                        </a:solidFill>
                        <a:latin typeface="Cambria Math" panose="02040503050406030204" pitchFamily="18" charset="0"/>
                      </a:rPr>
                      <m:t>=0.10</m:t>
                    </m:r>
                    <m:r>
                      <a:rPr lang="en-US" sz="1800" i="1">
                        <a:solidFill>
                          <a:srgbClr val="FF0000"/>
                        </a:solidFill>
                        <a:latin typeface="Cambria Math" panose="02040503050406030204" pitchFamily="18" charset="0"/>
                      </a:rPr>
                      <m:t>,</m:t>
                    </m:r>
                    <m:r>
                      <a:rPr lang="en-US" sz="1800" b="0" i="1" smtClean="0">
                        <a:solidFill>
                          <a:srgbClr val="FF0000"/>
                        </a:solidFill>
                        <a:latin typeface="Cambria Math" panose="02040503050406030204" pitchFamily="18" charset="0"/>
                      </a:rPr>
                      <m:t>  </m:t>
                    </m:r>
                    <m:sSub>
                      <m:sSubPr>
                        <m:ctrlPr>
                          <a:rPr lang="en-US" sz="1800" i="1">
                            <a:solidFill>
                              <a:srgbClr val="FF0000"/>
                            </a:solidFill>
                            <a:latin typeface="Cambria Math" panose="02040503050406030204" pitchFamily="18" charset="0"/>
                          </a:rPr>
                        </m:ctrlPr>
                      </m:sSubPr>
                      <m:e>
                        <m:r>
                          <a:rPr lang="en-US" sz="1800" b="0" i="1" smtClean="0">
                            <a:solidFill>
                              <a:srgbClr val="FF0000"/>
                            </a:solidFill>
                            <a:latin typeface="Cambria Math" panose="02040503050406030204" pitchFamily="18" charset="0"/>
                          </a:rPr>
                          <m:t> </m:t>
                        </m:r>
                        <m:r>
                          <a:rPr lang="en-US" sz="1800" i="1">
                            <a:solidFill>
                              <a:srgbClr val="FF0000"/>
                            </a:solidFill>
                            <a:latin typeface="Cambria Math" panose="02040503050406030204" pitchFamily="18" charset="0"/>
                          </a:rPr>
                          <m:t>𝑟</m:t>
                        </m:r>
                      </m:e>
                      <m:sub>
                        <m:r>
                          <a:rPr lang="en-US" sz="1800" i="1">
                            <a:solidFill>
                              <a:srgbClr val="FF0000"/>
                            </a:solidFill>
                            <a:latin typeface="Cambria Math" panose="02040503050406030204" pitchFamily="18" charset="0"/>
                          </a:rPr>
                          <m:t>2</m:t>
                        </m:r>
                      </m:sub>
                    </m:sSub>
                    <m:r>
                      <a:rPr lang="en-US" sz="1800" b="0" i="1" smtClean="0">
                        <a:solidFill>
                          <a:srgbClr val="FF0000"/>
                        </a:solidFill>
                        <a:latin typeface="Cambria Math" panose="02040503050406030204" pitchFamily="18" charset="0"/>
                      </a:rPr>
                      <m:t>=0.25   </m:t>
                    </m:r>
                    <m:r>
                      <a:rPr lang="en-US" sz="1800" i="1">
                        <a:solidFill>
                          <a:srgbClr val="FF0000"/>
                        </a:solidFill>
                        <a:latin typeface="Cambria Math" panose="02040503050406030204" pitchFamily="18" charset="0"/>
                      </a:rPr>
                      <m:t> </m:t>
                    </m:r>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panose="02040503050406030204" pitchFamily="18" charset="0"/>
                          </a:rPr>
                          <m:t>𝑎</m:t>
                        </m:r>
                      </m:e>
                      <m:sub>
                        <m:r>
                          <a:rPr lang="en-US" sz="1800" i="1">
                            <a:solidFill>
                              <a:srgbClr val="FF0000"/>
                            </a:solidFill>
                            <a:latin typeface="Cambria Math" panose="02040503050406030204" pitchFamily="18" charset="0"/>
                          </a:rPr>
                          <m:t>1</m:t>
                        </m:r>
                      </m:sub>
                    </m:sSub>
                    <m:r>
                      <a:rPr lang="en-US" sz="1800" b="0" i="1" smtClean="0">
                        <a:solidFill>
                          <a:srgbClr val="FF0000"/>
                        </a:solidFill>
                        <a:latin typeface="Cambria Math" panose="02040503050406030204" pitchFamily="18" charset="0"/>
                      </a:rPr>
                      <m:t>=</m:t>
                    </m:r>
                    <m:f>
                      <m:fPr>
                        <m:ctrlPr>
                          <a:rPr lang="en-US" sz="1800" b="0" i="1" smtClean="0">
                            <a:solidFill>
                              <a:srgbClr val="FF0000"/>
                            </a:solidFill>
                            <a:latin typeface="Cambria Math" panose="02040503050406030204" pitchFamily="18" charset="0"/>
                          </a:rPr>
                        </m:ctrlPr>
                      </m:fPr>
                      <m:num>
                        <m:r>
                          <a:rPr lang="en-US" sz="1800" b="0" i="1" smtClean="0">
                            <a:solidFill>
                              <a:srgbClr val="FF0000"/>
                            </a:solidFill>
                            <a:latin typeface="Cambria Math" panose="02040503050406030204" pitchFamily="18" charset="0"/>
                          </a:rPr>
                          <m:t>0.10</m:t>
                        </m:r>
                      </m:num>
                      <m:den>
                        <m:r>
                          <a:rPr lang="en-US" sz="1800" b="0" i="1" smtClean="0">
                            <a:solidFill>
                              <a:srgbClr val="FF0000"/>
                            </a:solidFill>
                            <a:latin typeface="Cambria Math" panose="02040503050406030204" pitchFamily="18" charset="0"/>
                          </a:rPr>
                          <m:t>10,000</m:t>
                        </m:r>
                      </m:den>
                    </m:f>
                    <m:r>
                      <a:rPr lang="en-US" sz="1800" i="1">
                        <a:solidFill>
                          <a:srgbClr val="FF0000"/>
                        </a:solidFill>
                        <a:latin typeface="Cambria Math" panose="02040503050406030204" pitchFamily="18" charset="0"/>
                      </a:rPr>
                      <m:t>,</m:t>
                    </m:r>
                    <m:r>
                      <a:rPr lang="en-US" sz="1800" b="0" i="1" smtClean="0">
                        <a:solidFill>
                          <a:srgbClr val="FF0000"/>
                        </a:solidFill>
                        <a:latin typeface="Cambria Math" panose="02040503050406030204" pitchFamily="18" charset="0"/>
                      </a:rPr>
                      <m:t>  </m:t>
                    </m:r>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panose="02040503050406030204" pitchFamily="18" charset="0"/>
                          </a:rPr>
                          <m:t>𝑎</m:t>
                        </m:r>
                      </m:e>
                      <m:sub>
                        <m:r>
                          <a:rPr lang="en-US" sz="1800" i="1">
                            <a:solidFill>
                              <a:srgbClr val="FF0000"/>
                            </a:solidFill>
                            <a:latin typeface="Cambria Math" panose="02040503050406030204" pitchFamily="18" charset="0"/>
                          </a:rPr>
                          <m:t>2</m:t>
                        </m:r>
                      </m:sub>
                    </m:sSub>
                    <m:r>
                      <a:rPr lang="en-US" sz="1800" b="0" i="1" smtClean="0">
                        <a:solidFill>
                          <a:srgbClr val="FF0000"/>
                        </a:solidFill>
                        <a:latin typeface="Cambria Math" panose="02040503050406030204" pitchFamily="18" charset="0"/>
                      </a:rPr>
                      <m:t>=</m:t>
                    </m:r>
                    <m:f>
                      <m:fPr>
                        <m:ctrlPr>
                          <a:rPr lang="en-US" sz="1800" b="0" i="1" smtClean="0">
                            <a:solidFill>
                              <a:srgbClr val="FF0000"/>
                            </a:solidFill>
                            <a:latin typeface="Cambria Math" panose="02040503050406030204" pitchFamily="18" charset="0"/>
                          </a:rPr>
                        </m:ctrlPr>
                      </m:fPr>
                      <m:num>
                        <m:r>
                          <a:rPr lang="en-US" sz="1800" b="0" i="1" smtClean="0">
                            <a:solidFill>
                              <a:srgbClr val="FF0000"/>
                            </a:solidFill>
                            <a:latin typeface="Cambria Math" panose="02040503050406030204" pitchFamily="18" charset="0"/>
                          </a:rPr>
                          <m:t>0.25</m:t>
                        </m:r>
                      </m:num>
                      <m:den>
                        <m:r>
                          <a:rPr lang="en-US" sz="1800" b="0" i="1" smtClean="0">
                            <a:solidFill>
                              <a:srgbClr val="FF0000"/>
                            </a:solidFill>
                            <a:latin typeface="Cambria Math" panose="02040503050406030204" pitchFamily="18" charset="0"/>
                          </a:rPr>
                          <m:t>6,000</m:t>
                        </m:r>
                      </m:den>
                    </m:f>
                  </m:oMath>
                </a14:m>
                <a:endParaRPr lang="en-US" sz="1800" b="1" u="sng"/>
              </a:p>
              <a:p>
                <a:pPr marL="0" indent="0">
                  <a:buNone/>
                </a:pPr>
                <a:r>
                  <a:rPr lang="en-US" sz="1800" b="1" u="sng"/>
                  <a:t>Parameters:</a:t>
                </a:r>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2</m:t>
                          </m:r>
                        </m:sub>
                      </m:sSub>
                      <m:r>
                        <a:rPr lang="en-US" sz="1800" i="1">
                          <a:latin typeface="Cambria Math" panose="02040503050406030204" pitchFamily="18" charset="0"/>
                        </a:rPr>
                        <m:t>&gt;0</m:t>
                      </m:r>
                    </m:oMath>
                  </m:oMathPara>
                </a14:m>
                <a:endParaRPr lang="en-US" sz="1800" i="1">
                  <a:latin typeface="Cambria Math" panose="02040503050406030204" pitchFamily="18" charset="0"/>
                </a:endParaRPr>
              </a:p>
              <a:p>
                <a:pPr marL="0" indent="0">
                  <a:buNone/>
                </a:pPr>
                <a:r>
                  <a:rPr lang="en-US" sz="1800"/>
                  <a:t>*Note: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2</m:t>
                        </m:r>
                      </m:sub>
                    </m:sSub>
                  </m:oMath>
                </a14:m>
                <a:r>
                  <a:rPr lang="en-US" sz="1800"/>
                  <a:t>represent the amount of competition between species. As in 4.1 we will assume that </a:t>
                </a:r>
                <a14:m>
                  <m:oMath xmlns:m="http://schemas.openxmlformats.org/officeDocument/2006/math">
                    <m:sSub>
                      <m:sSubPr>
                        <m:ctrlPr>
                          <a:rPr lang="en-US" sz="1800" i="1">
                            <a:solidFill>
                              <a:srgbClr val="FF0000"/>
                            </a:solidFill>
                            <a:latin typeface="Cambria Math" panose="02040503050406030204" pitchFamily="18" charset="0"/>
                          </a:rPr>
                        </m:ctrlPr>
                      </m:sSubPr>
                      <m:e>
                        <m:sSub>
                          <m:sSubPr>
                            <m:ctrlPr>
                              <a:rPr lang="en-US" sz="1800" b="0" i="1" smtClean="0">
                                <a:solidFill>
                                  <a:srgbClr val="FF0000"/>
                                </a:solidFill>
                                <a:latin typeface="Cambria Math" panose="02040503050406030204" pitchFamily="18" charset="0"/>
                              </a:rPr>
                            </m:ctrlPr>
                          </m:sSubPr>
                          <m:e>
                            <m:r>
                              <a:rPr lang="en-US" sz="1800" b="0" i="1" smtClean="0">
                                <a:solidFill>
                                  <a:srgbClr val="FF0000"/>
                                </a:solidFill>
                                <a:latin typeface="Cambria Math" panose="02040503050406030204" pitchFamily="18" charset="0"/>
                              </a:rPr>
                              <m:t>𝑏</m:t>
                            </m:r>
                          </m:e>
                          <m:sub>
                            <m:r>
                              <a:rPr lang="en-US" sz="1800" b="0" i="1" smtClean="0">
                                <a:solidFill>
                                  <a:srgbClr val="FF0000"/>
                                </a:solidFill>
                                <a:latin typeface="Cambria Math" panose="02040503050406030204" pitchFamily="18" charset="0"/>
                              </a:rPr>
                              <m:t>1</m:t>
                            </m:r>
                          </m:sub>
                        </m:sSub>
                        <m:r>
                          <a:rPr lang="en-US" sz="1800" b="0" i="1" smtClean="0">
                            <a:solidFill>
                              <a:srgbClr val="FF0000"/>
                            </a:solidFill>
                            <a:latin typeface="Cambria Math" panose="02040503050406030204" pitchFamily="18" charset="0"/>
                          </a:rPr>
                          <m:t>&lt;</m:t>
                        </m:r>
                        <m:r>
                          <a:rPr lang="en-US" sz="1800" i="1">
                            <a:solidFill>
                              <a:srgbClr val="FF0000"/>
                            </a:solidFill>
                            <a:latin typeface="Cambria Math" panose="02040503050406030204" pitchFamily="18" charset="0"/>
                          </a:rPr>
                          <m:t>𝑎</m:t>
                        </m:r>
                      </m:e>
                      <m:sub>
                        <m:r>
                          <a:rPr lang="en-US" sz="1800" i="1">
                            <a:solidFill>
                              <a:srgbClr val="FF0000"/>
                            </a:solidFill>
                            <a:latin typeface="Cambria Math" panose="02040503050406030204" pitchFamily="18" charset="0"/>
                          </a:rPr>
                          <m:t>1</m:t>
                        </m:r>
                      </m:sub>
                    </m:sSub>
                  </m:oMath>
                </a14:m>
                <a:r>
                  <a:rPr lang="en-US" sz="1800"/>
                  <a:t> and </a:t>
                </a:r>
                <a14:m>
                  <m:oMath xmlns:m="http://schemas.openxmlformats.org/officeDocument/2006/math">
                    <m:sSub>
                      <m:sSubPr>
                        <m:ctrlPr>
                          <a:rPr lang="en-US" sz="1800" i="1">
                            <a:solidFill>
                              <a:srgbClr val="FF0000"/>
                            </a:solidFill>
                            <a:latin typeface="Cambria Math" panose="02040503050406030204" pitchFamily="18" charset="0"/>
                          </a:rPr>
                        </m:ctrlPr>
                      </m:sSubPr>
                      <m:e>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panose="02040503050406030204" pitchFamily="18" charset="0"/>
                              </a:rPr>
                              <m:t>𝑏</m:t>
                            </m:r>
                          </m:e>
                          <m:sub>
                            <m:r>
                              <a:rPr lang="en-US" sz="1800" b="0" i="1" smtClean="0">
                                <a:solidFill>
                                  <a:srgbClr val="FF0000"/>
                                </a:solidFill>
                                <a:latin typeface="Cambria Math" panose="02040503050406030204" pitchFamily="18" charset="0"/>
                              </a:rPr>
                              <m:t>2</m:t>
                            </m:r>
                          </m:sub>
                        </m:sSub>
                        <m:r>
                          <a:rPr lang="en-US" sz="1800" i="1">
                            <a:solidFill>
                              <a:srgbClr val="FF0000"/>
                            </a:solidFill>
                            <a:latin typeface="Cambria Math" panose="02040503050406030204" pitchFamily="18" charset="0"/>
                          </a:rPr>
                          <m:t>&lt;</m:t>
                        </m:r>
                        <m:r>
                          <a:rPr lang="en-US" sz="1800" i="1">
                            <a:solidFill>
                              <a:srgbClr val="FF0000"/>
                            </a:solidFill>
                            <a:latin typeface="Cambria Math" panose="02040503050406030204" pitchFamily="18" charset="0"/>
                          </a:rPr>
                          <m:t>𝑎</m:t>
                        </m:r>
                      </m:e>
                      <m:sub>
                        <m:r>
                          <a:rPr lang="en-US" sz="1800" b="0" i="1" smtClean="0">
                            <a:solidFill>
                              <a:srgbClr val="FF0000"/>
                            </a:solidFill>
                            <a:latin typeface="Cambria Math" panose="02040503050406030204" pitchFamily="18" charset="0"/>
                          </a:rPr>
                          <m:t>2</m:t>
                        </m:r>
                      </m:sub>
                    </m:sSub>
                  </m:oMath>
                </a14:m>
                <a:r>
                  <a:rPr lang="en-US" sz="1800" i="1">
                    <a:latin typeface="Cambria Math" panose="02040503050406030204" pitchFamily="18" charset="0"/>
                  </a:rPr>
                  <a:t>. </a:t>
                </a:r>
                <a:r>
                  <a:rPr lang="en-US" sz="1800"/>
                  <a:t>We assume that </a:t>
                </a:r>
                <a14:m>
                  <m:oMath xmlns:m="http://schemas.openxmlformats.org/officeDocument/2006/math">
                    <m:sSub>
                      <m:sSubPr>
                        <m:ctrlPr>
                          <a:rPr lang="en-US" sz="1800" i="1">
                            <a:solidFill>
                              <a:srgbClr val="FF0000"/>
                            </a:solidFill>
                            <a:latin typeface="Cambria Math" panose="02040503050406030204" pitchFamily="18" charset="0"/>
                          </a:rPr>
                        </m:ctrlPr>
                      </m:sSubPr>
                      <m:e>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panose="02040503050406030204" pitchFamily="18" charset="0"/>
                              </a:rPr>
                              <m:t>𝑏</m:t>
                            </m:r>
                          </m:e>
                          <m:sub>
                            <m:r>
                              <a:rPr lang="en-US" sz="1800" i="1">
                                <a:solidFill>
                                  <a:srgbClr val="FF0000"/>
                                </a:solidFill>
                                <a:latin typeface="Cambria Math" panose="02040503050406030204" pitchFamily="18" charset="0"/>
                              </a:rPr>
                              <m:t>1</m:t>
                            </m:r>
                          </m:sub>
                        </m:sSub>
                        <m:r>
                          <a:rPr lang="en-US" sz="1800" b="0" i="1" smtClean="0">
                            <a:solidFill>
                              <a:srgbClr val="FF0000"/>
                            </a:solidFill>
                            <a:latin typeface="Cambria Math" panose="02040503050406030204" pitchFamily="18" charset="0"/>
                          </a:rPr>
                          <m:t>=</m:t>
                        </m:r>
                        <m:f>
                          <m:fPr>
                            <m:ctrlPr>
                              <a:rPr lang="en-US" sz="1800" b="0" i="1" smtClean="0">
                                <a:solidFill>
                                  <a:srgbClr val="FF0000"/>
                                </a:solidFill>
                                <a:latin typeface="Cambria Math" panose="02040503050406030204" pitchFamily="18" charset="0"/>
                              </a:rPr>
                            </m:ctrlPr>
                          </m:fPr>
                          <m:num>
                            <m:r>
                              <a:rPr lang="en-US" sz="1800" b="0" i="1" smtClean="0">
                                <a:solidFill>
                                  <a:srgbClr val="FF0000"/>
                                </a:solidFill>
                                <a:latin typeface="Cambria Math" panose="02040503050406030204" pitchFamily="18" charset="0"/>
                              </a:rPr>
                              <m:t>1</m:t>
                            </m:r>
                          </m:num>
                          <m:den>
                            <m:r>
                              <a:rPr lang="en-US" sz="1800" b="0" i="1" smtClean="0">
                                <a:solidFill>
                                  <a:srgbClr val="FF0000"/>
                                </a:solidFill>
                                <a:latin typeface="Cambria Math" panose="02040503050406030204" pitchFamily="18" charset="0"/>
                              </a:rPr>
                              <m:t>2</m:t>
                            </m:r>
                          </m:den>
                        </m:f>
                        <m:r>
                          <a:rPr lang="en-US" sz="1800" i="1">
                            <a:solidFill>
                              <a:srgbClr val="FF0000"/>
                            </a:solidFill>
                            <a:latin typeface="Cambria Math" panose="02040503050406030204" pitchFamily="18" charset="0"/>
                          </a:rPr>
                          <m:t>𝑎</m:t>
                        </m:r>
                      </m:e>
                      <m:sub>
                        <m:r>
                          <a:rPr lang="en-US" sz="1800" i="1">
                            <a:solidFill>
                              <a:srgbClr val="FF0000"/>
                            </a:solidFill>
                            <a:latin typeface="Cambria Math" panose="02040503050406030204" pitchFamily="18" charset="0"/>
                          </a:rPr>
                          <m:t>1</m:t>
                        </m:r>
                      </m:sub>
                    </m:sSub>
                  </m:oMath>
                </a14:m>
                <a:r>
                  <a:rPr lang="en-US" sz="1800"/>
                  <a:t> and </a:t>
                </a:r>
                <a14:m>
                  <m:oMath xmlns:m="http://schemas.openxmlformats.org/officeDocument/2006/math">
                    <m:sSub>
                      <m:sSubPr>
                        <m:ctrlPr>
                          <a:rPr lang="en-US" sz="1800" i="1">
                            <a:solidFill>
                              <a:srgbClr val="FF0000"/>
                            </a:solidFill>
                            <a:latin typeface="Cambria Math" panose="02040503050406030204" pitchFamily="18" charset="0"/>
                          </a:rPr>
                        </m:ctrlPr>
                      </m:sSubPr>
                      <m:e>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panose="02040503050406030204" pitchFamily="18" charset="0"/>
                              </a:rPr>
                              <m:t>𝑏</m:t>
                            </m:r>
                          </m:e>
                          <m:sub>
                            <m:r>
                              <a:rPr lang="en-US" sz="1800" i="1">
                                <a:solidFill>
                                  <a:srgbClr val="FF0000"/>
                                </a:solidFill>
                                <a:latin typeface="Cambria Math" panose="02040503050406030204" pitchFamily="18" charset="0"/>
                              </a:rPr>
                              <m:t>2</m:t>
                            </m:r>
                          </m:sub>
                        </m:sSub>
                        <m:r>
                          <a:rPr lang="en-US" sz="1800" b="0" i="1" smtClean="0">
                            <a:solidFill>
                              <a:srgbClr val="FF0000"/>
                            </a:solidFill>
                            <a:latin typeface="Cambria Math" panose="02040503050406030204" pitchFamily="18" charset="0"/>
                          </a:rPr>
                          <m:t>=</m:t>
                        </m:r>
                        <m:f>
                          <m:fPr>
                            <m:ctrlPr>
                              <a:rPr lang="en-US" sz="1800" b="0" i="1" smtClean="0">
                                <a:solidFill>
                                  <a:srgbClr val="FF0000"/>
                                </a:solidFill>
                                <a:latin typeface="Cambria Math" panose="02040503050406030204" pitchFamily="18" charset="0"/>
                              </a:rPr>
                            </m:ctrlPr>
                          </m:fPr>
                          <m:num>
                            <m:r>
                              <a:rPr lang="en-US" sz="1800" b="0" i="1" smtClean="0">
                                <a:solidFill>
                                  <a:srgbClr val="FF0000"/>
                                </a:solidFill>
                                <a:latin typeface="Cambria Math" panose="02040503050406030204" pitchFamily="18" charset="0"/>
                              </a:rPr>
                              <m:t>1</m:t>
                            </m:r>
                          </m:num>
                          <m:den>
                            <m:r>
                              <a:rPr lang="en-US" sz="1800" b="0" i="1" smtClean="0">
                                <a:solidFill>
                                  <a:srgbClr val="FF0000"/>
                                </a:solidFill>
                                <a:latin typeface="Cambria Math" panose="02040503050406030204" pitchFamily="18" charset="0"/>
                              </a:rPr>
                              <m:t>2</m:t>
                            </m:r>
                          </m:den>
                        </m:f>
                        <m:r>
                          <a:rPr lang="en-US" sz="1800" i="1">
                            <a:solidFill>
                              <a:srgbClr val="FF0000"/>
                            </a:solidFill>
                            <a:latin typeface="Cambria Math" panose="02040503050406030204" pitchFamily="18" charset="0"/>
                          </a:rPr>
                          <m:t>𝑎</m:t>
                        </m:r>
                      </m:e>
                      <m:sub>
                        <m:r>
                          <a:rPr lang="en-US" sz="1800" i="1">
                            <a:solidFill>
                              <a:srgbClr val="FF0000"/>
                            </a:solidFill>
                            <a:latin typeface="Cambria Math" panose="02040503050406030204" pitchFamily="18" charset="0"/>
                          </a:rPr>
                          <m:t>2</m:t>
                        </m:r>
                      </m:sub>
                    </m:sSub>
                  </m:oMath>
                </a14:m>
                <a:r>
                  <a:rPr lang="en-US" sz="1800" i="1">
                    <a:latin typeface="Cambria Math" panose="02040503050406030204" pitchFamily="18" charset="0"/>
                  </a:rPr>
                  <a:t>.</a:t>
                </a: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296697" y="1541769"/>
                <a:ext cx="4739148" cy="5163831"/>
              </a:xfrm>
              <a:prstGeom prst="rect">
                <a:avLst/>
              </a:prstGeom>
              <a:blipFill>
                <a:blip r:embed="rId5"/>
                <a:stretch>
                  <a:fillRect l="-896" t="-470"/>
                </a:stretch>
              </a:blipFill>
            </p:spPr>
            <p:txBody>
              <a:bodyPr/>
              <a:lstStyle/>
              <a:p>
                <a:r>
                  <a:rPr lang="en-US">
                    <a:noFill/>
                  </a:rPr>
                  <a:t> </a:t>
                </a:r>
              </a:p>
            </p:txBody>
          </p:sp>
        </mc:Fallback>
      </mc:AlternateContent>
      <p:sp>
        <p:nvSpPr>
          <p:cNvPr id="9" name="Content Placeholder 2"/>
          <p:cNvSpPr txBox="1">
            <a:spLocks/>
          </p:cNvSpPr>
          <p:nvPr/>
        </p:nvSpPr>
        <p:spPr>
          <a:xfrm>
            <a:off x="460375" y="5172129"/>
            <a:ext cx="3219693" cy="91629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a:latin typeface="+mj-lt"/>
              </a:rPr>
              <a:t>Objective</a:t>
            </a:r>
          </a:p>
          <a:p>
            <a:pPr marL="0" indent="0">
              <a:buFont typeface="Arial"/>
              <a:buNone/>
            </a:pPr>
            <a:r>
              <a:rPr lang="en-US" sz="1800" b="0"/>
              <a:t>Determine whether </a:t>
            </a:r>
            <a:r>
              <a:rPr lang="en-US" sz="1800" i="1"/>
              <a:t>H </a:t>
            </a:r>
            <a:r>
              <a:rPr lang="en-US" sz="1800"/>
              <a:t>or </a:t>
            </a:r>
            <a:r>
              <a:rPr lang="en-US" sz="1800" i="1"/>
              <a:t>S</a:t>
            </a:r>
            <a:r>
              <a:rPr lang="en-US" sz="1800"/>
              <a:t> approach 0 </a:t>
            </a:r>
            <a:endParaRPr lang="en-US" sz="1800">
              <a:latin typeface="+mj-lt"/>
            </a:endParaRPr>
          </a:p>
        </p:txBody>
      </p:sp>
    </p:spTree>
    <p:extLst>
      <p:ext uri="{BB962C8B-B14F-4D97-AF65-F5344CB8AC3E}">
        <p14:creationId xmlns:p14="http://schemas.microsoft.com/office/powerpoint/2010/main" val="148889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2: Select the modeling approach</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3" name="TextBox 2"/>
              <p:cNvSpPr txBox="1"/>
              <p:nvPr/>
            </p:nvSpPr>
            <p:spPr>
              <a:xfrm>
                <a:off x="5109894" y="1502441"/>
                <a:ext cx="4034106" cy="3141886"/>
              </a:xfrm>
              <a:prstGeom prst="rect">
                <a:avLst/>
              </a:prstGeom>
              <a:solidFill>
                <a:schemeClr val="bg1"/>
              </a:solidFill>
              <a:ln>
                <a:solidFill>
                  <a:srgbClr val="002060"/>
                </a:solidFill>
              </a:ln>
            </p:spPr>
            <p:txBody>
              <a:bodyPr wrap="square" rtlCol="0">
                <a:spAutoFit/>
              </a:bodyPr>
              <a:lstStyle/>
              <a:p>
                <a:r>
                  <a:rPr lang="en-US"/>
                  <a:t>The change in the population is the difference between the growth and the loss:</a:t>
                </a:r>
              </a:p>
              <a:p>
                <a:pPr/>
                <a14:m>
                  <m:oMathPara xmlns:m="http://schemas.openxmlformats.org/officeDocument/2006/math">
                    <m:oMathParaPr>
                      <m:jc m:val="left"/>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𝑑𝐻</m:t>
                          </m:r>
                        </m:num>
                        <m:den>
                          <m:r>
                            <a:rPr lang="en-US" b="0" i="1" smtClean="0">
                              <a:latin typeface="Cambria Math" panose="02040503050406030204" pitchFamily="18" charset="0"/>
                            </a:rPr>
                            <m:t>𝑑𝑡</m:t>
                          </m:r>
                        </m:den>
                      </m:f>
                      <m:r>
                        <a:rPr lang="en-US" i="1">
                          <a:latin typeface="Cambria Math" panose="02040503050406030204" pitchFamily="18" charset="0"/>
                        </a:rPr>
                        <m:t>=</m:t>
                      </m:r>
                      <m:r>
                        <a:rPr lang="en-US" b="0" i="1" smtClean="0">
                          <a:solidFill>
                            <a:srgbClr val="FF0000"/>
                          </a:solidFill>
                          <a:latin typeface="Cambria Math" panose="02040503050406030204" pitchFamily="18" charset="0"/>
                        </a:rPr>
                        <m:t>0.10</m:t>
                      </m:r>
                      <m:r>
                        <a:rPr lang="en-US" i="1">
                          <a:latin typeface="Cambria Math" panose="02040503050406030204" pitchFamily="18" charset="0"/>
                        </a:rPr>
                        <m:t>𝐻</m:t>
                      </m:r>
                      <m:r>
                        <a:rPr lang="en-US" i="1">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0.10</m:t>
                          </m:r>
                        </m:num>
                        <m:den>
                          <m:r>
                            <a:rPr lang="en-US" i="1">
                              <a:solidFill>
                                <a:srgbClr val="FF0000"/>
                              </a:solidFill>
                              <a:latin typeface="Cambria Math" panose="02040503050406030204" pitchFamily="18" charset="0"/>
                            </a:rPr>
                            <m:t>10,000</m:t>
                          </m:r>
                        </m:den>
                      </m:f>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2</m:t>
                          </m:r>
                        </m:sup>
                      </m:sSup>
                      <m:r>
                        <a:rPr lang="en-US" b="0" i="1" smtClean="0">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0.</m:t>
                          </m:r>
                          <m:r>
                            <a:rPr lang="en-US" b="0" i="1" smtClean="0">
                              <a:solidFill>
                                <a:srgbClr val="FF0000"/>
                              </a:solidFill>
                              <a:latin typeface="Cambria Math" panose="02040503050406030204" pitchFamily="18" charset="0"/>
                            </a:rPr>
                            <m:t>05</m:t>
                          </m:r>
                        </m:num>
                        <m:den>
                          <m:r>
                            <a:rPr lang="en-US" i="1">
                              <a:solidFill>
                                <a:srgbClr val="FF0000"/>
                              </a:solidFill>
                              <a:latin typeface="Cambria Math" panose="02040503050406030204" pitchFamily="18" charset="0"/>
                            </a:rPr>
                            <m:t>10,000</m:t>
                          </m:r>
                        </m:den>
                      </m:f>
                      <m:r>
                        <a:rPr lang="en-US" i="1">
                          <a:latin typeface="Cambria Math" panose="02040503050406030204" pitchFamily="18" charset="0"/>
                        </a:rPr>
                        <m:t>𝑆𝐻</m:t>
                      </m:r>
                    </m:oMath>
                  </m:oMathPara>
                </a14:m>
                <a:endParaRPr lang="en-US"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𝑑𝑆</m:t>
                          </m:r>
                        </m:num>
                        <m:den>
                          <m:r>
                            <a:rPr lang="en-US" b="0" i="1" smtClean="0">
                              <a:latin typeface="Cambria Math" panose="02040503050406030204" pitchFamily="18" charset="0"/>
                            </a:rPr>
                            <m:t>𝑑𝑡</m:t>
                          </m:r>
                        </m:den>
                      </m:f>
                      <m:r>
                        <a:rPr lang="en-US" i="1">
                          <a:latin typeface="Cambria Math" panose="02040503050406030204" pitchFamily="18" charset="0"/>
                        </a:rPr>
                        <m:t>=</m:t>
                      </m:r>
                      <m:r>
                        <a:rPr lang="en-US" i="1">
                          <a:solidFill>
                            <a:srgbClr val="FF0000"/>
                          </a:solidFill>
                          <a:latin typeface="Cambria Math" panose="02040503050406030204" pitchFamily="18" charset="0"/>
                        </a:rPr>
                        <m:t>0.25</m:t>
                      </m:r>
                      <m:r>
                        <a:rPr lang="en-US" i="1">
                          <a:latin typeface="Cambria Math" panose="02040503050406030204" pitchFamily="18" charset="0"/>
                        </a:rPr>
                        <m:t>𝑆</m:t>
                      </m:r>
                      <m:r>
                        <a:rPr lang="en-US" i="1">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0.25</m:t>
                          </m:r>
                        </m:num>
                        <m:den>
                          <m:r>
                            <a:rPr lang="en-US" i="1">
                              <a:solidFill>
                                <a:srgbClr val="FF0000"/>
                              </a:solidFill>
                              <a:latin typeface="Cambria Math" panose="02040503050406030204" pitchFamily="18" charset="0"/>
                            </a:rPr>
                            <m:t>6,000</m:t>
                          </m:r>
                        </m:den>
                      </m:f>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2</m:t>
                          </m:r>
                        </m:sup>
                      </m:sSup>
                      <m:r>
                        <a:rPr lang="en-US" b="0" i="1" smtClean="0">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0.25</m:t>
                          </m:r>
                        </m:num>
                        <m:den>
                          <m:r>
                            <a:rPr lang="en-US" b="0" i="1" smtClean="0">
                              <a:solidFill>
                                <a:srgbClr val="FF0000"/>
                              </a:solidFill>
                              <a:latin typeface="Cambria Math" panose="02040503050406030204" pitchFamily="18" charset="0"/>
                            </a:rPr>
                            <m:t>12</m:t>
                          </m:r>
                          <m:r>
                            <a:rPr lang="en-US" i="1">
                              <a:solidFill>
                                <a:srgbClr val="FF0000"/>
                              </a:solidFill>
                              <a:latin typeface="Cambria Math" panose="02040503050406030204" pitchFamily="18" charset="0"/>
                            </a:rPr>
                            <m:t>,000</m:t>
                          </m:r>
                        </m:den>
                      </m:f>
                      <m:r>
                        <a:rPr lang="en-US" i="1">
                          <a:latin typeface="Cambria Math" panose="02040503050406030204" pitchFamily="18" charset="0"/>
                        </a:rPr>
                        <m:t>𝑆𝐻</m:t>
                      </m:r>
                    </m:oMath>
                  </m:oMathPara>
                </a14:m>
                <a:endParaRPr lang="en-US"/>
              </a:p>
              <a:p>
                <a:endParaRPr lang="en-US"/>
              </a:p>
              <a:p>
                <a:r>
                  <a:rPr lang="en-US"/>
                  <a:t>We will model this problem as a dynamic model and analyze the system using </a:t>
                </a:r>
                <a:r>
                  <a:rPr lang="en-US" b="1" u="sng"/>
                  <a:t>eigenvalue methods</a:t>
                </a:r>
                <a:r>
                  <a:rPr lang="en-US"/>
                  <a:t>.</a:t>
                </a:r>
              </a:p>
            </p:txBody>
          </p:sp>
        </mc:Choice>
        <mc:Fallback xmlns="">
          <p:sp>
            <p:nvSpPr>
              <p:cNvPr id="3" name="TextBox 2"/>
              <p:cNvSpPr txBox="1">
                <a:spLocks noRot="1" noChangeAspect="1" noMove="1" noResize="1" noEditPoints="1" noAdjustHandles="1" noChangeArrowheads="1" noChangeShapeType="1" noTextEdit="1"/>
              </p:cNvSpPr>
              <p:nvPr/>
            </p:nvSpPr>
            <p:spPr>
              <a:xfrm>
                <a:off x="5109894" y="1502441"/>
                <a:ext cx="4034106" cy="3141886"/>
              </a:xfrm>
              <a:prstGeom prst="rect">
                <a:avLst/>
              </a:prstGeom>
              <a:blipFill>
                <a:blip r:embed="rId4"/>
                <a:stretch>
                  <a:fillRect l="-1054" t="-772" r="-1355" b="-1931"/>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155575" y="1531938"/>
                <a:ext cx="4892636" cy="516383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𝑆</m:t>
                      </m:r>
                      <m:r>
                        <a:rPr lang="en-US" sz="1800" i="1">
                          <a:latin typeface="Cambria Math" panose="02040503050406030204" pitchFamily="18" charset="0"/>
                        </a:rPr>
                        <m:t>≥0</m:t>
                      </m:r>
                      <m:r>
                        <a:rPr lang="en-US" sz="1800" b="0" i="1" smtClean="0">
                          <a:latin typeface="Cambria Math" panose="02040503050406030204" pitchFamily="18" charset="0"/>
                        </a:rPr>
                        <m:t>,   </m:t>
                      </m:r>
                      <m:r>
                        <a:rPr lang="en-US" sz="1800" b="0" i="1" smtClean="0">
                          <a:latin typeface="Cambria Math" panose="02040503050406030204" pitchFamily="18" charset="0"/>
                        </a:rPr>
                        <m:t>𝐻</m:t>
                      </m:r>
                      <m:r>
                        <a:rPr lang="en-US" sz="1800" b="0" i="1" smtClean="0">
                          <a:latin typeface="Cambria Math" panose="02040503050406030204" pitchFamily="18" charset="0"/>
                        </a:rPr>
                        <m:t>≥0</m:t>
                      </m:r>
                    </m:oMath>
                  </m:oMathPara>
                </a14:m>
                <a:endParaRPr lang="en-US" sz="1800" b="0" i="1">
                  <a:latin typeface="+mj-lt"/>
                </a:endParaRPr>
              </a:p>
              <a:p>
                <a:pPr marL="0" indent="0">
                  <a:buFont typeface="Arial"/>
                  <a:buNone/>
                </a:pPr>
                <a14:m>
                  <m:oMathPara xmlns:m="http://schemas.openxmlformats.org/officeDocument/2006/math">
                    <m:oMathParaPr>
                      <m:jc m:val="left"/>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𝐻</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𝐻</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m:t>
                          </m:r>
                        </m:sub>
                      </m:sSub>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𝐻</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a:rPr lang="en-US" sz="1800" b="0" i="1" smtClean="0">
                          <a:solidFill>
                            <a:srgbClr val="FF0000"/>
                          </a:solidFill>
                          <a:latin typeface="Cambria Math" panose="02040503050406030204" pitchFamily="18" charset="0"/>
                        </a:rPr>
                        <m:t>0.10</m:t>
                      </m:r>
                      <m:r>
                        <a:rPr lang="en-US" sz="1800" b="0" i="1" smtClean="0">
                          <a:latin typeface="Cambria Math" panose="02040503050406030204" pitchFamily="18" charset="0"/>
                        </a:rPr>
                        <m:t>𝐻</m:t>
                      </m:r>
                      <m:r>
                        <a:rPr lang="en-US" sz="1800" b="0" i="1" smtClean="0">
                          <a:latin typeface="Cambria Math" panose="02040503050406030204" pitchFamily="18" charset="0"/>
                        </a:rPr>
                        <m:t>(1−</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𝐻</m:t>
                          </m:r>
                        </m:num>
                        <m:den>
                          <m:r>
                            <a:rPr lang="en-US" sz="1800" b="0" i="1" smtClean="0">
                              <a:solidFill>
                                <a:srgbClr val="FF0000"/>
                              </a:solidFill>
                              <a:latin typeface="Cambria Math" panose="02040503050406030204" pitchFamily="18" charset="0"/>
                            </a:rPr>
                            <m:t>10,000</m:t>
                          </m:r>
                        </m:den>
                      </m:f>
                      <m:r>
                        <a:rPr lang="en-US" sz="1800" b="0" i="1" smtClean="0">
                          <a:latin typeface="Cambria Math" panose="02040503050406030204" pitchFamily="18" charset="0"/>
                        </a:rPr>
                        <m:t>)</m:t>
                      </m:r>
                    </m:oMath>
                  </m:oMathPara>
                </a14:m>
                <a:endParaRPr lang="en-US" sz="1800" b="0"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𝑔</m:t>
                          </m:r>
                        </m:e>
                        <m:sub>
                          <m:r>
                            <a:rPr lang="en-US" sz="1800" b="0" i="1" smtClean="0">
                              <a:latin typeface="Cambria Math" panose="02040503050406030204" pitchFamily="18" charset="0"/>
                            </a:rPr>
                            <m:t>𝑆</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𝑆</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2</m:t>
                          </m:r>
                        </m:sub>
                      </m:sSub>
                      <m:sSup>
                        <m:sSupPr>
                          <m:ctrlPr>
                            <a:rPr lang="en-US" sz="1800" i="1">
                              <a:latin typeface="Cambria Math" panose="02040503050406030204" pitchFamily="18" charset="0"/>
                            </a:rPr>
                          </m:ctrlPr>
                        </m:sSupPr>
                        <m:e>
                          <m:r>
                            <a:rPr lang="en-US" sz="1800" b="0" i="1" smtClean="0">
                              <a:latin typeface="Cambria Math" panose="02040503050406030204" pitchFamily="18" charset="0"/>
                            </a:rPr>
                            <m:t>𝑆</m:t>
                          </m:r>
                        </m:e>
                        <m:sup>
                          <m:r>
                            <a:rPr lang="en-US" sz="1800" i="1">
                              <a:latin typeface="Cambria Math" panose="02040503050406030204" pitchFamily="18" charset="0"/>
                            </a:rPr>
                            <m:t>2</m:t>
                          </m:r>
                        </m:sup>
                      </m:sSup>
                      <m:r>
                        <a:rPr lang="en-US" sz="1800" b="0" i="1" smtClean="0">
                          <a:latin typeface="Cambria Math" panose="02040503050406030204" pitchFamily="18" charset="0"/>
                        </a:rPr>
                        <m:t>=</m:t>
                      </m:r>
                      <m:r>
                        <a:rPr lang="en-US" sz="1800" b="0" i="1" smtClean="0">
                          <a:solidFill>
                            <a:srgbClr val="FF0000"/>
                          </a:solidFill>
                          <a:latin typeface="Cambria Math" panose="02040503050406030204" pitchFamily="18" charset="0"/>
                        </a:rPr>
                        <m:t>0.25</m:t>
                      </m:r>
                      <m:r>
                        <a:rPr lang="en-US" sz="1800" b="0" i="1" smtClean="0">
                          <a:latin typeface="Cambria Math" panose="02040503050406030204" pitchFamily="18" charset="0"/>
                        </a:rPr>
                        <m:t>𝑆</m:t>
                      </m:r>
                      <m:r>
                        <a:rPr lang="en-US" sz="1800" b="0" i="1" smtClean="0">
                          <a:latin typeface="Cambria Math" panose="02040503050406030204" pitchFamily="18" charset="0"/>
                        </a:rPr>
                        <m:t>(1−</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𝑆</m:t>
                          </m:r>
                        </m:num>
                        <m:den>
                          <m:r>
                            <a:rPr lang="en-US" sz="1800" b="0" i="1" smtClean="0">
                              <a:solidFill>
                                <a:srgbClr val="FF0000"/>
                              </a:solidFill>
                              <a:latin typeface="Cambria Math" panose="02040503050406030204" pitchFamily="18" charset="0"/>
                            </a:rPr>
                            <m:t>6,000</m:t>
                          </m:r>
                        </m:den>
                      </m:f>
                      <m:r>
                        <a:rPr lang="en-US" sz="1800" b="0" i="1" smtClean="0">
                          <a:latin typeface="Cambria Math" panose="02040503050406030204" pitchFamily="18" charset="0"/>
                        </a:rPr>
                        <m:t>)</m:t>
                      </m:r>
                    </m:oMath>
                  </m:oMathPara>
                </a14:m>
                <a:endParaRPr lang="en-US" sz="1800"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𝑐</m:t>
                          </m:r>
                        </m:e>
                        <m:sub>
                          <m:r>
                            <a:rPr lang="en-US" sz="1800" i="1">
                              <a:latin typeface="Cambria Math" panose="02040503050406030204" pitchFamily="18" charset="0"/>
                            </a:rPr>
                            <m:t>𝐻</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𝑏</m:t>
                          </m:r>
                        </m:e>
                        <m:sub>
                          <m:r>
                            <a:rPr lang="en-US" sz="1800" i="1">
                              <a:latin typeface="Cambria Math" panose="02040503050406030204" pitchFamily="18" charset="0"/>
                            </a:rPr>
                            <m:t>1</m:t>
                          </m:r>
                        </m:sub>
                      </m:sSub>
                      <m:r>
                        <a:rPr lang="en-US" sz="1800" b="0" i="1" smtClean="0">
                          <a:latin typeface="Cambria Math" panose="02040503050406030204" pitchFamily="18" charset="0"/>
                        </a:rPr>
                        <m:t>𝑆</m:t>
                      </m:r>
                      <m:r>
                        <a:rPr lang="en-US" sz="1800" i="1">
                          <a:latin typeface="Cambria Math" panose="02040503050406030204" pitchFamily="18" charset="0"/>
                        </a:rPr>
                        <m:t>𝐻</m:t>
                      </m:r>
                      <m:sSub>
                        <m:sSubPr>
                          <m:ctrlPr>
                            <a:rPr lang="en-US" sz="1800" i="1">
                              <a:latin typeface="Cambria Math" panose="02040503050406030204" pitchFamily="18" charset="0"/>
                            </a:rPr>
                          </m:ctrlPr>
                        </m:sSubPr>
                        <m:e>
                          <m:r>
                            <a:rPr lang="en-US" sz="1800" b="0" i="1" smtClean="0">
                              <a:latin typeface="Cambria Math" panose="02040503050406030204" pitchFamily="18" charset="0"/>
                            </a:rPr>
                            <m:t>           </m:t>
                          </m:r>
                          <m:r>
                            <a:rPr lang="en-US" sz="1800" b="0" i="1" smtClean="0">
                              <a:latin typeface="Cambria Math" panose="02040503050406030204" pitchFamily="18" charset="0"/>
                            </a:rPr>
                            <m:t>𝑐</m:t>
                          </m:r>
                        </m:e>
                        <m:sub>
                          <m:r>
                            <a:rPr lang="en-US" sz="1800" i="1">
                              <a:latin typeface="Cambria Math" panose="02040503050406030204" pitchFamily="18" charset="0"/>
                            </a:rPr>
                            <m:t>𝑆</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b="0" i="1" smtClean="0">
                              <a:latin typeface="Cambria Math" panose="02040503050406030204" pitchFamily="18" charset="0"/>
                            </a:rPr>
                            <m:t>2</m:t>
                          </m:r>
                        </m:sub>
                      </m:sSub>
                      <m:r>
                        <a:rPr lang="en-US" sz="1800" i="1">
                          <a:latin typeface="Cambria Math" panose="02040503050406030204" pitchFamily="18" charset="0"/>
                        </a:rPr>
                        <m:t>𝑆𝐻</m:t>
                      </m:r>
                    </m:oMath>
                  </m:oMathPara>
                </a14:m>
                <a:endParaRPr lang="en-US" sz="1800" i="1">
                  <a:latin typeface="Cambria Math" panose="02040503050406030204" pitchFamily="18" charset="0"/>
                </a:endParaRPr>
              </a:p>
              <a:p>
                <a:pPr marL="0" indent="0">
                  <a:buNone/>
                </a:pPr>
                <a:br>
                  <a:rPr lang="en-US" sz="1800" b="1" u="sng"/>
                </a:br>
                <a:r>
                  <a:rPr lang="en-US" sz="1800" b="1" u="sng">
                    <a:solidFill>
                      <a:srgbClr val="FF0000"/>
                    </a:solidFill>
                  </a:rPr>
                  <a:t>Constants</a:t>
                </a:r>
              </a:p>
              <a:p>
                <a:pPr marL="0" indent="0">
                  <a:buNone/>
                </a:pPr>
                <a:r>
                  <a:rPr lang="en-US" sz="1800">
                    <a:solidFill>
                      <a:srgbClr val="FF0000"/>
                    </a:solidFill>
                  </a:rPr>
                  <a:t> </a:t>
                </a:r>
                <a14:m>
                  <m:oMath xmlns:m="http://schemas.openxmlformats.org/officeDocument/2006/math">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panose="02040503050406030204" pitchFamily="18" charset="0"/>
                          </a:rPr>
                          <m:t>𝑟</m:t>
                        </m:r>
                      </m:e>
                      <m:sub>
                        <m:r>
                          <a:rPr lang="en-US" sz="1800" i="1">
                            <a:solidFill>
                              <a:srgbClr val="FF0000"/>
                            </a:solidFill>
                            <a:latin typeface="Cambria Math" panose="02040503050406030204" pitchFamily="18" charset="0"/>
                          </a:rPr>
                          <m:t>1</m:t>
                        </m:r>
                      </m:sub>
                    </m:sSub>
                    <m:r>
                      <a:rPr lang="en-US" sz="1800" b="0" i="1" smtClean="0">
                        <a:solidFill>
                          <a:srgbClr val="FF0000"/>
                        </a:solidFill>
                        <a:latin typeface="Cambria Math" panose="02040503050406030204" pitchFamily="18" charset="0"/>
                      </a:rPr>
                      <m:t>=0.10</m:t>
                    </m:r>
                    <m:r>
                      <a:rPr lang="en-US" sz="1800" i="1">
                        <a:solidFill>
                          <a:srgbClr val="FF0000"/>
                        </a:solidFill>
                        <a:latin typeface="Cambria Math" panose="02040503050406030204" pitchFamily="18" charset="0"/>
                      </a:rPr>
                      <m:t>,</m:t>
                    </m:r>
                    <m:r>
                      <a:rPr lang="en-US" sz="1800" b="0" i="1" smtClean="0">
                        <a:solidFill>
                          <a:srgbClr val="FF0000"/>
                        </a:solidFill>
                        <a:latin typeface="Cambria Math" panose="02040503050406030204" pitchFamily="18" charset="0"/>
                      </a:rPr>
                      <m:t>  </m:t>
                    </m:r>
                    <m:sSub>
                      <m:sSubPr>
                        <m:ctrlPr>
                          <a:rPr lang="en-US" sz="1800" i="1">
                            <a:solidFill>
                              <a:srgbClr val="FF0000"/>
                            </a:solidFill>
                            <a:latin typeface="Cambria Math" panose="02040503050406030204" pitchFamily="18" charset="0"/>
                          </a:rPr>
                        </m:ctrlPr>
                      </m:sSubPr>
                      <m:e>
                        <m:r>
                          <a:rPr lang="en-US" sz="1800" b="0" i="1" smtClean="0">
                            <a:solidFill>
                              <a:srgbClr val="FF0000"/>
                            </a:solidFill>
                            <a:latin typeface="Cambria Math" panose="02040503050406030204" pitchFamily="18" charset="0"/>
                          </a:rPr>
                          <m:t> </m:t>
                        </m:r>
                        <m:r>
                          <a:rPr lang="en-US" sz="1800" i="1">
                            <a:solidFill>
                              <a:srgbClr val="FF0000"/>
                            </a:solidFill>
                            <a:latin typeface="Cambria Math" panose="02040503050406030204" pitchFamily="18" charset="0"/>
                          </a:rPr>
                          <m:t>𝑟</m:t>
                        </m:r>
                      </m:e>
                      <m:sub>
                        <m:r>
                          <a:rPr lang="en-US" sz="1800" i="1">
                            <a:solidFill>
                              <a:srgbClr val="FF0000"/>
                            </a:solidFill>
                            <a:latin typeface="Cambria Math" panose="02040503050406030204" pitchFamily="18" charset="0"/>
                          </a:rPr>
                          <m:t>2</m:t>
                        </m:r>
                      </m:sub>
                    </m:sSub>
                    <m:r>
                      <a:rPr lang="en-US" sz="1800" b="0" i="1" smtClean="0">
                        <a:solidFill>
                          <a:srgbClr val="FF0000"/>
                        </a:solidFill>
                        <a:latin typeface="Cambria Math" panose="02040503050406030204" pitchFamily="18" charset="0"/>
                      </a:rPr>
                      <m:t>=0.25   </m:t>
                    </m:r>
                    <m:r>
                      <a:rPr lang="en-US" sz="1800" i="1">
                        <a:solidFill>
                          <a:srgbClr val="FF0000"/>
                        </a:solidFill>
                        <a:latin typeface="Cambria Math" panose="02040503050406030204" pitchFamily="18" charset="0"/>
                      </a:rPr>
                      <m:t> </m:t>
                    </m:r>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panose="02040503050406030204" pitchFamily="18" charset="0"/>
                          </a:rPr>
                          <m:t>𝑎</m:t>
                        </m:r>
                      </m:e>
                      <m:sub>
                        <m:r>
                          <a:rPr lang="en-US" sz="1800" i="1">
                            <a:solidFill>
                              <a:srgbClr val="FF0000"/>
                            </a:solidFill>
                            <a:latin typeface="Cambria Math" panose="02040503050406030204" pitchFamily="18" charset="0"/>
                          </a:rPr>
                          <m:t>1</m:t>
                        </m:r>
                      </m:sub>
                    </m:sSub>
                    <m:r>
                      <a:rPr lang="en-US" sz="1800" b="0" i="1" smtClean="0">
                        <a:solidFill>
                          <a:srgbClr val="FF0000"/>
                        </a:solidFill>
                        <a:latin typeface="Cambria Math" panose="02040503050406030204" pitchFamily="18" charset="0"/>
                      </a:rPr>
                      <m:t>=</m:t>
                    </m:r>
                    <m:f>
                      <m:fPr>
                        <m:ctrlPr>
                          <a:rPr lang="en-US" sz="1800" b="0" i="1" smtClean="0">
                            <a:solidFill>
                              <a:srgbClr val="FF0000"/>
                            </a:solidFill>
                            <a:latin typeface="Cambria Math" panose="02040503050406030204" pitchFamily="18" charset="0"/>
                          </a:rPr>
                        </m:ctrlPr>
                      </m:fPr>
                      <m:num>
                        <m:r>
                          <a:rPr lang="en-US" sz="1800" b="0" i="1" smtClean="0">
                            <a:solidFill>
                              <a:srgbClr val="FF0000"/>
                            </a:solidFill>
                            <a:latin typeface="Cambria Math" panose="02040503050406030204" pitchFamily="18" charset="0"/>
                          </a:rPr>
                          <m:t>0.10</m:t>
                        </m:r>
                      </m:num>
                      <m:den>
                        <m:r>
                          <a:rPr lang="en-US" sz="1800" b="0" i="1" smtClean="0">
                            <a:solidFill>
                              <a:srgbClr val="FF0000"/>
                            </a:solidFill>
                            <a:latin typeface="Cambria Math" panose="02040503050406030204" pitchFamily="18" charset="0"/>
                          </a:rPr>
                          <m:t>10,000</m:t>
                        </m:r>
                      </m:den>
                    </m:f>
                    <m:r>
                      <a:rPr lang="en-US" sz="1800" i="1">
                        <a:solidFill>
                          <a:srgbClr val="FF0000"/>
                        </a:solidFill>
                        <a:latin typeface="Cambria Math" panose="02040503050406030204" pitchFamily="18" charset="0"/>
                      </a:rPr>
                      <m:t>,</m:t>
                    </m:r>
                    <m:r>
                      <a:rPr lang="en-US" sz="1800" b="0" i="1" smtClean="0">
                        <a:solidFill>
                          <a:srgbClr val="FF0000"/>
                        </a:solidFill>
                        <a:latin typeface="Cambria Math" panose="02040503050406030204" pitchFamily="18" charset="0"/>
                      </a:rPr>
                      <m:t>  </m:t>
                    </m:r>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panose="02040503050406030204" pitchFamily="18" charset="0"/>
                          </a:rPr>
                          <m:t>𝑎</m:t>
                        </m:r>
                      </m:e>
                      <m:sub>
                        <m:r>
                          <a:rPr lang="en-US" sz="1800" i="1">
                            <a:solidFill>
                              <a:srgbClr val="FF0000"/>
                            </a:solidFill>
                            <a:latin typeface="Cambria Math" panose="02040503050406030204" pitchFamily="18" charset="0"/>
                          </a:rPr>
                          <m:t>2</m:t>
                        </m:r>
                      </m:sub>
                    </m:sSub>
                    <m:r>
                      <a:rPr lang="en-US" sz="1800" b="0" i="1" smtClean="0">
                        <a:solidFill>
                          <a:srgbClr val="FF0000"/>
                        </a:solidFill>
                        <a:latin typeface="Cambria Math" panose="02040503050406030204" pitchFamily="18" charset="0"/>
                      </a:rPr>
                      <m:t>=</m:t>
                    </m:r>
                    <m:f>
                      <m:fPr>
                        <m:ctrlPr>
                          <a:rPr lang="en-US" sz="1800" b="0" i="1" smtClean="0">
                            <a:solidFill>
                              <a:srgbClr val="FF0000"/>
                            </a:solidFill>
                            <a:latin typeface="Cambria Math" panose="02040503050406030204" pitchFamily="18" charset="0"/>
                          </a:rPr>
                        </m:ctrlPr>
                      </m:fPr>
                      <m:num>
                        <m:r>
                          <a:rPr lang="en-US" sz="1800" b="0" i="1" smtClean="0">
                            <a:solidFill>
                              <a:srgbClr val="FF0000"/>
                            </a:solidFill>
                            <a:latin typeface="Cambria Math" panose="02040503050406030204" pitchFamily="18" charset="0"/>
                          </a:rPr>
                          <m:t>0.25</m:t>
                        </m:r>
                      </m:num>
                      <m:den>
                        <m:r>
                          <a:rPr lang="en-US" sz="1800" b="0" i="1" smtClean="0">
                            <a:solidFill>
                              <a:srgbClr val="FF0000"/>
                            </a:solidFill>
                            <a:latin typeface="Cambria Math" panose="02040503050406030204" pitchFamily="18" charset="0"/>
                          </a:rPr>
                          <m:t>6,000</m:t>
                        </m:r>
                      </m:den>
                    </m:f>
                  </m:oMath>
                </a14:m>
                <a:endParaRPr lang="en-US" sz="1800" b="1" u="sng"/>
              </a:p>
              <a:p>
                <a:pPr marL="0" indent="0">
                  <a:buNone/>
                </a:pPr>
                <a:r>
                  <a:rPr lang="en-US" sz="1800" b="1" u="sng"/>
                  <a:t>Parameters:</a:t>
                </a:r>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2</m:t>
                          </m:r>
                        </m:sub>
                      </m:sSub>
                      <m:r>
                        <a:rPr lang="en-US" sz="1800" i="1">
                          <a:latin typeface="Cambria Math" panose="02040503050406030204" pitchFamily="18" charset="0"/>
                        </a:rPr>
                        <m:t>&gt;0</m:t>
                      </m:r>
                    </m:oMath>
                  </m:oMathPara>
                </a14:m>
                <a:endParaRPr lang="en-US" sz="1800" i="1">
                  <a:latin typeface="Cambria Math" panose="02040503050406030204" pitchFamily="18" charset="0"/>
                </a:endParaRPr>
              </a:p>
              <a:p>
                <a:pPr marL="0" indent="0">
                  <a:buNone/>
                </a:pPr>
                <a:r>
                  <a:rPr lang="en-US" sz="1800"/>
                  <a:t>*Note: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2</m:t>
                        </m:r>
                      </m:sub>
                    </m:sSub>
                  </m:oMath>
                </a14:m>
                <a:r>
                  <a:rPr lang="en-US" sz="1800"/>
                  <a:t>represent the amount of competition between species. As in 4.1 we will assume that </a:t>
                </a:r>
                <a14:m>
                  <m:oMath xmlns:m="http://schemas.openxmlformats.org/officeDocument/2006/math">
                    <m:sSub>
                      <m:sSubPr>
                        <m:ctrlPr>
                          <a:rPr lang="en-US" sz="1800" i="1">
                            <a:solidFill>
                              <a:srgbClr val="FF0000"/>
                            </a:solidFill>
                            <a:latin typeface="Cambria Math" panose="02040503050406030204" pitchFamily="18" charset="0"/>
                          </a:rPr>
                        </m:ctrlPr>
                      </m:sSubPr>
                      <m:e>
                        <m:sSub>
                          <m:sSubPr>
                            <m:ctrlPr>
                              <a:rPr lang="en-US" sz="1800" b="0" i="1" smtClean="0">
                                <a:solidFill>
                                  <a:srgbClr val="FF0000"/>
                                </a:solidFill>
                                <a:latin typeface="Cambria Math" panose="02040503050406030204" pitchFamily="18" charset="0"/>
                              </a:rPr>
                            </m:ctrlPr>
                          </m:sSubPr>
                          <m:e>
                            <m:r>
                              <a:rPr lang="en-US" sz="1800" b="0" i="1" smtClean="0">
                                <a:solidFill>
                                  <a:srgbClr val="FF0000"/>
                                </a:solidFill>
                                <a:latin typeface="Cambria Math" panose="02040503050406030204" pitchFamily="18" charset="0"/>
                              </a:rPr>
                              <m:t>𝑏</m:t>
                            </m:r>
                          </m:e>
                          <m:sub>
                            <m:r>
                              <a:rPr lang="en-US" sz="1800" b="0" i="1" smtClean="0">
                                <a:solidFill>
                                  <a:srgbClr val="FF0000"/>
                                </a:solidFill>
                                <a:latin typeface="Cambria Math" panose="02040503050406030204" pitchFamily="18" charset="0"/>
                              </a:rPr>
                              <m:t>1</m:t>
                            </m:r>
                          </m:sub>
                        </m:sSub>
                        <m:r>
                          <a:rPr lang="en-US" sz="1800" b="0" i="1" smtClean="0">
                            <a:solidFill>
                              <a:srgbClr val="FF0000"/>
                            </a:solidFill>
                            <a:latin typeface="Cambria Math" panose="02040503050406030204" pitchFamily="18" charset="0"/>
                          </a:rPr>
                          <m:t>&lt;</m:t>
                        </m:r>
                        <m:r>
                          <a:rPr lang="en-US" sz="1800" i="1">
                            <a:solidFill>
                              <a:srgbClr val="FF0000"/>
                            </a:solidFill>
                            <a:latin typeface="Cambria Math" panose="02040503050406030204" pitchFamily="18" charset="0"/>
                          </a:rPr>
                          <m:t>𝑎</m:t>
                        </m:r>
                      </m:e>
                      <m:sub>
                        <m:r>
                          <a:rPr lang="en-US" sz="1800" i="1">
                            <a:solidFill>
                              <a:srgbClr val="FF0000"/>
                            </a:solidFill>
                            <a:latin typeface="Cambria Math" panose="02040503050406030204" pitchFamily="18" charset="0"/>
                          </a:rPr>
                          <m:t>1</m:t>
                        </m:r>
                      </m:sub>
                    </m:sSub>
                  </m:oMath>
                </a14:m>
                <a:r>
                  <a:rPr lang="en-US" sz="1800"/>
                  <a:t> and </a:t>
                </a:r>
                <a14:m>
                  <m:oMath xmlns:m="http://schemas.openxmlformats.org/officeDocument/2006/math">
                    <m:sSub>
                      <m:sSubPr>
                        <m:ctrlPr>
                          <a:rPr lang="en-US" sz="1800" i="1">
                            <a:solidFill>
                              <a:srgbClr val="FF0000"/>
                            </a:solidFill>
                            <a:latin typeface="Cambria Math" panose="02040503050406030204" pitchFamily="18" charset="0"/>
                          </a:rPr>
                        </m:ctrlPr>
                      </m:sSubPr>
                      <m:e>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panose="02040503050406030204" pitchFamily="18" charset="0"/>
                              </a:rPr>
                              <m:t>𝑏</m:t>
                            </m:r>
                          </m:e>
                          <m:sub>
                            <m:r>
                              <a:rPr lang="en-US" sz="1800" b="0" i="1" smtClean="0">
                                <a:solidFill>
                                  <a:srgbClr val="FF0000"/>
                                </a:solidFill>
                                <a:latin typeface="Cambria Math" panose="02040503050406030204" pitchFamily="18" charset="0"/>
                              </a:rPr>
                              <m:t>2</m:t>
                            </m:r>
                          </m:sub>
                        </m:sSub>
                        <m:r>
                          <a:rPr lang="en-US" sz="1800" i="1">
                            <a:solidFill>
                              <a:srgbClr val="FF0000"/>
                            </a:solidFill>
                            <a:latin typeface="Cambria Math" panose="02040503050406030204" pitchFamily="18" charset="0"/>
                          </a:rPr>
                          <m:t>&lt;</m:t>
                        </m:r>
                        <m:r>
                          <a:rPr lang="en-US" sz="1800" i="1">
                            <a:solidFill>
                              <a:srgbClr val="FF0000"/>
                            </a:solidFill>
                            <a:latin typeface="Cambria Math" panose="02040503050406030204" pitchFamily="18" charset="0"/>
                          </a:rPr>
                          <m:t>𝑎</m:t>
                        </m:r>
                      </m:e>
                      <m:sub>
                        <m:r>
                          <a:rPr lang="en-US" sz="1800" b="0" i="1" smtClean="0">
                            <a:solidFill>
                              <a:srgbClr val="FF0000"/>
                            </a:solidFill>
                            <a:latin typeface="Cambria Math" panose="02040503050406030204" pitchFamily="18" charset="0"/>
                          </a:rPr>
                          <m:t>2</m:t>
                        </m:r>
                      </m:sub>
                    </m:sSub>
                  </m:oMath>
                </a14:m>
                <a:r>
                  <a:rPr lang="en-US" sz="1800" i="1">
                    <a:latin typeface="Cambria Math" panose="02040503050406030204" pitchFamily="18" charset="0"/>
                  </a:rPr>
                  <a:t>. </a:t>
                </a:r>
                <a:r>
                  <a:rPr lang="en-US" sz="1800"/>
                  <a:t>We assume that </a:t>
                </a:r>
                <a14:m>
                  <m:oMath xmlns:m="http://schemas.openxmlformats.org/officeDocument/2006/math">
                    <m:sSub>
                      <m:sSubPr>
                        <m:ctrlPr>
                          <a:rPr lang="en-US" sz="1800" i="1">
                            <a:solidFill>
                              <a:srgbClr val="FF0000"/>
                            </a:solidFill>
                            <a:latin typeface="Cambria Math" panose="02040503050406030204" pitchFamily="18" charset="0"/>
                          </a:rPr>
                        </m:ctrlPr>
                      </m:sSubPr>
                      <m:e>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panose="02040503050406030204" pitchFamily="18" charset="0"/>
                              </a:rPr>
                              <m:t>𝑏</m:t>
                            </m:r>
                          </m:e>
                          <m:sub>
                            <m:r>
                              <a:rPr lang="en-US" sz="1800" i="1">
                                <a:solidFill>
                                  <a:srgbClr val="FF0000"/>
                                </a:solidFill>
                                <a:latin typeface="Cambria Math" panose="02040503050406030204" pitchFamily="18" charset="0"/>
                              </a:rPr>
                              <m:t>1</m:t>
                            </m:r>
                          </m:sub>
                        </m:sSub>
                        <m:r>
                          <a:rPr lang="en-US" sz="1800" b="0" i="1" smtClean="0">
                            <a:solidFill>
                              <a:srgbClr val="FF0000"/>
                            </a:solidFill>
                            <a:latin typeface="Cambria Math" panose="02040503050406030204" pitchFamily="18" charset="0"/>
                          </a:rPr>
                          <m:t>=</m:t>
                        </m:r>
                        <m:f>
                          <m:fPr>
                            <m:ctrlPr>
                              <a:rPr lang="en-US" sz="1800" b="0" i="1" smtClean="0">
                                <a:solidFill>
                                  <a:srgbClr val="FF0000"/>
                                </a:solidFill>
                                <a:latin typeface="Cambria Math" panose="02040503050406030204" pitchFamily="18" charset="0"/>
                              </a:rPr>
                            </m:ctrlPr>
                          </m:fPr>
                          <m:num>
                            <m:r>
                              <a:rPr lang="en-US" sz="1800" b="0" i="1" smtClean="0">
                                <a:solidFill>
                                  <a:srgbClr val="FF0000"/>
                                </a:solidFill>
                                <a:latin typeface="Cambria Math" panose="02040503050406030204" pitchFamily="18" charset="0"/>
                              </a:rPr>
                              <m:t>1</m:t>
                            </m:r>
                          </m:num>
                          <m:den>
                            <m:r>
                              <a:rPr lang="en-US" sz="1800" b="0" i="1" smtClean="0">
                                <a:solidFill>
                                  <a:srgbClr val="FF0000"/>
                                </a:solidFill>
                                <a:latin typeface="Cambria Math" panose="02040503050406030204" pitchFamily="18" charset="0"/>
                              </a:rPr>
                              <m:t>2</m:t>
                            </m:r>
                          </m:den>
                        </m:f>
                        <m:r>
                          <a:rPr lang="en-US" sz="1800" i="1">
                            <a:solidFill>
                              <a:srgbClr val="FF0000"/>
                            </a:solidFill>
                            <a:latin typeface="Cambria Math" panose="02040503050406030204" pitchFamily="18" charset="0"/>
                          </a:rPr>
                          <m:t>𝑎</m:t>
                        </m:r>
                      </m:e>
                      <m:sub>
                        <m:r>
                          <a:rPr lang="en-US" sz="1800" i="1">
                            <a:solidFill>
                              <a:srgbClr val="FF0000"/>
                            </a:solidFill>
                            <a:latin typeface="Cambria Math" panose="02040503050406030204" pitchFamily="18" charset="0"/>
                          </a:rPr>
                          <m:t>1</m:t>
                        </m:r>
                      </m:sub>
                    </m:sSub>
                  </m:oMath>
                </a14:m>
                <a:r>
                  <a:rPr lang="en-US" sz="1800"/>
                  <a:t> and </a:t>
                </a:r>
                <a14:m>
                  <m:oMath xmlns:m="http://schemas.openxmlformats.org/officeDocument/2006/math">
                    <m:sSub>
                      <m:sSubPr>
                        <m:ctrlPr>
                          <a:rPr lang="en-US" sz="1800" i="1">
                            <a:solidFill>
                              <a:srgbClr val="FF0000"/>
                            </a:solidFill>
                            <a:latin typeface="Cambria Math" panose="02040503050406030204" pitchFamily="18" charset="0"/>
                          </a:rPr>
                        </m:ctrlPr>
                      </m:sSubPr>
                      <m:e>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panose="02040503050406030204" pitchFamily="18" charset="0"/>
                              </a:rPr>
                              <m:t>𝑏</m:t>
                            </m:r>
                          </m:e>
                          <m:sub>
                            <m:r>
                              <a:rPr lang="en-US" sz="1800" i="1">
                                <a:solidFill>
                                  <a:srgbClr val="FF0000"/>
                                </a:solidFill>
                                <a:latin typeface="Cambria Math" panose="02040503050406030204" pitchFamily="18" charset="0"/>
                              </a:rPr>
                              <m:t>2</m:t>
                            </m:r>
                          </m:sub>
                        </m:sSub>
                        <m:r>
                          <a:rPr lang="en-US" sz="1800" b="0" i="1" smtClean="0">
                            <a:solidFill>
                              <a:srgbClr val="FF0000"/>
                            </a:solidFill>
                            <a:latin typeface="Cambria Math" panose="02040503050406030204" pitchFamily="18" charset="0"/>
                          </a:rPr>
                          <m:t>=</m:t>
                        </m:r>
                        <m:f>
                          <m:fPr>
                            <m:ctrlPr>
                              <a:rPr lang="en-US" sz="1800" b="0" i="1" smtClean="0">
                                <a:solidFill>
                                  <a:srgbClr val="FF0000"/>
                                </a:solidFill>
                                <a:latin typeface="Cambria Math" panose="02040503050406030204" pitchFamily="18" charset="0"/>
                              </a:rPr>
                            </m:ctrlPr>
                          </m:fPr>
                          <m:num>
                            <m:r>
                              <a:rPr lang="en-US" sz="1800" b="0" i="1" smtClean="0">
                                <a:solidFill>
                                  <a:srgbClr val="FF0000"/>
                                </a:solidFill>
                                <a:latin typeface="Cambria Math" panose="02040503050406030204" pitchFamily="18" charset="0"/>
                              </a:rPr>
                              <m:t>1</m:t>
                            </m:r>
                          </m:num>
                          <m:den>
                            <m:r>
                              <a:rPr lang="en-US" sz="1800" b="0" i="1" smtClean="0">
                                <a:solidFill>
                                  <a:srgbClr val="FF0000"/>
                                </a:solidFill>
                                <a:latin typeface="Cambria Math" panose="02040503050406030204" pitchFamily="18" charset="0"/>
                              </a:rPr>
                              <m:t>2</m:t>
                            </m:r>
                          </m:den>
                        </m:f>
                        <m:r>
                          <a:rPr lang="en-US" sz="1800" i="1">
                            <a:solidFill>
                              <a:srgbClr val="FF0000"/>
                            </a:solidFill>
                            <a:latin typeface="Cambria Math" panose="02040503050406030204" pitchFamily="18" charset="0"/>
                          </a:rPr>
                          <m:t>𝑎</m:t>
                        </m:r>
                      </m:e>
                      <m:sub>
                        <m:r>
                          <a:rPr lang="en-US" sz="1800" i="1">
                            <a:solidFill>
                              <a:srgbClr val="FF0000"/>
                            </a:solidFill>
                            <a:latin typeface="Cambria Math" panose="02040503050406030204" pitchFamily="18" charset="0"/>
                          </a:rPr>
                          <m:t>2</m:t>
                        </m:r>
                      </m:sub>
                    </m:sSub>
                  </m:oMath>
                </a14:m>
                <a:r>
                  <a:rPr lang="en-US" sz="1800" i="1">
                    <a:latin typeface="Cambria Math" panose="02040503050406030204" pitchFamily="18" charset="0"/>
                  </a:rPr>
                  <a:t>.</a:t>
                </a:r>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155575" y="1531938"/>
                <a:ext cx="4892636" cy="5163831"/>
              </a:xfrm>
              <a:prstGeom prst="rect">
                <a:avLst/>
              </a:prstGeom>
              <a:blipFill>
                <a:blip r:embed="rId5"/>
                <a:stretch>
                  <a:fillRect l="-868" t="-353" r="-1241"/>
                </a:stretch>
              </a:blipFill>
            </p:spPr>
            <p:txBody>
              <a:bodyPr/>
              <a:lstStyle/>
              <a:p>
                <a:r>
                  <a:rPr lang="en-US">
                    <a:noFill/>
                  </a:rPr>
                  <a:t> </a:t>
                </a:r>
              </a:p>
            </p:txBody>
          </p:sp>
        </mc:Fallback>
      </mc:AlternateContent>
      <p:sp>
        <p:nvSpPr>
          <p:cNvPr id="12" name="Content Placeholder 2"/>
          <p:cNvSpPr txBox="1">
            <a:spLocks/>
          </p:cNvSpPr>
          <p:nvPr/>
        </p:nvSpPr>
        <p:spPr>
          <a:xfrm>
            <a:off x="5389476" y="5214653"/>
            <a:ext cx="3219693" cy="91629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a:latin typeface="+mj-lt"/>
              </a:rPr>
              <a:t>Objective</a:t>
            </a:r>
          </a:p>
          <a:p>
            <a:pPr marL="0" indent="0">
              <a:buFont typeface="Arial"/>
              <a:buNone/>
            </a:pPr>
            <a:r>
              <a:rPr lang="en-US" sz="1800" b="0"/>
              <a:t>Determine whether </a:t>
            </a:r>
            <a:r>
              <a:rPr lang="en-US" sz="1800" i="1"/>
              <a:t>H </a:t>
            </a:r>
            <a:r>
              <a:rPr lang="en-US" sz="1800"/>
              <a:t>or </a:t>
            </a:r>
            <a:r>
              <a:rPr lang="en-US" sz="1800" i="1"/>
              <a:t>S</a:t>
            </a:r>
            <a:r>
              <a:rPr lang="en-US" sz="1800"/>
              <a:t> approach 0 </a:t>
            </a:r>
            <a:endParaRPr lang="en-US" sz="1800">
              <a:latin typeface="+mj-lt"/>
            </a:endParaRPr>
          </a:p>
        </p:txBody>
      </p:sp>
    </p:spTree>
    <p:extLst>
      <p:ext uri="{BB962C8B-B14F-4D97-AF65-F5344CB8AC3E}">
        <p14:creationId xmlns:p14="http://schemas.microsoft.com/office/powerpoint/2010/main" val="385013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Dynamic Systems: Eigenvalues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57200" y="1533835"/>
                <a:ext cx="8229600" cy="3886064"/>
              </a:xfrm>
              <a:prstGeom prst="rect">
                <a:avLst/>
              </a:prstGeom>
              <a:noFill/>
            </p:spPr>
            <p:txBody>
              <a:bodyPr wrap="square" rtlCol="0">
                <a:spAutoFit/>
              </a:bodyPr>
              <a:lstStyle/>
              <a:p>
                <a:r>
                  <a:rPr lang="en-US"/>
                  <a:t>Suppose we are given a </a:t>
                </a:r>
                <a:r>
                  <a:rPr lang="en-US" i="1" u="sng"/>
                  <a:t>dynamical system</a:t>
                </a:r>
                <a:r>
                  <a:rPr lang="en-US" i="1"/>
                  <a:t> </a:t>
                </a:r>
                <a:r>
                  <a:rPr lang="en-US"/>
                  <a:t>of </a:t>
                </a:r>
                <a:r>
                  <a:rPr lang="en-US" i="1"/>
                  <a:t>n</a:t>
                </a:r>
                <a:r>
                  <a:rPr lang="en-US"/>
                  <a:t> </a:t>
                </a:r>
                <a:r>
                  <a:rPr lang="en-US" i="1" u="sng"/>
                  <a:t>state variables</a:t>
                </a:r>
                <a:r>
                  <a:rPr lang="en-US"/>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i="1"/>
                  <a:t> </a:t>
                </a:r>
                <a:r>
                  <a:rPr lang="en-US"/>
                  <a:t>and a system of differential equations </a:t>
                </a:r>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oMath>
                  </m:oMathPara>
                </a14:m>
                <a:endParaRPr lang="en-US"/>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oMath>
                  </m:oMathPara>
                </a14:m>
                <a:endParaRPr lang="en-US"/>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𝑛</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oMath>
                  </m:oMathPara>
                </a14:m>
                <a:endParaRPr lang="en-US"/>
              </a:p>
              <a:p>
                <a:endParaRPr lang="en-US"/>
              </a:p>
              <a:p>
                <a:r>
                  <a:rPr lang="en-US"/>
                  <a:t>defined on a </a:t>
                </a:r>
                <a:r>
                  <a:rPr lang="en-US" i="1" u="sng"/>
                  <a:t>state space</a:t>
                </a:r>
                <a:r>
                  <a:rPr lang="en-US"/>
                  <a:t> </a:t>
                </a:r>
                <a:r>
                  <a:rPr lang="en-US" i="1"/>
                  <a:t>S, </a:t>
                </a:r>
                <a:r>
                  <a:rPr lang="en-US"/>
                  <a:t>which is a subset of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𝑛</m:t>
                        </m:r>
                      </m:sup>
                    </m:sSup>
                  </m:oMath>
                </a14:m>
                <a:r>
                  <a:rPr lang="en-US" i="1"/>
                  <a:t>. </a:t>
                </a:r>
              </a:p>
              <a:p>
                <a:endParaRPr lang="en-US" i="1"/>
              </a:p>
              <a:p>
                <a:r>
                  <a:rPr lang="en-US"/>
                  <a:t>We can write the system more succinctly as </a:t>
                </a:r>
                <a14:m>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𝐱</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1" i="0" smtClean="0">
                        <a:latin typeface="Cambria Math" panose="02040503050406030204" pitchFamily="18" charset="0"/>
                      </a:rPr>
                      <m:t>𝐅</m:t>
                    </m:r>
                    <m:r>
                      <a:rPr lang="en-US" b="0" i="1" smtClean="0">
                        <a:latin typeface="Cambria Math" panose="02040503050406030204" pitchFamily="18" charset="0"/>
                      </a:rPr>
                      <m:t>(</m:t>
                    </m:r>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a:t> where </a:t>
                </a:r>
                <a14:m>
                  <m:oMath xmlns:m="http://schemas.openxmlformats.org/officeDocument/2006/math">
                    <m:r>
                      <a:rPr lang="en-US" b="1" i="0" smtClean="0">
                        <a:latin typeface="Cambria Math" panose="02040503050406030204" pitchFamily="18" charset="0"/>
                      </a:rPr>
                      <m:t>𝐱</m:t>
                    </m:r>
                    <m:r>
                      <a:rPr lang="en-US" b="0" i="0"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oMath>
                </a14:m>
                <a:r>
                  <a:rPr lang="en-US"/>
                  <a:t> and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𝑛</m:t>
                        </m:r>
                      </m:sub>
                    </m:sSub>
                    <m:r>
                      <a:rPr lang="en-US" i="1">
                        <a:latin typeface="Cambria Math" panose="02040503050406030204" pitchFamily="18" charset="0"/>
                      </a:rPr>
                      <m:t>〉</m:t>
                    </m:r>
                  </m:oMath>
                </a14:m>
                <a:r>
                  <a:rPr lang="en-US"/>
                  <a:t>. </a:t>
                </a:r>
              </a:p>
            </p:txBody>
          </p:sp>
        </mc:Choice>
        <mc:Fallback xmlns="">
          <p:sp>
            <p:nvSpPr>
              <p:cNvPr id="4" name="TextBox 3"/>
              <p:cNvSpPr txBox="1">
                <a:spLocks noRot="1" noChangeAspect="1" noMove="1" noResize="1" noEditPoints="1" noAdjustHandles="1" noChangeArrowheads="1" noChangeShapeType="1" noTextEdit="1"/>
              </p:cNvSpPr>
              <p:nvPr/>
            </p:nvSpPr>
            <p:spPr>
              <a:xfrm>
                <a:off x="457200" y="1533835"/>
                <a:ext cx="8229600" cy="3886064"/>
              </a:xfrm>
              <a:prstGeom prst="rect">
                <a:avLst/>
              </a:prstGeom>
              <a:blipFill>
                <a:blip r:embed="rId3"/>
                <a:stretch>
                  <a:fillRect l="-593" t="-942" b="-1727"/>
                </a:stretch>
              </a:blipFill>
            </p:spPr>
            <p:txBody>
              <a:bodyPr/>
              <a:lstStyle/>
              <a:p>
                <a:r>
                  <a:rPr lang="en-US">
                    <a:noFill/>
                  </a:rPr>
                  <a:t> </a:t>
                </a:r>
              </a:p>
            </p:txBody>
          </p:sp>
        </mc:Fallback>
      </mc:AlternateContent>
    </p:spTree>
    <p:extLst>
      <p:ext uri="{BB962C8B-B14F-4D97-AF65-F5344CB8AC3E}">
        <p14:creationId xmlns:p14="http://schemas.microsoft.com/office/powerpoint/2010/main" val="133535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Dynamic Systems: ECT</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4" name="TextBox 3"/>
              <p:cNvSpPr txBox="1"/>
              <p:nvPr/>
            </p:nvSpPr>
            <p:spPr>
              <a:xfrm>
                <a:off x="457200" y="1533835"/>
                <a:ext cx="8229600" cy="5043432"/>
              </a:xfrm>
              <a:prstGeom prst="rect">
                <a:avLst/>
              </a:prstGeom>
              <a:noFill/>
            </p:spPr>
            <p:txBody>
              <a:bodyPr wrap="square" rtlCol="0">
                <a:spAutoFit/>
              </a:bodyPr>
              <a:lstStyle/>
              <a:p>
                <a:r>
                  <a:rPr lang="en-US" sz="2000" b="1" dirty="0"/>
                  <a:t>Definition (Equilibrium Point)</a:t>
                </a:r>
              </a:p>
              <a:p>
                <a:r>
                  <a:rPr lang="en-US" sz="2000" dirty="0"/>
                  <a:t>A point </a:t>
                </a:r>
                <a14:m>
                  <m:oMath xmlns:m="http://schemas.openxmlformats.org/officeDocument/2006/math">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𝐱</m:t>
                        </m:r>
                      </m:e>
                      <m:sub>
                        <m:r>
                          <a:rPr lang="en-US" sz="2000">
                            <a:latin typeface="Cambria Math" panose="02040503050406030204" pitchFamily="18" charset="0"/>
                            <a:ea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oMath>
                </a14:m>
                <a:r>
                  <a:rPr lang="en-US" sz="2000" dirty="0"/>
                  <a:t> is called an </a:t>
                </a:r>
                <a:r>
                  <a:rPr lang="en-US" sz="2000" i="1" u="sng" dirty="0"/>
                  <a:t>equilibrium point</a:t>
                </a:r>
                <a:r>
                  <a:rPr lang="en-US" sz="2000" dirty="0"/>
                  <a:t> or </a:t>
                </a:r>
                <a:r>
                  <a:rPr lang="en-US" sz="2000" i="1" u="sng" dirty="0"/>
                  <a:t>steady state</a:t>
                </a:r>
                <a:r>
                  <a:rPr lang="en-US" sz="2000" dirty="0"/>
                  <a:t> when </a:t>
                </a:r>
                <a14:m>
                  <m:oMath xmlns:m="http://schemas.openxmlformats.org/officeDocument/2006/math">
                    <m:r>
                      <a:rPr lang="en-US" sz="2000" b="1">
                        <a:latin typeface="Cambria Math" panose="02040503050406030204" pitchFamily="18" charset="0"/>
                      </a:rPr>
                      <m:t>𝐅</m:t>
                    </m:r>
                    <m:d>
                      <m:dPr>
                        <m:ctrlPr>
                          <a:rPr lang="en-US" sz="2000" b="1"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a:latin typeface="Cambria Math" panose="02040503050406030204" pitchFamily="18" charset="0"/>
                              </a:rPr>
                              <m:t>𝐱</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r>
                      <a:rPr lang="en-US" sz="2000" b="1" i="1" smtClean="0">
                        <a:latin typeface="Cambria Math" panose="02040503050406030204" pitchFamily="18" charset="0"/>
                      </a:rPr>
                      <m:t>𝟎</m:t>
                    </m:r>
                  </m:oMath>
                </a14:m>
                <a:r>
                  <a:rPr lang="en-US" sz="2000" b="1" dirty="0"/>
                  <a:t>.</a:t>
                </a:r>
              </a:p>
              <a:p>
                <a:endParaRPr lang="en-US" sz="2000" b="1" dirty="0"/>
              </a:p>
              <a:p>
                <a:r>
                  <a:rPr lang="en-US" sz="2000" b="1" dirty="0"/>
                  <a:t>Theorem (Equilibrium Classification Test - ECT)</a:t>
                </a:r>
              </a:p>
              <a:p>
                <a:r>
                  <a:rPr lang="en-US" sz="2000" dirty="0"/>
                  <a:t>Let </a:t>
                </a:r>
                <a14:m>
                  <m:oMath xmlns:m="http://schemas.openxmlformats.org/officeDocument/2006/math">
                    <m:sSup>
                      <m:sSupPr>
                        <m:ctrlPr>
                          <a:rPr lang="en-US" sz="2000" i="1">
                            <a:latin typeface="Cambria Math" panose="02040503050406030204" pitchFamily="18" charset="0"/>
                          </a:rPr>
                        </m:ctrlPr>
                      </m:sSupPr>
                      <m:e>
                        <m:r>
                          <a:rPr lang="en-US" sz="2000" b="1">
                            <a:latin typeface="Cambria Math" panose="02040503050406030204" pitchFamily="18" charset="0"/>
                          </a:rPr>
                          <m:t>𝐱</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b="1">
                        <a:latin typeface="Cambria Math" panose="02040503050406030204" pitchFamily="18" charset="0"/>
                      </a:rPr>
                      <m:t>𝐅</m:t>
                    </m:r>
                    <m:r>
                      <a:rPr lang="en-US" sz="2000" i="1">
                        <a:latin typeface="Cambria Math" panose="02040503050406030204" pitchFamily="18" charset="0"/>
                      </a:rPr>
                      <m:t>(</m:t>
                    </m:r>
                    <m:r>
                      <a:rPr lang="en-US" sz="2000" b="1">
                        <a:latin typeface="Cambria Math" panose="02040503050406030204" pitchFamily="18" charset="0"/>
                      </a:rPr>
                      <m:t>𝐱</m:t>
                    </m:r>
                    <m:r>
                      <a:rPr lang="en-US" sz="2000" i="1">
                        <a:latin typeface="Cambria Math" panose="02040503050406030204" pitchFamily="18" charset="0"/>
                      </a:rPr>
                      <m:t>)</m:t>
                    </m:r>
                  </m:oMath>
                </a14:m>
                <a:r>
                  <a:rPr lang="en-US" sz="2000" dirty="0"/>
                  <a:t> be a dynamical system on state space </a:t>
                </a:r>
                <a:r>
                  <a:rPr lang="en-US" sz="2000" i="1" dirty="0"/>
                  <a:t>S</a:t>
                </a:r>
                <a:r>
                  <a:rPr lang="en-US" sz="2000" dirty="0"/>
                  <a:t> where </a:t>
                </a:r>
                <a14:m>
                  <m:oMath xmlns:m="http://schemas.openxmlformats.org/officeDocument/2006/math">
                    <m:r>
                      <a:rPr lang="en-US" sz="2000" b="1">
                        <a:latin typeface="Cambria Math" panose="02040503050406030204" pitchFamily="18" charset="0"/>
                      </a:rPr>
                      <m:t>𝐱</m:t>
                    </m:r>
                    <m:r>
                      <a:rPr lang="en-US" sz="2000">
                        <a:latin typeface="Cambria Math" panose="02040503050406030204" pitchFamily="18" charset="0"/>
                      </a:rPr>
                      <m:t>=</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r>
                      <a:rPr lang="en-US" sz="2000" i="1">
                        <a:latin typeface="Cambria Math" panose="02040503050406030204" pitchFamily="18" charset="0"/>
                      </a:rPr>
                      <m:t>)</m:t>
                    </m:r>
                  </m:oMath>
                </a14:m>
                <a:r>
                  <a:rPr lang="en-US" sz="2000" dirty="0"/>
                  <a:t> and </a:t>
                </a:r>
                <a14:m>
                  <m:oMath xmlns:m="http://schemas.openxmlformats.org/officeDocument/2006/math">
                    <m:r>
                      <a:rPr lang="en-US" sz="2000" b="1">
                        <a:latin typeface="Cambria Math" panose="02040503050406030204" pitchFamily="18" charset="0"/>
                      </a:rPr>
                      <m:t>𝐅</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2</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𝑛</m:t>
                        </m:r>
                      </m:sub>
                    </m:sSub>
                    <m:r>
                      <a:rPr lang="en-US" sz="2000" i="1">
                        <a:latin typeface="Cambria Math" panose="02040503050406030204" pitchFamily="18" charset="0"/>
                      </a:rPr>
                      <m:t>〉</m:t>
                    </m:r>
                  </m:oMath>
                </a14:m>
                <a:r>
                  <a:rPr lang="en-US" sz="2000" dirty="0"/>
                  <a:t>. Suppose </a:t>
                </a:r>
                <a14:m>
                  <m:oMath xmlns:m="http://schemas.openxmlformats.org/officeDocument/2006/math">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𝐱</m:t>
                        </m:r>
                      </m:e>
                      <m:sub>
                        <m:r>
                          <a:rPr lang="en-US" sz="2000">
                            <a:latin typeface="Cambria Math" panose="02040503050406030204" pitchFamily="18" charset="0"/>
                            <a:ea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𝑆</m:t>
                    </m:r>
                  </m:oMath>
                </a14:m>
                <a:r>
                  <a:rPr lang="en-US" sz="2000" b="1" dirty="0"/>
                  <a:t> </a:t>
                </a:r>
                <a:r>
                  <a:rPr lang="en-US" sz="2000" dirty="0"/>
                  <a:t>is an equilibrium point and consider the Jacobian matrix</a:t>
                </a:r>
              </a:p>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𝑱</m:t>
                      </m:r>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m>
                            <m:mPr>
                              <m:mcs>
                                <m:mc>
                                  <m:mcPr>
                                    <m:count m:val="3"/>
                                    <m:mcJc m:val="center"/>
                                  </m:mcPr>
                                </m:mc>
                              </m:mcs>
                              <m:ctrlPr>
                                <a:rPr lang="en-US" sz="2000" i="1" smtClean="0">
                                  <a:latin typeface="Cambria Math" panose="02040503050406030204" pitchFamily="18" charset="0"/>
                                </a:rPr>
                              </m:ctrlPr>
                            </m:mPr>
                            <m:m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𝛿</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𝛿</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den>
                                </m:f>
                                <m:r>
                                  <a:rPr lang="en-US" sz="2000" b="0" i="1" smtClean="0">
                                    <a:latin typeface="Cambria Math" panose="02040503050406030204" pitchFamily="18" charset="0"/>
                                  </a:rPr>
                                  <m:t>(</m:t>
                                </m:r>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𝐱</m:t>
                                    </m:r>
                                  </m:e>
                                  <m:sub>
                                    <m:r>
                                      <a:rPr lang="en-US" sz="200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e>
                              <m:e>
                                <m:r>
                                  <a:rPr lang="en-US" sz="2000" b="0" i="1" smtClean="0">
                                    <a:latin typeface="Cambria Math" panose="02040503050406030204" pitchFamily="18" charset="0"/>
                                  </a:rPr>
                                  <m:t>⋯</m:t>
                                </m:r>
                              </m:e>
                              <m:e>
                                <m:f>
                                  <m:fPr>
                                    <m:ctrlPr>
                                      <a:rPr lang="en-US" sz="2000" i="1">
                                        <a:latin typeface="Cambria Math" panose="02040503050406030204" pitchFamily="18" charset="0"/>
                                      </a:rPr>
                                    </m:ctrlPr>
                                  </m:fPr>
                                  <m:num>
                                    <m:r>
                                      <a:rPr lang="en-US" sz="2000" i="1">
                                        <a:latin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m:t>
                                        </m:r>
                                      </m:sub>
                                    </m:sSub>
                                  </m:num>
                                  <m:den>
                                    <m:r>
                                      <a:rPr lang="en-US" sz="2000" i="1">
                                        <a:latin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𝑛</m:t>
                                        </m:r>
                                      </m:sub>
                                    </m:sSub>
                                  </m:den>
                                </m:f>
                                <m:r>
                                  <a:rPr lang="en-US" sz="2000" i="1">
                                    <a:latin typeface="Cambria Math" panose="02040503050406030204" pitchFamily="18" charset="0"/>
                                  </a:rPr>
                                  <m:t>(</m:t>
                                </m:r>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𝐱</m:t>
                                    </m:r>
                                  </m:e>
                                  <m:sub>
                                    <m:r>
                                      <a:rPr lang="en-US" sz="2000">
                                        <a:latin typeface="Cambria Math" panose="02040503050406030204" pitchFamily="18" charset="0"/>
                                        <a:ea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e>
                            </m:mr>
                            <m:mr>
                              <m:e>
                                <m:r>
                                  <a:rPr lang="en-US" sz="2000" b="0" i="1" smtClean="0">
                                    <a:latin typeface="Cambria Math" panose="02040503050406030204" pitchFamily="18" charset="0"/>
                                  </a:rPr>
                                  <m:t>⋮</m:t>
                                </m:r>
                              </m:e>
                              <m:e>
                                <m:r>
                                  <a:rPr lang="en-US" sz="2000" b="0" i="1" smtClean="0">
                                    <a:latin typeface="Cambria Math" panose="02040503050406030204" pitchFamily="18" charset="0"/>
                                  </a:rPr>
                                  <m:t>⋱</m:t>
                                </m:r>
                              </m:e>
                              <m:e>
                                <m:r>
                                  <a:rPr lang="en-US" sz="2000" b="0" i="1" smtClean="0">
                                    <a:latin typeface="Cambria Math" panose="02040503050406030204" pitchFamily="18" charset="0"/>
                                  </a:rPr>
                                  <m:t>⋮</m:t>
                                </m:r>
                              </m:e>
                            </m:mr>
                            <m:mr>
                              <m:e>
                                <m:f>
                                  <m:fPr>
                                    <m:ctrlPr>
                                      <a:rPr lang="en-US" sz="2000" i="1">
                                        <a:latin typeface="Cambria Math" panose="02040503050406030204" pitchFamily="18" charset="0"/>
                                      </a:rPr>
                                    </m:ctrlPr>
                                  </m:fPr>
                                  <m:num>
                                    <m:r>
                                      <a:rPr lang="en-US" sz="2000" i="1">
                                        <a:latin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0" i="1" smtClean="0">
                                            <a:latin typeface="Cambria Math" panose="02040503050406030204" pitchFamily="18" charset="0"/>
                                          </a:rPr>
                                          <m:t>𝑛</m:t>
                                        </m:r>
                                      </m:sub>
                                    </m:sSub>
                                  </m:num>
                                  <m:den>
                                    <m:r>
                                      <a:rPr lang="en-US" sz="2000" i="1">
                                        <a:latin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den>
                                </m:f>
                                <m:r>
                                  <a:rPr lang="en-US" sz="2000" i="1">
                                    <a:latin typeface="Cambria Math" panose="02040503050406030204" pitchFamily="18" charset="0"/>
                                  </a:rPr>
                                  <m:t>(</m:t>
                                </m:r>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𝐱</m:t>
                                    </m:r>
                                  </m:e>
                                  <m:sub>
                                    <m:r>
                                      <a:rPr lang="en-US" sz="2000">
                                        <a:latin typeface="Cambria Math" panose="02040503050406030204" pitchFamily="18" charset="0"/>
                                        <a:ea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e>
                              <m:e>
                                <m:r>
                                  <a:rPr lang="en-US" sz="2000" b="0" i="1" smtClean="0">
                                    <a:latin typeface="Cambria Math" panose="02040503050406030204" pitchFamily="18" charset="0"/>
                                  </a:rPr>
                                  <m:t>⋯</m:t>
                                </m:r>
                              </m:e>
                              <m:e>
                                <m:f>
                                  <m:fPr>
                                    <m:ctrlPr>
                                      <a:rPr lang="en-US" sz="2000" i="1">
                                        <a:latin typeface="Cambria Math" panose="02040503050406030204" pitchFamily="18" charset="0"/>
                                      </a:rPr>
                                    </m:ctrlPr>
                                  </m:fPr>
                                  <m:num>
                                    <m:r>
                                      <a:rPr lang="en-US" sz="2000" i="1">
                                        <a:latin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0" i="1" smtClean="0">
                                            <a:latin typeface="Cambria Math" panose="02040503050406030204" pitchFamily="18" charset="0"/>
                                          </a:rPr>
                                          <m:t>𝑛</m:t>
                                        </m:r>
                                      </m:sub>
                                    </m:sSub>
                                  </m:num>
                                  <m:den>
                                    <m:r>
                                      <a:rPr lang="en-US" sz="2000" i="1">
                                        <a:latin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𝑛</m:t>
                                        </m:r>
                                      </m:sub>
                                    </m:sSub>
                                  </m:den>
                                </m:f>
                                <m:r>
                                  <a:rPr lang="en-US" sz="2000" i="1">
                                    <a:latin typeface="Cambria Math" panose="02040503050406030204" pitchFamily="18" charset="0"/>
                                  </a:rPr>
                                  <m:t>(</m:t>
                                </m:r>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𝐱</m:t>
                                    </m:r>
                                  </m:e>
                                  <m:sub>
                                    <m:r>
                                      <a:rPr lang="en-US" sz="2000">
                                        <a:latin typeface="Cambria Math" panose="02040503050406030204" pitchFamily="18" charset="0"/>
                                        <a:ea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e>
                            </m:mr>
                          </m:m>
                        </m:e>
                      </m:d>
                    </m:oMath>
                  </m:oMathPara>
                </a14:m>
                <a:endParaRPr lang="en-US" sz="2000" b="1" dirty="0"/>
              </a:p>
              <a:p>
                <a:r>
                  <a:rPr lang="en-US" sz="2000" dirty="0"/>
                  <a:t>If the eigenvalues of the matrix of </a:t>
                </a:r>
                <a:r>
                  <a:rPr lang="en-US" sz="2000" b="1" i="1" dirty="0"/>
                  <a:t>J</a:t>
                </a:r>
                <a:r>
                  <a:rPr lang="en-US" sz="2000" i="1" dirty="0"/>
                  <a:t>,</a:t>
                </a:r>
              </a:p>
              <a:p>
                <a:pPr marL="457200" indent="-457200">
                  <a:buFont typeface="+mj-lt"/>
                  <a:buAutoNum type="arabicPeriod"/>
                </a:pPr>
                <a:r>
                  <a:rPr lang="en-US" sz="2000" dirty="0"/>
                  <a:t>all have negative real parts, </a:t>
                </a:r>
                <a14:m>
                  <m:oMath xmlns:m="http://schemas.openxmlformats.org/officeDocument/2006/math">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𝐱</m:t>
                        </m:r>
                      </m:e>
                      <m:sub>
                        <m:r>
                          <a:rPr lang="en-US" sz="2000">
                            <a:latin typeface="Cambria Math" panose="02040503050406030204" pitchFamily="18" charset="0"/>
                            <a:ea typeface="Cambria Math" panose="02040503050406030204" pitchFamily="18" charset="0"/>
                          </a:rPr>
                          <m:t>0</m:t>
                        </m:r>
                      </m:sub>
                    </m:sSub>
                  </m:oMath>
                </a14:m>
                <a:r>
                  <a:rPr lang="en-US" sz="2000" dirty="0"/>
                  <a:t> is asymptotically stable</a:t>
                </a:r>
              </a:p>
              <a:p>
                <a:pPr marL="457200" indent="-457200">
                  <a:buFont typeface="+mj-lt"/>
                  <a:buAutoNum type="arabicPeriod"/>
                </a:pPr>
                <a:r>
                  <a:rPr lang="en-US" sz="2000" dirty="0"/>
                  <a:t>have any positive real parts, </a:t>
                </a:r>
                <a14:m>
                  <m:oMath xmlns:m="http://schemas.openxmlformats.org/officeDocument/2006/math">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𝐱</m:t>
                        </m:r>
                      </m:e>
                      <m:sub>
                        <m:r>
                          <a:rPr lang="en-US" sz="2000">
                            <a:latin typeface="Cambria Math" panose="02040503050406030204" pitchFamily="18" charset="0"/>
                            <a:ea typeface="Cambria Math" panose="02040503050406030204" pitchFamily="18" charset="0"/>
                          </a:rPr>
                          <m:t>0</m:t>
                        </m:r>
                      </m:sub>
                    </m:sSub>
                  </m:oMath>
                </a14:m>
                <a:r>
                  <a:rPr lang="en-US" sz="2000" dirty="0"/>
                  <a:t> is unstable</a:t>
                </a:r>
              </a:p>
              <a:p>
                <a:pPr marL="457200" indent="-457200">
                  <a:buFont typeface="+mj-lt"/>
                  <a:buAutoNum type="arabicPeriod"/>
                </a:pPr>
                <a:r>
                  <a:rPr lang="en-US" sz="2000"/>
                  <a:t>have any 0 </a:t>
                </a:r>
                <a:r>
                  <a:rPr lang="en-US" sz="2000" dirty="0"/>
                  <a:t>real parts (pure imaginary), the TEST FAILS</a:t>
                </a:r>
              </a:p>
            </p:txBody>
          </p:sp>
        </mc:Choice>
        <mc:Fallback>
          <p:sp>
            <p:nvSpPr>
              <p:cNvPr id="4" name="TextBox 3"/>
              <p:cNvSpPr txBox="1">
                <a:spLocks noRot="1" noChangeAspect="1" noMove="1" noResize="1" noEditPoints="1" noAdjustHandles="1" noChangeArrowheads="1" noChangeShapeType="1" noTextEdit="1"/>
              </p:cNvSpPr>
              <p:nvPr/>
            </p:nvSpPr>
            <p:spPr>
              <a:xfrm>
                <a:off x="457200" y="1533835"/>
                <a:ext cx="8229600" cy="5043432"/>
              </a:xfrm>
              <a:prstGeom prst="rect">
                <a:avLst/>
              </a:prstGeom>
              <a:blipFill>
                <a:blip r:embed="rId3"/>
                <a:stretch>
                  <a:fillRect l="-815" t="-726" r="-296" b="-1209"/>
                </a:stretch>
              </a:blipFill>
            </p:spPr>
            <p:txBody>
              <a:bodyPr/>
              <a:lstStyle/>
              <a:p>
                <a:r>
                  <a:rPr lang="en-US">
                    <a:noFill/>
                  </a:rPr>
                  <a:t> </a:t>
                </a:r>
              </a:p>
            </p:txBody>
          </p:sp>
        </mc:Fallback>
      </mc:AlternateContent>
    </p:spTree>
    <p:extLst>
      <p:ext uri="{BB962C8B-B14F-4D97-AF65-F5344CB8AC3E}">
        <p14:creationId xmlns:p14="http://schemas.microsoft.com/office/powerpoint/2010/main" val="199580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Dynamic Systems: ECT Idea</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457200" y="1533835"/>
            <a:ext cx="8229600" cy="1015663"/>
          </a:xfrm>
          <a:prstGeom prst="rect">
            <a:avLst/>
          </a:prstGeom>
          <a:noFill/>
        </p:spPr>
        <p:txBody>
          <a:bodyPr wrap="square" rtlCol="0">
            <a:spAutoFit/>
          </a:bodyPr>
          <a:lstStyle/>
          <a:p>
            <a:r>
              <a:rPr lang="en-US" sz="2000"/>
              <a:t>The equilibrium classification test is based on the idea of local linearity. That is continuous functions look flat when you zoom in.</a:t>
            </a:r>
          </a:p>
          <a:p>
            <a:endParaRPr lang="en-US" sz="2000" b="1"/>
          </a:p>
        </p:txBody>
      </p:sp>
      <p:pic>
        <p:nvPicPr>
          <p:cNvPr id="3" name="Picture 2"/>
          <p:cNvPicPr>
            <a:picLocks noChangeAspect="1"/>
          </p:cNvPicPr>
          <p:nvPr/>
        </p:nvPicPr>
        <p:blipFill>
          <a:blip r:embed="rId3"/>
          <a:stretch>
            <a:fillRect/>
          </a:stretch>
        </p:blipFill>
        <p:spPr>
          <a:xfrm>
            <a:off x="460375" y="2336239"/>
            <a:ext cx="4346355" cy="2308772"/>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57200" y="4645011"/>
                <a:ext cx="8598310" cy="1323439"/>
              </a:xfrm>
              <a:prstGeom prst="rect">
                <a:avLst/>
              </a:prstGeom>
              <a:noFill/>
            </p:spPr>
            <p:txBody>
              <a:bodyPr wrap="square" rtlCol="0">
                <a:spAutoFit/>
              </a:bodyPr>
              <a:lstStyle/>
              <a:p>
                <a:endParaRPr lang="en-US" sz="2000" b="1"/>
              </a:p>
              <a:p>
                <a:r>
                  <a:rPr lang="en-US" sz="2000"/>
                  <a:t>So, </a:t>
                </a:r>
                <a14:m>
                  <m:oMath xmlns:m="http://schemas.openxmlformats.org/officeDocument/2006/math">
                    <m:r>
                      <a:rPr lang="en-US" sz="2000" b="1">
                        <a:latin typeface="Cambria Math" panose="02040503050406030204" pitchFamily="18" charset="0"/>
                      </a:rPr>
                      <m:t>𝐅</m:t>
                    </m:r>
                    <m:d>
                      <m:dPr>
                        <m:ctrlPr>
                          <a:rPr lang="en-US" sz="2000" b="1" i="1">
                            <a:latin typeface="Cambria Math" panose="02040503050406030204" pitchFamily="18" charset="0"/>
                          </a:rPr>
                        </m:ctrlPr>
                      </m:dPr>
                      <m:e>
                        <m:r>
                          <a:rPr lang="en-US" sz="2000" b="1">
                            <a:latin typeface="Cambria Math" panose="02040503050406030204" pitchFamily="18" charset="0"/>
                          </a:rPr>
                          <m:t>𝐱</m:t>
                        </m:r>
                      </m:e>
                    </m:d>
                    <m:r>
                      <a:rPr lang="en-US" sz="2000" i="1">
                        <a:latin typeface="Cambria Math" panose="02040503050406030204" pitchFamily="18" charset="0"/>
                      </a:rPr>
                      <m:t>≈</m:t>
                    </m:r>
                    <m:r>
                      <a:rPr lang="en-US" sz="2000" b="1" i="0" smtClean="0">
                        <a:latin typeface="Cambria Math" panose="02040503050406030204" pitchFamily="18" charset="0"/>
                      </a:rPr>
                      <m:t>𝐉</m:t>
                    </m:r>
                    <m:r>
                      <a:rPr lang="en-US" sz="2000">
                        <a:latin typeface="Cambria Math" panose="02040503050406030204" pitchFamily="18" charset="0"/>
                      </a:rPr>
                      <m:t>(</m:t>
                    </m:r>
                    <m:r>
                      <a:rPr lang="en-US" sz="2000" b="1">
                        <a:latin typeface="Cambria Math" panose="02040503050406030204" pitchFamily="18" charset="0"/>
                      </a:rPr>
                      <m:t>𝐱</m:t>
                    </m:r>
                    <m:r>
                      <a:rPr lang="en-US" sz="2000" b="1">
                        <a:latin typeface="Cambria Math" panose="02040503050406030204" pitchFamily="18" charset="0"/>
                      </a:rPr>
                      <m:t>−</m:t>
                    </m:r>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b="1">
                            <a:latin typeface="Cambria Math" panose="02040503050406030204" pitchFamily="18" charset="0"/>
                          </a:rPr>
                          <m:t>𝟎</m:t>
                        </m:r>
                      </m:sub>
                    </m:sSub>
                    <m:r>
                      <a:rPr lang="en-US" sz="2000" b="1">
                        <a:latin typeface="Cambria Math" panose="02040503050406030204" pitchFamily="18" charset="0"/>
                      </a:rPr>
                      <m:t>)</m:t>
                    </m:r>
                  </m:oMath>
                </a14:m>
                <a:r>
                  <a:rPr lang="en-US" sz="2000"/>
                  <a:t> as along as </a:t>
                </a:r>
                <a14:m>
                  <m:oMath xmlns:m="http://schemas.openxmlformats.org/officeDocument/2006/math">
                    <m:r>
                      <a:rPr lang="en-US" sz="2000" b="1">
                        <a:latin typeface="Cambria Math" panose="02040503050406030204" pitchFamily="18" charset="0"/>
                      </a:rPr>
                      <m:t>𝐱</m:t>
                    </m:r>
                  </m:oMath>
                </a14:m>
                <a:r>
                  <a:rPr lang="en-US" sz="2000"/>
                  <a:t> is close to </a:t>
                </a:r>
                <a14:m>
                  <m:oMath xmlns:m="http://schemas.openxmlformats.org/officeDocument/2006/math">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𝐱</m:t>
                        </m:r>
                      </m:e>
                      <m:sub>
                        <m:r>
                          <a:rPr lang="en-US" sz="2000">
                            <a:latin typeface="Cambria Math" panose="02040503050406030204" pitchFamily="18" charset="0"/>
                            <a:ea typeface="Cambria Math" panose="02040503050406030204" pitchFamily="18" charset="0"/>
                          </a:rPr>
                          <m:t>0</m:t>
                        </m:r>
                      </m:sub>
                    </m:sSub>
                    <m:r>
                      <a:rPr lang="en-US" sz="2000" b="1" i="1">
                        <a:latin typeface="Cambria Math" panose="02040503050406030204" pitchFamily="18" charset="0"/>
                        <a:ea typeface="Cambria Math" panose="02040503050406030204" pitchFamily="18" charset="0"/>
                      </a:rPr>
                      <m:t>.</m:t>
                    </m:r>
                  </m:oMath>
                </a14:m>
                <a:r>
                  <a:rPr lang="en-US" sz="2000" b="1"/>
                  <a:t> </a:t>
                </a:r>
              </a:p>
              <a:p>
                <a:endParaRPr lang="en-US" sz="2000" b="1"/>
              </a:p>
              <a:p>
                <a:r>
                  <a:rPr lang="en-US" sz="2000"/>
                  <a:t>Thus, if </a:t>
                </a:r>
                <a14:m>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b="1">
                            <a:latin typeface="Cambria Math" panose="02040503050406030204" pitchFamily="18" charset="0"/>
                          </a:rPr>
                          <m:t>𝟎</m:t>
                        </m:r>
                      </m:sub>
                    </m:sSub>
                  </m:oMath>
                </a14:m>
                <a:r>
                  <a:rPr lang="en-US" sz="2000"/>
                  <a:t> is a stable equilibrium of </a:t>
                </a:r>
                <a14:m>
                  <m:oMath xmlns:m="http://schemas.openxmlformats.org/officeDocument/2006/math">
                    <m:r>
                      <a:rPr lang="en-US" sz="2000" b="1" i="0" smtClean="0">
                        <a:latin typeface="Cambria Math" panose="02040503050406030204" pitchFamily="18" charset="0"/>
                      </a:rPr>
                      <m:t>𝐉</m:t>
                    </m:r>
                  </m:oMath>
                </a14:m>
                <a:r>
                  <a:rPr lang="en-US" sz="2000"/>
                  <a:t> then it is also a stable equilibrium of </a:t>
                </a:r>
                <a14:m>
                  <m:oMath xmlns:m="http://schemas.openxmlformats.org/officeDocument/2006/math">
                    <m:r>
                      <a:rPr lang="en-US" sz="2000" b="1">
                        <a:latin typeface="Cambria Math" panose="02040503050406030204" pitchFamily="18" charset="0"/>
                      </a:rPr>
                      <m:t>𝐅</m:t>
                    </m:r>
                  </m:oMath>
                </a14:m>
                <a:r>
                  <a:rPr lang="en-US" sz="2000"/>
                  <a:t>.</a:t>
                </a:r>
                <a:r>
                  <a:rPr lang="en-US" sz="2000" b="1"/>
                  <a:t> </a:t>
                </a:r>
                <a:endParaRPr lang="en-US" sz="2000"/>
              </a:p>
            </p:txBody>
          </p:sp>
        </mc:Choice>
        <mc:Fallback xmlns="">
          <p:sp>
            <p:nvSpPr>
              <p:cNvPr id="5" name="TextBox 4"/>
              <p:cNvSpPr txBox="1">
                <a:spLocks noRot="1" noChangeAspect="1" noMove="1" noResize="1" noEditPoints="1" noAdjustHandles="1" noChangeArrowheads="1" noChangeShapeType="1" noTextEdit="1"/>
              </p:cNvSpPr>
              <p:nvPr/>
            </p:nvSpPr>
            <p:spPr>
              <a:xfrm>
                <a:off x="457200" y="4645011"/>
                <a:ext cx="8598310" cy="1323439"/>
              </a:xfrm>
              <a:prstGeom prst="rect">
                <a:avLst/>
              </a:prstGeom>
              <a:blipFill>
                <a:blip r:embed="rId4"/>
                <a:stretch>
                  <a:fillRect l="-709" b="-7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309419" y="2694039"/>
                <a:ext cx="3490452" cy="16578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𝑱</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3"/>
                                    <m:mcJc m:val="center"/>
                                  </m:mcPr>
                                </m:mc>
                              </m:mcs>
                              <m:ctrlPr>
                                <a:rPr lang="en-US" sz="2000" i="1">
                                  <a:latin typeface="Cambria Math" panose="02040503050406030204" pitchFamily="18" charset="0"/>
                                </a:rPr>
                              </m:ctrlPr>
                            </m:mPr>
                            <m:mr>
                              <m:e>
                                <m:f>
                                  <m:fPr>
                                    <m:ctrlPr>
                                      <a:rPr lang="en-US" sz="2000" i="1">
                                        <a:latin typeface="Cambria Math" panose="02040503050406030204" pitchFamily="18" charset="0"/>
                                      </a:rPr>
                                    </m:ctrlPr>
                                  </m:fPr>
                                  <m:num>
                                    <m:r>
                                      <a:rPr lang="en-US" sz="2000" i="1">
                                        <a:latin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m:t>
                                        </m:r>
                                      </m:sub>
                                    </m:sSub>
                                  </m:num>
                                  <m:den>
                                    <m:r>
                                      <a:rPr lang="en-US" sz="2000" i="1">
                                        <a:latin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den>
                                </m:f>
                                <m:r>
                                  <a:rPr lang="en-US" sz="2000" i="1">
                                    <a:latin typeface="Cambria Math" panose="02040503050406030204" pitchFamily="18" charset="0"/>
                                  </a:rPr>
                                  <m:t>(</m:t>
                                </m:r>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𝐱</m:t>
                                    </m:r>
                                  </m:e>
                                  <m:sub>
                                    <m:r>
                                      <a:rPr lang="en-US" sz="2000">
                                        <a:latin typeface="Cambria Math" panose="02040503050406030204" pitchFamily="18" charset="0"/>
                                        <a:ea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e>
                              <m:e>
                                <m:r>
                                  <a:rPr lang="en-US" sz="2000" i="1">
                                    <a:latin typeface="Cambria Math" panose="02040503050406030204" pitchFamily="18" charset="0"/>
                                  </a:rPr>
                                  <m:t>⋯</m:t>
                                </m:r>
                              </m:e>
                              <m:e>
                                <m:f>
                                  <m:fPr>
                                    <m:ctrlPr>
                                      <a:rPr lang="en-US" sz="2000" i="1">
                                        <a:latin typeface="Cambria Math" panose="02040503050406030204" pitchFamily="18" charset="0"/>
                                      </a:rPr>
                                    </m:ctrlPr>
                                  </m:fPr>
                                  <m:num>
                                    <m:r>
                                      <a:rPr lang="en-US" sz="2000" i="1">
                                        <a:latin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m:t>
                                        </m:r>
                                      </m:sub>
                                    </m:sSub>
                                  </m:num>
                                  <m:den>
                                    <m:r>
                                      <a:rPr lang="en-US" sz="2000" i="1">
                                        <a:latin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den>
                                </m:f>
                                <m:r>
                                  <a:rPr lang="en-US" sz="2000" i="1">
                                    <a:latin typeface="Cambria Math" panose="02040503050406030204" pitchFamily="18" charset="0"/>
                                  </a:rPr>
                                  <m:t>(</m:t>
                                </m:r>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𝐱</m:t>
                                    </m:r>
                                  </m:e>
                                  <m:sub>
                                    <m:r>
                                      <a:rPr lang="en-US" sz="2000">
                                        <a:latin typeface="Cambria Math" panose="02040503050406030204" pitchFamily="18" charset="0"/>
                                        <a:ea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e>
                            </m:mr>
                            <m:mr>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mr>
                            <m:mr>
                              <m:e>
                                <m:f>
                                  <m:fPr>
                                    <m:ctrlPr>
                                      <a:rPr lang="en-US" sz="2000" i="1">
                                        <a:latin typeface="Cambria Math" panose="02040503050406030204" pitchFamily="18" charset="0"/>
                                      </a:rPr>
                                    </m:ctrlPr>
                                  </m:fPr>
                                  <m:num>
                                    <m:r>
                                      <a:rPr lang="en-US" sz="2000" i="1">
                                        <a:latin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𝑛</m:t>
                                        </m:r>
                                      </m:sub>
                                    </m:sSub>
                                  </m:num>
                                  <m:den>
                                    <m:r>
                                      <a:rPr lang="en-US" sz="2000" i="1">
                                        <a:latin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den>
                                </m:f>
                                <m:r>
                                  <a:rPr lang="en-US" sz="2000" i="1">
                                    <a:latin typeface="Cambria Math" panose="02040503050406030204" pitchFamily="18" charset="0"/>
                                  </a:rPr>
                                  <m:t>(</m:t>
                                </m:r>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𝐱</m:t>
                                    </m:r>
                                  </m:e>
                                  <m:sub>
                                    <m:r>
                                      <a:rPr lang="en-US" sz="2000">
                                        <a:latin typeface="Cambria Math" panose="02040503050406030204" pitchFamily="18" charset="0"/>
                                        <a:ea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e>
                              <m:e>
                                <m:r>
                                  <a:rPr lang="en-US" sz="2000" i="1">
                                    <a:latin typeface="Cambria Math" panose="02040503050406030204" pitchFamily="18" charset="0"/>
                                  </a:rPr>
                                  <m:t>⋯</m:t>
                                </m:r>
                              </m:e>
                              <m:e>
                                <m:f>
                                  <m:fPr>
                                    <m:ctrlPr>
                                      <a:rPr lang="en-US" sz="2000" i="1">
                                        <a:latin typeface="Cambria Math" panose="02040503050406030204" pitchFamily="18" charset="0"/>
                                      </a:rPr>
                                    </m:ctrlPr>
                                  </m:fPr>
                                  <m:num>
                                    <m:r>
                                      <a:rPr lang="en-US" sz="2000" i="1">
                                        <a:latin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𝑛</m:t>
                                        </m:r>
                                      </m:sub>
                                    </m:sSub>
                                  </m:num>
                                  <m:den>
                                    <m:r>
                                      <a:rPr lang="en-US" sz="2000" i="1">
                                        <a:latin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den>
                                </m:f>
                                <m:r>
                                  <a:rPr lang="en-US" sz="2000" i="1">
                                    <a:latin typeface="Cambria Math" panose="02040503050406030204" pitchFamily="18" charset="0"/>
                                  </a:rPr>
                                  <m:t>(</m:t>
                                </m:r>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𝐱</m:t>
                                    </m:r>
                                  </m:e>
                                  <m:sub>
                                    <m:r>
                                      <a:rPr lang="en-US" sz="2000">
                                        <a:latin typeface="Cambria Math" panose="02040503050406030204" pitchFamily="18" charset="0"/>
                                        <a:ea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e>
                            </m:mr>
                          </m:m>
                        </m:e>
                      </m:d>
                    </m:oMath>
                  </m:oMathPara>
                </a14:m>
                <a:endParaRPr lang="en-US" sz="2000"/>
              </a:p>
            </p:txBody>
          </p:sp>
        </mc:Choice>
        <mc:Fallback xmlns="">
          <p:sp>
            <p:nvSpPr>
              <p:cNvPr id="7" name="TextBox 6"/>
              <p:cNvSpPr txBox="1">
                <a:spLocks noRot="1" noChangeAspect="1" noMove="1" noResize="1" noEditPoints="1" noAdjustHandles="1" noChangeArrowheads="1" noChangeShapeType="1" noTextEdit="1"/>
              </p:cNvSpPr>
              <p:nvPr/>
            </p:nvSpPr>
            <p:spPr>
              <a:xfrm>
                <a:off x="5309419" y="2694039"/>
                <a:ext cx="3490452" cy="165789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196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2478</Words>
  <Application>Microsoft Office PowerPoint</Application>
  <PresentationFormat>On-screen Show (4:3)</PresentationFormat>
  <Paragraphs>333</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 arial</vt:lpstr>
      <vt:lpstr>Arial</vt:lpstr>
      <vt:lpstr>Calibri</vt:lpstr>
      <vt:lpstr>Cambria Math</vt:lpstr>
      <vt:lpstr>Consolas</vt:lpstr>
      <vt:lpstr>Office Theme</vt:lpstr>
      <vt:lpstr>Analysis of Dynamic Models: Eigenvalue Methods </vt:lpstr>
      <vt:lpstr>Overview</vt:lpstr>
      <vt:lpstr>Competitive Species (Again)</vt:lpstr>
      <vt:lpstr>Step 1: Previously</vt:lpstr>
      <vt:lpstr>Step 1: Now</vt:lpstr>
      <vt:lpstr>Step 2: Select the modeling approach</vt:lpstr>
      <vt:lpstr>Dynamic Systems: Eigenvalues</vt:lpstr>
      <vt:lpstr>Dynamic Systems: ECT</vt:lpstr>
      <vt:lpstr>Dynamic Systems: ECT Idea</vt:lpstr>
      <vt:lpstr>PowerPoint Presentation</vt:lpstr>
      <vt:lpstr>Step 3: Formulate the model</vt:lpstr>
      <vt:lpstr>Step 4: Solve the Problem</vt:lpstr>
      <vt:lpstr>Step 4: Solve the Problem</vt:lpstr>
      <vt:lpstr>Step 4: Solve the Problem</vt:lpstr>
      <vt:lpstr>Step 4: Solve the Problem</vt:lpstr>
      <vt:lpstr>Step 4: Solve the Problem</vt:lpstr>
      <vt:lpstr>Step 5: Answer the question</vt:lpstr>
      <vt:lpstr>Sensitivity Analysis</vt:lpstr>
      <vt:lpstr>Equilibrium</vt:lpstr>
      <vt:lpstr>Jacobian</vt:lpstr>
      <vt:lpstr>Eigenvalues</vt:lpstr>
      <vt:lpstr>Eigenvalues</vt:lpstr>
      <vt:lpstr>Conclusion</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lastModifiedBy>Jeremy Becnel</cp:lastModifiedBy>
  <cp:revision>1</cp:revision>
  <dcterms:created xsi:type="dcterms:W3CDTF">2014-07-15T14:47:24Z</dcterms:created>
  <dcterms:modified xsi:type="dcterms:W3CDTF">2019-03-13T15:34:11Z</dcterms:modified>
</cp:coreProperties>
</file>